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106"/>
  </p:notesMasterIdLst>
  <p:sldIdLst>
    <p:sldId id="470" r:id="rId2"/>
    <p:sldId id="471" r:id="rId3"/>
    <p:sldId id="413" r:id="rId4"/>
    <p:sldId id="406" r:id="rId5"/>
    <p:sldId id="482" r:id="rId6"/>
    <p:sldId id="483" r:id="rId7"/>
    <p:sldId id="484" r:id="rId8"/>
    <p:sldId id="485" r:id="rId9"/>
    <p:sldId id="486" r:id="rId10"/>
    <p:sldId id="472" r:id="rId11"/>
    <p:sldId id="367" r:id="rId12"/>
    <p:sldId id="368" r:id="rId13"/>
    <p:sldId id="260" r:id="rId14"/>
    <p:sldId id="261" r:id="rId15"/>
    <p:sldId id="312" r:id="rId16"/>
    <p:sldId id="361" r:id="rId17"/>
    <p:sldId id="265" r:id="rId18"/>
    <p:sldId id="414" r:id="rId19"/>
    <p:sldId id="266" r:id="rId20"/>
    <p:sldId id="334" r:id="rId21"/>
    <p:sldId id="320" r:id="rId22"/>
    <p:sldId id="337" r:id="rId23"/>
    <p:sldId id="369" r:id="rId24"/>
    <p:sldId id="421" r:id="rId25"/>
    <p:sldId id="327" r:id="rId26"/>
    <p:sldId id="415" r:id="rId27"/>
    <p:sldId id="442" r:id="rId28"/>
    <p:sldId id="360" r:id="rId29"/>
    <p:sldId id="370" r:id="rId30"/>
    <p:sldId id="322" r:id="rId31"/>
    <p:sldId id="416" r:id="rId32"/>
    <p:sldId id="425" r:id="rId33"/>
    <p:sldId id="323" r:id="rId34"/>
    <p:sldId id="424" r:id="rId35"/>
    <p:sldId id="426" r:id="rId36"/>
    <p:sldId id="427" r:id="rId37"/>
    <p:sldId id="419" r:id="rId38"/>
    <p:sldId id="432" r:id="rId39"/>
    <p:sldId id="433" r:id="rId40"/>
    <p:sldId id="434" r:id="rId41"/>
    <p:sldId id="435" r:id="rId42"/>
    <p:sldId id="436" r:id="rId43"/>
    <p:sldId id="371" r:id="rId44"/>
    <p:sldId id="454" r:id="rId45"/>
    <p:sldId id="455" r:id="rId46"/>
    <p:sldId id="456" r:id="rId47"/>
    <p:sldId id="373" r:id="rId48"/>
    <p:sldId id="473" r:id="rId49"/>
    <p:sldId id="378" r:id="rId50"/>
    <p:sldId id="379" r:id="rId51"/>
    <p:sldId id="380" r:id="rId52"/>
    <p:sldId id="444" r:id="rId53"/>
    <p:sldId id="466" r:id="rId54"/>
    <p:sldId id="382" r:id="rId55"/>
    <p:sldId id="423" r:id="rId56"/>
    <p:sldId id="445" r:id="rId57"/>
    <p:sldId id="447" r:id="rId58"/>
    <p:sldId id="446" r:id="rId59"/>
    <p:sldId id="449" r:id="rId60"/>
    <p:sldId id="450" r:id="rId61"/>
    <p:sldId id="451" r:id="rId62"/>
    <p:sldId id="452" r:id="rId63"/>
    <p:sldId id="453" r:id="rId64"/>
    <p:sldId id="457" r:id="rId65"/>
    <p:sldId id="458" r:id="rId66"/>
    <p:sldId id="460" r:id="rId67"/>
    <p:sldId id="459" r:id="rId68"/>
    <p:sldId id="448" r:id="rId69"/>
    <p:sldId id="461" r:id="rId70"/>
    <p:sldId id="487" r:id="rId71"/>
    <p:sldId id="390" r:id="rId72"/>
    <p:sldId id="395" r:id="rId73"/>
    <p:sldId id="411" r:id="rId74"/>
    <p:sldId id="387" r:id="rId75"/>
    <p:sldId id="474" r:id="rId76"/>
    <p:sldId id="488" r:id="rId77"/>
    <p:sldId id="489" r:id="rId78"/>
    <p:sldId id="490" r:id="rId79"/>
    <p:sldId id="491" r:id="rId80"/>
    <p:sldId id="492" r:id="rId81"/>
    <p:sldId id="493" r:id="rId82"/>
    <p:sldId id="494" r:id="rId83"/>
    <p:sldId id="495" r:id="rId84"/>
    <p:sldId id="496" r:id="rId85"/>
    <p:sldId id="497" r:id="rId86"/>
    <p:sldId id="498" r:id="rId87"/>
    <p:sldId id="499" r:id="rId88"/>
    <p:sldId id="500" r:id="rId89"/>
    <p:sldId id="501" r:id="rId90"/>
    <p:sldId id="502" r:id="rId91"/>
    <p:sldId id="503" r:id="rId92"/>
    <p:sldId id="504" r:id="rId93"/>
    <p:sldId id="505" r:id="rId94"/>
    <p:sldId id="506" r:id="rId95"/>
    <p:sldId id="507" r:id="rId96"/>
    <p:sldId id="508" r:id="rId97"/>
    <p:sldId id="509" r:id="rId98"/>
    <p:sldId id="475" r:id="rId99"/>
    <p:sldId id="476" r:id="rId100"/>
    <p:sldId id="477" r:id="rId101"/>
    <p:sldId id="478" r:id="rId102"/>
    <p:sldId id="479" r:id="rId103"/>
    <p:sldId id="480" r:id="rId104"/>
    <p:sldId id="481" r:id="rId105"/>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lizabeth Kline - NOAA Affiliate" initials="" lastIdx="1" clrIdx="0"/>
  <p:cmAuthor id="1" name="Andrew Heidinger" initials="" lastIdx="5" clrIdx="1"/>
  <p:cmAuthor id="2" name="WILLIAM STRAKA" initials="" lastIdx="4" clrIdx="2"/>
  <p:cmAuthor id="3" name="SJLEE" initials="s" lastIdx="25" clrIdx="3">
    <p:extLst/>
  </p:cmAuthor>
  <p:cmAuthor id="4" name="Jun Li" initials="JL" lastIdx="1"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FF00"/>
    <a:srgbClr val="0000FF"/>
    <a:srgbClr val="FFFF00"/>
    <a:srgbClr val="D0D8E8"/>
    <a:srgbClr val="65FF65"/>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EE1EE2B-B21A-4EAC-B264-DA0EFF0E2922}">
  <a:tblStyle styleId="{6EE1EE2B-B21A-4EAC-B264-DA0EFF0E2922}" styleName="Table_0">
    <a:wholeTbl>
      <a:tcTxStyle b="off" i="off">
        <a:font>
          <a:latin typeface="Calibri"/>
          <a:ea typeface="Calibri"/>
          <a:cs typeface="Calibri"/>
        </a:font>
        <a:schemeClr val="dk1"/>
      </a:tcTxStyle>
      <a:tcStyle>
        <a:tcBdr>
          <a:left>
            <a:ln w="12700" cap="flat" cmpd="sng">
              <a:solidFill>
                <a:schemeClr val="dk1"/>
              </a:solidFill>
              <a:prstDash val="solid"/>
              <a:round/>
              <a:headEnd type="none" w="med" len="med"/>
              <a:tailEnd type="none" w="med" len="med"/>
            </a:ln>
          </a:left>
          <a:right>
            <a:ln w="12700" cap="flat" cmpd="sng">
              <a:solidFill>
                <a:schemeClr val="dk1"/>
              </a:solidFill>
              <a:prstDash val="solid"/>
              <a:round/>
              <a:headEnd type="none" w="med" len="med"/>
              <a:tailEnd type="none" w="med" len="med"/>
            </a:ln>
          </a:right>
          <a:top>
            <a:ln w="12700" cap="flat" cmpd="sng">
              <a:solidFill>
                <a:schemeClr val="dk1"/>
              </a:solidFill>
              <a:prstDash val="solid"/>
              <a:round/>
              <a:headEnd type="none" w="med" len="med"/>
              <a:tailEnd type="none" w="med" len="med"/>
            </a:ln>
          </a:top>
          <a:bottom>
            <a:ln w="12700" cap="flat" cmpd="sng">
              <a:solidFill>
                <a:schemeClr val="dk1"/>
              </a:solidFill>
              <a:prstDash val="solid"/>
              <a:round/>
              <a:headEnd type="none" w="med" len="med"/>
              <a:tailEnd type="none" w="med" len="med"/>
            </a:ln>
          </a:bottom>
          <a:insideH>
            <a:ln w="12700" cap="flat" cmpd="sng">
              <a:solidFill>
                <a:schemeClr val="dk1"/>
              </a:solidFill>
              <a:prstDash val="solid"/>
              <a:round/>
              <a:headEnd type="none" w="med" len="med"/>
              <a:tailEnd type="none" w="med" len="med"/>
            </a:ln>
          </a:insideH>
          <a:insideV>
            <a:ln w="12700" cap="flat" cmpd="sng">
              <a:solidFill>
                <a:schemeClr val="dk1"/>
              </a:solidFill>
              <a:prstDash val="solid"/>
              <a:round/>
              <a:headEnd type="none" w="med" len="med"/>
              <a:tailEnd type="none" w="med" len="med"/>
            </a:ln>
          </a:insideV>
        </a:tcBdr>
        <a:fill>
          <a:solidFill>
            <a:srgbClr val="FFFFFF">
              <a:alpha val="0"/>
            </a:srgbClr>
          </a:solidFill>
        </a:fill>
      </a:tcStyle>
    </a:wholeTbl>
  </a:tblStyle>
  <a:tblStyle styleId="{A265C49A-D3D0-49AE-BE71-D261BA23F6E8}" styleName="Table_1">
    <a:wholeTbl>
      <a:tcStyle>
        <a:tcBdr>
          <a:left>
            <a:ln w="9525" cap="flat" cmpd="sng">
              <a:solidFill>
                <a:srgbClr val="9E9E9E"/>
              </a:solidFill>
              <a:prstDash val="solid"/>
              <a:round/>
              <a:headEnd type="none" w="med" len="med"/>
              <a:tailEnd type="none" w="med" len="med"/>
            </a:ln>
          </a:left>
          <a:right>
            <a:ln w="9525" cap="flat" cmpd="sng">
              <a:solidFill>
                <a:srgbClr val="9E9E9E"/>
              </a:solidFill>
              <a:prstDash val="solid"/>
              <a:round/>
              <a:headEnd type="none" w="med" len="med"/>
              <a:tailEnd type="none" w="med" len="med"/>
            </a:ln>
          </a:right>
          <a:top>
            <a:ln w="9525" cap="flat" cmpd="sng">
              <a:solidFill>
                <a:srgbClr val="9E9E9E"/>
              </a:solidFill>
              <a:prstDash val="solid"/>
              <a:round/>
              <a:headEnd type="none" w="med" len="med"/>
              <a:tailEnd type="none" w="med" len="med"/>
            </a:ln>
          </a:top>
          <a:bottom>
            <a:ln w="9525" cap="flat" cmpd="sng">
              <a:solidFill>
                <a:srgbClr val="9E9E9E"/>
              </a:solidFill>
              <a:prstDash val="solid"/>
              <a:round/>
              <a:headEnd type="none" w="med" len="med"/>
              <a:tailEnd type="none" w="med" len="med"/>
            </a:ln>
          </a:bottom>
          <a:insideH>
            <a:ln w="9525" cap="flat" cmpd="sng">
              <a:solidFill>
                <a:srgbClr val="9E9E9E"/>
              </a:solidFill>
              <a:prstDash val="solid"/>
              <a:round/>
              <a:headEnd type="none" w="med" len="med"/>
              <a:tailEnd type="none" w="med" len="med"/>
            </a:ln>
          </a:insideH>
          <a:insideV>
            <a:ln w="9525" cap="flat" cmpd="sng">
              <a:solidFill>
                <a:srgbClr val="9E9E9E"/>
              </a:solidFill>
              <a:prstDash val="solid"/>
              <a:round/>
              <a:headEnd type="none" w="med" len="med"/>
              <a:tailEnd type="none" w="med" len="med"/>
            </a:ln>
          </a:insideV>
        </a:tcBdr>
      </a:tcStyle>
    </a:wholeTbl>
  </a:tblStyle>
  <a:tblStyle styleId="{DBB73BDE-CF97-4FEB-A196-C2EED64DCA44}" styleName="Table_2">
    <a:wholeTbl>
      <a:tcTxStyle b="off" i="off">
        <a:font>
          <a:latin typeface="Calibri"/>
          <a:ea typeface="Calibri"/>
          <a:cs typeface="Calibri"/>
        </a:font>
        <a:schemeClr val="dk1"/>
      </a:tcTxStyle>
      <a:tcStyle>
        <a:tcBdr>
          <a:left>
            <a:ln w="12700" cap="flat" cmpd="sng">
              <a:solidFill>
                <a:schemeClr val="lt1"/>
              </a:solidFill>
              <a:prstDash val="solid"/>
              <a:round/>
              <a:headEnd type="none" w="med" len="med"/>
              <a:tailEnd type="none" w="med" len="med"/>
            </a:ln>
          </a:left>
          <a:right>
            <a:ln w="12700" cap="flat" cmpd="sng">
              <a:solidFill>
                <a:schemeClr val="lt1"/>
              </a:solidFill>
              <a:prstDash val="solid"/>
              <a:round/>
              <a:headEnd type="none" w="med" len="med"/>
              <a:tailEnd type="none" w="med" len="med"/>
            </a:ln>
          </a:right>
          <a:top>
            <a:ln w="12700" cap="flat" cmpd="sng">
              <a:solidFill>
                <a:schemeClr val="lt1"/>
              </a:solidFill>
              <a:prstDash val="solid"/>
              <a:round/>
              <a:headEnd type="none" w="med" len="med"/>
              <a:tailEnd type="none" w="med" len="med"/>
            </a:ln>
          </a:top>
          <a:bottom>
            <a:ln w="12700" cap="flat" cmpd="sng">
              <a:solidFill>
                <a:schemeClr val="lt1"/>
              </a:solidFill>
              <a:prstDash val="solid"/>
              <a:round/>
              <a:headEnd type="none" w="med" len="med"/>
              <a:tailEnd type="none" w="med" len="med"/>
            </a:ln>
          </a:bottom>
          <a:insideH>
            <a:ln w="12700" cap="flat" cmpd="sng">
              <a:solidFill>
                <a:schemeClr val="lt1"/>
              </a:solidFill>
              <a:prstDash val="solid"/>
              <a:round/>
              <a:headEnd type="none" w="med" len="med"/>
              <a:tailEnd type="none" w="med" len="med"/>
            </a:ln>
          </a:insideH>
          <a:insideV>
            <a:ln w="12700" cap="flat" cmpd="sng">
              <a:solidFill>
                <a:schemeClr val="lt1"/>
              </a:solidFill>
              <a:prstDash val="solid"/>
              <a:round/>
              <a:headEnd type="none" w="med" len="med"/>
              <a:tailEnd type="none" w="med" len="med"/>
            </a:ln>
          </a:insideV>
        </a:tcBdr>
        <a:fill>
          <a:solidFill>
            <a:srgbClr val="E8ECF4"/>
          </a:solidFill>
        </a:fill>
      </a:tcStyle>
    </a:wholeTbl>
    <a:band1H>
      <a:tcStyle>
        <a:tcBdr/>
        <a:fill>
          <a:solidFill>
            <a:srgbClr val="CFD7E7"/>
          </a:solidFill>
        </a:fill>
      </a:tcStyle>
    </a:band1H>
    <a:band1V>
      <a:tcStyle>
        <a:tcBdr/>
        <a:fill>
          <a:solidFill>
            <a:srgbClr val="CFD7E7"/>
          </a:solidFill>
        </a:fill>
      </a:tcStyle>
    </a:band1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med" len="med"/>
              <a:tailEnd type="none" w="med" len="med"/>
            </a:ln>
          </a:top>
        </a:tcBdr>
        <a:fill>
          <a:solidFill>
            <a:schemeClr val="accent1"/>
          </a:solidFill>
        </a:fill>
      </a:tcStyle>
    </a:lastRow>
    <a:firstRow>
      <a:tcTxStyle b="on" i="off">
        <a:font>
          <a:latin typeface="Calibri"/>
          <a:ea typeface="Calibri"/>
          <a:cs typeface="Calibri"/>
        </a:font>
        <a:schemeClr val="lt1"/>
      </a:tcTxStyle>
      <a:tcStyle>
        <a:tcBdr>
          <a:bottom>
            <a:ln w="38100" cap="flat" cmpd="sng">
              <a:solidFill>
                <a:schemeClr val="lt1"/>
              </a:solidFill>
              <a:prstDash val="solid"/>
              <a:round/>
              <a:headEnd type="none" w="med" len="med"/>
              <a:tailEnd type="none" w="med" len="med"/>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5252" autoAdjust="0"/>
    <p:restoredTop sz="95525" autoAdjust="0"/>
  </p:normalViewPr>
  <p:slideViewPr>
    <p:cSldViewPr snapToGrid="0" snapToObjects="1">
      <p:cViewPr>
        <p:scale>
          <a:sx n="72" d="100"/>
          <a:sy n="72" d="100"/>
        </p:scale>
        <p:origin x="284" y="508"/>
      </p:cViewPr>
      <p:guideLst>
        <p:guide orient="horz" pos="2160"/>
        <p:guide pos="2880"/>
      </p:guideLst>
    </p:cSldViewPr>
  </p:slideViewPr>
  <p:notesTextViewPr>
    <p:cViewPr>
      <p:scale>
        <a:sx n="100" d="100"/>
        <a:sy n="100" d="100"/>
      </p:scale>
      <p:origin x="0" y="0"/>
    </p:cViewPr>
  </p:notesTextViewPr>
  <p:sorterViewPr>
    <p:cViewPr>
      <p:scale>
        <a:sx n="120" d="100"/>
        <a:sy n="120" d="100"/>
      </p:scale>
      <p:origin x="0" y="0"/>
    </p:cViewPr>
  </p:sorterViewPr>
  <p:gridSpacing cx="75895" cy="75895"/>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commentAuthors" Target="commentAuthor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8788"/>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8788"/>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371600" y="1143000"/>
            <a:ext cx="4114800"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8786"/>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spcBef>
                  <a:spcPts val="0"/>
                </a:spcBef>
                <a:buSzPct val="25000"/>
                <a:buNone/>
              </a:pPr>
              <a:t>‹#›</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74086956"/>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Shape 30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09" name="Shape 309"/>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p:txBody>
      </p:sp>
      <p:sp>
        <p:nvSpPr>
          <p:cNvPr id="310" name="Shape 310"/>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1</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26119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Shape 32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26" name="Shape 326"/>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marR="0" lvl="0" indent="7620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327" name="Shape 327"/>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10</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635903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Shape 12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1" name="Shape 121"/>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a:p>
        </p:txBody>
      </p:sp>
      <p:sp>
        <p:nvSpPr>
          <p:cNvPr id="122" name="Shape 122"/>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11</a:t>
            </a:fld>
            <a:endParaRPr lang="en-US"/>
          </a:p>
        </p:txBody>
      </p:sp>
    </p:spTree>
    <p:extLst>
      <p:ext uri="{BB962C8B-B14F-4D97-AF65-F5344CB8AC3E}">
        <p14:creationId xmlns:p14="http://schemas.microsoft.com/office/powerpoint/2010/main" val="5021273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Shape 12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9" name="Shape 129"/>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dirty="0"/>
          </a:p>
        </p:txBody>
      </p:sp>
      <p:sp>
        <p:nvSpPr>
          <p:cNvPr id="130" name="Shape 130"/>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12</a:t>
            </a:fld>
            <a:endParaRPr lang="en-US"/>
          </a:p>
        </p:txBody>
      </p:sp>
    </p:spTree>
    <p:extLst>
      <p:ext uri="{BB962C8B-B14F-4D97-AF65-F5344CB8AC3E}">
        <p14:creationId xmlns:p14="http://schemas.microsoft.com/office/powerpoint/2010/main" val="26842904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Shape 11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0" name="Shape 120"/>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a:p>
        </p:txBody>
      </p:sp>
      <p:sp>
        <p:nvSpPr>
          <p:cNvPr id="121" name="Shape 121"/>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Shape 12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7" name="Shape 127"/>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a:p>
        </p:txBody>
      </p:sp>
      <p:sp>
        <p:nvSpPr>
          <p:cNvPr id="128" name="Shape 128"/>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Shape 12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7" name="Shape 127"/>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a:p>
        </p:txBody>
      </p:sp>
      <p:sp>
        <p:nvSpPr>
          <p:cNvPr id="128" name="Shape 128"/>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Shape 18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7" name="Shape 187"/>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r>
              <a:rPr lang="en-US" dirty="0"/>
              <a:t>On the</a:t>
            </a:r>
            <a:r>
              <a:rPr lang="en-US" baseline="0" dirty="0"/>
              <a:t> left figure, all the red dots indicate </a:t>
            </a:r>
            <a:r>
              <a:rPr lang="en-US" baseline="0" dirty="0" err="1"/>
              <a:t>SuomiNet</a:t>
            </a:r>
            <a:r>
              <a:rPr lang="en-US" baseline="0" dirty="0"/>
              <a:t>-GPS locations and the blue dot in Dominican Republic (</a:t>
            </a:r>
            <a:r>
              <a:rPr lang="en-US" baseline="0" dirty="0" err="1"/>
              <a:t>lat</a:t>
            </a:r>
            <a:r>
              <a:rPr lang="en-US" baseline="0" dirty="0"/>
              <a:t>: 18.79, </a:t>
            </a:r>
            <a:r>
              <a:rPr lang="en-US" baseline="0" dirty="0" err="1"/>
              <a:t>lon</a:t>
            </a:r>
            <a:r>
              <a:rPr lang="en-US" baseline="0" dirty="0"/>
              <a:t>: -70.66) indicates the location </a:t>
            </a:r>
          </a:p>
          <a:p>
            <a:pPr lvl="0">
              <a:spcBef>
                <a:spcPts val="0"/>
              </a:spcBef>
              <a:buNone/>
            </a:pPr>
            <a:r>
              <a:rPr lang="en-US" baseline="0" dirty="0"/>
              <a:t>where most of the outliers in </a:t>
            </a:r>
            <a:r>
              <a:rPr lang="en-US" baseline="0" dirty="0" err="1"/>
              <a:t>tpw</a:t>
            </a:r>
            <a:r>
              <a:rPr lang="en-US" baseline="0" dirty="0"/>
              <a:t> figures are located.</a:t>
            </a:r>
            <a:endParaRPr lang="en-US" dirty="0"/>
          </a:p>
          <a:p>
            <a:pPr lvl="0">
              <a:spcBef>
                <a:spcPts val="0"/>
              </a:spcBef>
              <a:buNone/>
            </a:pPr>
            <a:endParaRPr lang="en-US" dirty="0"/>
          </a:p>
          <a:p>
            <a:pPr lvl="0">
              <a:spcBef>
                <a:spcPts val="0"/>
              </a:spcBef>
              <a:buNone/>
            </a:pPr>
            <a:r>
              <a:rPr lang="en-US" dirty="0"/>
              <a:t>On the right figure, all the red</a:t>
            </a:r>
            <a:r>
              <a:rPr lang="en-US" baseline="0" dirty="0"/>
              <a:t> dots indicate RAOB locations and </a:t>
            </a:r>
            <a:r>
              <a:rPr lang="en-US" dirty="0"/>
              <a:t>the blue</a:t>
            </a:r>
            <a:r>
              <a:rPr lang="en-US" baseline="0" dirty="0"/>
              <a:t> dot near the Michigan Lake (</a:t>
            </a:r>
            <a:r>
              <a:rPr lang="en-US" baseline="0" dirty="0" err="1"/>
              <a:t>lat</a:t>
            </a:r>
            <a:r>
              <a:rPr lang="en-US" baseline="0" dirty="0"/>
              <a:t>: 43.75, </a:t>
            </a:r>
            <a:r>
              <a:rPr lang="en-US" baseline="0" dirty="0" err="1"/>
              <a:t>lon</a:t>
            </a:r>
            <a:r>
              <a:rPr lang="en-US" baseline="0" dirty="0"/>
              <a:t>: -87.71) indicates AERI observation.</a:t>
            </a:r>
          </a:p>
          <a:p>
            <a:pPr lvl="0">
              <a:spcBef>
                <a:spcPts val="0"/>
              </a:spcBef>
              <a:buNone/>
            </a:pPr>
            <a:endParaRPr dirty="0"/>
          </a:p>
        </p:txBody>
      </p:sp>
      <p:sp>
        <p:nvSpPr>
          <p:cNvPr id="188" name="Shape 188"/>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Shape 18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7" name="Shape 187"/>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a:p>
        </p:txBody>
      </p:sp>
      <p:sp>
        <p:nvSpPr>
          <p:cNvPr id="188" name="Shape 188"/>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Shape 18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7" name="Shape 187"/>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a:p>
        </p:txBody>
      </p:sp>
      <p:sp>
        <p:nvSpPr>
          <p:cNvPr id="188" name="Shape 188"/>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4" name="Shape 194"/>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a:p>
        </p:txBody>
      </p:sp>
      <p:sp>
        <p:nvSpPr>
          <p:cNvPr id="195" name="Shape 195"/>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pPr lvl="0" rtl="0">
                <a:spcBef>
                  <a:spcPts val="0"/>
                </a:spcBef>
                <a:buNone/>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Shape 31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18" name="Shape 318"/>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p:txBody>
      </p:sp>
      <p:sp>
        <p:nvSpPr>
          <p:cNvPr id="319" name="Shape 319"/>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385858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4" name="Shape 194"/>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a:p>
        </p:txBody>
      </p:sp>
      <p:sp>
        <p:nvSpPr>
          <p:cNvPr id="195" name="Shape 195"/>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pPr lvl="0" rtl="0">
                <a:spcBef>
                  <a:spcPts val="0"/>
                </a:spcBef>
                <a:buNone/>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4" name="Shape 194"/>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dirty="0"/>
          </a:p>
        </p:txBody>
      </p:sp>
      <p:sp>
        <p:nvSpPr>
          <p:cNvPr id="195" name="Shape 195"/>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pPr lvl="0" rtl="0">
                <a:spcBef>
                  <a:spcPts val="0"/>
                </a:spcBef>
                <a:buNone/>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4" name="Shape 194"/>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a:p>
        </p:txBody>
      </p:sp>
      <p:sp>
        <p:nvSpPr>
          <p:cNvPr id="195" name="Shape 195"/>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pPr lvl="0" rtl="0">
                <a:spcBef>
                  <a:spcPts val="0"/>
                </a:spcBef>
                <a:buNone/>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Shape 36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3" name="Shape 363"/>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a:p>
        </p:txBody>
      </p:sp>
      <p:sp>
        <p:nvSpPr>
          <p:cNvPr id="364" name="Shape 364"/>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Clr>
                <a:srgbClr val="000000"/>
              </a:buClr>
              <a:buSzPct val="25000"/>
              <a:buFont typeface="Arial"/>
              <a:buNone/>
            </a:pPr>
            <a:fld id="{00000000-1234-1234-1234-123412341234}" type="slidenum">
              <a:rPr lang="en-US"/>
              <a:t>23</a:t>
            </a:fld>
            <a:endParaRPr lang="en-US"/>
          </a:p>
        </p:txBody>
      </p:sp>
    </p:spTree>
    <p:extLst>
      <p:ext uri="{BB962C8B-B14F-4D97-AF65-F5344CB8AC3E}">
        <p14:creationId xmlns:p14="http://schemas.microsoft.com/office/powerpoint/2010/main" val="16085462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Shape 18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7" name="Shape 187"/>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a:p>
        </p:txBody>
      </p:sp>
      <p:sp>
        <p:nvSpPr>
          <p:cNvPr id="188" name="Shape 188"/>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25</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Shape 18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7" name="Shape 187"/>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a:p>
        </p:txBody>
      </p:sp>
      <p:sp>
        <p:nvSpPr>
          <p:cNvPr id="188" name="Shape 188"/>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26</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4" name="Shape 194"/>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r>
              <a:rPr lang="en-US" dirty="0"/>
              <a:t>Sample size is “maximum”, </a:t>
            </a:r>
            <a:r>
              <a:rPr lang="en-US" dirty="0" err="1"/>
              <a:t>eg</a:t>
            </a:r>
            <a:r>
              <a:rPr lang="en-US" dirty="0"/>
              <a:t>, if one level</a:t>
            </a:r>
            <a:r>
              <a:rPr lang="en-US" baseline="0" dirty="0"/>
              <a:t> has a match. </a:t>
            </a:r>
            <a:endParaRPr dirty="0"/>
          </a:p>
        </p:txBody>
      </p:sp>
      <p:sp>
        <p:nvSpPr>
          <p:cNvPr id="195" name="Shape 195"/>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pPr lvl="0" rtl="0">
                <a:spcBef>
                  <a:spcPts val="0"/>
                </a:spcBef>
                <a:buNone/>
              </a:pPr>
              <a:t>27</a:t>
            </a:fld>
            <a:endParaRPr lang="en-US"/>
          </a:p>
        </p:txBody>
      </p:sp>
    </p:spTree>
    <p:extLst>
      <p:ext uri="{BB962C8B-B14F-4D97-AF65-F5344CB8AC3E}">
        <p14:creationId xmlns:p14="http://schemas.microsoft.com/office/powerpoint/2010/main" val="33034300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4" name="Shape 194"/>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a:p>
        </p:txBody>
      </p:sp>
      <p:sp>
        <p:nvSpPr>
          <p:cNvPr id="195" name="Shape 195"/>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pPr lvl="0" rtl="0">
                <a:spcBef>
                  <a:spcPts val="0"/>
                </a:spcBef>
                <a:buNone/>
              </a:pPr>
              <a:t>28</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Shape 36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3" name="Shape 363"/>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a:p>
        </p:txBody>
      </p:sp>
      <p:sp>
        <p:nvSpPr>
          <p:cNvPr id="364" name="Shape 364"/>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Clr>
                <a:srgbClr val="000000"/>
              </a:buClr>
              <a:buSzPct val="25000"/>
              <a:buFont typeface="Arial"/>
              <a:buNone/>
            </a:pPr>
            <a:fld id="{00000000-1234-1234-1234-123412341234}" type="slidenum">
              <a:rPr lang="en-US"/>
              <a:t>29</a:t>
            </a:fld>
            <a:endParaRPr lang="en-US"/>
          </a:p>
        </p:txBody>
      </p:sp>
    </p:spTree>
    <p:extLst>
      <p:ext uri="{BB962C8B-B14F-4D97-AF65-F5344CB8AC3E}">
        <p14:creationId xmlns:p14="http://schemas.microsoft.com/office/powerpoint/2010/main" val="16085462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Shape 18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7" name="Shape 187"/>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a:p>
        </p:txBody>
      </p:sp>
      <p:sp>
        <p:nvSpPr>
          <p:cNvPr id="188" name="Shape 188"/>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30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Shape 9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5" name="Shape 95"/>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 Only</a:t>
            </a:r>
            <a:r>
              <a:rPr lang="en-US" sz="1200" b="0" i="0" u="none" strike="noStrike" cap="none" baseline="0" dirty="0">
                <a:solidFill>
                  <a:schemeClr val="dk1"/>
                </a:solidFill>
                <a:latin typeface="Calibri"/>
                <a:ea typeface="Calibri"/>
                <a:cs typeface="Calibri"/>
                <a:sym typeface="Calibri"/>
              </a:rPr>
              <a:t> used in the regression step. </a:t>
            </a:r>
            <a:endParaRPr sz="1200" b="0" i="0" u="none" strike="noStrike" cap="none" dirty="0">
              <a:solidFill>
                <a:schemeClr val="dk1"/>
              </a:solidFill>
              <a:latin typeface="Calibri"/>
              <a:ea typeface="Calibri"/>
              <a:cs typeface="Calibri"/>
              <a:sym typeface="Calibri"/>
            </a:endParaRPr>
          </a:p>
        </p:txBody>
      </p:sp>
      <p:sp>
        <p:nvSpPr>
          <p:cNvPr id="96" name="Shape 96"/>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spcBef>
                  <a:spcPts val="0"/>
                </a:spcBef>
                <a:buSzPct val="25000"/>
                <a:buNone/>
              </a:pPr>
              <a:t>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352930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Shape 18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7" name="Shape 187"/>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a:p>
        </p:txBody>
      </p:sp>
      <p:sp>
        <p:nvSpPr>
          <p:cNvPr id="188" name="Shape 188"/>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31</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4" name="Shape 194"/>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a:p>
        </p:txBody>
      </p:sp>
      <p:sp>
        <p:nvSpPr>
          <p:cNvPr id="195" name="Shape 195"/>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pPr lvl="0" rtl="0">
                <a:spcBef>
                  <a:spcPts val="0"/>
                </a:spcBef>
                <a:buNone/>
              </a:pPr>
              <a:t>32</a:t>
            </a:fld>
            <a:endParaRPr lang="en-US"/>
          </a:p>
        </p:txBody>
      </p:sp>
    </p:spTree>
    <p:extLst>
      <p:ext uri="{BB962C8B-B14F-4D97-AF65-F5344CB8AC3E}">
        <p14:creationId xmlns:p14="http://schemas.microsoft.com/office/powerpoint/2010/main" val="19793269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4" name="Shape 194"/>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a:p>
        </p:txBody>
      </p:sp>
      <p:sp>
        <p:nvSpPr>
          <p:cNvPr id="195" name="Shape 195"/>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pPr lvl="0" rtl="0">
                <a:spcBef>
                  <a:spcPts val="0"/>
                </a:spcBef>
                <a:buNone/>
              </a:pPr>
              <a:t>33</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4" name="Shape 194"/>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a:p>
        </p:txBody>
      </p:sp>
      <p:sp>
        <p:nvSpPr>
          <p:cNvPr id="195" name="Shape 195"/>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pPr lvl="0" rtl="0">
                <a:spcBef>
                  <a:spcPts val="0"/>
                </a:spcBef>
                <a:buNone/>
              </a:pPr>
              <a:t>34</a:t>
            </a:fld>
            <a:endParaRPr lang="en-US"/>
          </a:p>
        </p:txBody>
      </p:sp>
    </p:spTree>
    <p:extLst>
      <p:ext uri="{BB962C8B-B14F-4D97-AF65-F5344CB8AC3E}">
        <p14:creationId xmlns:p14="http://schemas.microsoft.com/office/powerpoint/2010/main" val="17535106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4" name="Shape 194"/>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a:p>
        </p:txBody>
      </p:sp>
      <p:sp>
        <p:nvSpPr>
          <p:cNvPr id="195" name="Shape 195"/>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pPr lvl="0" rtl="0">
                <a:spcBef>
                  <a:spcPts val="0"/>
                </a:spcBef>
                <a:buNone/>
              </a:pPr>
              <a:t>35</a:t>
            </a:fld>
            <a:endParaRPr lang="en-US"/>
          </a:p>
        </p:txBody>
      </p:sp>
    </p:spTree>
    <p:extLst>
      <p:ext uri="{BB962C8B-B14F-4D97-AF65-F5344CB8AC3E}">
        <p14:creationId xmlns:p14="http://schemas.microsoft.com/office/powerpoint/2010/main" val="10197343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4" name="Shape 194"/>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a:p>
        </p:txBody>
      </p:sp>
      <p:sp>
        <p:nvSpPr>
          <p:cNvPr id="195" name="Shape 195"/>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pPr lvl="0" rtl="0">
                <a:spcBef>
                  <a:spcPts val="0"/>
                </a:spcBef>
                <a:buNone/>
              </a:pPr>
              <a:t>36</a:t>
            </a:fld>
            <a:endParaRPr lang="en-US"/>
          </a:p>
        </p:txBody>
      </p:sp>
    </p:spTree>
    <p:extLst>
      <p:ext uri="{BB962C8B-B14F-4D97-AF65-F5344CB8AC3E}">
        <p14:creationId xmlns:p14="http://schemas.microsoft.com/office/powerpoint/2010/main" val="25966533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4" name="Shape 194"/>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r>
              <a:rPr lang="en-US" dirty="0"/>
              <a:t>Considering only unstable cases,</a:t>
            </a:r>
            <a:r>
              <a:rPr lang="en-US" baseline="0" dirty="0"/>
              <a:t> most of the accuracy and precision of </a:t>
            </a:r>
            <a:r>
              <a:rPr lang="en-US" dirty="0"/>
              <a:t>TT and KI are</a:t>
            </a:r>
            <a:r>
              <a:rPr lang="en-US" baseline="0" dirty="0"/>
              <a:t> reduced in magnitude.</a:t>
            </a:r>
            <a:endParaRPr dirty="0"/>
          </a:p>
        </p:txBody>
      </p:sp>
      <p:sp>
        <p:nvSpPr>
          <p:cNvPr id="195" name="Shape 195"/>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pPr lvl="0" rtl="0">
                <a:spcBef>
                  <a:spcPts val="0"/>
                </a:spcBef>
                <a:buNone/>
              </a:pPr>
              <a:t>37</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4" name="Shape 194"/>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a:p>
        </p:txBody>
      </p:sp>
      <p:sp>
        <p:nvSpPr>
          <p:cNvPr id="195" name="Shape 195"/>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pPr lvl="0" rtl="0">
                <a:spcBef>
                  <a:spcPts val="0"/>
                </a:spcBef>
                <a:buNone/>
              </a:pPr>
              <a:t>38</a:t>
            </a:fld>
            <a:endParaRPr lang="en-US"/>
          </a:p>
        </p:txBody>
      </p:sp>
    </p:spTree>
    <p:extLst>
      <p:ext uri="{BB962C8B-B14F-4D97-AF65-F5344CB8AC3E}">
        <p14:creationId xmlns:p14="http://schemas.microsoft.com/office/powerpoint/2010/main" val="7361086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4" name="Shape 194"/>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a:p>
        </p:txBody>
      </p:sp>
      <p:sp>
        <p:nvSpPr>
          <p:cNvPr id="195" name="Shape 195"/>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pPr lvl="0" rtl="0">
                <a:spcBef>
                  <a:spcPts val="0"/>
                </a:spcBef>
                <a:buNone/>
              </a:pPr>
              <a:t>39</a:t>
            </a:fld>
            <a:endParaRPr lang="en-US"/>
          </a:p>
        </p:txBody>
      </p:sp>
    </p:spTree>
    <p:extLst>
      <p:ext uri="{BB962C8B-B14F-4D97-AF65-F5344CB8AC3E}">
        <p14:creationId xmlns:p14="http://schemas.microsoft.com/office/powerpoint/2010/main" val="23713599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4" name="Shape 194"/>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a:p>
        </p:txBody>
      </p:sp>
      <p:sp>
        <p:nvSpPr>
          <p:cNvPr id="195" name="Shape 195"/>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pPr lvl="0" rtl="0">
                <a:spcBef>
                  <a:spcPts val="0"/>
                </a:spcBef>
                <a:buNone/>
              </a:pPr>
              <a:t>40</a:t>
            </a:fld>
            <a:endParaRPr lang="en-US"/>
          </a:p>
        </p:txBody>
      </p:sp>
    </p:spTree>
    <p:extLst>
      <p:ext uri="{BB962C8B-B14F-4D97-AF65-F5344CB8AC3E}">
        <p14:creationId xmlns:p14="http://schemas.microsoft.com/office/powerpoint/2010/main" val="2487994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D85A49-F495-4469-B05B-74800E2130EA}" type="slidenum">
              <a:rPr lang="en-US" smtClean="0">
                <a:solidFill>
                  <a:prstClr val="black"/>
                </a:solidFill>
                <a:latin typeface="Calibri"/>
              </a:rPr>
              <a:pPr/>
              <a:t>4</a:t>
            </a:fld>
            <a:endParaRPr lang="en-US">
              <a:solidFill>
                <a:prstClr val="black"/>
              </a:solidFill>
              <a:latin typeface="Calibri"/>
            </a:endParaRPr>
          </a:p>
        </p:txBody>
      </p:sp>
    </p:spTree>
    <p:extLst>
      <p:ext uri="{BB962C8B-B14F-4D97-AF65-F5344CB8AC3E}">
        <p14:creationId xmlns:p14="http://schemas.microsoft.com/office/powerpoint/2010/main" val="16078356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4" name="Shape 194"/>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a:p>
        </p:txBody>
      </p:sp>
      <p:sp>
        <p:nvSpPr>
          <p:cNvPr id="195" name="Shape 195"/>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pPr lvl="0" rtl="0">
                <a:spcBef>
                  <a:spcPts val="0"/>
                </a:spcBef>
                <a:buNone/>
              </a:pPr>
              <a:t>41</a:t>
            </a:fld>
            <a:endParaRPr lang="en-US"/>
          </a:p>
        </p:txBody>
      </p:sp>
    </p:spTree>
    <p:extLst>
      <p:ext uri="{BB962C8B-B14F-4D97-AF65-F5344CB8AC3E}">
        <p14:creationId xmlns:p14="http://schemas.microsoft.com/office/powerpoint/2010/main" val="291307594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4" name="Shape 194"/>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a:p>
        </p:txBody>
      </p:sp>
      <p:sp>
        <p:nvSpPr>
          <p:cNvPr id="195" name="Shape 195"/>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pPr lvl="0" rtl="0">
                <a:spcBef>
                  <a:spcPts val="0"/>
                </a:spcBef>
                <a:buNone/>
              </a:pPr>
              <a:t>42</a:t>
            </a:fld>
            <a:endParaRPr lang="en-US"/>
          </a:p>
        </p:txBody>
      </p:sp>
    </p:spTree>
    <p:extLst>
      <p:ext uri="{BB962C8B-B14F-4D97-AF65-F5344CB8AC3E}">
        <p14:creationId xmlns:p14="http://schemas.microsoft.com/office/powerpoint/2010/main" val="341362925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Shape 36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3" name="Shape 363"/>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a:p>
        </p:txBody>
      </p:sp>
      <p:sp>
        <p:nvSpPr>
          <p:cNvPr id="364" name="Shape 364"/>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Clr>
                <a:srgbClr val="000000"/>
              </a:buClr>
              <a:buSzPct val="25000"/>
              <a:buFont typeface="Arial"/>
              <a:buNone/>
            </a:pPr>
            <a:fld id="{00000000-1234-1234-1234-123412341234}" type="slidenum">
              <a:rPr lang="en-US"/>
              <a:t>43</a:t>
            </a:fld>
            <a:endParaRPr lang="en-US"/>
          </a:p>
        </p:txBody>
      </p:sp>
    </p:spTree>
    <p:extLst>
      <p:ext uri="{BB962C8B-B14F-4D97-AF65-F5344CB8AC3E}">
        <p14:creationId xmlns:p14="http://schemas.microsoft.com/office/powerpoint/2010/main" val="16085462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Shape 47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76" name="Shape 476"/>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477" name="Shape 477"/>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44</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74696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Shape 47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76" name="Shape 476"/>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477" name="Shape 477"/>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47</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273863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Shape 64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41" name="Shape 641"/>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642" name="Shape 642"/>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48</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99219551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Shape 51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16" name="Shape 516"/>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dirty="0"/>
          </a:p>
        </p:txBody>
      </p:sp>
      <p:sp>
        <p:nvSpPr>
          <p:cNvPr id="517" name="Shape 517"/>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49</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228404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Shape 52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24" name="Shape 524"/>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PRO</a:t>
            </a:r>
            <a:r>
              <a:rPr lang="en-US" sz="1200" b="0" i="0" u="none" strike="noStrike" cap="none" baseline="0" dirty="0">
                <a:solidFill>
                  <a:schemeClr val="dk1"/>
                </a:solidFill>
                <a:latin typeface="Calibri"/>
                <a:ea typeface="Calibri"/>
                <a:cs typeface="Calibri"/>
                <a:sym typeface="Calibri"/>
              </a:rPr>
              <a:t> team may clarify more about this.</a:t>
            </a:r>
            <a:endParaRPr sz="1200" b="0" i="0" u="none" strike="noStrike" cap="none" dirty="0">
              <a:solidFill>
                <a:schemeClr val="dk1"/>
              </a:solidFill>
              <a:latin typeface="Calibri"/>
              <a:ea typeface="Calibri"/>
              <a:cs typeface="Calibri"/>
              <a:sym typeface="Calibri"/>
            </a:endParaRPr>
          </a:p>
        </p:txBody>
      </p:sp>
      <p:sp>
        <p:nvSpPr>
          <p:cNvPr id="525" name="Shape 525"/>
          <p:cNvSpPr txBox="1">
            <a:spLocks noGrp="1"/>
          </p:cNvSpPr>
          <p:nvPr>
            <p:ph type="sldNum" idx="12"/>
          </p:nvPr>
        </p:nvSpPr>
        <p:spPr>
          <a:xfrm>
            <a:off x="3884612" y="8685213"/>
            <a:ext cx="2971800" cy="4587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50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0085101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Shape 53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32" name="Shape 532"/>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dirty="0"/>
          </a:p>
        </p:txBody>
      </p:sp>
      <p:sp>
        <p:nvSpPr>
          <p:cNvPr id="533" name="Shape 533"/>
          <p:cNvSpPr txBox="1">
            <a:spLocks noGrp="1"/>
          </p:cNvSpPr>
          <p:nvPr>
            <p:ph type="sldNum" idx="12"/>
          </p:nvPr>
        </p:nvSpPr>
        <p:spPr>
          <a:xfrm>
            <a:off x="3884612" y="8685213"/>
            <a:ext cx="2971800" cy="4587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51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730666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Shape 59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94" name="Shape 594"/>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0" u="none" strike="noStrike" cap="none" dirty="0">
                <a:solidFill>
                  <a:schemeClr val="dk1"/>
                </a:solidFill>
                <a:latin typeface="Calibri"/>
                <a:ea typeface="Calibri"/>
                <a:cs typeface="Calibri"/>
                <a:sym typeface="Calibri"/>
              </a:rPr>
              <a:t>PRO</a:t>
            </a:r>
            <a:r>
              <a:rPr lang="en-US" sz="1200" b="0" i="0" u="none" strike="noStrike" cap="none" baseline="0" dirty="0">
                <a:solidFill>
                  <a:schemeClr val="dk1"/>
                </a:solidFill>
                <a:latin typeface="Calibri"/>
                <a:ea typeface="Calibri"/>
                <a:cs typeface="Calibri"/>
                <a:sym typeface="Calibri"/>
              </a:rPr>
              <a:t> team may clarify more about this.</a:t>
            </a: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595" name="Shape 595"/>
          <p:cNvSpPr txBox="1">
            <a:spLocks noGrp="1"/>
          </p:cNvSpPr>
          <p:nvPr>
            <p:ph type="sldNum" idx="12"/>
          </p:nvPr>
        </p:nvSpPr>
        <p:spPr>
          <a:xfrm>
            <a:off x="3884612" y="8685213"/>
            <a:ext cx="2971800" cy="4587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54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998585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Shape 10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3" name="Shape 103"/>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smtClean="0">
                <a:solidFill>
                  <a:schemeClr val="dk1"/>
                </a:solidFill>
                <a:latin typeface="Calibri"/>
                <a:ea typeface="Calibri"/>
                <a:cs typeface="Calibri"/>
                <a:sym typeface="Calibri"/>
              </a:rPr>
              <a:t>PRO is responsible for 01 – 05.</a:t>
            </a:r>
            <a:endParaRPr sz="1200" b="0" i="0" u="none" strike="noStrike" cap="none" dirty="0">
              <a:solidFill>
                <a:schemeClr val="dk1"/>
              </a:solidFill>
              <a:latin typeface="Calibri"/>
              <a:ea typeface="Calibri"/>
              <a:cs typeface="Calibri"/>
              <a:sym typeface="Calibri"/>
            </a:endParaRPr>
          </a:p>
        </p:txBody>
      </p:sp>
      <p:sp>
        <p:nvSpPr>
          <p:cNvPr id="104" name="Shape 104"/>
          <p:cNvSpPr txBox="1">
            <a:spLocks noGrp="1"/>
          </p:cNvSpPr>
          <p:nvPr>
            <p:ph type="sldNum" idx="12"/>
          </p:nvPr>
        </p:nvSpPr>
        <p:spPr>
          <a:xfrm>
            <a:off x="3884612" y="8685213"/>
            <a:ext cx="2971800" cy="4587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spcBef>
                  <a:spcPts val="0"/>
                </a:spcBef>
                <a:buSzPct val="25000"/>
                <a:buNone/>
              </a:pPr>
              <a:t>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8511115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Shape 60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02" name="Shape 602"/>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dirty="0"/>
              <a:t>Regions of sun-rise</a:t>
            </a:r>
            <a:r>
              <a:rPr lang="en-US" baseline="0" dirty="0"/>
              <a:t> and sun-set are prone to this issue.</a:t>
            </a:r>
            <a:endParaRPr lang="en-US" dirty="0"/>
          </a:p>
        </p:txBody>
      </p:sp>
      <p:sp>
        <p:nvSpPr>
          <p:cNvPr id="603" name="Shape 603"/>
          <p:cNvSpPr txBox="1">
            <a:spLocks noGrp="1"/>
          </p:cNvSpPr>
          <p:nvPr>
            <p:ph type="sldNum" idx="12"/>
          </p:nvPr>
        </p:nvSpPr>
        <p:spPr>
          <a:xfrm>
            <a:off x="3884612" y="8685213"/>
            <a:ext cx="2971800" cy="4587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55</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8190482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Shape 63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38" name="Shape 638"/>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639" name="Shape 639"/>
          <p:cNvSpPr txBox="1">
            <a:spLocks noGrp="1"/>
          </p:cNvSpPr>
          <p:nvPr>
            <p:ph type="sldNum" idx="12"/>
          </p:nvPr>
        </p:nvSpPr>
        <p:spPr>
          <a:xfrm>
            <a:off x="3884612" y="8685213"/>
            <a:ext cx="2971800" cy="4587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70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5597543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HWT – Hazardous</a:t>
            </a:r>
            <a:r>
              <a:rPr lang="en-US" baseline="0" dirty="0"/>
              <a:t> Weather Testbed</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spcBef>
                  <a:spcPts val="0"/>
                </a:spcBef>
                <a:buSzPct val="25000"/>
                <a:buNone/>
              </a:pPr>
              <a:t>71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6170264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Shape 645"/>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lang="en-US" dirty="0"/>
          </a:p>
        </p:txBody>
      </p:sp>
      <p:sp>
        <p:nvSpPr>
          <p:cNvPr id="646" name="Shape 64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0679066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0"/>
        <p:cNvGrpSpPr/>
        <p:nvPr/>
      </p:nvGrpSpPr>
      <p:grpSpPr>
        <a:xfrm>
          <a:off x="0" y="0"/>
          <a:ext cx="0" cy="0"/>
          <a:chOff x="0" y="0"/>
          <a:chExt cx="0" cy="0"/>
        </a:xfrm>
      </p:grpSpPr>
      <p:sp>
        <p:nvSpPr>
          <p:cNvPr id="1031" name="Shape 103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32" name="Shape 1032"/>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1033" name="Shape 1033"/>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75</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76658504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Shape 14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2" name="Shape 142"/>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a:p>
        </p:txBody>
      </p:sp>
      <p:sp>
        <p:nvSpPr>
          <p:cNvPr id="143" name="Shape 143"/>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pPr lvl="0" rtl="0">
                <a:spcBef>
                  <a:spcPts val="0"/>
                </a:spcBef>
                <a:buNone/>
              </a:pPr>
              <a:t>76</a:t>
            </a:fld>
            <a:endParaRPr lang="en-US"/>
          </a:p>
        </p:txBody>
      </p:sp>
    </p:spTree>
    <p:extLst>
      <p:ext uri="{BB962C8B-B14F-4D97-AF65-F5344CB8AC3E}">
        <p14:creationId xmlns:p14="http://schemas.microsoft.com/office/powerpoint/2010/main" val="61588497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Shape 12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7" name="Shape 127"/>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a:p>
        </p:txBody>
      </p:sp>
      <p:sp>
        <p:nvSpPr>
          <p:cNvPr id="128" name="Shape 128"/>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77</a:t>
            </a:fld>
            <a:endParaRPr lang="en-US"/>
          </a:p>
        </p:txBody>
      </p:sp>
    </p:spTree>
    <p:extLst>
      <p:ext uri="{BB962C8B-B14F-4D97-AF65-F5344CB8AC3E}">
        <p14:creationId xmlns:p14="http://schemas.microsoft.com/office/powerpoint/2010/main" val="74378242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Shape 14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2" name="Shape 142"/>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a:p>
        </p:txBody>
      </p:sp>
      <p:sp>
        <p:nvSpPr>
          <p:cNvPr id="143" name="Shape 143"/>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pPr lvl="0" rtl="0">
                <a:spcBef>
                  <a:spcPts val="0"/>
                </a:spcBef>
                <a:buNone/>
              </a:pPr>
              <a:t>78</a:t>
            </a:fld>
            <a:endParaRPr lang="en-US"/>
          </a:p>
        </p:txBody>
      </p:sp>
    </p:spTree>
    <p:extLst>
      <p:ext uri="{BB962C8B-B14F-4D97-AF65-F5344CB8AC3E}">
        <p14:creationId xmlns:p14="http://schemas.microsoft.com/office/powerpoint/2010/main" val="262826730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Shape 12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7" name="Shape 127"/>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a:p>
        </p:txBody>
      </p:sp>
      <p:sp>
        <p:nvSpPr>
          <p:cNvPr id="128" name="Shape 128"/>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79</a:t>
            </a:fld>
            <a:endParaRPr lang="en-US"/>
          </a:p>
        </p:txBody>
      </p:sp>
    </p:spTree>
    <p:extLst>
      <p:ext uri="{BB962C8B-B14F-4D97-AF65-F5344CB8AC3E}">
        <p14:creationId xmlns:p14="http://schemas.microsoft.com/office/powerpoint/2010/main" val="56419247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Shape 14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2" name="Shape 142"/>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a:p>
        </p:txBody>
      </p:sp>
      <p:sp>
        <p:nvSpPr>
          <p:cNvPr id="143" name="Shape 143"/>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pPr lvl="0" rtl="0">
                <a:spcBef>
                  <a:spcPts val="0"/>
                </a:spcBef>
                <a:buNone/>
              </a:pPr>
              <a:t>80</a:t>
            </a:fld>
            <a:endParaRPr lang="en-US"/>
          </a:p>
        </p:txBody>
      </p:sp>
    </p:spTree>
    <p:extLst>
      <p:ext uri="{BB962C8B-B14F-4D97-AF65-F5344CB8AC3E}">
        <p14:creationId xmlns:p14="http://schemas.microsoft.com/office/powerpoint/2010/main" val="10276775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Shape 10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3" name="Shape 103"/>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0" u="none" strike="noStrike" cap="none" dirty="0" smtClean="0">
                <a:solidFill>
                  <a:schemeClr val="dk1"/>
                </a:solidFill>
                <a:latin typeface="Calibri"/>
                <a:ea typeface="Calibri"/>
                <a:cs typeface="Calibri"/>
                <a:sym typeface="Calibri"/>
              </a:rPr>
              <a:t>PRO is responsible for 01 – 05.</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104" name="Shape 104"/>
          <p:cNvSpPr txBox="1">
            <a:spLocks noGrp="1"/>
          </p:cNvSpPr>
          <p:nvPr>
            <p:ph type="sldNum" idx="12"/>
          </p:nvPr>
        </p:nvSpPr>
        <p:spPr>
          <a:xfrm>
            <a:off x="3884612" y="8685213"/>
            <a:ext cx="2971800" cy="4587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spcBef>
                  <a:spcPts val="0"/>
                </a:spcBef>
                <a:buSzPct val="25000"/>
                <a:buNone/>
              </a:p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1757903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Shape 12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7" name="Shape 127"/>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a:p>
        </p:txBody>
      </p:sp>
      <p:sp>
        <p:nvSpPr>
          <p:cNvPr id="128" name="Shape 128"/>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81</a:t>
            </a:fld>
            <a:endParaRPr lang="en-US"/>
          </a:p>
        </p:txBody>
      </p:sp>
    </p:spTree>
    <p:extLst>
      <p:ext uri="{BB962C8B-B14F-4D97-AF65-F5344CB8AC3E}">
        <p14:creationId xmlns:p14="http://schemas.microsoft.com/office/powerpoint/2010/main" val="101863497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4" name="Shape 194"/>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a:p>
        </p:txBody>
      </p:sp>
      <p:sp>
        <p:nvSpPr>
          <p:cNvPr id="195" name="Shape 195"/>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pPr lvl="0" rtl="0">
                <a:spcBef>
                  <a:spcPts val="0"/>
                </a:spcBef>
                <a:buNone/>
              </a:pPr>
              <a:t>82</a:t>
            </a:fld>
            <a:endParaRPr lang="en-US"/>
          </a:p>
        </p:txBody>
      </p:sp>
    </p:spTree>
    <p:extLst>
      <p:ext uri="{BB962C8B-B14F-4D97-AF65-F5344CB8AC3E}">
        <p14:creationId xmlns:p14="http://schemas.microsoft.com/office/powerpoint/2010/main" val="50007871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4" name="Shape 194"/>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a:p>
        </p:txBody>
      </p:sp>
      <p:sp>
        <p:nvSpPr>
          <p:cNvPr id="195" name="Shape 195"/>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pPr lvl="0" rtl="0">
                <a:spcBef>
                  <a:spcPts val="0"/>
                </a:spcBef>
                <a:buNone/>
              </a:pPr>
              <a:t>83</a:t>
            </a:fld>
            <a:endParaRPr lang="en-US"/>
          </a:p>
        </p:txBody>
      </p:sp>
    </p:spTree>
    <p:extLst>
      <p:ext uri="{BB962C8B-B14F-4D97-AF65-F5344CB8AC3E}">
        <p14:creationId xmlns:p14="http://schemas.microsoft.com/office/powerpoint/2010/main" val="142005033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4" name="Shape 194"/>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a:p>
        </p:txBody>
      </p:sp>
      <p:sp>
        <p:nvSpPr>
          <p:cNvPr id="195" name="Shape 195"/>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pPr lvl="0" rtl="0">
                <a:spcBef>
                  <a:spcPts val="0"/>
                </a:spcBef>
                <a:buNone/>
              </a:pPr>
              <a:t>84</a:t>
            </a:fld>
            <a:endParaRPr lang="en-US"/>
          </a:p>
        </p:txBody>
      </p:sp>
    </p:spTree>
    <p:extLst>
      <p:ext uri="{BB962C8B-B14F-4D97-AF65-F5344CB8AC3E}">
        <p14:creationId xmlns:p14="http://schemas.microsoft.com/office/powerpoint/2010/main" val="224004995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4" name="Shape 194"/>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a:p>
        </p:txBody>
      </p:sp>
      <p:sp>
        <p:nvSpPr>
          <p:cNvPr id="195" name="Shape 195"/>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pPr lvl="0" rtl="0">
                <a:spcBef>
                  <a:spcPts val="0"/>
                </a:spcBef>
                <a:buNone/>
              </a:pPr>
              <a:t>85</a:t>
            </a:fld>
            <a:endParaRPr lang="en-US"/>
          </a:p>
        </p:txBody>
      </p:sp>
    </p:spTree>
    <p:extLst>
      <p:ext uri="{BB962C8B-B14F-4D97-AF65-F5344CB8AC3E}">
        <p14:creationId xmlns:p14="http://schemas.microsoft.com/office/powerpoint/2010/main" val="25398278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4" name="Shape 194"/>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r>
              <a:rPr lang="en-US" dirty="0"/>
              <a:t>Sample size is “maximum”, </a:t>
            </a:r>
            <a:r>
              <a:rPr lang="en-US" dirty="0" err="1"/>
              <a:t>eg</a:t>
            </a:r>
            <a:r>
              <a:rPr lang="en-US" dirty="0"/>
              <a:t>, if one level</a:t>
            </a:r>
            <a:r>
              <a:rPr lang="en-US" baseline="0" dirty="0"/>
              <a:t> has a match. </a:t>
            </a:r>
            <a:endParaRPr dirty="0"/>
          </a:p>
        </p:txBody>
      </p:sp>
      <p:sp>
        <p:nvSpPr>
          <p:cNvPr id="195" name="Shape 195"/>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pPr lvl="0" rtl="0">
                <a:spcBef>
                  <a:spcPts val="0"/>
                </a:spcBef>
                <a:buNone/>
              </a:pPr>
              <a:t>86</a:t>
            </a:fld>
            <a:endParaRPr lang="en-US"/>
          </a:p>
        </p:txBody>
      </p:sp>
    </p:spTree>
    <p:extLst>
      <p:ext uri="{BB962C8B-B14F-4D97-AF65-F5344CB8AC3E}">
        <p14:creationId xmlns:p14="http://schemas.microsoft.com/office/powerpoint/2010/main" val="195676816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4" name="Shape 194"/>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a:p>
        </p:txBody>
      </p:sp>
      <p:sp>
        <p:nvSpPr>
          <p:cNvPr id="195" name="Shape 195"/>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pPr lvl="0" rtl="0">
                <a:spcBef>
                  <a:spcPts val="0"/>
                </a:spcBef>
                <a:buNone/>
              </a:pPr>
              <a:t>87</a:t>
            </a:fld>
            <a:endParaRPr lang="en-US"/>
          </a:p>
        </p:txBody>
      </p:sp>
    </p:spTree>
    <p:extLst>
      <p:ext uri="{BB962C8B-B14F-4D97-AF65-F5344CB8AC3E}">
        <p14:creationId xmlns:p14="http://schemas.microsoft.com/office/powerpoint/2010/main" val="119737160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4" name="Shape 194"/>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a:p>
        </p:txBody>
      </p:sp>
      <p:sp>
        <p:nvSpPr>
          <p:cNvPr id="195" name="Shape 195"/>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pPr lvl="0" rtl="0">
                <a:spcBef>
                  <a:spcPts val="0"/>
                </a:spcBef>
                <a:buNone/>
              </a:pPr>
              <a:t>88</a:t>
            </a:fld>
            <a:endParaRPr lang="en-US"/>
          </a:p>
        </p:txBody>
      </p:sp>
    </p:spTree>
    <p:extLst>
      <p:ext uri="{BB962C8B-B14F-4D97-AF65-F5344CB8AC3E}">
        <p14:creationId xmlns:p14="http://schemas.microsoft.com/office/powerpoint/2010/main" val="386953829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4" name="Shape 194"/>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a:p>
        </p:txBody>
      </p:sp>
      <p:sp>
        <p:nvSpPr>
          <p:cNvPr id="195" name="Shape 195"/>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pPr lvl="0" rtl="0">
                <a:spcBef>
                  <a:spcPts val="0"/>
                </a:spcBef>
                <a:buNone/>
              </a:pPr>
              <a:t>89</a:t>
            </a:fld>
            <a:endParaRPr lang="en-US"/>
          </a:p>
        </p:txBody>
      </p:sp>
    </p:spTree>
    <p:extLst>
      <p:ext uri="{BB962C8B-B14F-4D97-AF65-F5344CB8AC3E}">
        <p14:creationId xmlns:p14="http://schemas.microsoft.com/office/powerpoint/2010/main" val="302891849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4" name="Shape 194"/>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a:p>
        </p:txBody>
      </p:sp>
      <p:sp>
        <p:nvSpPr>
          <p:cNvPr id="195" name="Shape 195"/>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pPr lvl="0" rtl="0">
                <a:spcBef>
                  <a:spcPts val="0"/>
                </a:spcBef>
                <a:buNone/>
              </a:pPr>
              <a:t>90</a:t>
            </a:fld>
            <a:endParaRPr lang="en-US"/>
          </a:p>
        </p:txBody>
      </p:sp>
    </p:spTree>
    <p:extLst>
      <p:ext uri="{BB962C8B-B14F-4D97-AF65-F5344CB8AC3E}">
        <p14:creationId xmlns:p14="http://schemas.microsoft.com/office/powerpoint/2010/main" val="23682145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Shape 10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3" name="Shape 103"/>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0" u="none" strike="noStrike" cap="none" dirty="0" smtClean="0">
                <a:solidFill>
                  <a:schemeClr val="dk1"/>
                </a:solidFill>
                <a:latin typeface="Calibri"/>
                <a:ea typeface="Calibri"/>
                <a:cs typeface="Calibri"/>
                <a:sym typeface="Calibri"/>
              </a:rPr>
              <a:t>PRO is responsible for 01 – 05.</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104" name="Shape 104"/>
          <p:cNvSpPr txBox="1">
            <a:spLocks noGrp="1"/>
          </p:cNvSpPr>
          <p:nvPr>
            <p:ph type="sldNum" idx="12"/>
          </p:nvPr>
        </p:nvSpPr>
        <p:spPr>
          <a:xfrm>
            <a:off x="3884612" y="8685213"/>
            <a:ext cx="2971800" cy="4587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spcBef>
                  <a:spcPts val="0"/>
                </a:spcBef>
                <a:buSzPct val="25000"/>
                <a:buNone/>
              </a:p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9741812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4" name="Shape 194"/>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a:p>
        </p:txBody>
      </p:sp>
      <p:sp>
        <p:nvSpPr>
          <p:cNvPr id="195" name="Shape 195"/>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pPr lvl="0" rtl="0">
                <a:spcBef>
                  <a:spcPts val="0"/>
                </a:spcBef>
                <a:buNone/>
              </a:pPr>
              <a:t>91</a:t>
            </a:fld>
            <a:endParaRPr lang="en-US"/>
          </a:p>
        </p:txBody>
      </p:sp>
    </p:spTree>
    <p:extLst>
      <p:ext uri="{BB962C8B-B14F-4D97-AF65-F5344CB8AC3E}">
        <p14:creationId xmlns:p14="http://schemas.microsoft.com/office/powerpoint/2010/main" val="324228738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4" name="Shape 194"/>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a:p>
        </p:txBody>
      </p:sp>
      <p:sp>
        <p:nvSpPr>
          <p:cNvPr id="195" name="Shape 195"/>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pPr lvl="0" rtl="0">
                <a:spcBef>
                  <a:spcPts val="0"/>
                </a:spcBef>
                <a:buNone/>
              </a:pPr>
              <a:t>92</a:t>
            </a:fld>
            <a:endParaRPr lang="en-US"/>
          </a:p>
        </p:txBody>
      </p:sp>
    </p:spTree>
    <p:extLst>
      <p:ext uri="{BB962C8B-B14F-4D97-AF65-F5344CB8AC3E}">
        <p14:creationId xmlns:p14="http://schemas.microsoft.com/office/powerpoint/2010/main" val="241175233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4" name="Shape 194"/>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a:p>
        </p:txBody>
      </p:sp>
      <p:sp>
        <p:nvSpPr>
          <p:cNvPr id="195" name="Shape 195"/>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pPr lvl="0" rtl="0">
                <a:spcBef>
                  <a:spcPts val="0"/>
                </a:spcBef>
                <a:buNone/>
              </a:pPr>
              <a:t>93</a:t>
            </a:fld>
            <a:endParaRPr lang="en-US"/>
          </a:p>
        </p:txBody>
      </p:sp>
    </p:spTree>
    <p:extLst>
      <p:ext uri="{BB962C8B-B14F-4D97-AF65-F5344CB8AC3E}">
        <p14:creationId xmlns:p14="http://schemas.microsoft.com/office/powerpoint/2010/main" val="119567760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4" name="Shape 194"/>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a:p>
        </p:txBody>
      </p:sp>
      <p:sp>
        <p:nvSpPr>
          <p:cNvPr id="195" name="Shape 195"/>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pPr lvl="0" rtl="0">
                <a:spcBef>
                  <a:spcPts val="0"/>
                </a:spcBef>
                <a:buNone/>
              </a:pPr>
              <a:t>94</a:t>
            </a:fld>
            <a:endParaRPr lang="en-US"/>
          </a:p>
        </p:txBody>
      </p:sp>
    </p:spTree>
    <p:extLst>
      <p:ext uri="{BB962C8B-B14F-4D97-AF65-F5344CB8AC3E}">
        <p14:creationId xmlns:p14="http://schemas.microsoft.com/office/powerpoint/2010/main" val="114706381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4" name="Shape 194"/>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a:p>
        </p:txBody>
      </p:sp>
      <p:sp>
        <p:nvSpPr>
          <p:cNvPr id="195" name="Shape 195"/>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pPr lvl="0" rtl="0">
                <a:spcBef>
                  <a:spcPts val="0"/>
                </a:spcBef>
                <a:buNone/>
              </a:pPr>
              <a:t>95</a:t>
            </a:fld>
            <a:endParaRPr lang="en-US"/>
          </a:p>
        </p:txBody>
      </p:sp>
    </p:spTree>
    <p:extLst>
      <p:ext uri="{BB962C8B-B14F-4D97-AF65-F5344CB8AC3E}">
        <p14:creationId xmlns:p14="http://schemas.microsoft.com/office/powerpoint/2010/main" val="300313008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4" name="Shape 194"/>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a:p>
        </p:txBody>
      </p:sp>
      <p:sp>
        <p:nvSpPr>
          <p:cNvPr id="195" name="Shape 195"/>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pPr lvl="0" rtl="0">
                <a:spcBef>
                  <a:spcPts val="0"/>
                </a:spcBef>
                <a:buNone/>
              </a:pPr>
              <a:t>96</a:t>
            </a:fld>
            <a:endParaRPr lang="en-US"/>
          </a:p>
        </p:txBody>
      </p:sp>
    </p:spTree>
    <p:extLst>
      <p:ext uri="{BB962C8B-B14F-4D97-AF65-F5344CB8AC3E}">
        <p14:creationId xmlns:p14="http://schemas.microsoft.com/office/powerpoint/2010/main" val="326418921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4" name="Shape 194"/>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a:p>
        </p:txBody>
      </p:sp>
      <p:sp>
        <p:nvSpPr>
          <p:cNvPr id="195" name="Shape 195"/>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pPr lvl="0" rtl="0">
                <a:spcBef>
                  <a:spcPts val="0"/>
                </a:spcBef>
                <a:buNone/>
              </a:pPr>
              <a:t>97</a:t>
            </a:fld>
            <a:endParaRPr lang="en-US"/>
          </a:p>
        </p:txBody>
      </p:sp>
    </p:spTree>
    <p:extLst>
      <p:ext uri="{BB962C8B-B14F-4D97-AF65-F5344CB8AC3E}">
        <p14:creationId xmlns:p14="http://schemas.microsoft.com/office/powerpoint/2010/main" val="5348361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Shape 10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3" name="Shape 103"/>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0" u="none" strike="noStrike" cap="none" dirty="0" smtClean="0">
                <a:solidFill>
                  <a:schemeClr val="dk1"/>
                </a:solidFill>
                <a:latin typeface="Calibri"/>
                <a:ea typeface="Calibri"/>
                <a:cs typeface="Calibri"/>
                <a:sym typeface="Calibri"/>
              </a:rPr>
              <a:t>PRO is responsible for 01 – 05.</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104" name="Shape 104"/>
          <p:cNvSpPr txBox="1">
            <a:spLocks noGrp="1"/>
          </p:cNvSpPr>
          <p:nvPr>
            <p:ph type="sldNum" idx="12"/>
          </p:nvPr>
        </p:nvSpPr>
        <p:spPr>
          <a:xfrm>
            <a:off x="3884612" y="8685213"/>
            <a:ext cx="2971800" cy="4587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spcBef>
                  <a:spcPts val="0"/>
                </a:spcBef>
                <a:buSzPct val="25000"/>
                <a:buNone/>
              </a:pPr>
              <a:t>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874313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Shape 11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1" name="Shape 111"/>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marL="457200" lvl="0" indent="-292100" rtl="0">
              <a:spcBef>
                <a:spcPts val="0"/>
              </a:spcBef>
              <a:buClr>
                <a:srgbClr val="000000"/>
              </a:buClr>
              <a:buSzPct val="100000"/>
              <a:buChar char="●"/>
            </a:pPr>
            <a:endParaRPr lang="en-US" sz="1000" dirty="0">
              <a:solidFill>
                <a:srgbClr val="000000"/>
              </a:solidFill>
              <a:latin typeface="Arial"/>
              <a:ea typeface="Arial"/>
              <a:cs typeface="Arial"/>
              <a:sym typeface="Arial"/>
            </a:endParaRPr>
          </a:p>
        </p:txBody>
      </p:sp>
      <p:sp>
        <p:nvSpPr>
          <p:cNvPr id="112" name="Shape 112"/>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9</a:t>
            </a:fld>
            <a:endParaRPr lang="en-US"/>
          </a:p>
        </p:txBody>
      </p:sp>
    </p:spTree>
    <p:extLst>
      <p:ext uri="{BB962C8B-B14F-4D97-AF65-F5344CB8AC3E}">
        <p14:creationId xmlns:p14="http://schemas.microsoft.com/office/powerpoint/2010/main" val="16874482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6"/>
        <p:cNvGrpSpPr/>
        <p:nvPr/>
      </p:nvGrpSpPr>
      <p:grpSpPr>
        <a:xfrm>
          <a:off x="0" y="0"/>
          <a:ext cx="0" cy="0"/>
          <a:chOff x="0" y="0"/>
          <a:chExt cx="0" cy="0"/>
        </a:xfrm>
      </p:grpSpPr>
      <p:sp>
        <p:nvSpPr>
          <p:cNvPr id="17" name="Shape 17"/>
          <p:cNvSpPr txBox="1">
            <a:spLocks noGrp="1"/>
          </p:cNvSpPr>
          <p:nvPr>
            <p:ph type="ctrTitle"/>
          </p:nvPr>
        </p:nvSpPr>
        <p:spPr>
          <a:xfrm>
            <a:off x="685800" y="2130425"/>
            <a:ext cx="7772400" cy="1470024"/>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18" name="Shape 18"/>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lvl="0" indent="0" algn="ctr" rtl="0">
              <a:spcBef>
                <a:spcPts val="640"/>
              </a:spcBef>
              <a:spcAft>
                <a:spcPts val="0"/>
              </a:spcAft>
              <a:buClr>
                <a:srgbClr val="888888"/>
              </a:buClr>
              <a:buFont typeface="Arial"/>
              <a:buNone/>
              <a:defRPr sz="3200" b="0" i="0" u="none" strike="noStrike" cap="none">
                <a:solidFill>
                  <a:srgbClr val="888888"/>
                </a:solidFill>
                <a:latin typeface="Calibri"/>
                <a:ea typeface="Calibri"/>
                <a:cs typeface="Calibri"/>
                <a:sym typeface="Calibri"/>
              </a:defRPr>
            </a:lvl1pPr>
            <a:lvl2pPr marL="457200" marR="0" lvl="1" indent="0" algn="ctr" rtl="0">
              <a:spcBef>
                <a:spcPts val="560"/>
              </a:spcBef>
              <a:spcAft>
                <a:spcPts val="0"/>
              </a:spcAft>
              <a:buClr>
                <a:srgbClr val="888888"/>
              </a:buClr>
              <a:buFont typeface="Arial"/>
              <a:buNone/>
              <a:defRPr sz="2800" b="0" i="0" u="none" strike="noStrike" cap="none">
                <a:solidFill>
                  <a:srgbClr val="888888"/>
                </a:solidFill>
                <a:latin typeface="Calibri"/>
                <a:ea typeface="Calibri"/>
                <a:cs typeface="Calibri"/>
                <a:sym typeface="Calibri"/>
              </a:defRPr>
            </a:lvl2pPr>
            <a:lvl3pPr marL="914400" marR="0" lvl="2" indent="0" algn="ctr" rtl="0">
              <a:spcBef>
                <a:spcPts val="480"/>
              </a:spcBef>
              <a:spcAft>
                <a:spcPts val="0"/>
              </a:spcAft>
              <a:buClr>
                <a:srgbClr val="888888"/>
              </a:buClr>
              <a:buFont typeface="Arial"/>
              <a:buNone/>
              <a:defRPr sz="2400" b="0" i="0" u="none" strike="noStrike" cap="none">
                <a:solidFill>
                  <a:srgbClr val="888888"/>
                </a:solidFill>
                <a:latin typeface="Calibri"/>
                <a:ea typeface="Calibri"/>
                <a:cs typeface="Calibri"/>
                <a:sym typeface="Calibri"/>
              </a:defRPr>
            </a:lvl3pPr>
            <a:lvl4pPr marL="1371600" marR="0" lvl="3" indent="0" algn="ctr" rtl="0">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4pPr>
            <a:lvl5pPr marL="1828800" marR="0" lvl="4" indent="0" algn="ctr" rtl="0">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5pPr>
            <a:lvl6pPr marL="2286000" marR="0" lvl="5"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6pPr>
            <a:lvl7pPr marL="2743200" marR="0" lvl="6"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7pPr>
            <a:lvl8pPr marL="3200400" marR="0" lvl="7"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8pPr>
            <a:lvl9pPr marL="3657600" marR="0" lvl="8"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9" name="Shape 19"/>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0" name="Shape 20"/>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1" name="Shape 21"/>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chemeClr val="lt1"/>
                </a:solidFill>
                <a:latin typeface="Calibri"/>
                <a:ea typeface="Calibri"/>
                <a:cs typeface="Calibri"/>
                <a:sym typeface="Calibri"/>
              </a:rPr>
              <a:pPr marL="0" marR="0" lvl="0" indent="0" algn="r" rtl="0">
                <a:spcBef>
                  <a:spcPts val="0"/>
                </a:spcBef>
                <a:buSzPct val="25000"/>
                <a:buNone/>
              </a:pPr>
              <a:t>‹#›</a:t>
            </a:fld>
            <a:endParaRPr lang="en-US" sz="12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9"/>
        <p:cNvGrpSpPr/>
        <p:nvPr/>
      </p:nvGrpSpPr>
      <p:grpSpPr>
        <a:xfrm>
          <a:off x="0" y="0"/>
          <a:ext cx="0" cy="0"/>
          <a:chOff x="0" y="0"/>
          <a:chExt cx="0" cy="0"/>
        </a:xfrm>
      </p:grpSpPr>
      <p:sp>
        <p:nvSpPr>
          <p:cNvPr id="80" name="Shape 80"/>
          <p:cNvSpPr txBox="1">
            <a:spLocks noGrp="1"/>
          </p:cNvSpPr>
          <p:nvPr>
            <p:ph type="title"/>
          </p:nvPr>
        </p:nvSpPr>
        <p:spPr>
          <a:xfrm rot="5400000">
            <a:off x="4732337" y="2171700"/>
            <a:ext cx="5851525" cy="20574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81" name="Shape 81"/>
          <p:cNvSpPr txBox="1">
            <a:spLocks noGrp="1"/>
          </p:cNvSpPr>
          <p:nvPr>
            <p:ph type="body" idx="1"/>
          </p:nvPr>
        </p:nvSpPr>
        <p:spPr>
          <a:xfrm rot="5400000">
            <a:off x="541337" y="190500"/>
            <a:ext cx="5851525" cy="6019799"/>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2" name="Shape 82"/>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3" name="Shape 8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4" name="Shape 8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1"/>
                </a:solidFill>
                <a:latin typeface="Calibri"/>
                <a:ea typeface="Calibri"/>
                <a:cs typeface="Calibri"/>
                <a:sym typeface="Calibri"/>
              </a:rPr>
              <a:pPr marL="0" marR="0" lvl="0" indent="0" algn="r" rtl="0">
                <a:spcBef>
                  <a:spcPts val="0"/>
                </a:spcBef>
                <a:buSzPct val="25000"/>
                <a:buNone/>
              </a:pPr>
              <a:t>‹#›</a:t>
            </a:fld>
            <a:endParaRPr lang="en-US" sz="1200">
              <a:solidFill>
                <a:schemeClr val="lt1"/>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4D651F-62B8-49BB-9DC2-D1D31B12840C}" type="datetimeFigureOut">
              <a:rPr lang="en-US" smtClean="0"/>
              <a:t>5/7/2019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8656772-088A-4EF5-B93C-3AD332C2F766}" type="slidenum">
              <a:rPr lang="en-US" smtClean="0"/>
              <a:t>‹#›</a:t>
            </a:fld>
            <a:endParaRPr lang="en-US"/>
          </a:p>
        </p:txBody>
      </p:sp>
    </p:spTree>
    <p:extLst>
      <p:ext uri="{BB962C8B-B14F-4D97-AF65-F5344CB8AC3E}">
        <p14:creationId xmlns:p14="http://schemas.microsoft.com/office/powerpoint/2010/main" val="33721174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2"/>
        <p:cNvGrpSpPr/>
        <p:nvPr/>
      </p:nvGrpSpPr>
      <p:grpSpPr>
        <a:xfrm>
          <a:off x="0" y="0"/>
          <a:ext cx="0" cy="0"/>
          <a:chOff x="0" y="0"/>
          <a:chExt cx="0" cy="0"/>
        </a:xfrm>
      </p:grpSpPr>
      <p:sp>
        <p:nvSpPr>
          <p:cNvPr id="23" name="Shape 23"/>
          <p:cNvSpPr txBox="1">
            <a:spLocks noGrp="1"/>
          </p:cNvSpPr>
          <p:nvPr>
            <p:ph type="title"/>
          </p:nvPr>
        </p:nvSpPr>
        <p:spPr>
          <a:xfrm>
            <a:off x="457200" y="-46038"/>
            <a:ext cx="8229600" cy="1143001"/>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24" name="Shape 24"/>
          <p:cNvSpPr txBox="1">
            <a:spLocks noGrp="1"/>
          </p:cNvSpPr>
          <p:nvPr>
            <p:ph type="body" idx="1"/>
          </p:nvPr>
        </p:nvSpPr>
        <p:spPr>
          <a:xfrm>
            <a:off x="457200" y="1465262"/>
            <a:ext cx="8229600" cy="4525961"/>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 name="Shape 25"/>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6" name="Shape 26"/>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7" name="Shape 27"/>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chemeClr val="lt1"/>
                </a:solidFill>
                <a:latin typeface="Calibri"/>
                <a:ea typeface="Calibri"/>
                <a:cs typeface="Calibri"/>
                <a:sym typeface="Calibri"/>
              </a:rPr>
              <a:pPr marL="0" marR="0" lvl="0" indent="0" algn="r" rtl="0">
                <a:spcBef>
                  <a:spcPts val="0"/>
                </a:spcBef>
                <a:buSzPct val="25000"/>
                <a:buNone/>
              </a:pPr>
              <a:t>‹#›</a:t>
            </a:fld>
            <a:endParaRPr lang="en-US" sz="12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722312" y="4406900"/>
            <a:ext cx="7772400" cy="1362075"/>
          </a:xfrm>
          <a:prstGeom prst="rect">
            <a:avLst/>
          </a:prstGeom>
          <a:noFill/>
          <a:ln>
            <a:noFill/>
          </a:ln>
        </p:spPr>
        <p:txBody>
          <a:bodyPr lIns="91425" tIns="91425" rIns="91425" bIns="91425" anchor="t" anchorCtr="0"/>
          <a:lstStyle>
            <a:lvl1pPr marL="0" marR="0" lvl="0" indent="0" algn="l" rtl="0">
              <a:spcBef>
                <a:spcPts val="0"/>
              </a:spcBef>
              <a:spcAft>
                <a:spcPts val="0"/>
              </a:spcAft>
              <a:buNone/>
              <a:defRPr sz="4000" b="1"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30" name="Shape 30"/>
          <p:cNvSpPr txBox="1">
            <a:spLocks noGrp="1"/>
          </p:cNvSpPr>
          <p:nvPr>
            <p:ph type="body" idx="1"/>
          </p:nvPr>
        </p:nvSpPr>
        <p:spPr>
          <a:xfrm>
            <a:off x="722312" y="2906713"/>
            <a:ext cx="7772400" cy="1500187"/>
          </a:xfrm>
          <a:prstGeom prst="rect">
            <a:avLst/>
          </a:prstGeom>
          <a:noFill/>
          <a:ln>
            <a:noFill/>
          </a:ln>
        </p:spPr>
        <p:txBody>
          <a:bodyPr lIns="91425" tIns="91425" rIns="91425" bIns="91425" anchor="b" anchorCtr="0"/>
          <a:lstStyle>
            <a:lvl1pPr marL="0" marR="0" lvl="0" indent="0" algn="l" rtl="0">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1pPr>
            <a:lvl2pPr marL="457200" marR="0" lvl="1" indent="0" algn="l" rtl="0">
              <a:spcBef>
                <a:spcPts val="360"/>
              </a:spcBef>
              <a:spcAft>
                <a:spcPts val="0"/>
              </a:spcAft>
              <a:buClr>
                <a:srgbClr val="888888"/>
              </a:buClr>
              <a:buFont typeface="Arial"/>
              <a:buNone/>
              <a:defRPr sz="1800" b="0" i="0" u="none" strike="noStrike" cap="none">
                <a:solidFill>
                  <a:srgbClr val="888888"/>
                </a:solidFill>
                <a:latin typeface="Calibri"/>
                <a:ea typeface="Calibri"/>
                <a:cs typeface="Calibri"/>
                <a:sym typeface="Calibri"/>
              </a:defRPr>
            </a:lvl2pPr>
            <a:lvl3pPr marL="914400" marR="0" lvl="2" indent="0" algn="l" rtl="0">
              <a:spcBef>
                <a:spcPts val="320"/>
              </a:spcBef>
              <a:spcAft>
                <a:spcPts val="0"/>
              </a:spcAft>
              <a:buClr>
                <a:srgbClr val="888888"/>
              </a:buClr>
              <a:buFont typeface="Arial"/>
              <a:buNone/>
              <a:defRPr sz="1600" b="0" i="0" u="none" strike="noStrike" cap="none">
                <a:solidFill>
                  <a:srgbClr val="888888"/>
                </a:solidFill>
                <a:latin typeface="Calibri"/>
                <a:ea typeface="Calibri"/>
                <a:cs typeface="Calibri"/>
                <a:sym typeface="Calibri"/>
              </a:defRPr>
            </a:lvl3pPr>
            <a:lvl4pPr marL="1371600" marR="0" lvl="3" indent="0" algn="l" rtl="0">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4pPr>
            <a:lvl5pPr marL="1828800" marR="0" lvl="4" indent="0" algn="l" rtl="0">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5pPr>
            <a:lvl6pPr marL="2286000" marR="0" lvl="5"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6pPr>
            <a:lvl7pPr marL="2743200" marR="0" lvl="6"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7pPr>
            <a:lvl8pPr marL="3200400" marR="0" lvl="7"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8pPr>
            <a:lvl9pPr marL="3657600" marR="0" lvl="8"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31" name="Shape 31"/>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2" name="Shape 32"/>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3" name="Shape 33"/>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1"/>
                </a:solidFill>
                <a:latin typeface="Calibri"/>
                <a:ea typeface="Calibri"/>
                <a:cs typeface="Calibri"/>
                <a:sym typeface="Calibri"/>
              </a:rPr>
              <a:pPr marL="0" marR="0" lvl="0" indent="0" algn="r" rtl="0">
                <a:spcBef>
                  <a:spcPts val="0"/>
                </a:spcBef>
                <a:buSzPct val="25000"/>
                <a:buNone/>
              </a:pPr>
              <a:t>‹#›</a:t>
            </a:fld>
            <a:endParaRPr lang="en-US" sz="1200">
              <a:solidFill>
                <a:schemeClr val="lt1"/>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4"/>
        <p:cNvGrpSpPr/>
        <p:nvPr/>
      </p:nvGrpSpPr>
      <p:grpSpPr>
        <a:xfrm>
          <a:off x="0" y="0"/>
          <a:ext cx="0" cy="0"/>
          <a:chOff x="0" y="0"/>
          <a:chExt cx="0" cy="0"/>
        </a:xfrm>
      </p:grpSpPr>
      <p:sp>
        <p:nvSpPr>
          <p:cNvPr id="35" name="Shape 35"/>
          <p:cNvSpPr txBox="1">
            <a:spLocks noGrp="1"/>
          </p:cNvSpPr>
          <p:nvPr>
            <p:ph type="title"/>
          </p:nvPr>
        </p:nvSpPr>
        <p:spPr>
          <a:xfrm>
            <a:off x="457200" y="-46038"/>
            <a:ext cx="8229600" cy="1143001"/>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36" name="Shape 36"/>
          <p:cNvSpPr txBox="1">
            <a:spLocks noGrp="1"/>
          </p:cNvSpPr>
          <p:nvPr>
            <p:ph type="body" idx="1"/>
          </p:nvPr>
        </p:nvSpPr>
        <p:spPr>
          <a:xfrm>
            <a:off x="457200" y="1600200"/>
            <a:ext cx="4038599" cy="4525963"/>
          </a:xfrm>
          <a:prstGeom prst="rect">
            <a:avLst/>
          </a:prstGeom>
          <a:noFill/>
          <a:ln>
            <a:noFill/>
          </a:ln>
        </p:spPr>
        <p:txBody>
          <a:bodyPr lIns="91425" tIns="91425" rIns="91425" bIns="91425" anchor="t" anchorCtr="0"/>
          <a:lstStyle>
            <a:lvl1pPr marL="342900" marR="0" lvl="0" indent="-165100" algn="l" rtl="0">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1pPr>
            <a:lvl2pPr marL="742950" marR="0" lvl="1" indent="-133350" algn="l" rtl="0">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2pPr>
            <a:lvl3pPr marL="1143000" marR="0" lvl="2"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3pPr>
            <a:lvl4pPr marL="1600200" marR="0" lvl="3" indent="-114300" algn="l" rtl="0">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4pPr>
            <a:lvl5pPr marL="2057400" marR="0" lvl="4" indent="-114300" algn="l" rtl="0">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 name="Shape 37"/>
          <p:cNvSpPr txBox="1">
            <a:spLocks noGrp="1"/>
          </p:cNvSpPr>
          <p:nvPr>
            <p:ph type="body" idx="2"/>
          </p:nvPr>
        </p:nvSpPr>
        <p:spPr>
          <a:xfrm>
            <a:off x="4648200" y="1600200"/>
            <a:ext cx="4038599" cy="4525963"/>
          </a:xfrm>
          <a:prstGeom prst="rect">
            <a:avLst/>
          </a:prstGeom>
          <a:noFill/>
          <a:ln>
            <a:noFill/>
          </a:ln>
        </p:spPr>
        <p:txBody>
          <a:bodyPr lIns="91425" tIns="91425" rIns="91425" bIns="91425" anchor="t" anchorCtr="0"/>
          <a:lstStyle>
            <a:lvl1pPr marL="342900" marR="0" lvl="0" indent="-165100" algn="l" rtl="0">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1pPr>
            <a:lvl2pPr marL="742950" marR="0" lvl="1" indent="-133350" algn="l" rtl="0">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2pPr>
            <a:lvl3pPr marL="1143000" marR="0" lvl="2"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3pPr>
            <a:lvl4pPr marL="1600200" marR="0" lvl="3" indent="-114300" algn="l" rtl="0">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4pPr>
            <a:lvl5pPr marL="2057400" marR="0" lvl="4" indent="-114300" algn="l" rtl="0">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8" name="Shape 38"/>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9" name="Shape 39"/>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0" name="Shape 40"/>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1"/>
                </a:solidFill>
                <a:latin typeface="Calibri"/>
                <a:ea typeface="Calibri"/>
                <a:cs typeface="Calibri"/>
                <a:sym typeface="Calibri"/>
              </a:rPr>
              <a:pPr marL="0" marR="0" lvl="0" indent="0" algn="r" rtl="0">
                <a:spcBef>
                  <a:spcPts val="0"/>
                </a:spcBef>
                <a:buSzPct val="25000"/>
                <a:buNone/>
              </a:pPr>
              <a:t>‹#›</a:t>
            </a:fld>
            <a:endParaRPr lang="en-US" sz="1200">
              <a:solidFill>
                <a:schemeClr val="lt1"/>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41"/>
        <p:cNvGrpSpPr/>
        <p:nvPr/>
      </p:nvGrpSpPr>
      <p:grpSpPr>
        <a:xfrm>
          <a:off x="0" y="0"/>
          <a:ext cx="0" cy="0"/>
          <a:chOff x="0" y="0"/>
          <a:chExt cx="0" cy="0"/>
        </a:xfrm>
      </p:grpSpPr>
      <p:sp>
        <p:nvSpPr>
          <p:cNvPr id="42" name="Shape 42"/>
          <p:cNvSpPr txBox="1">
            <a:spLocks noGrp="1"/>
          </p:cNvSpPr>
          <p:nvPr>
            <p:ph type="title"/>
          </p:nvPr>
        </p:nvSpPr>
        <p:spPr>
          <a:xfrm>
            <a:off x="457200" y="-46038"/>
            <a:ext cx="8229600" cy="1143001"/>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43" name="Shape 43"/>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marR="0" lvl="0" indent="0" algn="l" rtl="0">
              <a:spcBef>
                <a:spcPts val="480"/>
              </a:spcBef>
              <a:spcAft>
                <a:spcPts val="0"/>
              </a:spcAft>
              <a:buClr>
                <a:schemeClr val="lt1"/>
              </a:buClr>
              <a:buFont typeface="Arial"/>
              <a:buNone/>
              <a:defRPr sz="2400" b="1" i="0" u="none" strike="noStrike" cap="none">
                <a:solidFill>
                  <a:schemeClr val="lt1"/>
                </a:solidFill>
                <a:latin typeface="Calibri"/>
                <a:ea typeface="Calibri"/>
                <a:cs typeface="Calibri"/>
                <a:sym typeface="Calibri"/>
              </a:defRPr>
            </a:lvl1pPr>
            <a:lvl2pPr marL="457200" marR="0" lvl="1" indent="0" algn="l" rtl="0">
              <a:spcBef>
                <a:spcPts val="400"/>
              </a:spcBef>
              <a:spcAft>
                <a:spcPts val="0"/>
              </a:spcAft>
              <a:buClr>
                <a:schemeClr val="lt1"/>
              </a:buClr>
              <a:buFont typeface="Arial"/>
              <a:buNone/>
              <a:defRPr sz="2000" b="1" i="0" u="none" strike="noStrike" cap="none">
                <a:solidFill>
                  <a:schemeClr val="lt1"/>
                </a:solidFill>
                <a:latin typeface="Calibri"/>
                <a:ea typeface="Calibri"/>
                <a:cs typeface="Calibri"/>
                <a:sym typeface="Calibri"/>
              </a:defRPr>
            </a:lvl2pPr>
            <a:lvl3pPr marL="914400" marR="0" lvl="2" indent="0" algn="l" rtl="0">
              <a:spcBef>
                <a:spcPts val="360"/>
              </a:spcBef>
              <a:spcAft>
                <a:spcPts val="0"/>
              </a:spcAft>
              <a:buClr>
                <a:schemeClr val="lt1"/>
              </a:buClr>
              <a:buFont typeface="Arial"/>
              <a:buNone/>
              <a:defRPr sz="1800" b="1" i="0" u="none" strike="noStrike" cap="none">
                <a:solidFill>
                  <a:schemeClr val="lt1"/>
                </a:solidFill>
                <a:latin typeface="Calibri"/>
                <a:ea typeface="Calibri"/>
                <a:cs typeface="Calibri"/>
                <a:sym typeface="Calibri"/>
              </a:defRPr>
            </a:lvl3pPr>
            <a:lvl4pPr marL="1371600" marR="0" lvl="3" indent="0" algn="l" rtl="0">
              <a:spcBef>
                <a:spcPts val="320"/>
              </a:spcBef>
              <a:spcAft>
                <a:spcPts val="0"/>
              </a:spcAft>
              <a:buClr>
                <a:schemeClr val="lt1"/>
              </a:buClr>
              <a:buFont typeface="Arial"/>
              <a:buNone/>
              <a:defRPr sz="1600" b="1" i="0" u="none" strike="noStrike" cap="none">
                <a:solidFill>
                  <a:schemeClr val="lt1"/>
                </a:solidFill>
                <a:latin typeface="Calibri"/>
                <a:ea typeface="Calibri"/>
                <a:cs typeface="Calibri"/>
                <a:sym typeface="Calibri"/>
              </a:defRPr>
            </a:lvl4pPr>
            <a:lvl5pPr marL="1828800" marR="0" lvl="4" indent="0" algn="l" rtl="0">
              <a:spcBef>
                <a:spcPts val="320"/>
              </a:spcBef>
              <a:spcAft>
                <a:spcPts val="0"/>
              </a:spcAft>
              <a:buClr>
                <a:schemeClr val="lt1"/>
              </a:buClr>
              <a:buFont typeface="Arial"/>
              <a:buNone/>
              <a:defRPr sz="1600" b="1" i="0" u="none" strike="noStrike" cap="none">
                <a:solidFill>
                  <a:schemeClr val="lt1"/>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4" name="Shape 44"/>
          <p:cNvSpPr txBox="1">
            <a:spLocks noGrp="1"/>
          </p:cNvSpPr>
          <p:nvPr>
            <p:ph type="body" idx="2"/>
          </p:nvPr>
        </p:nvSpPr>
        <p:spPr>
          <a:xfrm>
            <a:off x="457200" y="2174875"/>
            <a:ext cx="4040187" cy="3951287"/>
          </a:xfrm>
          <a:prstGeom prst="rect">
            <a:avLst/>
          </a:prstGeom>
          <a:noFill/>
          <a:ln>
            <a:noFill/>
          </a:ln>
        </p:spPr>
        <p:txBody>
          <a:bodyPr lIns="91425" tIns="91425" rIns="91425" bIns="91425" anchor="t" anchorCtr="0"/>
          <a:lstStyle>
            <a:lvl1pPr marL="342900" marR="0" lvl="0" indent="-190500" algn="l" rtl="0">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1pPr>
            <a:lvl2pPr marL="742950" marR="0" lvl="1" indent="-15875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2pPr>
            <a:lvl3pPr marL="1143000" marR="0" lvl="2" indent="-114300" algn="l" rtl="0">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3pPr>
            <a:lvl4pPr marL="1600200" marR="0" lvl="3" indent="-127000" algn="l" rtl="0">
              <a:spcBef>
                <a:spcPts val="320"/>
              </a:spcBef>
              <a:spcAft>
                <a:spcPts val="0"/>
              </a:spcAft>
              <a:buClr>
                <a:schemeClr val="lt1"/>
              </a:buClr>
              <a:buSzPct val="100000"/>
              <a:buFont typeface="Arial"/>
              <a:buChar char="–"/>
              <a:defRPr sz="1600" b="0" i="0" u="none" strike="noStrike" cap="none">
                <a:solidFill>
                  <a:schemeClr val="lt1"/>
                </a:solidFill>
                <a:latin typeface="Calibri"/>
                <a:ea typeface="Calibri"/>
                <a:cs typeface="Calibri"/>
                <a:sym typeface="Calibri"/>
              </a:defRPr>
            </a:lvl4pPr>
            <a:lvl5pPr marL="2057400" marR="0" lvl="4" indent="-127000" algn="l" rtl="0">
              <a:spcBef>
                <a:spcPts val="320"/>
              </a:spcBef>
              <a:spcAft>
                <a:spcPts val="0"/>
              </a:spcAft>
              <a:buClr>
                <a:schemeClr val="lt1"/>
              </a:buClr>
              <a:buSzPct val="100000"/>
              <a:buFont typeface="Arial"/>
              <a:buChar char="»"/>
              <a:defRPr sz="1600" b="0" i="0" u="none" strike="noStrike" cap="none">
                <a:solidFill>
                  <a:schemeClr val="lt1"/>
                </a:solidFill>
                <a:latin typeface="Calibri"/>
                <a:ea typeface="Calibri"/>
                <a:cs typeface="Calibri"/>
                <a:sym typeface="Calibri"/>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5" name="Shape 45"/>
          <p:cNvSpPr txBox="1">
            <a:spLocks noGrp="1"/>
          </p:cNvSpPr>
          <p:nvPr>
            <p:ph type="body" idx="3"/>
          </p:nvPr>
        </p:nvSpPr>
        <p:spPr>
          <a:xfrm>
            <a:off x="4645025" y="1535112"/>
            <a:ext cx="4041774" cy="639762"/>
          </a:xfrm>
          <a:prstGeom prst="rect">
            <a:avLst/>
          </a:prstGeom>
          <a:noFill/>
          <a:ln>
            <a:noFill/>
          </a:ln>
        </p:spPr>
        <p:txBody>
          <a:bodyPr lIns="91425" tIns="91425" rIns="91425" bIns="91425" anchor="b" anchorCtr="0"/>
          <a:lstStyle>
            <a:lvl1pPr marL="0" marR="0" lvl="0" indent="0" algn="l" rtl="0">
              <a:spcBef>
                <a:spcPts val="480"/>
              </a:spcBef>
              <a:spcAft>
                <a:spcPts val="0"/>
              </a:spcAft>
              <a:buClr>
                <a:schemeClr val="lt1"/>
              </a:buClr>
              <a:buFont typeface="Arial"/>
              <a:buNone/>
              <a:defRPr sz="2400" b="1" i="0" u="none" strike="noStrike" cap="none">
                <a:solidFill>
                  <a:schemeClr val="lt1"/>
                </a:solidFill>
                <a:latin typeface="Calibri"/>
                <a:ea typeface="Calibri"/>
                <a:cs typeface="Calibri"/>
                <a:sym typeface="Calibri"/>
              </a:defRPr>
            </a:lvl1pPr>
            <a:lvl2pPr marL="457200" marR="0" lvl="1" indent="0" algn="l" rtl="0">
              <a:spcBef>
                <a:spcPts val="400"/>
              </a:spcBef>
              <a:spcAft>
                <a:spcPts val="0"/>
              </a:spcAft>
              <a:buClr>
                <a:schemeClr val="lt1"/>
              </a:buClr>
              <a:buFont typeface="Arial"/>
              <a:buNone/>
              <a:defRPr sz="2000" b="1" i="0" u="none" strike="noStrike" cap="none">
                <a:solidFill>
                  <a:schemeClr val="lt1"/>
                </a:solidFill>
                <a:latin typeface="Calibri"/>
                <a:ea typeface="Calibri"/>
                <a:cs typeface="Calibri"/>
                <a:sym typeface="Calibri"/>
              </a:defRPr>
            </a:lvl2pPr>
            <a:lvl3pPr marL="914400" marR="0" lvl="2" indent="0" algn="l" rtl="0">
              <a:spcBef>
                <a:spcPts val="360"/>
              </a:spcBef>
              <a:spcAft>
                <a:spcPts val="0"/>
              </a:spcAft>
              <a:buClr>
                <a:schemeClr val="lt1"/>
              </a:buClr>
              <a:buFont typeface="Arial"/>
              <a:buNone/>
              <a:defRPr sz="1800" b="1" i="0" u="none" strike="noStrike" cap="none">
                <a:solidFill>
                  <a:schemeClr val="lt1"/>
                </a:solidFill>
                <a:latin typeface="Calibri"/>
                <a:ea typeface="Calibri"/>
                <a:cs typeface="Calibri"/>
                <a:sym typeface="Calibri"/>
              </a:defRPr>
            </a:lvl3pPr>
            <a:lvl4pPr marL="1371600" marR="0" lvl="3" indent="0" algn="l" rtl="0">
              <a:spcBef>
                <a:spcPts val="320"/>
              </a:spcBef>
              <a:spcAft>
                <a:spcPts val="0"/>
              </a:spcAft>
              <a:buClr>
                <a:schemeClr val="lt1"/>
              </a:buClr>
              <a:buFont typeface="Arial"/>
              <a:buNone/>
              <a:defRPr sz="1600" b="1" i="0" u="none" strike="noStrike" cap="none">
                <a:solidFill>
                  <a:schemeClr val="lt1"/>
                </a:solidFill>
                <a:latin typeface="Calibri"/>
                <a:ea typeface="Calibri"/>
                <a:cs typeface="Calibri"/>
                <a:sym typeface="Calibri"/>
              </a:defRPr>
            </a:lvl4pPr>
            <a:lvl5pPr marL="1828800" marR="0" lvl="4" indent="0" algn="l" rtl="0">
              <a:spcBef>
                <a:spcPts val="320"/>
              </a:spcBef>
              <a:spcAft>
                <a:spcPts val="0"/>
              </a:spcAft>
              <a:buClr>
                <a:schemeClr val="lt1"/>
              </a:buClr>
              <a:buFont typeface="Arial"/>
              <a:buNone/>
              <a:defRPr sz="1600" b="1" i="0" u="none" strike="noStrike" cap="none">
                <a:solidFill>
                  <a:schemeClr val="lt1"/>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6" name="Shape 46"/>
          <p:cNvSpPr txBox="1">
            <a:spLocks noGrp="1"/>
          </p:cNvSpPr>
          <p:nvPr>
            <p:ph type="body" idx="4"/>
          </p:nvPr>
        </p:nvSpPr>
        <p:spPr>
          <a:xfrm>
            <a:off x="4645025" y="2174875"/>
            <a:ext cx="4041774" cy="3951287"/>
          </a:xfrm>
          <a:prstGeom prst="rect">
            <a:avLst/>
          </a:prstGeom>
          <a:noFill/>
          <a:ln>
            <a:noFill/>
          </a:ln>
        </p:spPr>
        <p:txBody>
          <a:bodyPr lIns="91425" tIns="91425" rIns="91425" bIns="91425" anchor="t" anchorCtr="0"/>
          <a:lstStyle>
            <a:lvl1pPr marL="342900" marR="0" lvl="0" indent="-190500" algn="l" rtl="0">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1pPr>
            <a:lvl2pPr marL="742950" marR="0" lvl="1" indent="-15875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2pPr>
            <a:lvl3pPr marL="1143000" marR="0" lvl="2" indent="-114300" algn="l" rtl="0">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3pPr>
            <a:lvl4pPr marL="1600200" marR="0" lvl="3" indent="-127000" algn="l" rtl="0">
              <a:spcBef>
                <a:spcPts val="320"/>
              </a:spcBef>
              <a:spcAft>
                <a:spcPts val="0"/>
              </a:spcAft>
              <a:buClr>
                <a:schemeClr val="lt1"/>
              </a:buClr>
              <a:buSzPct val="100000"/>
              <a:buFont typeface="Arial"/>
              <a:buChar char="–"/>
              <a:defRPr sz="1600" b="0" i="0" u="none" strike="noStrike" cap="none">
                <a:solidFill>
                  <a:schemeClr val="lt1"/>
                </a:solidFill>
                <a:latin typeface="Calibri"/>
                <a:ea typeface="Calibri"/>
                <a:cs typeface="Calibri"/>
                <a:sym typeface="Calibri"/>
              </a:defRPr>
            </a:lvl4pPr>
            <a:lvl5pPr marL="2057400" marR="0" lvl="4" indent="-127000" algn="l" rtl="0">
              <a:spcBef>
                <a:spcPts val="320"/>
              </a:spcBef>
              <a:spcAft>
                <a:spcPts val="0"/>
              </a:spcAft>
              <a:buClr>
                <a:schemeClr val="lt1"/>
              </a:buClr>
              <a:buSzPct val="100000"/>
              <a:buFont typeface="Arial"/>
              <a:buChar char="»"/>
              <a:defRPr sz="1600" b="0" i="0" u="none" strike="noStrike" cap="none">
                <a:solidFill>
                  <a:schemeClr val="lt1"/>
                </a:solidFill>
                <a:latin typeface="Calibri"/>
                <a:ea typeface="Calibri"/>
                <a:cs typeface="Calibri"/>
                <a:sym typeface="Calibri"/>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7" name="Shape 47"/>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8" name="Shape 48"/>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9" name="Shape 49"/>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1"/>
                </a:solidFill>
                <a:latin typeface="Calibri"/>
                <a:ea typeface="Calibri"/>
                <a:cs typeface="Calibri"/>
                <a:sym typeface="Calibri"/>
              </a:rPr>
              <a:pPr marL="0" marR="0" lvl="0" indent="0" algn="r" rtl="0">
                <a:spcBef>
                  <a:spcPts val="0"/>
                </a:spcBef>
                <a:buSzPct val="25000"/>
                <a:buNone/>
              </a:pPr>
              <a:t>‹#›</a:t>
            </a:fld>
            <a:endParaRPr lang="en-US" sz="1200">
              <a:solidFill>
                <a:schemeClr val="lt1"/>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50"/>
        <p:cNvGrpSpPr/>
        <p:nvPr/>
      </p:nvGrpSpPr>
      <p:grpSpPr>
        <a:xfrm>
          <a:off x="0" y="0"/>
          <a:ext cx="0" cy="0"/>
          <a:chOff x="0" y="0"/>
          <a:chExt cx="0" cy="0"/>
        </a:xfrm>
      </p:grpSpPr>
      <p:sp>
        <p:nvSpPr>
          <p:cNvPr id="51" name="Shape 51"/>
          <p:cNvSpPr txBox="1">
            <a:spLocks noGrp="1"/>
          </p:cNvSpPr>
          <p:nvPr>
            <p:ph type="title"/>
          </p:nvPr>
        </p:nvSpPr>
        <p:spPr>
          <a:xfrm>
            <a:off x="457200" y="-46038"/>
            <a:ext cx="8229600" cy="1143001"/>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52" name="Shape 52"/>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3" name="Shape 5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4" name="Shape 5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1"/>
                </a:solidFill>
                <a:latin typeface="Calibri"/>
                <a:ea typeface="Calibri"/>
                <a:cs typeface="Calibri"/>
                <a:sym typeface="Calibri"/>
              </a:rPr>
              <a:pPr marL="0" marR="0" lvl="0" indent="0" algn="r" rtl="0">
                <a:spcBef>
                  <a:spcPts val="0"/>
                </a:spcBef>
                <a:buSzPct val="25000"/>
                <a:buNone/>
              </a:pPr>
              <a:t>‹#›</a:t>
            </a:fld>
            <a:endParaRPr lang="en-US" sz="1200">
              <a:solidFill>
                <a:schemeClr val="lt1"/>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9"/>
        <p:cNvGrpSpPr/>
        <p:nvPr/>
      </p:nvGrpSpPr>
      <p:grpSpPr>
        <a:xfrm>
          <a:off x="0" y="0"/>
          <a:ext cx="0" cy="0"/>
          <a:chOff x="0" y="0"/>
          <a:chExt cx="0" cy="0"/>
        </a:xfrm>
      </p:grpSpPr>
      <p:sp>
        <p:nvSpPr>
          <p:cNvPr id="60" name="Shape 60"/>
          <p:cNvSpPr txBox="1">
            <a:spLocks noGrp="1"/>
          </p:cNvSpPr>
          <p:nvPr>
            <p:ph type="title"/>
          </p:nvPr>
        </p:nvSpPr>
        <p:spPr>
          <a:xfrm>
            <a:off x="457200" y="273050"/>
            <a:ext cx="3008313" cy="1162049"/>
          </a:xfrm>
          <a:prstGeom prst="rect">
            <a:avLst/>
          </a:prstGeom>
          <a:noFill/>
          <a:ln>
            <a:noFill/>
          </a:ln>
        </p:spPr>
        <p:txBody>
          <a:bodyPr lIns="91425" tIns="91425" rIns="91425" bIns="91425" anchor="b" anchorCtr="0"/>
          <a:lstStyle>
            <a:lvl1pPr marL="0" marR="0" lvl="0" indent="0" algn="l" rtl="0">
              <a:spcBef>
                <a:spcPts val="0"/>
              </a:spcBef>
              <a:spcAft>
                <a:spcPts val="0"/>
              </a:spcAft>
              <a:buNone/>
              <a:defRPr sz="2000" b="1"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61" name="Shape 61"/>
          <p:cNvSpPr txBox="1">
            <a:spLocks noGrp="1"/>
          </p:cNvSpPr>
          <p:nvPr>
            <p:ph type="body" idx="1"/>
          </p:nvPr>
        </p:nvSpPr>
        <p:spPr>
          <a:xfrm>
            <a:off x="3575050" y="273050"/>
            <a:ext cx="5111750" cy="5853112"/>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2" name="Shape 62"/>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marR="0" lvl="0" indent="0" algn="l" rtl="0">
              <a:spcBef>
                <a:spcPts val="280"/>
              </a:spcBef>
              <a:spcAft>
                <a:spcPts val="0"/>
              </a:spcAft>
              <a:buClr>
                <a:schemeClr val="lt1"/>
              </a:buClr>
              <a:buFont typeface="Arial"/>
              <a:buNone/>
              <a:defRPr sz="1400" b="0" i="0" u="none" strike="noStrike" cap="none">
                <a:solidFill>
                  <a:schemeClr val="lt1"/>
                </a:solidFill>
                <a:latin typeface="Calibri"/>
                <a:ea typeface="Calibri"/>
                <a:cs typeface="Calibri"/>
                <a:sym typeface="Calibri"/>
              </a:defRPr>
            </a:lvl1pPr>
            <a:lvl2pPr marL="457200" marR="0" lvl="1" indent="0" algn="l" rtl="0">
              <a:spcBef>
                <a:spcPts val="240"/>
              </a:spcBef>
              <a:spcAft>
                <a:spcPts val="0"/>
              </a:spcAft>
              <a:buClr>
                <a:schemeClr val="lt1"/>
              </a:buClr>
              <a:buFont typeface="Arial"/>
              <a:buNone/>
              <a:defRPr sz="1200" b="0" i="0" u="none" strike="noStrike" cap="none">
                <a:solidFill>
                  <a:schemeClr val="lt1"/>
                </a:solidFill>
                <a:latin typeface="Calibri"/>
                <a:ea typeface="Calibri"/>
                <a:cs typeface="Calibri"/>
                <a:sym typeface="Calibri"/>
              </a:defRPr>
            </a:lvl2pPr>
            <a:lvl3pPr marL="914400" marR="0" lvl="2" indent="0" algn="l" rtl="0">
              <a:spcBef>
                <a:spcPts val="200"/>
              </a:spcBef>
              <a:spcAft>
                <a:spcPts val="0"/>
              </a:spcAft>
              <a:buClr>
                <a:schemeClr val="lt1"/>
              </a:buClr>
              <a:buFont typeface="Arial"/>
              <a:buNone/>
              <a:defRPr sz="1000" b="0" i="0" u="none" strike="noStrike" cap="none">
                <a:solidFill>
                  <a:schemeClr val="lt1"/>
                </a:solidFill>
                <a:latin typeface="Calibri"/>
                <a:ea typeface="Calibri"/>
                <a:cs typeface="Calibri"/>
                <a:sym typeface="Calibri"/>
              </a:defRPr>
            </a:lvl3pPr>
            <a:lvl4pPr marL="1371600" marR="0" lvl="3" indent="0" algn="l" rtl="0">
              <a:spcBef>
                <a:spcPts val="180"/>
              </a:spcBef>
              <a:spcAft>
                <a:spcPts val="0"/>
              </a:spcAft>
              <a:buClr>
                <a:schemeClr val="lt1"/>
              </a:buClr>
              <a:buFont typeface="Arial"/>
              <a:buNone/>
              <a:defRPr sz="900" b="0" i="0" u="none" strike="noStrike" cap="none">
                <a:solidFill>
                  <a:schemeClr val="lt1"/>
                </a:solidFill>
                <a:latin typeface="Calibri"/>
                <a:ea typeface="Calibri"/>
                <a:cs typeface="Calibri"/>
                <a:sym typeface="Calibri"/>
              </a:defRPr>
            </a:lvl4pPr>
            <a:lvl5pPr marL="1828800" marR="0" lvl="4" indent="0" algn="l" rtl="0">
              <a:spcBef>
                <a:spcPts val="180"/>
              </a:spcBef>
              <a:spcAft>
                <a:spcPts val="0"/>
              </a:spcAft>
              <a:buClr>
                <a:schemeClr val="lt1"/>
              </a:buClr>
              <a:buFont typeface="Arial"/>
              <a:buNone/>
              <a:defRPr sz="900" b="0" i="0" u="none" strike="noStrike" cap="none">
                <a:solidFill>
                  <a:schemeClr val="lt1"/>
                </a:solidFill>
                <a:latin typeface="Calibri"/>
                <a:ea typeface="Calibri"/>
                <a:cs typeface="Calibri"/>
                <a:sym typeface="Calibri"/>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3" name="Shape 63"/>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4" name="Shape 64"/>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5" name="Shape 65"/>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1"/>
                </a:solidFill>
                <a:latin typeface="Calibri"/>
                <a:ea typeface="Calibri"/>
                <a:cs typeface="Calibri"/>
                <a:sym typeface="Calibri"/>
              </a:rPr>
              <a:pPr marL="0" marR="0" lvl="0" indent="0" algn="r" rtl="0">
                <a:spcBef>
                  <a:spcPts val="0"/>
                </a:spcBef>
                <a:buSzPct val="25000"/>
                <a:buNone/>
              </a:pPr>
              <a:t>‹#›</a:t>
            </a:fld>
            <a:endParaRPr lang="en-US" sz="1200">
              <a:solidFill>
                <a:schemeClr val="lt1"/>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6"/>
        <p:cNvGrpSpPr/>
        <p:nvPr/>
      </p:nvGrpSpPr>
      <p:grpSpPr>
        <a:xfrm>
          <a:off x="0" y="0"/>
          <a:ext cx="0" cy="0"/>
          <a:chOff x="0" y="0"/>
          <a:chExt cx="0" cy="0"/>
        </a:xfrm>
      </p:grpSpPr>
      <p:sp>
        <p:nvSpPr>
          <p:cNvPr id="67" name="Shape 67"/>
          <p:cNvSpPr txBox="1">
            <a:spLocks noGrp="1"/>
          </p:cNvSpPr>
          <p:nvPr>
            <p:ph type="title"/>
          </p:nvPr>
        </p:nvSpPr>
        <p:spPr>
          <a:xfrm>
            <a:off x="1792288" y="4800600"/>
            <a:ext cx="5486399" cy="566737"/>
          </a:xfrm>
          <a:prstGeom prst="rect">
            <a:avLst/>
          </a:prstGeom>
          <a:noFill/>
          <a:ln>
            <a:noFill/>
          </a:ln>
        </p:spPr>
        <p:txBody>
          <a:bodyPr lIns="91425" tIns="91425" rIns="91425" bIns="91425" anchor="b" anchorCtr="0"/>
          <a:lstStyle>
            <a:lvl1pPr marL="0" marR="0" lvl="0" indent="0" algn="l" rtl="0">
              <a:spcBef>
                <a:spcPts val="0"/>
              </a:spcBef>
              <a:spcAft>
                <a:spcPts val="0"/>
              </a:spcAft>
              <a:buNone/>
              <a:defRPr sz="2000" b="1"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68" name="Shape 68"/>
          <p:cNvSpPr>
            <a:spLocks noGrp="1"/>
          </p:cNvSpPr>
          <p:nvPr>
            <p:ph type="pic" idx="2"/>
          </p:nvPr>
        </p:nvSpPr>
        <p:spPr>
          <a:xfrm>
            <a:off x="1792288" y="612775"/>
            <a:ext cx="5486399" cy="4114800"/>
          </a:xfrm>
          <a:prstGeom prst="rect">
            <a:avLst/>
          </a:prstGeom>
          <a:noFill/>
          <a:ln>
            <a:noFill/>
          </a:ln>
        </p:spPr>
        <p:txBody>
          <a:bodyPr lIns="91425" tIns="91425" rIns="91425" bIns="91425" anchor="t" anchorCtr="0"/>
          <a:lstStyle>
            <a:lvl1pPr marL="0" marR="0" lvl="0" indent="0" algn="l" rtl="0">
              <a:spcBef>
                <a:spcPts val="640"/>
              </a:spcBef>
              <a:spcAft>
                <a:spcPts val="0"/>
              </a:spcAft>
              <a:buClr>
                <a:schemeClr val="lt1"/>
              </a:buClr>
              <a:buFont typeface="Arial"/>
              <a:buNone/>
              <a:defRPr sz="3200" b="0" i="0" u="none" strike="noStrike" cap="none">
                <a:solidFill>
                  <a:schemeClr val="lt1"/>
                </a:solidFill>
                <a:latin typeface="Calibri"/>
                <a:ea typeface="Calibri"/>
                <a:cs typeface="Calibri"/>
                <a:sym typeface="Calibri"/>
              </a:defRPr>
            </a:lvl1pPr>
            <a:lvl2pPr marL="457200" marR="0" lvl="1" indent="0" algn="l" rtl="0">
              <a:spcBef>
                <a:spcPts val="560"/>
              </a:spcBef>
              <a:spcAft>
                <a:spcPts val="0"/>
              </a:spcAft>
              <a:buClr>
                <a:schemeClr val="lt1"/>
              </a:buClr>
              <a:buFont typeface="Arial"/>
              <a:buNone/>
              <a:defRPr sz="2800" b="0" i="0" u="none" strike="noStrike" cap="none">
                <a:solidFill>
                  <a:schemeClr val="lt1"/>
                </a:solidFill>
                <a:latin typeface="Calibri"/>
                <a:ea typeface="Calibri"/>
                <a:cs typeface="Calibri"/>
                <a:sym typeface="Calibri"/>
              </a:defRPr>
            </a:lvl2pPr>
            <a:lvl3pPr marL="914400" marR="0" lvl="2" indent="0" algn="l" rtl="0">
              <a:spcBef>
                <a:spcPts val="480"/>
              </a:spcBef>
              <a:spcAft>
                <a:spcPts val="0"/>
              </a:spcAft>
              <a:buClr>
                <a:schemeClr val="lt1"/>
              </a:buClr>
              <a:buFont typeface="Arial"/>
              <a:buNone/>
              <a:defRPr sz="2400" b="0" i="0" u="none" strike="noStrike" cap="none">
                <a:solidFill>
                  <a:schemeClr val="lt1"/>
                </a:solidFill>
                <a:latin typeface="Calibri"/>
                <a:ea typeface="Calibri"/>
                <a:cs typeface="Calibri"/>
                <a:sym typeface="Calibri"/>
              </a:defRPr>
            </a:lvl3pPr>
            <a:lvl4pPr marL="1371600" marR="0" lvl="3" indent="0" algn="l" rtl="0">
              <a:spcBef>
                <a:spcPts val="400"/>
              </a:spcBef>
              <a:spcAft>
                <a:spcPts val="0"/>
              </a:spcAft>
              <a:buClr>
                <a:schemeClr val="lt1"/>
              </a:buClr>
              <a:buFont typeface="Arial"/>
              <a:buNone/>
              <a:defRPr sz="2000" b="0" i="0" u="none" strike="noStrike" cap="none">
                <a:solidFill>
                  <a:schemeClr val="lt1"/>
                </a:solidFill>
                <a:latin typeface="Calibri"/>
                <a:ea typeface="Calibri"/>
                <a:cs typeface="Calibri"/>
                <a:sym typeface="Calibri"/>
              </a:defRPr>
            </a:lvl4pPr>
            <a:lvl5pPr marL="1828800" marR="0" lvl="4" indent="0" algn="l" rtl="0">
              <a:spcBef>
                <a:spcPts val="400"/>
              </a:spcBef>
              <a:spcAft>
                <a:spcPts val="0"/>
              </a:spcAft>
              <a:buClr>
                <a:schemeClr val="lt1"/>
              </a:buClr>
              <a:buFont typeface="Arial"/>
              <a:buNone/>
              <a:defRPr sz="2000" b="0" i="0" u="none" strike="noStrike" cap="none">
                <a:solidFill>
                  <a:schemeClr val="lt1"/>
                </a:solidFill>
                <a:latin typeface="Calibri"/>
                <a:ea typeface="Calibri"/>
                <a:cs typeface="Calibri"/>
                <a:sym typeface="Calibri"/>
              </a:defRPr>
            </a:lvl5pPr>
            <a:lvl6pPr marL="2286000" marR="0" lvl="5"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9" name="Shape 69"/>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marR="0" lvl="0" indent="0" algn="l" rtl="0">
              <a:spcBef>
                <a:spcPts val="280"/>
              </a:spcBef>
              <a:spcAft>
                <a:spcPts val="0"/>
              </a:spcAft>
              <a:buClr>
                <a:schemeClr val="lt1"/>
              </a:buClr>
              <a:buFont typeface="Arial"/>
              <a:buNone/>
              <a:defRPr sz="1400" b="0" i="0" u="none" strike="noStrike" cap="none">
                <a:solidFill>
                  <a:schemeClr val="lt1"/>
                </a:solidFill>
                <a:latin typeface="Calibri"/>
                <a:ea typeface="Calibri"/>
                <a:cs typeface="Calibri"/>
                <a:sym typeface="Calibri"/>
              </a:defRPr>
            </a:lvl1pPr>
            <a:lvl2pPr marL="457200" marR="0" lvl="1" indent="0" algn="l" rtl="0">
              <a:spcBef>
                <a:spcPts val="240"/>
              </a:spcBef>
              <a:spcAft>
                <a:spcPts val="0"/>
              </a:spcAft>
              <a:buClr>
                <a:schemeClr val="lt1"/>
              </a:buClr>
              <a:buFont typeface="Arial"/>
              <a:buNone/>
              <a:defRPr sz="1200" b="0" i="0" u="none" strike="noStrike" cap="none">
                <a:solidFill>
                  <a:schemeClr val="lt1"/>
                </a:solidFill>
                <a:latin typeface="Calibri"/>
                <a:ea typeface="Calibri"/>
                <a:cs typeface="Calibri"/>
                <a:sym typeface="Calibri"/>
              </a:defRPr>
            </a:lvl2pPr>
            <a:lvl3pPr marL="914400" marR="0" lvl="2" indent="0" algn="l" rtl="0">
              <a:spcBef>
                <a:spcPts val="200"/>
              </a:spcBef>
              <a:spcAft>
                <a:spcPts val="0"/>
              </a:spcAft>
              <a:buClr>
                <a:schemeClr val="lt1"/>
              </a:buClr>
              <a:buFont typeface="Arial"/>
              <a:buNone/>
              <a:defRPr sz="1000" b="0" i="0" u="none" strike="noStrike" cap="none">
                <a:solidFill>
                  <a:schemeClr val="lt1"/>
                </a:solidFill>
                <a:latin typeface="Calibri"/>
                <a:ea typeface="Calibri"/>
                <a:cs typeface="Calibri"/>
                <a:sym typeface="Calibri"/>
              </a:defRPr>
            </a:lvl3pPr>
            <a:lvl4pPr marL="1371600" marR="0" lvl="3" indent="0" algn="l" rtl="0">
              <a:spcBef>
                <a:spcPts val="180"/>
              </a:spcBef>
              <a:spcAft>
                <a:spcPts val="0"/>
              </a:spcAft>
              <a:buClr>
                <a:schemeClr val="lt1"/>
              </a:buClr>
              <a:buFont typeface="Arial"/>
              <a:buNone/>
              <a:defRPr sz="900" b="0" i="0" u="none" strike="noStrike" cap="none">
                <a:solidFill>
                  <a:schemeClr val="lt1"/>
                </a:solidFill>
                <a:latin typeface="Calibri"/>
                <a:ea typeface="Calibri"/>
                <a:cs typeface="Calibri"/>
                <a:sym typeface="Calibri"/>
              </a:defRPr>
            </a:lvl4pPr>
            <a:lvl5pPr marL="1828800" marR="0" lvl="4" indent="0" algn="l" rtl="0">
              <a:spcBef>
                <a:spcPts val="180"/>
              </a:spcBef>
              <a:spcAft>
                <a:spcPts val="0"/>
              </a:spcAft>
              <a:buClr>
                <a:schemeClr val="lt1"/>
              </a:buClr>
              <a:buFont typeface="Arial"/>
              <a:buNone/>
              <a:defRPr sz="900" b="0" i="0" u="none" strike="noStrike" cap="none">
                <a:solidFill>
                  <a:schemeClr val="lt1"/>
                </a:solidFill>
                <a:latin typeface="Calibri"/>
                <a:ea typeface="Calibri"/>
                <a:cs typeface="Calibri"/>
                <a:sym typeface="Calibri"/>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70" name="Shape 70"/>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1" name="Shape 71"/>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2" name="Shape 72"/>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1"/>
                </a:solidFill>
                <a:latin typeface="Calibri"/>
                <a:ea typeface="Calibri"/>
                <a:cs typeface="Calibri"/>
                <a:sym typeface="Calibri"/>
              </a:rPr>
              <a:pPr marL="0" marR="0" lvl="0" indent="0" algn="r" rtl="0">
                <a:spcBef>
                  <a:spcPts val="0"/>
                </a:spcBef>
                <a:buSzPct val="25000"/>
                <a:buNone/>
              </a:pPr>
              <a:t>‹#›</a:t>
            </a:fld>
            <a:endParaRPr lang="en-US" sz="1200">
              <a:solidFill>
                <a:schemeClr val="lt1"/>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73"/>
        <p:cNvGrpSpPr/>
        <p:nvPr/>
      </p:nvGrpSpPr>
      <p:grpSpPr>
        <a:xfrm>
          <a:off x="0" y="0"/>
          <a:ext cx="0" cy="0"/>
          <a:chOff x="0" y="0"/>
          <a:chExt cx="0" cy="0"/>
        </a:xfrm>
      </p:grpSpPr>
      <p:sp>
        <p:nvSpPr>
          <p:cNvPr id="74" name="Shape 74"/>
          <p:cNvSpPr txBox="1">
            <a:spLocks noGrp="1"/>
          </p:cNvSpPr>
          <p:nvPr>
            <p:ph type="title"/>
          </p:nvPr>
        </p:nvSpPr>
        <p:spPr>
          <a:xfrm>
            <a:off x="457200" y="-46038"/>
            <a:ext cx="8229600" cy="1143001"/>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75" name="Shape 75"/>
          <p:cNvSpPr txBox="1">
            <a:spLocks noGrp="1"/>
          </p:cNvSpPr>
          <p:nvPr>
            <p:ph type="body" idx="1"/>
          </p:nvPr>
        </p:nvSpPr>
        <p:spPr>
          <a:xfrm rot="5400000">
            <a:off x="2309018" y="-386556"/>
            <a:ext cx="4525961" cy="8229600"/>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6" name="Shape 76"/>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8" name="Shape 78"/>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1"/>
                </a:solidFill>
                <a:latin typeface="Calibri"/>
                <a:ea typeface="Calibri"/>
                <a:cs typeface="Calibri"/>
                <a:sym typeface="Calibri"/>
              </a:rPr>
              <a:pPr marL="0" marR="0" lvl="0" indent="0" algn="r" rtl="0">
                <a:spcBef>
                  <a:spcPts val="0"/>
                </a:spcBef>
                <a:buSzPct val="25000"/>
                <a:buNone/>
              </a:pPr>
              <a:t>‹#›</a:t>
            </a:fld>
            <a:endParaRPr lang="en-US" sz="1200">
              <a:solidFill>
                <a:schemeClr val="lt1"/>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Shape 10" descr="Mandt_SOO-DOH-Presentation_NO-TEXT_5.jpg"/>
          <p:cNvPicPr preferRelativeResize="0"/>
          <p:nvPr/>
        </p:nvPicPr>
        <p:blipFill rotWithShape="1">
          <a:blip r:embed="rId13">
            <a:alphaModFix/>
          </a:blip>
          <a:srcRect/>
          <a:stretch/>
        </p:blipFill>
        <p:spPr>
          <a:xfrm>
            <a:off x="0" y="0"/>
            <a:ext cx="9144000" cy="6858000"/>
          </a:xfrm>
          <a:prstGeom prst="rect">
            <a:avLst/>
          </a:prstGeom>
          <a:noFill/>
          <a:ln>
            <a:noFill/>
          </a:ln>
        </p:spPr>
      </p:pic>
      <p:sp>
        <p:nvSpPr>
          <p:cNvPr id="11" name="Shape 11"/>
          <p:cNvSpPr txBox="1">
            <a:spLocks noGrp="1"/>
          </p:cNvSpPr>
          <p:nvPr>
            <p:ph type="title"/>
          </p:nvPr>
        </p:nvSpPr>
        <p:spPr>
          <a:xfrm>
            <a:off x="457200" y="-46038"/>
            <a:ext cx="8229600" cy="1143001"/>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12" name="Shape 12"/>
          <p:cNvSpPr txBox="1">
            <a:spLocks noGrp="1"/>
          </p:cNvSpPr>
          <p:nvPr>
            <p:ph type="body" idx="1"/>
          </p:nvPr>
        </p:nvSpPr>
        <p:spPr>
          <a:xfrm>
            <a:off x="457200" y="1465262"/>
            <a:ext cx="8229600" cy="4525961"/>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 name="Shape 13"/>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4" name="Shape 14"/>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5" name="Shape 15"/>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chemeClr val="lt1"/>
                </a:solidFill>
                <a:latin typeface="Calibri"/>
                <a:ea typeface="Calibri"/>
                <a:cs typeface="Calibri"/>
                <a:sym typeface="Calibri"/>
              </a:rPr>
              <a:pPr marL="0" marR="0" lvl="0" indent="0" algn="r" rtl="0">
                <a:spcBef>
                  <a:spcPts val="0"/>
                </a:spcBef>
                <a:buSzPct val="25000"/>
                <a:buNone/>
              </a:pPr>
              <a:t>‹#›</a:t>
            </a:fld>
            <a:endParaRPr lang="en-US" sz="1200" b="0" i="0" u="none" strike="noStrike" cap="none">
              <a:solidFill>
                <a:schemeClr val="lt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5" r:id="rId7"/>
    <p:sldLayoutId id="2147483656" r:id="rId8"/>
    <p:sldLayoutId id="2147483657" r:id="rId9"/>
    <p:sldLayoutId id="2147483658" r:id="rId10"/>
    <p:sldLayoutId id="2147483660"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3" Type="http://schemas.openxmlformats.org/officeDocument/2006/relationships/image" Target="../media/image285.gif"/><Relationship Id="rId2" Type="http://schemas.openxmlformats.org/officeDocument/2006/relationships/image" Target="../media/image284.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287.gif"/><Relationship Id="rId2" Type="http://schemas.openxmlformats.org/officeDocument/2006/relationships/image" Target="../media/image286.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289.gif"/><Relationship Id="rId2" Type="http://schemas.openxmlformats.org/officeDocument/2006/relationships/image" Target="../media/image288.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291.gif"/><Relationship Id="rId2" Type="http://schemas.openxmlformats.org/officeDocument/2006/relationships/image" Target="../media/image290.png"/><Relationship Id="rId1" Type="http://schemas.openxmlformats.org/officeDocument/2006/relationships/slideLayout" Target="../slideLayouts/slideLayout2.xml"/><Relationship Id="rId4" Type="http://schemas.openxmlformats.org/officeDocument/2006/relationships/image" Target="../media/image292.GIF"/></Relationships>
</file>

<file path=ppt/slides/_rels/slide104.xml.rels><?xml version="1.0" encoding="UTF-8" standalone="yes"?>
<Relationships xmlns="http://schemas.openxmlformats.org/package/2006/relationships"><Relationship Id="rId3" Type="http://schemas.openxmlformats.org/officeDocument/2006/relationships/image" Target="../media/image294.gif"/><Relationship Id="rId2" Type="http://schemas.openxmlformats.org/officeDocument/2006/relationships/image" Target="../media/image29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35.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36.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3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38.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39.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41.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42.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06.png"/><Relationship Id="rId7" Type="http://schemas.openxmlformats.org/officeDocument/2006/relationships/image" Target="../media/image110.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114.png"/><Relationship Id="rId4" Type="http://schemas.openxmlformats.org/officeDocument/2006/relationships/image" Target="../media/image113.png"/></Relationships>
</file>

<file path=ppt/slides/_rels/slide4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18.png"/><Relationship Id="rId7" Type="http://schemas.openxmlformats.org/officeDocument/2006/relationships/image" Target="../media/image122.png"/><Relationship Id="rId2" Type="http://schemas.openxmlformats.org/officeDocument/2006/relationships/image" Target="../media/image117.png"/><Relationship Id="rId1" Type="http://schemas.openxmlformats.org/officeDocument/2006/relationships/slideLayout" Target="../slideLayouts/slideLayout2.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124.gif"/></Relationships>
</file>

<file path=ppt/slides/_rels/slide52.xml.rels><?xml version="1.0" encoding="UTF-8" standalone="yes"?>
<Relationships xmlns="http://schemas.openxmlformats.org/package/2006/relationships"><Relationship Id="rId3" Type="http://schemas.openxmlformats.org/officeDocument/2006/relationships/image" Target="../media/image126.GIF"/><Relationship Id="rId2" Type="http://schemas.openxmlformats.org/officeDocument/2006/relationships/image" Target="../media/image125.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28.gif"/><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29.gif"/><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image" Target="../media/image131.png"/><Relationship Id="rId7" Type="http://schemas.openxmlformats.org/officeDocument/2006/relationships/image" Target="../media/image135.jpeg"/><Relationship Id="rId2" Type="http://schemas.openxmlformats.org/officeDocument/2006/relationships/image" Target="../media/image130.png"/><Relationship Id="rId1" Type="http://schemas.openxmlformats.org/officeDocument/2006/relationships/slideLayout" Target="../slideLayouts/slideLayout2.xml"/><Relationship Id="rId6" Type="http://schemas.openxmlformats.org/officeDocument/2006/relationships/image" Target="../media/image134.png"/><Relationship Id="rId5" Type="http://schemas.openxmlformats.org/officeDocument/2006/relationships/image" Target="../media/image133.png"/><Relationship Id="rId10" Type="http://schemas.openxmlformats.org/officeDocument/2006/relationships/image" Target="../media/image138.png"/><Relationship Id="rId4" Type="http://schemas.openxmlformats.org/officeDocument/2006/relationships/image" Target="../media/image132.png"/><Relationship Id="rId9" Type="http://schemas.openxmlformats.org/officeDocument/2006/relationships/image" Target="../media/image137.png"/></Relationships>
</file>

<file path=ppt/slides/_rels/slide58.xml.rels><?xml version="1.0" encoding="UTF-8" standalone="yes"?>
<Relationships xmlns="http://schemas.openxmlformats.org/package/2006/relationships"><Relationship Id="rId3" Type="http://schemas.openxmlformats.org/officeDocument/2006/relationships/image" Target="../media/image140.jpg"/><Relationship Id="rId2" Type="http://schemas.openxmlformats.org/officeDocument/2006/relationships/image" Target="../media/image139.jpg"/><Relationship Id="rId1" Type="http://schemas.openxmlformats.org/officeDocument/2006/relationships/slideLayout" Target="../slideLayouts/slideLayout2.xml"/><Relationship Id="rId5" Type="http://schemas.openxmlformats.org/officeDocument/2006/relationships/image" Target="../media/image142.jpg"/><Relationship Id="rId4" Type="http://schemas.openxmlformats.org/officeDocument/2006/relationships/image" Target="../media/image141.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11.xml"/><Relationship Id="rId4" Type="http://schemas.openxmlformats.org/officeDocument/2006/relationships/image" Target="../media/image145.png"/></Relationships>
</file>

<file path=ppt/slides/_rels/slide64.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3.png"/><Relationship Id="rId1" Type="http://schemas.openxmlformats.org/officeDocument/2006/relationships/slideLayout" Target="../slideLayouts/slideLayout11.xml"/><Relationship Id="rId4" Type="http://schemas.openxmlformats.org/officeDocument/2006/relationships/image" Target="../media/image147.png"/></Relationships>
</file>

<file path=ppt/slides/_rels/slide65.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3.png"/><Relationship Id="rId1" Type="http://schemas.openxmlformats.org/officeDocument/2006/relationships/slideLayout" Target="../slideLayouts/slideLayout11.xml"/><Relationship Id="rId4" Type="http://schemas.openxmlformats.org/officeDocument/2006/relationships/image" Target="../media/image149.png"/></Relationships>
</file>

<file path=ppt/slides/_rels/slide66.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3.png"/><Relationship Id="rId1" Type="http://schemas.openxmlformats.org/officeDocument/2006/relationships/slideLayout" Target="../slideLayouts/slideLayout11.xml"/><Relationship Id="rId4" Type="http://schemas.openxmlformats.org/officeDocument/2006/relationships/image" Target="../media/image151.png"/></Relationships>
</file>

<file path=ppt/slides/_rels/slide67.xml.rels><?xml version="1.0" encoding="UTF-8" standalone="yes"?>
<Relationships xmlns="http://schemas.openxmlformats.org/package/2006/relationships"><Relationship Id="rId8" Type="http://schemas.openxmlformats.org/officeDocument/2006/relationships/image" Target="../media/image158.png"/><Relationship Id="rId3" Type="http://schemas.openxmlformats.org/officeDocument/2006/relationships/image" Target="../media/image153.png"/><Relationship Id="rId7" Type="http://schemas.openxmlformats.org/officeDocument/2006/relationships/image" Target="../media/image157.png"/><Relationship Id="rId2" Type="http://schemas.openxmlformats.org/officeDocument/2006/relationships/image" Target="../media/image152.png"/><Relationship Id="rId1" Type="http://schemas.openxmlformats.org/officeDocument/2006/relationships/slideLayout" Target="../slideLayouts/slideLayout11.xml"/><Relationship Id="rId6" Type="http://schemas.openxmlformats.org/officeDocument/2006/relationships/image" Target="../media/image156.png"/><Relationship Id="rId5" Type="http://schemas.openxmlformats.org/officeDocument/2006/relationships/image" Target="../media/image155.png"/><Relationship Id="rId4" Type="http://schemas.openxmlformats.org/officeDocument/2006/relationships/image" Target="../media/image154.png"/><Relationship Id="rId9" Type="http://schemas.openxmlformats.org/officeDocument/2006/relationships/image" Target="../media/image159.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image" Target="../media/image160.jpeg"/><Relationship Id="rId1" Type="http://schemas.openxmlformats.org/officeDocument/2006/relationships/slideLayout" Target="../slideLayouts/slideLayout2.xml"/><Relationship Id="rId4" Type="http://schemas.openxmlformats.org/officeDocument/2006/relationships/image" Target="../media/image162.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165.png"/><Relationship Id="rId4" Type="http://schemas.openxmlformats.org/officeDocument/2006/relationships/image" Target="../media/image164.png"/></Relationships>
</file>

<file path=ppt/slides/_rels/slide77.xml.rels><?xml version="1.0" encoding="UTF-8" standalone="yes"?>
<Relationships xmlns="http://schemas.openxmlformats.org/package/2006/relationships"><Relationship Id="rId3" Type="http://schemas.openxmlformats.org/officeDocument/2006/relationships/image" Target="../media/image166.png"/><Relationship Id="rId7" Type="http://schemas.openxmlformats.org/officeDocument/2006/relationships/image" Target="../media/image170.pn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169.png"/><Relationship Id="rId5" Type="http://schemas.openxmlformats.org/officeDocument/2006/relationships/image" Target="../media/image168.png"/><Relationship Id="rId4" Type="http://schemas.openxmlformats.org/officeDocument/2006/relationships/image" Target="../media/image167.png"/></Relationships>
</file>

<file path=ppt/slides/_rels/slide78.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173.png"/><Relationship Id="rId4" Type="http://schemas.openxmlformats.org/officeDocument/2006/relationships/image" Target="../media/image172.png"/></Relationships>
</file>

<file path=ppt/slides/_rels/slide79.xml.rels><?xml version="1.0" encoding="UTF-8" standalone="yes"?>
<Relationships xmlns="http://schemas.openxmlformats.org/package/2006/relationships"><Relationship Id="rId3" Type="http://schemas.openxmlformats.org/officeDocument/2006/relationships/image" Target="../media/image174.png"/><Relationship Id="rId7" Type="http://schemas.openxmlformats.org/officeDocument/2006/relationships/image" Target="../media/image178.pn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177.png"/><Relationship Id="rId5" Type="http://schemas.openxmlformats.org/officeDocument/2006/relationships/image" Target="../media/image176.png"/><Relationship Id="rId4" Type="http://schemas.openxmlformats.org/officeDocument/2006/relationships/image" Target="../media/image17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181.png"/><Relationship Id="rId4" Type="http://schemas.openxmlformats.org/officeDocument/2006/relationships/image" Target="../media/image180.png"/></Relationships>
</file>

<file path=ppt/slides/_rels/slide81.xml.rels><?xml version="1.0" encoding="UTF-8" standalone="yes"?>
<Relationships xmlns="http://schemas.openxmlformats.org/package/2006/relationships"><Relationship Id="rId3" Type="http://schemas.openxmlformats.org/officeDocument/2006/relationships/image" Target="../media/image182.png"/><Relationship Id="rId7" Type="http://schemas.openxmlformats.org/officeDocument/2006/relationships/image" Target="../media/image186.pn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185.png"/><Relationship Id="rId5" Type="http://schemas.openxmlformats.org/officeDocument/2006/relationships/image" Target="../media/image184.png"/><Relationship Id="rId4" Type="http://schemas.openxmlformats.org/officeDocument/2006/relationships/image" Target="../media/image183.png"/></Relationships>
</file>

<file path=ppt/slides/_rels/slide82.xml.rels><?xml version="1.0" encoding="UTF-8" standalone="yes"?>
<Relationships xmlns="http://schemas.openxmlformats.org/package/2006/relationships"><Relationship Id="rId8" Type="http://schemas.openxmlformats.org/officeDocument/2006/relationships/image" Target="../media/image192.png"/><Relationship Id="rId3" Type="http://schemas.openxmlformats.org/officeDocument/2006/relationships/image" Target="../media/image187.png"/><Relationship Id="rId7" Type="http://schemas.openxmlformats.org/officeDocument/2006/relationships/image" Target="../media/image191.pn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190.png"/><Relationship Id="rId5" Type="http://schemas.openxmlformats.org/officeDocument/2006/relationships/image" Target="../media/image189.png"/><Relationship Id="rId4" Type="http://schemas.openxmlformats.org/officeDocument/2006/relationships/image" Target="../media/image188.png"/></Relationships>
</file>

<file path=ppt/slides/_rels/slide83.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196.png"/><Relationship Id="rId5" Type="http://schemas.openxmlformats.org/officeDocument/2006/relationships/image" Target="../media/image195.png"/><Relationship Id="rId4" Type="http://schemas.openxmlformats.org/officeDocument/2006/relationships/image" Target="../media/image194.png"/></Relationships>
</file>

<file path=ppt/slides/_rels/slide84.xml.rels><?xml version="1.0" encoding="UTF-8" standalone="yes"?>
<Relationships xmlns="http://schemas.openxmlformats.org/package/2006/relationships"><Relationship Id="rId8" Type="http://schemas.openxmlformats.org/officeDocument/2006/relationships/image" Target="../media/image202.png"/><Relationship Id="rId3" Type="http://schemas.openxmlformats.org/officeDocument/2006/relationships/image" Target="../media/image197.png"/><Relationship Id="rId7" Type="http://schemas.openxmlformats.org/officeDocument/2006/relationships/image" Target="../media/image201.pn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200.png"/><Relationship Id="rId5" Type="http://schemas.openxmlformats.org/officeDocument/2006/relationships/image" Target="../media/image199.png"/><Relationship Id="rId4" Type="http://schemas.openxmlformats.org/officeDocument/2006/relationships/image" Target="../media/image198.png"/></Relationships>
</file>

<file path=ppt/slides/_rels/slide85.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206.png"/><Relationship Id="rId5" Type="http://schemas.openxmlformats.org/officeDocument/2006/relationships/image" Target="../media/image205.png"/><Relationship Id="rId4" Type="http://schemas.openxmlformats.org/officeDocument/2006/relationships/image" Target="../media/image204.png"/></Relationships>
</file>

<file path=ppt/slides/_rels/slide86.xml.rels><?xml version="1.0" encoding="UTF-8" standalone="yes"?>
<Relationships xmlns="http://schemas.openxmlformats.org/package/2006/relationships"><Relationship Id="rId8" Type="http://schemas.openxmlformats.org/officeDocument/2006/relationships/image" Target="../media/image212.png"/><Relationship Id="rId3" Type="http://schemas.openxmlformats.org/officeDocument/2006/relationships/image" Target="../media/image207.png"/><Relationship Id="rId7" Type="http://schemas.openxmlformats.org/officeDocument/2006/relationships/image" Target="../media/image211.png"/><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210.png"/><Relationship Id="rId5" Type="http://schemas.openxmlformats.org/officeDocument/2006/relationships/image" Target="../media/image209.png"/><Relationship Id="rId4" Type="http://schemas.openxmlformats.org/officeDocument/2006/relationships/image" Target="../media/image208.png"/></Relationships>
</file>

<file path=ppt/slides/_rels/slide87.xml.rels><?xml version="1.0" encoding="UTF-8" standalone="yes"?>
<Relationships xmlns="http://schemas.openxmlformats.org/package/2006/relationships"><Relationship Id="rId8" Type="http://schemas.openxmlformats.org/officeDocument/2006/relationships/image" Target="../media/image218.png"/><Relationship Id="rId3" Type="http://schemas.openxmlformats.org/officeDocument/2006/relationships/image" Target="../media/image213.png"/><Relationship Id="rId7" Type="http://schemas.openxmlformats.org/officeDocument/2006/relationships/image" Target="../media/image217.png"/><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image" Target="../media/image216.png"/><Relationship Id="rId5" Type="http://schemas.openxmlformats.org/officeDocument/2006/relationships/image" Target="../media/image215.png"/><Relationship Id="rId4" Type="http://schemas.openxmlformats.org/officeDocument/2006/relationships/image" Target="../media/image214.png"/></Relationships>
</file>

<file path=ppt/slides/_rels/slide88.xml.rels><?xml version="1.0" encoding="UTF-8" standalone="yes"?>
<Relationships xmlns="http://schemas.openxmlformats.org/package/2006/relationships"><Relationship Id="rId8" Type="http://schemas.openxmlformats.org/officeDocument/2006/relationships/image" Target="../media/image224.png"/><Relationship Id="rId3" Type="http://schemas.openxmlformats.org/officeDocument/2006/relationships/image" Target="../media/image219.png"/><Relationship Id="rId7" Type="http://schemas.openxmlformats.org/officeDocument/2006/relationships/image" Target="../media/image223.png"/><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image" Target="../media/image222.png"/><Relationship Id="rId5" Type="http://schemas.openxmlformats.org/officeDocument/2006/relationships/image" Target="../media/image221.png"/><Relationship Id="rId4" Type="http://schemas.openxmlformats.org/officeDocument/2006/relationships/image" Target="../media/image220.png"/></Relationships>
</file>

<file path=ppt/slides/_rels/slide89.xml.rels><?xml version="1.0" encoding="UTF-8" standalone="yes"?>
<Relationships xmlns="http://schemas.openxmlformats.org/package/2006/relationships"><Relationship Id="rId8" Type="http://schemas.openxmlformats.org/officeDocument/2006/relationships/image" Target="../media/image230.png"/><Relationship Id="rId3" Type="http://schemas.openxmlformats.org/officeDocument/2006/relationships/image" Target="../media/image225.png"/><Relationship Id="rId7" Type="http://schemas.openxmlformats.org/officeDocument/2006/relationships/image" Target="../media/image229.png"/><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image" Target="../media/image228.png"/><Relationship Id="rId5" Type="http://schemas.openxmlformats.org/officeDocument/2006/relationships/image" Target="../media/image227.png"/><Relationship Id="rId4" Type="http://schemas.openxmlformats.org/officeDocument/2006/relationships/image" Target="../media/image226.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8" Type="http://schemas.openxmlformats.org/officeDocument/2006/relationships/image" Target="../media/image236.png"/><Relationship Id="rId3" Type="http://schemas.openxmlformats.org/officeDocument/2006/relationships/image" Target="../media/image231.png"/><Relationship Id="rId7" Type="http://schemas.openxmlformats.org/officeDocument/2006/relationships/image" Target="../media/image235.png"/><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image" Target="../media/image234.png"/><Relationship Id="rId5" Type="http://schemas.openxmlformats.org/officeDocument/2006/relationships/image" Target="../media/image233.png"/><Relationship Id="rId4" Type="http://schemas.openxmlformats.org/officeDocument/2006/relationships/image" Target="../media/image232.png"/></Relationships>
</file>

<file path=ppt/slides/_rels/slide91.xml.rels><?xml version="1.0" encoding="UTF-8" standalone="yes"?>
<Relationships xmlns="http://schemas.openxmlformats.org/package/2006/relationships"><Relationship Id="rId8" Type="http://schemas.openxmlformats.org/officeDocument/2006/relationships/image" Target="../media/image242.png"/><Relationship Id="rId3" Type="http://schemas.openxmlformats.org/officeDocument/2006/relationships/image" Target="../media/image237.png"/><Relationship Id="rId7" Type="http://schemas.openxmlformats.org/officeDocument/2006/relationships/image" Target="../media/image241.png"/><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image" Target="../media/image240.png"/><Relationship Id="rId5" Type="http://schemas.openxmlformats.org/officeDocument/2006/relationships/image" Target="../media/image239.png"/><Relationship Id="rId4" Type="http://schemas.openxmlformats.org/officeDocument/2006/relationships/image" Target="../media/image238.png"/></Relationships>
</file>

<file path=ppt/slides/_rels/slide92.xml.rels><?xml version="1.0" encoding="UTF-8" standalone="yes"?>
<Relationships xmlns="http://schemas.openxmlformats.org/package/2006/relationships"><Relationship Id="rId8" Type="http://schemas.openxmlformats.org/officeDocument/2006/relationships/image" Target="../media/image248.png"/><Relationship Id="rId3" Type="http://schemas.openxmlformats.org/officeDocument/2006/relationships/image" Target="../media/image243.png"/><Relationship Id="rId7" Type="http://schemas.openxmlformats.org/officeDocument/2006/relationships/image" Target="../media/image247.png"/><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image" Target="../media/image246.png"/><Relationship Id="rId5" Type="http://schemas.openxmlformats.org/officeDocument/2006/relationships/image" Target="../media/image245.png"/><Relationship Id="rId4" Type="http://schemas.openxmlformats.org/officeDocument/2006/relationships/image" Target="../media/image244.png"/></Relationships>
</file>

<file path=ppt/slides/_rels/slide93.xml.rels><?xml version="1.0" encoding="UTF-8" standalone="yes"?>
<Relationships xmlns="http://schemas.openxmlformats.org/package/2006/relationships"><Relationship Id="rId8" Type="http://schemas.openxmlformats.org/officeDocument/2006/relationships/image" Target="../media/image254.png"/><Relationship Id="rId3" Type="http://schemas.openxmlformats.org/officeDocument/2006/relationships/image" Target="../media/image249.png"/><Relationship Id="rId7" Type="http://schemas.openxmlformats.org/officeDocument/2006/relationships/image" Target="../media/image253.png"/><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image" Target="../media/image252.png"/><Relationship Id="rId5" Type="http://schemas.openxmlformats.org/officeDocument/2006/relationships/image" Target="../media/image251.png"/><Relationship Id="rId4" Type="http://schemas.openxmlformats.org/officeDocument/2006/relationships/image" Target="../media/image250.png"/></Relationships>
</file>

<file path=ppt/slides/_rels/slide94.xml.rels><?xml version="1.0" encoding="UTF-8" standalone="yes"?>
<Relationships xmlns="http://schemas.openxmlformats.org/package/2006/relationships"><Relationship Id="rId8" Type="http://schemas.openxmlformats.org/officeDocument/2006/relationships/image" Target="../media/image260.png"/><Relationship Id="rId3" Type="http://schemas.openxmlformats.org/officeDocument/2006/relationships/image" Target="../media/image255.png"/><Relationship Id="rId7" Type="http://schemas.openxmlformats.org/officeDocument/2006/relationships/image" Target="../media/image259.png"/><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image" Target="../media/image258.png"/><Relationship Id="rId5" Type="http://schemas.openxmlformats.org/officeDocument/2006/relationships/image" Target="../media/image257.png"/><Relationship Id="rId4" Type="http://schemas.openxmlformats.org/officeDocument/2006/relationships/image" Target="../media/image256.png"/></Relationships>
</file>

<file path=ppt/slides/_rels/slide95.xml.rels><?xml version="1.0" encoding="UTF-8" standalone="yes"?>
<Relationships xmlns="http://schemas.openxmlformats.org/package/2006/relationships"><Relationship Id="rId8" Type="http://schemas.openxmlformats.org/officeDocument/2006/relationships/image" Target="../media/image266.png"/><Relationship Id="rId3" Type="http://schemas.openxmlformats.org/officeDocument/2006/relationships/image" Target="../media/image261.png"/><Relationship Id="rId7" Type="http://schemas.openxmlformats.org/officeDocument/2006/relationships/image" Target="../media/image265.png"/><Relationship Id="rId2" Type="http://schemas.openxmlformats.org/officeDocument/2006/relationships/notesSlide" Target="../notesSlides/notesSlide74.xml"/><Relationship Id="rId1" Type="http://schemas.openxmlformats.org/officeDocument/2006/relationships/slideLayout" Target="../slideLayouts/slideLayout2.xml"/><Relationship Id="rId6" Type="http://schemas.openxmlformats.org/officeDocument/2006/relationships/image" Target="../media/image264.png"/><Relationship Id="rId5" Type="http://schemas.openxmlformats.org/officeDocument/2006/relationships/image" Target="../media/image263.png"/><Relationship Id="rId4" Type="http://schemas.openxmlformats.org/officeDocument/2006/relationships/image" Target="../media/image262.png"/></Relationships>
</file>

<file path=ppt/slides/_rels/slide96.xml.rels><?xml version="1.0" encoding="UTF-8" standalone="yes"?>
<Relationships xmlns="http://schemas.openxmlformats.org/package/2006/relationships"><Relationship Id="rId8" Type="http://schemas.openxmlformats.org/officeDocument/2006/relationships/image" Target="../media/image272.png"/><Relationship Id="rId3" Type="http://schemas.openxmlformats.org/officeDocument/2006/relationships/image" Target="../media/image267.png"/><Relationship Id="rId7" Type="http://schemas.openxmlformats.org/officeDocument/2006/relationships/image" Target="../media/image271.png"/><Relationship Id="rId2" Type="http://schemas.openxmlformats.org/officeDocument/2006/relationships/notesSlide" Target="../notesSlides/notesSlide75.xml"/><Relationship Id="rId1" Type="http://schemas.openxmlformats.org/officeDocument/2006/relationships/slideLayout" Target="../slideLayouts/slideLayout2.xml"/><Relationship Id="rId6" Type="http://schemas.openxmlformats.org/officeDocument/2006/relationships/image" Target="../media/image270.png"/><Relationship Id="rId5" Type="http://schemas.openxmlformats.org/officeDocument/2006/relationships/image" Target="../media/image269.png"/><Relationship Id="rId4" Type="http://schemas.openxmlformats.org/officeDocument/2006/relationships/image" Target="../media/image268.png"/></Relationships>
</file>

<file path=ppt/slides/_rels/slide97.xml.rels><?xml version="1.0" encoding="UTF-8" standalone="yes"?>
<Relationships xmlns="http://schemas.openxmlformats.org/package/2006/relationships"><Relationship Id="rId8" Type="http://schemas.openxmlformats.org/officeDocument/2006/relationships/image" Target="../media/image278.png"/><Relationship Id="rId3" Type="http://schemas.openxmlformats.org/officeDocument/2006/relationships/image" Target="../media/image273.png"/><Relationship Id="rId7" Type="http://schemas.openxmlformats.org/officeDocument/2006/relationships/image" Target="../media/image277.png"/><Relationship Id="rId2" Type="http://schemas.openxmlformats.org/officeDocument/2006/relationships/notesSlide" Target="../notesSlides/notesSlide76.xml"/><Relationship Id="rId1" Type="http://schemas.openxmlformats.org/officeDocument/2006/relationships/slideLayout" Target="../slideLayouts/slideLayout2.xml"/><Relationship Id="rId6" Type="http://schemas.openxmlformats.org/officeDocument/2006/relationships/image" Target="../media/image276.png"/><Relationship Id="rId5" Type="http://schemas.openxmlformats.org/officeDocument/2006/relationships/image" Target="../media/image275.png"/><Relationship Id="rId4" Type="http://schemas.openxmlformats.org/officeDocument/2006/relationships/image" Target="../media/image274.png"/></Relationships>
</file>

<file path=ppt/slides/_rels/slide98.xml.rels><?xml version="1.0" encoding="UTF-8" standalone="yes"?>
<Relationships xmlns="http://schemas.openxmlformats.org/package/2006/relationships"><Relationship Id="rId3" Type="http://schemas.openxmlformats.org/officeDocument/2006/relationships/image" Target="../media/image280.gif"/><Relationship Id="rId2" Type="http://schemas.openxmlformats.org/officeDocument/2006/relationships/image" Target="../media/image279.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282.gif"/><Relationship Id="rId2" Type="http://schemas.openxmlformats.org/officeDocument/2006/relationships/image" Target="../media/image281.png"/><Relationship Id="rId1" Type="http://schemas.openxmlformats.org/officeDocument/2006/relationships/slideLayout" Target="../slideLayouts/slideLayout2.xml"/><Relationship Id="rId4" Type="http://schemas.openxmlformats.org/officeDocument/2006/relationships/image" Target="../media/image283.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pic>
        <p:nvPicPr>
          <p:cNvPr id="312" name="Shape 312" descr="Picture1.jpg"/>
          <p:cNvPicPr preferRelativeResize="0"/>
          <p:nvPr/>
        </p:nvPicPr>
        <p:blipFill rotWithShape="1">
          <a:blip r:embed="rId3">
            <a:alphaModFix/>
          </a:blip>
          <a:srcRect/>
          <a:stretch/>
        </p:blipFill>
        <p:spPr>
          <a:xfrm>
            <a:off x="11" y="15850"/>
            <a:ext cx="9143983" cy="6858000"/>
          </a:xfrm>
          <a:prstGeom prst="rect">
            <a:avLst/>
          </a:prstGeom>
          <a:noFill/>
          <a:ln>
            <a:noFill/>
          </a:ln>
        </p:spPr>
      </p:pic>
      <p:sp>
        <p:nvSpPr>
          <p:cNvPr id="313" name="Shape 313"/>
          <p:cNvSpPr txBox="1"/>
          <p:nvPr/>
        </p:nvSpPr>
        <p:spPr>
          <a:xfrm>
            <a:off x="5878275" y="1749150"/>
            <a:ext cx="2706599" cy="2280300"/>
          </a:xfrm>
          <a:prstGeom prst="rect">
            <a:avLst/>
          </a:prstGeom>
          <a:noFill/>
          <a:ln>
            <a:noFill/>
          </a:ln>
        </p:spPr>
        <p:txBody>
          <a:bodyPr lIns="91425" tIns="91425" rIns="91425" bIns="91425" anchor="t" anchorCtr="0">
            <a:noAutofit/>
          </a:bodyPr>
          <a:lstStyle/>
          <a:p>
            <a:pPr lvl="0" algn="ctr">
              <a:buClr>
                <a:schemeClr val="lt1"/>
              </a:buClr>
              <a:buSzPct val="25000"/>
            </a:pPr>
            <a:r>
              <a:rPr lang="en-US" sz="2400" dirty="0">
                <a:solidFill>
                  <a:schemeClr val="lt1"/>
                </a:solidFill>
                <a:latin typeface="Calibri"/>
                <a:ea typeface="Calibri"/>
                <a:cs typeface="Calibri"/>
                <a:sym typeface="Calibri"/>
              </a:rPr>
              <a:t>GOES-17 ABI L2+ LAP Products </a:t>
            </a:r>
            <a:r>
              <a:rPr lang="en-US" sz="2100" dirty="0" smtClean="0">
                <a:solidFill>
                  <a:schemeClr val="lt1"/>
                </a:solidFill>
                <a:latin typeface="Calibri"/>
                <a:ea typeface="Calibri"/>
                <a:cs typeface="Calibri"/>
                <a:sym typeface="Calibri"/>
              </a:rPr>
              <a:t>Provisional*</a:t>
            </a:r>
            <a:r>
              <a:rPr lang="en-US" sz="2100" b="0" i="0" u="none" strike="noStrike" cap="none" dirty="0" smtClean="0">
                <a:solidFill>
                  <a:schemeClr val="lt1"/>
                </a:solidFill>
                <a:latin typeface="Calibri"/>
                <a:ea typeface="Calibri"/>
                <a:cs typeface="Calibri"/>
                <a:sym typeface="Calibri"/>
              </a:rPr>
              <a:t> </a:t>
            </a:r>
            <a:r>
              <a:rPr lang="en-US" sz="2100" b="0" i="0" u="none" strike="noStrike" cap="none" dirty="0">
                <a:solidFill>
                  <a:schemeClr val="lt1"/>
                </a:solidFill>
                <a:latin typeface="Calibri"/>
                <a:ea typeface="Calibri"/>
                <a:cs typeface="Calibri"/>
                <a:sym typeface="Calibri"/>
              </a:rPr>
              <a:t>PS-PVR</a:t>
            </a:r>
          </a:p>
        </p:txBody>
      </p:sp>
      <p:sp>
        <p:nvSpPr>
          <p:cNvPr id="314" name="Shape 314"/>
          <p:cNvSpPr txBox="1"/>
          <p:nvPr/>
        </p:nvSpPr>
        <p:spPr>
          <a:xfrm>
            <a:off x="5969924" y="3207268"/>
            <a:ext cx="2523299" cy="2429100"/>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888888"/>
              </a:buClr>
              <a:buSzPct val="25000"/>
              <a:buFont typeface="Arial"/>
              <a:buNone/>
            </a:pPr>
            <a:r>
              <a:rPr lang="en-US" sz="1900" dirty="0" smtClean="0">
                <a:solidFill>
                  <a:srgbClr val="888888"/>
                </a:solidFill>
                <a:latin typeface="Calibri"/>
                <a:ea typeface="Calibri"/>
                <a:cs typeface="Calibri"/>
                <a:sym typeface="Calibri"/>
              </a:rPr>
              <a:t>May</a:t>
            </a:r>
            <a:r>
              <a:rPr lang="en-US" sz="1900" b="0" i="0" u="none" strike="noStrike" cap="none" dirty="0" smtClean="0">
                <a:solidFill>
                  <a:srgbClr val="888888"/>
                </a:solidFill>
                <a:latin typeface="Calibri"/>
                <a:ea typeface="Calibri"/>
                <a:cs typeface="Calibri"/>
                <a:sym typeface="Calibri"/>
              </a:rPr>
              <a:t> </a:t>
            </a:r>
            <a:r>
              <a:rPr lang="en-US" sz="1900" b="0" i="0" u="none" strike="noStrike" cap="none" dirty="0" smtClean="0">
                <a:solidFill>
                  <a:srgbClr val="888888"/>
                </a:solidFill>
                <a:latin typeface="Calibri"/>
                <a:ea typeface="Calibri"/>
                <a:cs typeface="Calibri"/>
                <a:sym typeface="Calibri"/>
              </a:rPr>
              <a:t>1</a:t>
            </a:r>
            <a:r>
              <a:rPr lang="en-US" sz="1900" dirty="0" smtClean="0">
                <a:solidFill>
                  <a:srgbClr val="888888"/>
                </a:solidFill>
                <a:latin typeface="Calibri"/>
                <a:ea typeface="Calibri"/>
                <a:cs typeface="Calibri"/>
                <a:sym typeface="Calibri"/>
              </a:rPr>
              <a:t>6</a:t>
            </a:r>
            <a:r>
              <a:rPr lang="en-US" sz="1900" b="0" i="0" u="none" strike="noStrike" cap="none" dirty="0" smtClean="0">
                <a:solidFill>
                  <a:srgbClr val="888888"/>
                </a:solidFill>
                <a:latin typeface="Calibri"/>
                <a:ea typeface="Calibri"/>
                <a:cs typeface="Calibri"/>
                <a:sym typeface="Calibri"/>
              </a:rPr>
              <a:t>, </a:t>
            </a:r>
            <a:r>
              <a:rPr lang="en-US" sz="1900" b="0" i="0" u="none" strike="noStrike" cap="none" dirty="0" smtClean="0">
                <a:solidFill>
                  <a:srgbClr val="888888"/>
                </a:solidFill>
                <a:latin typeface="Calibri"/>
                <a:ea typeface="Calibri"/>
                <a:cs typeface="Calibri"/>
                <a:sym typeface="Calibri"/>
              </a:rPr>
              <a:t>2019</a:t>
            </a:r>
          </a:p>
          <a:p>
            <a:pPr marL="0" marR="0" lvl="0" indent="0" algn="ctr" rtl="0">
              <a:lnSpc>
                <a:spcPct val="100000"/>
              </a:lnSpc>
              <a:spcBef>
                <a:spcPts val="0"/>
              </a:spcBef>
              <a:spcAft>
                <a:spcPts val="0"/>
              </a:spcAft>
              <a:buClr>
                <a:srgbClr val="888888"/>
              </a:buClr>
              <a:buSzPct val="25000"/>
              <a:buFont typeface="Arial"/>
              <a:buNone/>
            </a:pPr>
            <a:endParaRPr lang="en-US" sz="1900" b="0" i="0" u="none" strike="noStrike" cap="none" dirty="0">
              <a:solidFill>
                <a:srgbClr val="888888"/>
              </a:solidFill>
              <a:latin typeface="Calibri"/>
              <a:ea typeface="Calibri"/>
              <a:cs typeface="Calibri"/>
              <a:sym typeface="Calibri"/>
            </a:endParaRPr>
          </a:p>
          <a:p>
            <a:pPr marL="0" marR="0" lvl="0" indent="0" algn="ctr" rtl="0">
              <a:lnSpc>
                <a:spcPct val="100000"/>
              </a:lnSpc>
              <a:spcBef>
                <a:spcPts val="640"/>
              </a:spcBef>
              <a:spcAft>
                <a:spcPts val="0"/>
              </a:spcAft>
              <a:buClr>
                <a:srgbClr val="888888"/>
              </a:buClr>
              <a:buSzPct val="25000"/>
              <a:buFont typeface="Arial"/>
              <a:buNone/>
            </a:pPr>
            <a:r>
              <a:rPr lang="en-US" sz="1900" b="0" i="0" u="none" strike="noStrike" cap="none" dirty="0" smtClean="0">
                <a:solidFill>
                  <a:srgbClr val="888888"/>
                </a:solidFill>
                <a:latin typeface="Calibri"/>
                <a:ea typeface="Calibri"/>
                <a:cs typeface="Calibri"/>
                <a:sym typeface="Calibri"/>
              </a:rPr>
              <a:t>Tim Schmit</a:t>
            </a:r>
            <a:endParaRPr lang="en-US" sz="1900" b="0" i="0" u="none" strike="noStrike" cap="none" dirty="0">
              <a:solidFill>
                <a:srgbClr val="888888"/>
              </a:solidFill>
              <a:latin typeface="Calibri"/>
              <a:ea typeface="Calibri"/>
              <a:cs typeface="Calibri"/>
              <a:sym typeface="Calibri"/>
            </a:endParaRPr>
          </a:p>
          <a:p>
            <a:pPr marL="0" marR="0" lvl="0" indent="0" algn="ctr" rtl="0">
              <a:lnSpc>
                <a:spcPct val="100000"/>
              </a:lnSpc>
              <a:spcBef>
                <a:spcPts val="640"/>
              </a:spcBef>
              <a:spcAft>
                <a:spcPts val="0"/>
              </a:spcAft>
              <a:buClr>
                <a:srgbClr val="888888"/>
              </a:buClr>
              <a:buSzPct val="25000"/>
              <a:buFont typeface="Arial"/>
              <a:buNone/>
            </a:pPr>
            <a:r>
              <a:rPr lang="en-US" sz="1900" b="0" i="0" u="none" strike="noStrike" cap="none" dirty="0">
                <a:solidFill>
                  <a:srgbClr val="888888"/>
                </a:solidFill>
                <a:latin typeface="Calibri"/>
                <a:ea typeface="Calibri"/>
                <a:cs typeface="Calibri"/>
                <a:sym typeface="Calibri"/>
              </a:rPr>
              <a:t>GOES-R AWG</a:t>
            </a:r>
          </a:p>
          <a:p>
            <a:pPr marL="0" marR="0" lvl="0" indent="0" algn="ctr" rtl="0">
              <a:lnSpc>
                <a:spcPct val="100000"/>
              </a:lnSpc>
              <a:spcBef>
                <a:spcPts val="640"/>
              </a:spcBef>
              <a:spcAft>
                <a:spcPts val="0"/>
              </a:spcAft>
              <a:buClr>
                <a:srgbClr val="888888"/>
              </a:buClr>
              <a:buSzPct val="25000"/>
              <a:buFont typeface="Calibri"/>
              <a:buNone/>
            </a:pPr>
            <a:r>
              <a:rPr lang="en-US" sz="1900" b="0" i="0" u="none" strike="noStrike" cap="none" dirty="0" smtClean="0">
                <a:solidFill>
                  <a:srgbClr val="888888"/>
                </a:solidFill>
                <a:latin typeface="Calibri"/>
                <a:ea typeface="Calibri"/>
                <a:cs typeface="Calibri"/>
                <a:sym typeface="Calibri"/>
              </a:rPr>
              <a:t>NOAA/NESDIS/STAR </a:t>
            </a:r>
            <a:endParaRPr lang="en-US" sz="1900" b="0" i="0" u="none" strike="noStrike" cap="none" dirty="0">
              <a:solidFill>
                <a:srgbClr val="888888"/>
              </a:solidFill>
              <a:latin typeface="Calibri"/>
              <a:ea typeface="Calibri"/>
              <a:cs typeface="Calibri"/>
              <a:sym typeface="Calibri"/>
            </a:endParaRPr>
          </a:p>
          <a:p>
            <a:pPr lvl="0" algn="ctr">
              <a:spcBef>
                <a:spcPts val="640"/>
              </a:spcBef>
              <a:buClr>
                <a:srgbClr val="888888"/>
              </a:buClr>
              <a:buSzPct val="25000"/>
            </a:pPr>
            <a:r>
              <a:rPr lang="en-US" sz="1900" dirty="0">
                <a:solidFill>
                  <a:srgbClr val="888888"/>
                </a:solidFill>
                <a:latin typeface="Calibri"/>
                <a:ea typeface="Calibri"/>
                <a:cs typeface="Calibri"/>
                <a:sym typeface="Calibri"/>
              </a:rPr>
              <a:t>GOES-R AWG LAP team: Jun Li, </a:t>
            </a:r>
          </a:p>
          <a:p>
            <a:pPr lvl="0" algn="ctr">
              <a:spcBef>
                <a:spcPts val="640"/>
              </a:spcBef>
              <a:buClr>
                <a:srgbClr val="888888"/>
              </a:buClr>
              <a:buSzPct val="25000"/>
            </a:pPr>
            <a:r>
              <a:rPr lang="en-US" sz="1900" dirty="0">
                <a:solidFill>
                  <a:srgbClr val="888888"/>
                </a:solidFill>
                <a:latin typeface="Calibri"/>
                <a:ea typeface="Calibri"/>
                <a:cs typeface="Calibri"/>
                <a:sym typeface="Calibri"/>
              </a:rPr>
              <a:t>Richard </a:t>
            </a:r>
            <a:r>
              <a:rPr lang="en-US" sz="1900" dirty="0" err="1">
                <a:solidFill>
                  <a:srgbClr val="888888"/>
                </a:solidFill>
                <a:latin typeface="Calibri"/>
                <a:ea typeface="Calibri"/>
                <a:cs typeface="Calibri"/>
                <a:sym typeface="Calibri"/>
              </a:rPr>
              <a:t>Dworak</a:t>
            </a:r>
            <a:r>
              <a:rPr lang="en-US" sz="1900" dirty="0">
                <a:solidFill>
                  <a:srgbClr val="888888"/>
                </a:solidFill>
                <a:latin typeface="Calibri"/>
                <a:ea typeface="Calibri"/>
                <a:cs typeface="Calibri"/>
                <a:sym typeface="Calibri"/>
              </a:rPr>
              <a:t>, </a:t>
            </a:r>
            <a:r>
              <a:rPr lang="en-US" sz="1900" dirty="0" err="1">
                <a:solidFill>
                  <a:srgbClr val="888888"/>
                </a:solidFill>
                <a:latin typeface="Calibri"/>
                <a:ea typeface="Calibri"/>
                <a:cs typeface="Calibri"/>
                <a:sym typeface="Calibri"/>
              </a:rPr>
              <a:t>Zhenglong</a:t>
            </a:r>
            <a:r>
              <a:rPr lang="en-US" sz="1900" dirty="0">
                <a:solidFill>
                  <a:srgbClr val="888888"/>
                </a:solidFill>
                <a:latin typeface="Calibri"/>
                <a:ea typeface="Calibri"/>
                <a:cs typeface="Calibri"/>
                <a:sym typeface="Calibri"/>
              </a:rPr>
              <a:t> Li</a:t>
            </a:r>
          </a:p>
          <a:p>
            <a:pPr marL="0" marR="0" lvl="0" indent="0" algn="ctr" rtl="0">
              <a:lnSpc>
                <a:spcPct val="100000"/>
              </a:lnSpc>
              <a:spcBef>
                <a:spcPts val="640"/>
              </a:spcBef>
              <a:spcAft>
                <a:spcPts val="0"/>
              </a:spcAft>
              <a:buClr>
                <a:srgbClr val="888888"/>
              </a:buClr>
              <a:buSzPct val="25000"/>
              <a:buFont typeface="Arial"/>
              <a:buNone/>
            </a:pPr>
            <a:r>
              <a:rPr lang="en-US" sz="1900" b="0" i="0" u="none" strike="noStrike" cap="none" dirty="0" smtClean="0">
                <a:solidFill>
                  <a:srgbClr val="888888"/>
                </a:solidFill>
                <a:latin typeface="Calibri"/>
                <a:ea typeface="Calibri"/>
                <a:cs typeface="Calibri"/>
                <a:sym typeface="Calibri"/>
              </a:rPr>
              <a:t>UW-CIMSS</a:t>
            </a:r>
            <a:endParaRPr lang="en-US" sz="1900" b="0" i="0" u="none" strike="noStrike" cap="none" dirty="0">
              <a:solidFill>
                <a:srgbClr val="888888"/>
              </a:solidFill>
              <a:latin typeface="Calibri"/>
              <a:ea typeface="Calibri"/>
              <a:cs typeface="Calibri"/>
              <a:sym typeface="Calibri"/>
            </a:endParaRPr>
          </a:p>
        </p:txBody>
      </p:sp>
      <p:sp>
        <p:nvSpPr>
          <p:cNvPr id="315" name="Shape 315"/>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1</a:t>
            </a:fld>
            <a:endParaRPr lang="en-US" sz="1400" b="0" i="0" u="none" strike="noStrike" cap="none" dirty="0">
              <a:solidFill>
                <a:srgbClr val="000000"/>
              </a:solidFill>
              <a:latin typeface="Arial"/>
              <a:ea typeface="Arial"/>
              <a:cs typeface="Arial"/>
              <a:sym typeface="Arial"/>
            </a:endParaRPr>
          </a:p>
        </p:txBody>
      </p:sp>
      <p:sp>
        <p:nvSpPr>
          <p:cNvPr id="2" name="TextBox 1"/>
          <p:cNvSpPr txBox="1"/>
          <p:nvPr/>
        </p:nvSpPr>
        <p:spPr>
          <a:xfrm>
            <a:off x="195309" y="6531074"/>
            <a:ext cx="522900" cy="307777"/>
          </a:xfrm>
          <a:prstGeom prst="rect">
            <a:avLst/>
          </a:prstGeom>
          <a:noFill/>
        </p:spPr>
        <p:txBody>
          <a:bodyPr wrap="none" rtlCol="0">
            <a:spAutoFit/>
          </a:bodyPr>
          <a:lstStyle/>
          <a:p>
            <a:r>
              <a:rPr lang="en-US" dirty="0"/>
              <a:t>v</a:t>
            </a:r>
            <a:r>
              <a:rPr lang="en-US" dirty="0" smtClean="0"/>
              <a:t>1.4</a:t>
            </a:r>
            <a:endParaRPr lang="en-US" dirty="0"/>
          </a:p>
        </p:txBody>
      </p:sp>
    </p:spTree>
    <p:extLst>
      <p:ext uri="{BB962C8B-B14F-4D97-AF65-F5344CB8AC3E}">
        <p14:creationId xmlns:p14="http://schemas.microsoft.com/office/powerpoint/2010/main" val="765945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Shape 329"/>
          <p:cNvSpPr txBox="1">
            <a:spLocks noGrp="1"/>
          </p:cNvSpPr>
          <p:nvPr>
            <p:ph type="title"/>
          </p:nvPr>
        </p:nvSpPr>
        <p:spPr>
          <a:xfrm>
            <a:off x="722313" y="4406900"/>
            <a:ext cx="7772400" cy="1362000"/>
          </a:xfrm>
          <a:prstGeom prst="rect">
            <a:avLst/>
          </a:prstGeom>
          <a:noFill/>
          <a:ln>
            <a:noFill/>
          </a:ln>
        </p:spPr>
        <p:txBody>
          <a:bodyPr spcFirstLastPara="1" wrap="square" lIns="91425" tIns="91425" rIns="91425" bIns="91425" anchor="t" anchorCtr="0">
            <a:noAutofit/>
          </a:bodyPr>
          <a:lstStyle/>
          <a:p>
            <a:pPr marL="457200" marR="0" lvl="0" indent="-431800" algn="l" rtl="0">
              <a:lnSpc>
                <a:spcPct val="100000"/>
              </a:lnSpc>
              <a:spcBef>
                <a:spcPts val="0"/>
              </a:spcBef>
              <a:spcAft>
                <a:spcPts val="0"/>
              </a:spcAft>
              <a:buClr>
                <a:schemeClr val="lt1"/>
              </a:buClr>
              <a:buSzPts val="4000"/>
              <a:buFont typeface="Calibri"/>
              <a:buNone/>
            </a:pPr>
            <a:r>
              <a:rPr lang="en-US" sz="4000" b="1" i="0" u="none" strike="noStrike" cap="none">
                <a:solidFill>
                  <a:schemeClr val="lt1"/>
                </a:solidFill>
                <a:latin typeface="Calibri"/>
                <a:ea typeface="Calibri"/>
                <a:cs typeface="Calibri"/>
                <a:sym typeface="Calibri"/>
              </a:rPr>
              <a:t>Provisional Validation Product Maturity Assessment</a:t>
            </a:r>
            <a:endParaRPr/>
          </a:p>
        </p:txBody>
      </p:sp>
      <p:sp>
        <p:nvSpPr>
          <p:cNvPr id="330" name="Shape 330"/>
          <p:cNvSpPr txBox="1">
            <a:spLocks noGrp="1"/>
          </p:cNvSpPr>
          <p:nvPr>
            <p:ph type="body" idx="1"/>
          </p:nvPr>
        </p:nvSpPr>
        <p:spPr>
          <a:xfrm>
            <a:off x="722313" y="2906713"/>
            <a:ext cx="7772400" cy="1500300"/>
          </a:xfrm>
          <a:prstGeom prst="rect">
            <a:avLst/>
          </a:prstGeom>
          <a:noFill/>
          <a:ln>
            <a:noFill/>
          </a:ln>
        </p:spPr>
        <p:txBody>
          <a:bodyPr spcFirstLastPara="1" wrap="square" lIns="91425" tIns="91425" rIns="91425" bIns="91425" anchor="b" anchorCtr="0">
            <a:noAutofit/>
          </a:bodyPr>
          <a:lstStyle/>
          <a:p>
            <a:pPr lvl="0">
              <a:spcBef>
                <a:spcPts val="0"/>
              </a:spcBef>
              <a:buSzPts val="2000"/>
            </a:pPr>
            <a:r>
              <a:rPr lang="en-US" dirty="0"/>
              <a:t>GOES-17 ABI L2+ LAP Products </a:t>
            </a:r>
            <a:r>
              <a:rPr lang="en-US" dirty="0" smtClean="0"/>
              <a:t>Provisional* </a:t>
            </a:r>
            <a:r>
              <a:rPr lang="en-US" sz="2000" b="0" i="0" u="none" strike="noStrike" cap="none" dirty="0">
                <a:solidFill>
                  <a:srgbClr val="888888"/>
                </a:solidFill>
                <a:latin typeface="Calibri"/>
                <a:ea typeface="Calibri"/>
                <a:cs typeface="Calibri"/>
                <a:sym typeface="Calibri"/>
              </a:rPr>
              <a:t>PS-PVR</a:t>
            </a:r>
            <a:endParaRPr dirty="0"/>
          </a:p>
        </p:txBody>
      </p:sp>
      <p:sp>
        <p:nvSpPr>
          <p:cNvPr id="331" name="Shape 331"/>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1200"/>
              <a:buFont typeface="Calibri"/>
              <a:buNone/>
            </a:pPr>
            <a:fld id="{00000000-1234-1234-1234-123412341234}" type="slidenum">
              <a:rPr lang="en-US" sz="1200" b="0" i="0" u="none" strike="noStrike" cap="none">
                <a:solidFill>
                  <a:srgbClr val="FFFFFF"/>
                </a:solidFill>
                <a:latin typeface="Calibri"/>
                <a:ea typeface="Calibri"/>
                <a:cs typeface="Calibri"/>
                <a:sym typeface="Calibri"/>
              </a:rPr>
              <a:t>10</a:t>
            </a:fld>
            <a:endParaRPr sz="1200" b="0" i="0" u="none" strike="noStrike" cap="none">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1847048427"/>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475" y="1514475"/>
            <a:ext cx="5675608" cy="4231481"/>
          </a:xfrm>
          <a:prstGeom prst="rect">
            <a:avLst/>
          </a:prstGeom>
        </p:spPr>
      </p:pic>
      <p:sp>
        <p:nvSpPr>
          <p:cNvPr id="4" name="슬라이드 번호 개체 틀 3">
            <a:extLst>
              <a:ext uri="{FF2B5EF4-FFF2-40B4-BE49-F238E27FC236}">
                <a16:creationId xmlns:a16="http://schemas.microsoft.com/office/drawing/2014/main" id="{BFE703F5-D919-4452-B445-8A71432406D1}"/>
              </a:ext>
            </a:extLst>
          </p:cNvPr>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lt1"/>
                </a:solidFill>
                <a:latin typeface="Calibri"/>
                <a:ea typeface="Calibri"/>
                <a:cs typeface="Calibri"/>
                <a:sym typeface="Calibri"/>
              </a:rPr>
              <a:pPr marL="0" marR="0" lvl="0" indent="0" algn="r" rtl="0">
                <a:spcBef>
                  <a:spcPts val="0"/>
                </a:spcBef>
                <a:buSzPct val="25000"/>
                <a:buNone/>
              </a:pPr>
              <a:t>100</a:t>
            </a:fld>
            <a:endParaRPr lang="en-US" sz="1200" b="0" i="0" u="none" strike="noStrike" cap="none" dirty="0">
              <a:solidFill>
                <a:schemeClr val="lt1"/>
              </a:solidFill>
              <a:latin typeface="Calibri"/>
              <a:ea typeface="Calibri"/>
              <a:cs typeface="Calibri"/>
              <a:sym typeface="Calibri"/>
            </a:endParaRPr>
          </a:p>
        </p:txBody>
      </p:sp>
      <p:sp>
        <p:nvSpPr>
          <p:cNvPr id="5" name="Shape 535">
            <a:extLst>
              <a:ext uri="{FF2B5EF4-FFF2-40B4-BE49-F238E27FC236}">
                <a16:creationId xmlns:a16="http://schemas.microsoft.com/office/drawing/2014/main" id="{698D0E10-19CC-4D14-9C13-1FBB15364EB2}"/>
              </a:ext>
            </a:extLst>
          </p:cNvPr>
          <p:cNvSpPr txBox="1">
            <a:spLocks noGrp="1"/>
          </p:cNvSpPr>
          <p:nvPr>
            <p:ph type="title"/>
          </p:nvPr>
        </p:nvSpPr>
        <p:spPr>
          <a:xfrm>
            <a:off x="1445450" y="30150"/>
            <a:ext cx="62532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200" b="0" i="0" u="none" strike="noStrike" cap="none" dirty="0">
                <a:solidFill>
                  <a:schemeClr val="lt1"/>
                </a:solidFill>
                <a:sym typeface="Calibri"/>
              </a:rPr>
              <a:t>An example of the missing data </a:t>
            </a:r>
            <a:br>
              <a:rPr lang="en-US" sz="3200" b="0" i="0" u="none" strike="noStrike" cap="none" dirty="0">
                <a:solidFill>
                  <a:schemeClr val="lt1"/>
                </a:solidFill>
                <a:sym typeface="Calibri"/>
              </a:rPr>
            </a:br>
            <a:r>
              <a:rPr lang="en-US" sz="3200" b="0" i="0" u="none" strike="noStrike" cap="none" dirty="0">
                <a:solidFill>
                  <a:schemeClr val="lt1"/>
                </a:solidFill>
                <a:sym typeface="Calibri"/>
              </a:rPr>
              <a:t>in boxed area over Full disk</a:t>
            </a:r>
            <a:endParaRPr lang="en-US" sz="3200" dirty="0"/>
          </a:p>
        </p:txBody>
      </p:sp>
      <p:sp>
        <p:nvSpPr>
          <p:cNvPr id="6" name="직사각형 5">
            <a:extLst>
              <a:ext uri="{FF2B5EF4-FFF2-40B4-BE49-F238E27FC236}">
                <a16:creationId xmlns:a16="http://schemas.microsoft.com/office/drawing/2014/main" id="{99B8C9CC-37AF-4226-9C5F-9DD85106B44A}"/>
              </a:ext>
            </a:extLst>
          </p:cNvPr>
          <p:cNvSpPr/>
          <p:nvPr/>
        </p:nvSpPr>
        <p:spPr>
          <a:xfrm>
            <a:off x="497593" y="3541979"/>
            <a:ext cx="2658562" cy="12366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9" name="직사각형 8">
            <a:extLst>
              <a:ext uri="{FF2B5EF4-FFF2-40B4-BE49-F238E27FC236}">
                <a16:creationId xmlns:a16="http://schemas.microsoft.com/office/drawing/2014/main" id="{DB15A76A-A3F7-47C9-9408-A194BA4F13BF}"/>
              </a:ext>
            </a:extLst>
          </p:cNvPr>
          <p:cNvSpPr/>
          <p:nvPr/>
        </p:nvSpPr>
        <p:spPr>
          <a:xfrm>
            <a:off x="1950243" y="3690917"/>
            <a:ext cx="622117" cy="1419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8" name="TextBox 7"/>
          <p:cNvSpPr txBox="1"/>
          <p:nvPr/>
        </p:nvSpPr>
        <p:spPr>
          <a:xfrm>
            <a:off x="2000680" y="6235795"/>
            <a:ext cx="4378122" cy="369332"/>
          </a:xfrm>
          <a:prstGeom prst="rect">
            <a:avLst/>
          </a:prstGeom>
          <a:noFill/>
        </p:spPr>
        <p:txBody>
          <a:bodyPr wrap="none" rtlCol="0">
            <a:spAutoFit/>
          </a:bodyPr>
          <a:lstStyle/>
          <a:p>
            <a:r>
              <a:rPr lang="en-US" sz="1800" dirty="0" smtClean="0">
                <a:solidFill>
                  <a:srgbClr val="FFFF00"/>
                </a:solidFill>
              </a:rPr>
              <a:t>But sometimes the radiance data </a:t>
            </a:r>
            <a:r>
              <a:rPr lang="en-US" sz="1800" u="sng" dirty="0" smtClean="0">
                <a:solidFill>
                  <a:srgbClr val="FFFF00"/>
                </a:solidFill>
              </a:rPr>
              <a:t>is there</a:t>
            </a:r>
            <a:endParaRPr lang="en-US" sz="1800" u="sng" dirty="0">
              <a:solidFill>
                <a:srgbClr val="FFFF00"/>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5223" y="1108910"/>
            <a:ext cx="5118778" cy="5118778"/>
          </a:xfrm>
          <a:prstGeom prst="rect">
            <a:avLst/>
          </a:prstGeom>
        </p:spPr>
      </p:pic>
    </p:spTree>
    <p:extLst>
      <p:ext uri="{BB962C8B-B14F-4D97-AF65-F5344CB8AC3E}">
        <p14:creationId xmlns:p14="http://schemas.microsoft.com/office/powerpoint/2010/main" val="3104899221"/>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661" y="1301857"/>
            <a:ext cx="6006423" cy="4478122"/>
          </a:xfrm>
          <a:prstGeom prst="rect">
            <a:avLst/>
          </a:prstGeom>
        </p:spPr>
      </p:pic>
      <p:sp>
        <p:nvSpPr>
          <p:cNvPr id="4" name="슬라이드 번호 개체 틀 3">
            <a:extLst>
              <a:ext uri="{FF2B5EF4-FFF2-40B4-BE49-F238E27FC236}">
                <a16:creationId xmlns:a16="http://schemas.microsoft.com/office/drawing/2014/main" id="{BFE703F5-D919-4452-B445-8A71432406D1}"/>
              </a:ext>
            </a:extLst>
          </p:cNvPr>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lt1"/>
                </a:solidFill>
                <a:latin typeface="Calibri"/>
                <a:ea typeface="Calibri"/>
                <a:cs typeface="Calibri"/>
                <a:sym typeface="Calibri"/>
              </a:rPr>
              <a:pPr marL="0" marR="0" lvl="0" indent="0" algn="r" rtl="0">
                <a:spcBef>
                  <a:spcPts val="0"/>
                </a:spcBef>
                <a:buSzPct val="25000"/>
                <a:buNone/>
              </a:pPr>
              <a:t>101</a:t>
            </a:fld>
            <a:endParaRPr lang="en-US" sz="1200" b="0" i="0" u="none" strike="noStrike" cap="none">
              <a:solidFill>
                <a:schemeClr val="lt1"/>
              </a:solidFill>
              <a:latin typeface="Calibri"/>
              <a:ea typeface="Calibri"/>
              <a:cs typeface="Calibri"/>
              <a:sym typeface="Calibri"/>
            </a:endParaRPr>
          </a:p>
        </p:txBody>
      </p:sp>
      <p:sp>
        <p:nvSpPr>
          <p:cNvPr id="5" name="Shape 535">
            <a:extLst>
              <a:ext uri="{FF2B5EF4-FFF2-40B4-BE49-F238E27FC236}">
                <a16:creationId xmlns:a16="http://schemas.microsoft.com/office/drawing/2014/main" id="{698D0E10-19CC-4D14-9C13-1FBB15364EB2}"/>
              </a:ext>
            </a:extLst>
          </p:cNvPr>
          <p:cNvSpPr txBox="1">
            <a:spLocks noGrp="1"/>
          </p:cNvSpPr>
          <p:nvPr>
            <p:ph type="title"/>
          </p:nvPr>
        </p:nvSpPr>
        <p:spPr>
          <a:xfrm>
            <a:off x="1445450" y="30150"/>
            <a:ext cx="62532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200" b="0" i="0" u="none" strike="noStrike" cap="none" dirty="0">
                <a:solidFill>
                  <a:schemeClr val="lt1"/>
                </a:solidFill>
                <a:sym typeface="Calibri"/>
              </a:rPr>
              <a:t>An example of the missing data </a:t>
            </a:r>
            <a:br>
              <a:rPr lang="en-US" sz="3200" b="0" i="0" u="none" strike="noStrike" cap="none" dirty="0">
                <a:solidFill>
                  <a:schemeClr val="lt1"/>
                </a:solidFill>
                <a:sym typeface="Calibri"/>
              </a:rPr>
            </a:br>
            <a:r>
              <a:rPr lang="en-US" sz="3200" b="0" i="0" u="none" strike="noStrike" cap="none" dirty="0">
                <a:solidFill>
                  <a:schemeClr val="lt1"/>
                </a:solidFill>
                <a:sym typeface="Calibri"/>
              </a:rPr>
              <a:t>in boxed area over Full disk</a:t>
            </a:r>
            <a:endParaRPr lang="en-US" sz="3200" dirty="0"/>
          </a:p>
        </p:txBody>
      </p:sp>
      <p:sp>
        <p:nvSpPr>
          <p:cNvPr id="6" name="직사각형 5">
            <a:extLst>
              <a:ext uri="{FF2B5EF4-FFF2-40B4-BE49-F238E27FC236}">
                <a16:creationId xmlns:a16="http://schemas.microsoft.com/office/drawing/2014/main" id="{99B8C9CC-37AF-4226-9C5F-9DD85106B44A}"/>
              </a:ext>
            </a:extLst>
          </p:cNvPr>
          <p:cNvSpPr/>
          <p:nvPr/>
        </p:nvSpPr>
        <p:spPr>
          <a:xfrm>
            <a:off x="672889" y="3588839"/>
            <a:ext cx="4193581" cy="144036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9" name="직사각형 8">
            <a:extLst>
              <a:ext uri="{FF2B5EF4-FFF2-40B4-BE49-F238E27FC236}">
                <a16:creationId xmlns:a16="http://schemas.microsoft.com/office/drawing/2014/main" id="{DB15A76A-A3F7-47C9-9408-A194BA4F13BF}"/>
              </a:ext>
            </a:extLst>
          </p:cNvPr>
          <p:cNvSpPr/>
          <p:nvPr/>
        </p:nvSpPr>
        <p:spPr>
          <a:xfrm>
            <a:off x="2007032" y="3316637"/>
            <a:ext cx="2859437" cy="14349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8" name="TextBox 7"/>
          <p:cNvSpPr txBox="1"/>
          <p:nvPr/>
        </p:nvSpPr>
        <p:spPr>
          <a:xfrm>
            <a:off x="435354" y="6235795"/>
            <a:ext cx="8392041" cy="369332"/>
          </a:xfrm>
          <a:prstGeom prst="rect">
            <a:avLst/>
          </a:prstGeom>
          <a:noFill/>
        </p:spPr>
        <p:txBody>
          <a:bodyPr wrap="none" rtlCol="0">
            <a:spAutoFit/>
          </a:bodyPr>
          <a:lstStyle/>
          <a:p>
            <a:r>
              <a:rPr lang="en-US" sz="1800" dirty="0" smtClean="0">
                <a:solidFill>
                  <a:srgbClr val="FFFF00"/>
                </a:solidFill>
              </a:rPr>
              <a:t>But sometimes the radiance data is there, but not all the bands (</a:t>
            </a:r>
            <a:r>
              <a:rPr lang="en-US" sz="1800" dirty="0" err="1" smtClean="0">
                <a:solidFill>
                  <a:srgbClr val="FFFF00"/>
                </a:solidFill>
              </a:rPr>
              <a:t>eg</a:t>
            </a:r>
            <a:r>
              <a:rPr lang="en-US" sz="1800" dirty="0" smtClean="0">
                <a:solidFill>
                  <a:srgbClr val="FFFF00"/>
                </a:solidFill>
              </a:rPr>
              <a:t>, water vapor)</a:t>
            </a:r>
            <a:endParaRPr lang="en-US" sz="1800" dirty="0">
              <a:solidFill>
                <a:srgbClr val="FFFF00"/>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8014" y="1293704"/>
            <a:ext cx="4669054" cy="4669054"/>
          </a:xfrm>
          <a:prstGeom prst="rect">
            <a:avLst/>
          </a:prstGeom>
        </p:spPr>
      </p:pic>
    </p:spTree>
    <p:extLst>
      <p:ext uri="{BB962C8B-B14F-4D97-AF65-F5344CB8AC3E}">
        <p14:creationId xmlns:p14="http://schemas.microsoft.com/office/powerpoint/2010/main" val="2442371869"/>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7430" y="1379349"/>
            <a:ext cx="5975241" cy="4454874"/>
          </a:xfrm>
          <a:prstGeom prst="rect">
            <a:avLst/>
          </a:prstGeom>
        </p:spPr>
      </p:pic>
      <p:sp>
        <p:nvSpPr>
          <p:cNvPr id="4" name="슬라이드 번호 개체 틀 3">
            <a:extLst>
              <a:ext uri="{FF2B5EF4-FFF2-40B4-BE49-F238E27FC236}">
                <a16:creationId xmlns:a16="http://schemas.microsoft.com/office/drawing/2014/main" id="{BFE703F5-D919-4452-B445-8A71432406D1}"/>
              </a:ext>
            </a:extLst>
          </p:cNvPr>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lt1"/>
                </a:solidFill>
                <a:latin typeface="Calibri"/>
                <a:ea typeface="Calibri"/>
                <a:cs typeface="Calibri"/>
                <a:sym typeface="Calibri"/>
              </a:rPr>
              <a:pPr marL="0" marR="0" lvl="0" indent="0" algn="r" rtl="0">
                <a:spcBef>
                  <a:spcPts val="0"/>
                </a:spcBef>
                <a:buSzPct val="25000"/>
                <a:buNone/>
              </a:pPr>
              <a:t>102</a:t>
            </a:fld>
            <a:endParaRPr lang="en-US" sz="1200" b="0" i="0" u="none" strike="noStrike" cap="none">
              <a:solidFill>
                <a:schemeClr val="lt1"/>
              </a:solidFill>
              <a:latin typeface="Calibri"/>
              <a:ea typeface="Calibri"/>
              <a:cs typeface="Calibri"/>
              <a:sym typeface="Calibri"/>
            </a:endParaRPr>
          </a:p>
        </p:txBody>
      </p:sp>
      <p:sp>
        <p:nvSpPr>
          <p:cNvPr id="5" name="Shape 535">
            <a:extLst>
              <a:ext uri="{FF2B5EF4-FFF2-40B4-BE49-F238E27FC236}">
                <a16:creationId xmlns:a16="http://schemas.microsoft.com/office/drawing/2014/main" id="{698D0E10-19CC-4D14-9C13-1FBB15364EB2}"/>
              </a:ext>
            </a:extLst>
          </p:cNvPr>
          <p:cNvSpPr txBox="1">
            <a:spLocks noGrp="1"/>
          </p:cNvSpPr>
          <p:nvPr>
            <p:ph type="title"/>
          </p:nvPr>
        </p:nvSpPr>
        <p:spPr>
          <a:xfrm>
            <a:off x="1445450" y="30150"/>
            <a:ext cx="62532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200" b="0" i="0" u="none" strike="noStrike" cap="none" dirty="0">
                <a:solidFill>
                  <a:schemeClr val="lt1"/>
                </a:solidFill>
                <a:sym typeface="Calibri"/>
              </a:rPr>
              <a:t>An example of the missing data </a:t>
            </a:r>
            <a:br>
              <a:rPr lang="en-US" sz="3200" b="0" i="0" u="none" strike="noStrike" cap="none" dirty="0">
                <a:solidFill>
                  <a:schemeClr val="lt1"/>
                </a:solidFill>
                <a:sym typeface="Calibri"/>
              </a:rPr>
            </a:br>
            <a:r>
              <a:rPr lang="en-US" sz="3200" b="0" i="0" u="none" strike="noStrike" cap="none" dirty="0">
                <a:solidFill>
                  <a:schemeClr val="lt1"/>
                </a:solidFill>
                <a:sym typeface="Calibri"/>
              </a:rPr>
              <a:t>in boxed area over Full disk</a:t>
            </a:r>
            <a:endParaRPr lang="en-US" sz="3200" dirty="0"/>
          </a:p>
        </p:txBody>
      </p:sp>
      <p:sp>
        <p:nvSpPr>
          <p:cNvPr id="6" name="직사각형 5">
            <a:extLst>
              <a:ext uri="{FF2B5EF4-FFF2-40B4-BE49-F238E27FC236}">
                <a16:creationId xmlns:a16="http://schemas.microsoft.com/office/drawing/2014/main" id="{99B8C9CC-37AF-4226-9C5F-9DD85106B44A}"/>
              </a:ext>
            </a:extLst>
          </p:cNvPr>
          <p:cNvSpPr/>
          <p:nvPr/>
        </p:nvSpPr>
        <p:spPr>
          <a:xfrm>
            <a:off x="696133" y="3668123"/>
            <a:ext cx="4271074" cy="43313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9" name="직사각형 8">
            <a:extLst>
              <a:ext uri="{FF2B5EF4-FFF2-40B4-BE49-F238E27FC236}">
                <a16:creationId xmlns:a16="http://schemas.microsoft.com/office/drawing/2014/main" id="{DB15A76A-A3F7-47C9-9408-A194BA4F13BF}"/>
              </a:ext>
            </a:extLst>
          </p:cNvPr>
          <p:cNvSpPr/>
          <p:nvPr/>
        </p:nvSpPr>
        <p:spPr>
          <a:xfrm>
            <a:off x="2309247" y="3370881"/>
            <a:ext cx="2657959" cy="9104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8" name="TextBox 7"/>
          <p:cNvSpPr txBox="1"/>
          <p:nvPr/>
        </p:nvSpPr>
        <p:spPr>
          <a:xfrm>
            <a:off x="559338" y="6235795"/>
            <a:ext cx="4762842" cy="369332"/>
          </a:xfrm>
          <a:prstGeom prst="rect">
            <a:avLst/>
          </a:prstGeom>
          <a:noFill/>
        </p:spPr>
        <p:txBody>
          <a:bodyPr wrap="none" rtlCol="0">
            <a:spAutoFit/>
          </a:bodyPr>
          <a:lstStyle/>
          <a:p>
            <a:r>
              <a:rPr lang="en-US" sz="1800" dirty="0" smtClean="0">
                <a:solidFill>
                  <a:srgbClr val="FFFF00"/>
                </a:solidFill>
              </a:rPr>
              <a:t>But sometimes the radiance data is not there</a:t>
            </a:r>
            <a:endParaRPr lang="en-US" sz="1800" dirty="0">
              <a:solidFill>
                <a:srgbClr val="FFFF00"/>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1776" y="1038387"/>
            <a:ext cx="4812224" cy="4812224"/>
          </a:xfrm>
          <a:prstGeom prst="rect">
            <a:avLst/>
          </a:prstGeom>
        </p:spPr>
      </p:pic>
    </p:spTree>
    <p:extLst>
      <p:ext uri="{BB962C8B-B14F-4D97-AF65-F5344CB8AC3E}">
        <p14:creationId xmlns:p14="http://schemas.microsoft.com/office/powerpoint/2010/main" val="3903560049"/>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823" y="1333676"/>
            <a:ext cx="6359812" cy="4741593"/>
          </a:xfrm>
          <a:prstGeom prst="rect">
            <a:avLst/>
          </a:prstGeom>
        </p:spPr>
      </p:pic>
      <p:sp>
        <p:nvSpPr>
          <p:cNvPr id="4" name="슬라이드 번호 개체 틀 3">
            <a:extLst>
              <a:ext uri="{FF2B5EF4-FFF2-40B4-BE49-F238E27FC236}">
                <a16:creationId xmlns:a16="http://schemas.microsoft.com/office/drawing/2014/main" id="{BFE703F5-D919-4452-B445-8A71432406D1}"/>
              </a:ext>
            </a:extLst>
          </p:cNvPr>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lt1"/>
                </a:solidFill>
                <a:latin typeface="Calibri"/>
                <a:ea typeface="Calibri"/>
                <a:cs typeface="Calibri"/>
                <a:sym typeface="Calibri"/>
              </a:rPr>
              <a:pPr marL="0" marR="0" lvl="0" indent="0" algn="r" rtl="0">
                <a:spcBef>
                  <a:spcPts val="0"/>
                </a:spcBef>
                <a:buSzPct val="25000"/>
                <a:buNone/>
              </a:pPr>
              <a:t>103</a:t>
            </a:fld>
            <a:endParaRPr lang="en-US" sz="1200" b="0" i="0" u="none" strike="noStrike" cap="none">
              <a:solidFill>
                <a:schemeClr val="lt1"/>
              </a:solidFill>
              <a:latin typeface="Calibri"/>
              <a:ea typeface="Calibri"/>
              <a:cs typeface="Calibri"/>
              <a:sym typeface="Calibri"/>
            </a:endParaRPr>
          </a:p>
        </p:txBody>
      </p:sp>
      <p:sp>
        <p:nvSpPr>
          <p:cNvPr id="5" name="Shape 535">
            <a:extLst>
              <a:ext uri="{FF2B5EF4-FFF2-40B4-BE49-F238E27FC236}">
                <a16:creationId xmlns:a16="http://schemas.microsoft.com/office/drawing/2014/main" id="{698D0E10-19CC-4D14-9C13-1FBB15364EB2}"/>
              </a:ext>
            </a:extLst>
          </p:cNvPr>
          <p:cNvSpPr txBox="1">
            <a:spLocks noGrp="1"/>
          </p:cNvSpPr>
          <p:nvPr>
            <p:ph type="title"/>
          </p:nvPr>
        </p:nvSpPr>
        <p:spPr>
          <a:xfrm>
            <a:off x="1445450" y="30150"/>
            <a:ext cx="62532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200" b="0" i="0" u="none" strike="noStrike" cap="none" dirty="0">
                <a:solidFill>
                  <a:schemeClr val="lt1"/>
                </a:solidFill>
                <a:sym typeface="Calibri"/>
              </a:rPr>
              <a:t>An example of the missing data </a:t>
            </a:r>
            <a:br>
              <a:rPr lang="en-US" sz="3200" b="0" i="0" u="none" strike="noStrike" cap="none" dirty="0">
                <a:solidFill>
                  <a:schemeClr val="lt1"/>
                </a:solidFill>
                <a:sym typeface="Calibri"/>
              </a:rPr>
            </a:br>
            <a:r>
              <a:rPr lang="en-US" sz="3200" b="0" i="0" u="none" strike="noStrike" cap="none" dirty="0">
                <a:solidFill>
                  <a:schemeClr val="lt1"/>
                </a:solidFill>
                <a:sym typeface="Calibri"/>
              </a:rPr>
              <a:t>in boxed area over Full disk</a:t>
            </a:r>
            <a:endParaRPr lang="en-US" sz="3200" dirty="0"/>
          </a:p>
        </p:txBody>
      </p:sp>
      <p:sp>
        <p:nvSpPr>
          <p:cNvPr id="6" name="직사각형 5">
            <a:extLst>
              <a:ext uri="{FF2B5EF4-FFF2-40B4-BE49-F238E27FC236}">
                <a16:creationId xmlns:a16="http://schemas.microsoft.com/office/drawing/2014/main" id="{99B8C9CC-37AF-4226-9C5F-9DD85106B44A}"/>
              </a:ext>
            </a:extLst>
          </p:cNvPr>
          <p:cNvSpPr/>
          <p:nvPr/>
        </p:nvSpPr>
        <p:spPr>
          <a:xfrm flipV="1">
            <a:off x="2180404" y="2788580"/>
            <a:ext cx="2446291" cy="4991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8" name="TextBox 7"/>
          <p:cNvSpPr txBox="1"/>
          <p:nvPr/>
        </p:nvSpPr>
        <p:spPr>
          <a:xfrm>
            <a:off x="668493" y="6325382"/>
            <a:ext cx="5468164" cy="369332"/>
          </a:xfrm>
          <a:prstGeom prst="rect">
            <a:avLst/>
          </a:prstGeom>
          <a:noFill/>
        </p:spPr>
        <p:txBody>
          <a:bodyPr wrap="none" rtlCol="0">
            <a:spAutoFit/>
          </a:bodyPr>
          <a:lstStyle/>
          <a:p>
            <a:r>
              <a:rPr lang="en-US" sz="1800" dirty="0" smtClean="0">
                <a:solidFill>
                  <a:srgbClr val="FFFF00"/>
                </a:solidFill>
              </a:rPr>
              <a:t>But sometimes the radiance data </a:t>
            </a:r>
            <a:r>
              <a:rPr lang="en-US" sz="1800" u="sng" dirty="0" smtClean="0">
                <a:solidFill>
                  <a:srgbClr val="FFFF00"/>
                </a:solidFill>
              </a:rPr>
              <a:t>seems to be there</a:t>
            </a:r>
            <a:endParaRPr lang="en-US" sz="1800" u="sng" dirty="0">
              <a:solidFill>
                <a:srgbClr val="FFFF00"/>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1794" y="1026763"/>
            <a:ext cx="4204905" cy="420490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28232" y="4944069"/>
            <a:ext cx="2715767" cy="1939834"/>
          </a:xfrm>
          <a:prstGeom prst="rect">
            <a:avLst/>
          </a:prstGeom>
        </p:spPr>
      </p:pic>
    </p:spTree>
    <p:extLst>
      <p:ext uri="{BB962C8B-B14F-4D97-AF65-F5344CB8AC3E}">
        <p14:creationId xmlns:p14="http://schemas.microsoft.com/office/powerpoint/2010/main" val="2038034189"/>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285" y="1062031"/>
            <a:ext cx="6136526" cy="4575121"/>
          </a:xfrm>
          <a:prstGeom prst="rect">
            <a:avLst/>
          </a:prstGeom>
        </p:spPr>
      </p:pic>
      <p:sp>
        <p:nvSpPr>
          <p:cNvPr id="4" name="슬라이드 번호 개체 틀 3">
            <a:extLst>
              <a:ext uri="{FF2B5EF4-FFF2-40B4-BE49-F238E27FC236}">
                <a16:creationId xmlns:a16="http://schemas.microsoft.com/office/drawing/2014/main" id="{BFE703F5-D919-4452-B445-8A71432406D1}"/>
              </a:ext>
            </a:extLst>
          </p:cNvPr>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lt1"/>
                </a:solidFill>
                <a:latin typeface="Calibri"/>
                <a:ea typeface="Calibri"/>
                <a:cs typeface="Calibri"/>
                <a:sym typeface="Calibri"/>
              </a:rPr>
              <a:pPr marL="0" marR="0" lvl="0" indent="0" algn="r" rtl="0">
                <a:spcBef>
                  <a:spcPts val="0"/>
                </a:spcBef>
                <a:buSzPct val="25000"/>
                <a:buNone/>
              </a:pPr>
              <a:t>104</a:t>
            </a:fld>
            <a:endParaRPr lang="en-US" sz="1200" b="0" i="0" u="none" strike="noStrike" cap="none">
              <a:solidFill>
                <a:schemeClr val="lt1"/>
              </a:solidFill>
              <a:latin typeface="Calibri"/>
              <a:ea typeface="Calibri"/>
              <a:cs typeface="Calibri"/>
              <a:sym typeface="Calibri"/>
            </a:endParaRPr>
          </a:p>
        </p:txBody>
      </p:sp>
      <p:sp>
        <p:nvSpPr>
          <p:cNvPr id="5" name="Shape 535">
            <a:extLst>
              <a:ext uri="{FF2B5EF4-FFF2-40B4-BE49-F238E27FC236}">
                <a16:creationId xmlns:a16="http://schemas.microsoft.com/office/drawing/2014/main" id="{698D0E10-19CC-4D14-9C13-1FBB15364EB2}"/>
              </a:ext>
            </a:extLst>
          </p:cNvPr>
          <p:cNvSpPr txBox="1">
            <a:spLocks noGrp="1"/>
          </p:cNvSpPr>
          <p:nvPr>
            <p:ph type="title"/>
          </p:nvPr>
        </p:nvSpPr>
        <p:spPr>
          <a:xfrm>
            <a:off x="1445450" y="30150"/>
            <a:ext cx="62532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200" b="0" i="0" u="none" strike="noStrike" cap="none" dirty="0">
                <a:solidFill>
                  <a:schemeClr val="lt1"/>
                </a:solidFill>
                <a:sym typeface="Calibri"/>
              </a:rPr>
              <a:t>An example of the missing data </a:t>
            </a:r>
            <a:br>
              <a:rPr lang="en-US" sz="3200" b="0" i="0" u="none" strike="noStrike" cap="none" dirty="0">
                <a:solidFill>
                  <a:schemeClr val="lt1"/>
                </a:solidFill>
                <a:sym typeface="Calibri"/>
              </a:rPr>
            </a:br>
            <a:r>
              <a:rPr lang="en-US" sz="3200" b="0" i="0" u="none" strike="noStrike" cap="none" dirty="0">
                <a:solidFill>
                  <a:schemeClr val="lt1"/>
                </a:solidFill>
                <a:sym typeface="Calibri"/>
              </a:rPr>
              <a:t>in boxed area over Full disk</a:t>
            </a:r>
            <a:endParaRPr lang="en-US" sz="3200" dirty="0"/>
          </a:p>
        </p:txBody>
      </p:sp>
      <p:sp>
        <p:nvSpPr>
          <p:cNvPr id="6" name="직사각형 5">
            <a:extLst>
              <a:ext uri="{FF2B5EF4-FFF2-40B4-BE49-F238E27FC236}">
                <a16:creationId xmlns:a16="http://schemas.microsoft.com/office/drawing/2014/main" id="{99B8C9CC-37AF-4226-9C5F-9DD85106B44A}"/>
              </a:ext>
            </a:extLst>
          </p:cNvPr>
          <p:cNvSpPr/>
          <p:nvPr/>
        </p:nvSpPr>
        <p:spPr>
          <a:xfrm>
            <a:off x="914400" y="3939154"/>
            <a:ext cx="4044475" cy="7824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5216" y="1173150"/>
            <a:ext cx="4478784" cy="4478784"/>
          </a:xfrm>
          <a:prstGeom prst="rect">
            <a:avLst/>
          </a:prstGeom>
        </p:spPr>
      </p:pic>
      <p:sp>
        <p:nvSpPr>
          <p:cNvPr id="10" name="TextBox 9"/>
          <p:cNvSpPr txBox="1"/>
          <p:nvPr/>
        </p:nvSpPr>
        <p:spPr>
          <a:xfrm>
            <a:off x="668493" y="6325382"/>
            <a:ext cx="5468164" cy="369332"/>
          </a:xfrm>
          <a:prstGeom prst="rect">
            <a:avLst/>
          </a:prstGeom>
          <a:noFill/>
        </p:spPr>
        <p:txBody>
          <a:bodyPr wrap="none" rtlCol="0">
            <a:spAutoFit/>
          </a:bodyPr>
          <a:lstStyle/>
          <a:p>
            <a:r>
              <a:rPr lang="en-US" sz="1800" dirty="0" smtClean="0">
                <a:solidFill>
                  <a:srgbClr val="FFFF00"/>
                </a:solidFill>
              </a:rPr>
              <a:t>But sometimes the radiance data </a:t>
            </a:r>
            <a:r>
              <a:rPr lang="en-US" sz="1800" u="sng" dirty="0" smtClean="0">
                <a:solidFill>
                  <a:srgbClr val="FFFF00"/>
                </a:solidFill>
              </a:rPr>
              <a:t>seems to be there</a:t>
            </a:r>
            <a:endParaRPr lang="en-US" sz="1800" u="sng" dirty="0">
              <a:solidFill>
                <a:srgbClr val="FFFF00"/>
              </a:solidFill>
            </a:endParaRPr>
          </a:p>
        </p:txBody>
      </p:sp>
    </p:spTree>
    <p:extLst>
      <p:ext uri="{BB962C8B-B14F-4D97-AF65-F5344CB8AC3E}">
        <p14:creationId xmlns:p14="http://schemas.microsoft.com/office/powerpoint/2010/main" val="86166066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Shape 124"/>
          <p:cNvSpPr txBox="1">
            <a:spLocks noGrp="1"/>
          </p:cNvSpPr>
          <p:nvPr>
            <p:ph type="title"/>
          </p:nvPr>
        </p:nvSpPr>
        <p:spPr>
          <a:xfrm>
            <a:off x="764782" y="776108"/>
            <a:ext cx="7624294" cy="837000"/>
          </a:xfrm>
          <a:prstGeom prst="rect">
            <a:avLst/>
          </a:prstGeom>
        </p:spPr>
        <p:txBody>
          <a:bodyPr lIns="91425" tIns="91425" rIns="91425" bIns="91425" anchor="ctr" anchorCtr="0">
            <a:noAutofit/>
          </a:bodyPr>
          <a:lstStyle/>
          <a:p>
            <a:pPr lvl="0">
              <a:spcBef>
                <a:spcPts val="0"/>
              </a:spcBef>
              <a:buNone/>
            </a:pPr>
            <a:r>
              <a:rPr lang="en-US" sz="4000" dirty="0"/>
              <a:t>GOES-17 Data Used in this Review</a:t>
            </a:r>
          </a:p>
        </p:txBody>
      </p:sp>
      <p:sp>
        <p:nvSpPr>
          <p:cNvPr id="125" name="Shape 125"/>
          <p:cNvSpPr txBox="1">
            <a:spLocks noGrp="1"/>
          </p:cNvSpPr>
          <p:nvPr>
            <p:ph type="body" idx="1"/>
          </p:nvPr>
        </p:nvSpPr>
        <p:spPr>
          <a:xfrm>
            <a:off x="0" y="1567213"/>
            <a:ext cx="9081477" cy="4656606"/>
          </a:xfrm>
          <a:prstGeom prst="rect">
            <a:avLst/>
          </a:prstGeom>
        </p:spPr>
        <p:txBody>
          <a:bodyPr lIns="91425" tIns="91425" rIns="91425" bIns="91425" anchor="t" anchorCtr="0">
            <a:noAutofit/>
          </a:bodyPr>
          <a:lstStyle/>
          <a:p>
            <a:pPr marL="685800" lvl="0" indent="-457200" rtl="0">
              <a:spcBef>
                <a:spcPts val="0"/>
              </a:spcBef>
              <a:buFont typeface="Courier New" panose="02070309020205020404" pitchFamily="49" charset="0"/>
              <a:buChar char="o"/>
            </a:pPr>
            <a:r>
              <a:rPr lang="en-US" sz="2600" dirty="0"/>
              <a:t>November 2018 - April 2019 (</a:t>
            </a:r>
            <a:r>
              <a:rPr lang="en-US" sz="2600" dirty="0">
                <a:solidFill>
                  <a:srgbClr val="FF0000"/>
                </a:solidFill>
              </a:rPr>
              <a:t>excluded period of LHP issue</a:t>
            </a:r>
            <a:r>
              <a:rPr lang="en-US" sz="2600" dirty="0"/>
              <a:t>):  </a:t>
            </a:r>
          </a:p>
          <a:p>
            <a:pPr marL="715963" lvl="0" indent="-176213" rtl="0">
              <a:spcBef>
                <a:spcPts val="0"/>
              </a:spcBef>
              <a:buFontTx/>
              <a:buChar char="-"/>
            </a:pPr>
            <a:r>
              <a:rPr lang="en-US" sz="2600" dirty="0"/>
              <a:t>All FD, CONUS, Meso1, and Meso2 LAP with RAOB, Suomi-Net GPS TPW, and AMSR2 TPW matchups </a:t>
            </a:r>
            <a:r>
              <a:rPr lang="en-US" sz="2600" dirty="0">
                <a:solidFill>
                  <a:schemeClr val="bg1"/>
                </a:solidFill>
              </a:rPr>
              <a:t>within +/- 30 min, 20 km </a:t>
            </a:r>
          </a:p>
          <a:p>
            <a:pPr marL="715963" lvl="0" indent="-176213" rtl="0">
              <a:spcBef>
                <a:spcPts val="0"/>
              </a:spcBef>
              <a:buFontTx/>
              <a:buChar char="-"/>
            </a:pPr>
            <a:r>
              <a:rPr lang="en-US" sz="2600" dirty="0">
                <a:solidFill>
                  <a:schemeClr val="bg1"/>
                </a:solidFill>
              </a:rPr>
              <a:t>FD and CONUS LAP with ECMWF and GDAS matchups within 0.125 </a:t>
            </a:r>
            <a:r>
              <a:rPr lang="en-US" altLang="ko-KR" sz="2600" dirty="0"/>
              <a:t>°</a:t>
            </a:r>
            <a:endParaRPr lang="en-US" sz="2600" dirty="0">
              <a:solidFill>
                <a:schemeClr val="bg1"/>
              </a:solidFill>
            </a:endParaRPr>
          </a:p>
          <a:p>
            <a:pPr marL="685800" lvl="0" indent="-457200" rtl="0">
              <a:spcBef>
                <a:spcPts val="0"/>
              </a:spcBef>
              <a:buFont typeface="Courier New" panose="02070309020205020404" pitchFamily="49" charset="0"/>
              <a:buChar char="o"/>
            </a:pPr>
            <a:r>
              <a:rPr lang="en-US" sz="2600" dirty="0">
                <a:solidFill>
                  <a:schemeClr val="bg1"/>
                </a:solidFill>
              </a:rPr>
              <a:t>January - April 2019: </a:t>
            </a:r>
            <a:endParaRPr lang="en-US" sz="2600" dirty="0"/>
          </a:p>
          <a:p>
            <a:pPr marL="715963" lvl="0" indent="-487363" rtl="0">
              <a:spcBef>
                <a:spcPts val="0"/>
              </a:spcBef>
              <a:buNone/>
            </a:pPr>
            <a:r>
              <a:rPr lang="en-US" sz="2600" dirty="0"/>
              <a:t>      Meso1 and Meso2 LAP with ECMWF and GDAS matchups within 0.125 °;</a:t>
            </a:r>
          </a:p>
          <a:p>
            <a:pPr marL="685800" lvl="0" indent="-457200" rtl="0">
              <a:spcBef>
                <a:spcPts val="0"/>
              </a:spcBef>
              <a:buFont typeface="Courier New" panose="02070309020205020404" pitchFamily="49" charset="0"/>
              <a:buChar char="o"/>
            </a:pPr>
            <a:r>
              <a:rPr lang="en-US" sz="2600" dirty="0"/>
              <a:t>Day 60 (March 1, 2019), 0000 UTC: </a:t>
            </a:r>
            <a:br>
              <a:rPr lang="en-US" sz="2600" dirty="0"/>
            </a:br>
            <a:r>
              <a:rPr lang="en-US" sz="2600" dirty="0"/>
              <a:t>Visual images of all domains for each variable;</a:t>
            </a:r>
          </a:p>
        </p:txBody>
      </p:sp>
      <p:sp>
        <p:nvSpPr>
          <p:cNvPr id="126" name="Shape 126"/>
          <p:cNvSpPr txBox="1">
            <a:spLocks noGrp="1"/>
          </p:cNvSpPr>
          <p:nvPr>
            <p:ph type="sldNum" idx="12"/>
          </p:nvPr>
        </p:nvSpPr>
        <p:spPr>
          <a:xfrm>
            <a:off x="6553200" y="6356350"/>
            <a:ext cx="2133600" cy="365100"/>
          </a:xfrm>
          <a:prstGeom prst="rect">
            <a:avLst/>
          </a:prstGeom>
        </p:spPr>
        <p:txBody>
          <a:bodyPr lIns="91425" tIns="45700" rIns="91425" bIns="45700" anchor="ctr" anchorCtr="0">
            <a:noAutofit/>
          </a:bodyPr>
          <a:lstStyle/>
          <a:p>
            <a:pPr lvl="0">
              <a:spcBef>
                <a:spcPts val="0"/>
              </a:spcBef>
              <a:buClr>
                <a:srgbClr val="000000"/>
              </a:buClr>
              <a:buSzPct val="25000"/>
              <a:buFont typeface="Arial"/>
              <a:buNone/>
            </a:pPr>
            <a:fld id="{00000000-1234-1234-1234-123412341234}" type="slidenum">
              <a:rPr lang="en-US"/>
              <a:t>11</a:t>
            </a:fld>
            <a:endParaRPr lang="en-US"/>
          </a:p>
        </p:txBody>
      </p:sp>
      <p:sp>
        <p:nvSpPr>
          <p:cNvPr id="5" name="Shape 92"/>
          <p:cNvSpPr txBox="1">
            <a:spLocks/>
          </p:cNvSpPr>
          <p:nvPr/>
        </p:nvSpPr>
        <p:spPr>
          <a:xfrm>
            <a:off x="6553200" y="6356350"/>
            <a:ext cx="2133599" cy="365125"/>
          </a:xfrm>
          <a:prstGeom prst="rect">
            <a:avLst/>
          </a:prstGeom>
          <a:noFill/>
          <a:ln>
            <a:noFill/>
          </a:ln>
        </p:spPr>
        <p:txBody>
          <a:bodyPr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buSzPct val="25000"/>
            </a:pPr>
            <a:fld id="{00000000-1234-1234-1234-123412341234}" type="slidenum">
              <a:rPr lang="en-US" sz="1200" smtClean="0">
                <a:solidFill>
                  <a:schemeClr val="lt1"/>
                </a:solidFill>
                <a:latin typeface="Calibri"/>
                <a:ea typeface="Calibri"/>
                <a:cs typeface="Calibri"/>
                <a:sym typeface="Calibri"/>
              </a:rPr>
              <a:pPr algn="r">
                <a:buSzPct val="25000"/>
              </a:pPr>
              <a:t>11</a:t>
            </a:fld>
            <a:endParaRPr lang="en-US" sz="1200"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71753622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Shape 132"/>
          <p:cNvSpPr txBox="1">
            <a:spLocks noGrp="1"/>
          </p:cNvSpPr>
          <p:nvPr>
            <p:ph type="title"/>
          </p:nvPr>
        </p:nvSpPr>
        <p:spPr>
          <a:xfrm>
            <a:off x="457200" y="-46038"/>
            <a:ext cx="8229600" cy="1143000"/>
          </a:xfrm>
          <a:prstGeom prst="rect">
            <a:avLst/>
          </a:prstGeom>
        </p:spPr>
        <p:txBody>
          <a:bodyPr lIns="91425" tIns="91425" rIns="91425" bIns="91425" anchor="ctr" anchorCtr="0">
            <a:noAutofit/>
          </a:bodyPr>
          <a:lstStyle/>
          <a:p>
            <a:pPr lvl="0">
              <a:spcBef>
                <a:spcPts val="0"/>
              </a:spcBef>
              <a:buNone/>
            </a:pPr>
            <a:r>
              <a:rPr lang="en-US"/>
              <a:t>Definitions of Metrics</a:t>
            </a:r>
          </a:p>
        </p:txBody>
      </p:sp>
      <p:sp>
        <p:nvSpPr>
          <p:cNvPr id="133" name="Shape 133"/>
          <p:cNvSpPr txBox="1">
            <a:spLocks noGrp="1"/>
          </p:cNvSpPr>
          <p:nvPr>
            <p:ph type="body" idx="1"/>
          </p:nvPr>
        </p:nvSpPr>
        <p:spPr>
          <a:xfrm>
            <a:off x="296985" y="1465262"/>
            <a:ext cx="8847015" cy="4526100"/>
          </a:xfrm>
          <a:prstGeom prst="rect">
            <a:avLst/>
          </a:prstGeom>
        </p:spPr>
        <p:txBody>
          <a:bodyPr lIns="91425" tIns="91425" rIns="91425" bIns="91425" anchor="t" anchorCtr="0">
            <a:noAutofit/>
          </a:bodyPr>
          <a:lstStyle/>
          <a:p>
            <a:pPr marL="457200" lvl="0" indent="-228600" rtl="0">
              <a:spcBef>
                <a:spcPts val="0"/>
              </a:spcBef>
            </a:pPr>
            <a:r>
              <a:rPr lang="en-US" dirty="0">
                <a:solidFill>
                  <a:srgbClr val="00B050"/>
                </a:solidFill>
              </a:rPr>
              <a:t>Passed</a:t>
            </a:r>
            <a:r>
              <a:rPr lang="en-US" dirty="0"/>
              <a:t>: No visual artifacts and/or the comparison with the reference data near or above the specification.</a:t>
            </a:r>
          </a:p>
          <a:p>
            <a:pPr marL="228600" lvl="0" indent="0" rtl="0">
              <a:spcBef>
                <a:spcPts val="0"/>
              </a:spcBef>
              <a:buNone/>
            </a:pPr>
            <a:endParaRPr lang="en-US" dirty="0"/>
          </a:p>
          <a:p>
            <a:pPr marL="457200" lvl="0" indent="-228600" rtl="0">
              <a:spcBef>
                <a:spcPts val="0"/>
              </a:spcBef>
            </a:pPr>
            <a:r>
              <a:rPr lang="en-US" dirty="0">
                <a:solidFill>
                  <a:srgbClr val="FF0000"/>
                </a:solidFill>
              </a:rPr>
              <a:t>Failed</a:t>
            </a:r>
            <a:r>
              <a:rPr lang="en-US" dirty="0"/>
              <a:t>: Cause of performance degradation is unknown.</a:t>
            </a:r>
          </a:p>
          <a:p>
            <a:pPr marL="0" lvl="0" indent="0" rtl="0">
              <a:spcBef>
                <a:spcPts val="0"/>
              </a:spcBef>
              <a:buNone/>
            </a:pPr>
            <a:endParaRPr dirty="0"/>
          </a:p>
          <a:p>
            <a:pPr marL="0" lvl="0" indent="0">
              <a:spcBef>
                <a:spcPts val="0"/>
              </a:spcBef>
              <a:buNone/>
            </a:pPr>
            <a:r>
              <a:rPr lang="en-US" dirty="0"/>
              <a:t>The comparisons with the reference data are computed over all data.</a:t>
            </a:r>
          </a:p>
        </p:txBody>
      </p:sp>
      <p:sp>
        <p:nvSpPr>
          <p:cNvPr id="134" name="Shape 134"/>
          <p:cNvSpPr txBox="1">
            <a:spLocks noGrp="1"/>
          </p:cNvSpPr>
          <p:nvPr>
            <p:ph type="sldNum" idx="12"/>
          </p:nvPr>
        </p:nvSpPr>
        <p:spPr>
          <a:xfrm>
            <a:off x="6553200" y="6356350"/>
            <a:ext cx="2133600" cy="365100"/>
          </a:xfrm>
          <a:prstGeom prst="rect">
            <a:avLst/>
          </a:prstGeom>
        </p:spPr>
        <p:txBody>
          <a:bodyPr lIns="91425" tIns="45700" rIns="91425" bIns="45700" anchor="ctr" anchorCtr="0">
            <a:noAutofit/>
          </a:bodyPr>
          <a:lstStyle/>
          <a:p>
            <a:pPr lvl="0">
              <a:spcBef>
                <a:spcPts val="0"/>
              </a:spcBef>
              <a:buClr>
                <a:srgbClr val="000000"/>
              </a:buClr>
              <a:buSzPct val="25000"/>
              <a:buFont typeface="Arial"/>
              <a:buNone/>
            </a:pPr>
            <a:fld id="{00000000-1234-1234-1234-123412341234}" type="slidenum">
              <a:rPr lang="en-US"/>
              <a:t>12</a:t>
            </a:fld>
            <a:endParaRPr lang="en-US"/>
          </a:p>
        </p:txBody>
      </p:sp>
      <p:sp>
        <p:nvSpPr>
          <p:cNvPr id="5" name="Shape 92"/>
          <p:cNvSpPr txBox="1">
            <a:spLocks/>
          </p:cNvSpPr>
          <p:nvPr/>
        </p:nvSpPr>
        <p:spPr>
          <a:xfrm>
            <a:off x="6553200" y="6356350"/>
            <a:ext cx="2133599" cy="365125"/>
          </a:xfrm>
          <a:prstGeom prst="rect">
            <a:avLst/>
          </a:prstGeom>
          <a:noFill/>
          <a:ln>
            <a:noFill/>
          </a:ln>
        </p:spPr>
        <p:txBody>
          <a:bodyPr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buSzPct val="25000"/>
            </a:pPr>
            <a:fld id="{00000000-1234-1234-1234-123412341234}" type="slidenum">
              <a:rPr lang="en-US" sz="1200" smtClean="0">
                <a:solidFill>
                  <a:schemeClr val="lt1"/>
                </a:solidFill>
                <a:latin typeface="Calibri"/>
                <a:ea typeface="Calibri"/>
                <a:cs typeface="Calibri"/>
                <a:sym typeface="Calibri"/>
              </a:rPr>
              <a:pPr algn="r">
                <a:buSzPct val="25000"/>
              </a:pPr>
              <a:t>12</a:t>
            </a:fld>
            <a:endParaRPr lang="en-US" sz="1200"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34478608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Shape 123"/>
          <p:cNvSpPr txBox="1">
            <a:spLocks noGrp="1"/>
          </p:cNvSpPr>
          <p:nvPr>
            <p:ph type="title"/>
          </p:nvPr>
        </p:nvSpPr>
        <p:spPr>
          <a:xfrm>
            <a:off x="1991441" y="2256845"/>
            <a:ext cx="6356889" cy="1362000"/>
          </a:xfrm>
          <a:prstGeom prst="rect">
            <a:avLst/>
          </a:prstGeom>
        </p:spPr>
        <p:txBody>
          <a:bodyPr lIns="91425" tIns="91425" rIns="91425" bIns="91425" anchor="t" anchorCtr="0">
            <a:noAutofit/>
          </a:bodyPr>
          <a:lstStyle/>
          <a:p>
            <a:pPr lvl="0">
              <a:spcBef>
                <a:spcPts val="0"/>
              </a:spcBef>
              <a:buNone/>
            </a:pPr>
            <a:r>
              <a:rPr lang="en-US" dirty="0"/>
              <a:t>Examples of Visual Inspection of All Domains</a:t>
            </a:r>
          </a:p>
        </p:txBody>
      </p:sp>
      <p:sp>
        <p:nvSpPr>
          <p:cNvPr id="124" name="Shape 124"/>
          <p:cNvSpPr txBox="1">
            <a:spLocks noGrp="1"/>
          </p:cNvSpPr>
          <p:nvPr>
            <p:ph type="sldNum" idx="12"/>
          </p:nvPr>
        </p:nvSpPr>
        <p:spPr>
          <a:xfrm>
            <a:off x="6553200" y="6356350"/>
            <a:ext cx="2133600" cy="365100"/>
          </a:xfrm>
          <a:prstGeom prst="rect">
            <a:avLst/>
          </a:prstGeom>
        </p:spPr>
        <p:txBody>
          <a:bodyPr lIns="91425" tIns="45700" rIns="91425" bIns="45700" anchor="ctr"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13</a:t>
            </a:fld>
            <a:endParaRPr lang="en-US"/>
          </a:p>
        </p:txBody>
      </p:sp>
      <p:sp>
        <p:nvSpPr>
          <p:cNvPr id="4" name="Shape 92"/>
          <p:cNvSpPr txBox="1">
            <a:spLocks/>
          </p:cNvSpPr>
          <p:nvPr/>
        </p:nvSpPr>
        <p:spPr>
          <a:xfrm>
            <a:off x="6553200" y="6356350"/>
            <a:ext cx="2133599" cy="365125"/>
          </a:xfrm>
          <a:prstGeom prst="rect">
            <a:avLst/>
          </a:prstGeom>
          <a:noFill/>
          <a:ln>
            <a:noFill/>
          </a:ln>
        </p:spPr>
        <p:txBody>
          <a:bodyPr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buSzPct val="25000"/>
            </a:pPr>
            <a:fld id="{00000000-1234-1234-1234-123412341234}" type="slidenum">
              <a:rPr lang="en-US" sz="1200" smtClean="0">
                <a:solidFill>
                  <a:schemeClr val="lt1"/>
                </a:solidFill>
                <a:latin typeface="Calibri"/>
                <a:ea typeface="Calibri"/>
                <a:cs typeface="Calibri"/>
                <a:sym typeface="Calibri"/>
              </a:rPr>
              <a:pPr algn="r">
                <a:buSzPct val="25000"/>
              </a:pPr>
              <a:t>13</a:t>
            </a:fld>
            <a:endParaRPr lang="en-US" sz="1200" dirty="0">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1" name="Shape 131"/>
          <p:cNvSpPr txBox="1">
            <a:spLocks noGrp="1"/>
          </p:cNvSpPr>
          <p:nvPr>
            <p:ph type="sldNum" idx="12"/>
          </p:nvPr>
        </p:nvSpPr>
        <p:spPr>
          <a:xfrm>
            <a:off x="6553200" y="6356350"/>
            <a:ext cx="2133600" cy="365100"/>
          </a:xfrm>
          <a:prstGeom prst="rect">
            <a:avLst/>
          </a:prstGeom>
        </p:spPr>
        <p:txBody>
          <a:bodyPr lIns="91425" tIns="45700" rIns="91425" bIns="45700" anchor="ctr"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14</a:t>
            </a:fld>
            <a:endParaRPr lang="en-US"/>
          </a:p>
        </p:txBody>
      </p:sp>
      <p:sp>
        <p:nvSpPr>
          <p:cNvPr id="132" name="Shape 132"/>
          <p:cNvSpPr txBox="1">
            <a:spLocks noGrp="1"/>
          </p:cNvSpPr>
          <p:nvPr>
            <p:ph type="title"/>
          </p:nvPr>
        </p:nvSpPr>
        <p:spPr>
          <a:xfrm>
            <a:off x="457200" y="41514"/>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600" b="0" i="0" u="none" strike="noStrike" cap="none" dirty="0">
                <a:solidFill>
                  <a:schemeClr val="lt1"/>
                </a:solidFill>
                <a:latin typeface="Calibri"/>
                <a:ea typeface="Calibri"/>
                <a:cs typeface="Calibri"/>
                <a:sym typeface="Calibri"/>
              </a:rPr>
              <a:t>PLPT </a:t>
            </a:r>
            <a:r>
              <a:rPr lang="en-US" dirty="0"/>
              <a:t>ABI-</a:t>
            </a:r>
            <a:r>
              <a:rPr lang="en-US" dirty="0">
                <a:solidFill>
                  <a:srgbClr val="FF0000"/>
                </a:solidFill>
              </a:rPr>
              <a:t>FD</a:t>
            </a:r>
            <a:r>
              <a:rPr lang="en-US" dirty="0"/>
              <a:t>-TPW, LVT, LVM:</a:t>
            </a:r>
          </a:p>
        </p:txBody>
      </p:sp>
      <p:sp>
        <p:nvSpPr>
          <p:cNvPr id="16" name="Shape 130"/>
          <p:cNvSpPr txBox="1">
            <a:spLocks/>
          </p:cNvSpPr>
          <p:nvPr/>
        </p:nvSpPr>
        <p:spPr>
          <a:xfrm>
            <a:off x="696506" y="1542476"/>
            <a:ext cx="1947634"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sz="2400" dirty="0"/>
              <a:t>TPW (mm)</a:t>
            </a:r>
          </a:p>
        </p:txBody>
      </p:sp>
      <p:sp>
        <p:nvSpPr>
          <p:cNvPr id="17" name="Shape 130"/>
          <p:cNvSpPr txBox="1">
            <a:spLocks/>
          </p:cNvSpPr>
          <p:nvPr/>
        </p:nvSpPr>
        <p:spPr>
          <a:xfrm>
            <a:off x="3056554" y="1542476"/>
            <a:ext cx="3014266"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sz="2400" dirty="0"/>
              <a:t>Temp (K). 500 hPa</a:t>
            </a:r>
          </a:p>
        </p:txBody>
      </p:sp>
      <p:sp>
        <p:nvSpPr>
          <p:cNvPr id="18" name="Shape 130"/>
          <p:cNvSpPr txBox="1">
            <a:spLocks/>
          </p:cNvSpPr>
          <p:nvPr/>
        </p:nvSpPr>
        <p:spPr>
          <a:xfrm>
            <a:off x="6112866" y="1542476"/>
            <a:ext cx="3014266"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sz="2400" dirty="0"/>
              <a:t>WV (g/kg) 850 </a:t>
            </a:r>
            <a:r>
              <a:rPr lang="en-US" sz="2400" dirty="0" err="1"/>
              <a:t>hPa</a:t>
            </a:r>
            <a:endParaRPr lang="en-US" sz="2400" dirty="0"/>
          </a:p>
        </p:txBody>
      </p:sp>
      <p:sp>
        <p:nvSpPr>
          <p:cNvPr id="13" name="Shape 92"/>
          <p:cNvSpPr txBox="1">
            <a:spLocks/>
          </p:cNvSpPr>
          <p:nvPr/>
        </p:nvSpPr>
        <p:spPr>
          <a:xfrm>
            <a:off x="6553200" y="6356350"/>
            <a:ext cx="2133599" cy="365125"/>
          </a:xfrm>
          <a:prstGeom prst="rect">
            <a:avLst/>
          </a:prstGeom>
          <a:noFill/>
          <a:ln>
            <a:noFill/>
          </a:ln>
        </p:spPr>
        <p:txBody>
          <a:bodyPr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buSzPct val="25000"/>
            </a:pPr>
            <a:fld id="{00000000-1234-1234-1234-123412341234}" type="slidenum">
              <a:rPr lang="en-US" sz="1200" smtClean="0">
                <a:solidFill>
                  <a:schemeClr val="lt1"/>
                </a:solidFill>
                <a:latin typeface="Calibri"/>
                <a:ea typeface="Calibri"/>
                <a:cs typeface="Calibri"/>
                <a:sym typeface="Calibri"/>
              </a:rPr>
              <a:pPr algn="r">
                <a:buSzPct val="25000"/>
              </a:pPr>
              <a:t>14</a:t>
            </a:fld>
            <a:endParaRPr lang="en-US" sz="1200" dirty="0">
              <a:solidFill>
                <a:schemeClr val="lt1"/>
              </a:solidFill>
              <a:latin typeface="Calibri"/>
              <a:ea typeface="Calibri"/>
              <a:cs typeface="Calibri"/>
              <a:sym typeface="Calibri"/>
            </a:endParaRPr>
          </a:p>
        </p:txBody>
      </p:sp>
      <p:sp>
        <p:nvSpPr>
          <p:cNvPr id="14" name="TextBox 13"/>
          <p:cNvSpPr txBox="1"/>
          <p:nvPr/>
        </p:nvSpPr>
        <p:spPr>
          <a:xfrm>
            <a:off x="1539459" y="5205448"/>
            <a:ext cx="5798382" cy="1200329"/>
          </a:xfrm>
          <a:prstGeom prst="rect">
            <a:avLst/>
          </a:prstGeom>
          <a:noFill/>
          <a:ln/>
        </p:spPr>
        <p:style>
          <a:lnRef idx="2">
            <a:schemeClr val="accent6"/>
          </a:lnRef>
          <a:fillRef idx="1">
            <a:schemeClr val="lt1"/>
          </a:fillRef>
          <a:effectRef idx="0">
            <a:schemeClr val="accent6"/>
          </a:effectRef>
          <a:fontRef idx="minor">
            <a:schemeClr val="dk1"/>
          </a:fontRef>
        </p:style>
        <p:txBody>
          <a:bodyPr wrap="none" rtlCol="0">
            <a:spAutoFit/>
          </a:bodyPr>
          <a:lstStyle/>
          <a:p>
            <a:r>
              <a:rPr lang="en-US" sz="2400" dirty="0">
                <a:solidFill>
                  <a:schemeClr val="bg1"/>
                </a:solidFill>
                <a:effectLst>
                  <a:outerShdw blurRad="38100" dist="38100" dir="2700000" algn="tl">
                    <a:srgbClr val="000000">
                      <a:alpha val="43137"/>
                    </a:srgbClr>
                  </a:outerShdw>
                </a:effectLst>
              </a:rPr>
              <a:t>TPW: Total </a:t>
            </a:r>
            <a:r>
              <a:rPr lang="en-US" sz="2400" dirty="0" err="1">
                <a:solidFill>
                  <a:schemeClr val="bg1"/>
                </a:solidFill>
                <a:effectLst>
                  <a:outerShdw blurRad="38100" dist="38100" dir="2700000" algn="tl">
                    <a:srgbClr val="000000">
                      <a:alpha val="43137"/>
                    </a:srgbClr>
                  </a:outerShdw>
                </a:effectLst>
              </a:rPr>
              <a:t>Precipitable</a:t>
            </a:r>
            <a:r>
              <a:rPr lang="en-US" sz="2400" dirty="0">
                <a:solidFill>
                  <a:schemeClr val="bg1"/>
                </a:solidFill>
                <a:effectLst>
                  <a:outerShdw blurRad="38100" dist="38100" dir="2700000" algn="tl">
                    <a:srgbClr val="000000">
                      <a:alpha val="43137"/>
                    </a:srgbClr>
                  </a:outerShdw>
                </a:effectLst>
              </a:rPr>
              <a:t> Water</a:t>
            </a:r>
          </a:p>
          <a:p>
            <a:r>
              <a:rPr lang="en-US" sz="2400" dirty="0">
                <a:solidFill>
                  <a:schemeClr val="bg1"/>
                </a:solidFill>
                <a:effectLst>
                  <a:outerShdw blurRad="38100" dist="38100" dir="2700000" algn="tl">
                    <a:srgbClr val="000000">
                      <a:alpha val="43137"/>
                    </a:srgbClr>
                  </a:outerShdw>
                </a:effectLst>
              </a:rPr>
              <a:t>LVT: Legacy Vertical Temperature profile</a:t>
            </a:r>
          </a:p>
          <a:p>
            <a:r>
              <a:rPr lang="en-US" sz="2400" dirty="0">
                <a:solidFill>
                  <a:schemeClr val="bg1"/>
                </a:solidFill>
                <a:effectLst>
                  <a:outerShdw blurRad="38100" dist="38100" dir="2700000" algn="tl">
                    <a:srgbClr val="000000">
                      <a:alpha val="43137"/>
                    </a:srgbClr>
                  </a:outerShdw>
                </a:effectLst>
              </a:rPr>
              <a:t>LVM: Legacy Vertical Moisture profile</a:t>
            </a:r>
          </a:p>
        </p:txBody>
      </p:sp>
      <p:sp>
        <p:nvSpPr>
          <p:cNvPr id="22" name="Shape 135">
            <a:extLst>
              <a:ext uri="{FF2B5EF4-FFF2-40B4-BE49-F238E27FC236}">
                <a16:creationId xmlns:a16="http://schemas.microsoft.com/office/drawing/2014/main" id="{67E48672-87F5-4C1B-9375-23002CCCA9E2}"/>
              </a:ext>
            </a:extLst>
          </p:cNvPr>
          <p:cNvSpPr txBox="1">
            <a:spLocks noGrp="1"/>
          </p:cNvSpPr>
          <p:nvPr>
            <p:ph type="ftr" idx="11"/>
          </p:nvPr>
        </p:nvSpPr>
        <p:spPr>
          <a:xfrm>
            <a:off x="650787" y="6455205"/>
            <a:ext cx="7825800" cy="365099"/>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1200" dirty="0">
                <a:solidFill>
                  <a:schemeClr val="lt1"/>
                </a:solidFill>
                <a:latin typeface="Calibri"/>
                <a:ea typeface="Calibri"/>
                <a:cs typeface="Calibri"/>
                <a:sym typeface="Calibri"/>
              </a:rPr>
              <a:t>These GOES-17 data are preliminary, non-operational data and are undergoing testing. </a:t>
            </a:r>
          </a:p>
          <a:p>
            <a:pPr marL="0" marR="0" lvl="0" indent="0" algn="ctr" rtl="0">
              <a:spcBef>
                <a:spcPts val="0"/>
              </a:spcBef>
              <a:spcAft>
                <a:spcPts val="0"/>
              </a:spcAft>
              <a:buSzPct val="25000"/>
              <a:buNone/>
            </a:pPr>
            <a:r>
              <a:rPr lang="en-US" sz="1200" dirty="0">
                <a:solidFill>
                  <a:schemeClr val="lt1"/>
                </a:solidFill>
                <a:latin typeface="Calibri"/>
                <a:ea typeface="Calibri"/>
                <a:cs typeface="Calibri"/>
                <a:sym typeface="Calibri"/>
              </a:rPr>
              <a:t>Users bear all responsibility for inspecting the data prior to use and for the manner in which the data are utilized.</a:t>
            </a:r>
          </a:p>
        </p:txBody>
      </p:sp>
      <p:pic>
        <p:nvPicPr>
          <p:cNvPr id="19" name="그림 18">
            <a:extLst>
              <a:ext uri="{FF2B5EF4-FFF2-40B4-BE49-F238E27FC236}">
                <a16:creationId xmlns:a16="http://schemas.microsoft.com/office/drawing/2014/main" id="{3316ADF6-143F-471F-B555-7CD140CDBC95}"/>
              </a:ext>
            </a:extLst>
          </p:cNvPr>
          <p:cNvPicPr>
            <a:picLocks noChangeAspect="1"/>
          </p:cNvPicPr>
          <p:nvPr/>
        </p:nvPicPr>
        <p:blipFill rotWithShape="1">
          <a:blip r:embed="rId3"/>
          <a:srcRect r="4520"/>
          <a:stretch/>
        </p:blipFill>
        <p:spPr>
          <a:xfrm>
            <a:off x="3132000" y="2058737"/>
            <a:ext cx="2880000" cy="3016328"/>
          </a:xfrm>
          <a:prstGeom prst="rect">
            <a:avLst/>
          </a:prstGeom>
          <a:solidFill>
            <a:schemeClr val="lt1"/>
          </a:solidFill>
        </p:spPr>
      </p:pic>
      <p:pic>
        <p:nvPicPr>
          <p:cNvPr id="23" name="그림 22">
            <a:extLst>
              <a:ext uri="{FF2B5EF4-FFF2-40B4-BE49-F238E27FC236}">
                <a16:creationId xmlns:a16="http://schemas.microsoft.com/office/drawing/2014/main" id="{F95DB702-0776-4C6A-9D7B-CC0F5E7076B2}"/>
              </a:ext>
            </a:extLst>
          </p:cNvPr>
          <p:cNvPicPr>
            <a:picLocks noChangeAspect="1"/>
          </p:cNvPicPr>
          <p:nvPr/>
        </p:nvPicPr>
        <p:blipFill rotWithShape="1">
          <a:blip r:embed="rId4"/>
          <a:srcRect r="4520"/>
          <a:stretch/>
        </p:blipFill>
        <p:spPr>
          <a:xfrm>
            <a:off x="161845" y="2058737"/>
            <a:ext cx="2880000" cy="3016328"/>
          </a:xfrm>
          <a:prstGeom prst="rect">
            <a:avLst/>
          </a:prstGeom>
          <a:solidFill>
            <a:schemeClr val="lt1"/>
          </a:solidFill>
        </p:spPr>
      </p:pic>
      <p:sp>
        <p:nvSpPr>
          <p:cNvPr id="130" name="Shape 130"/>
          <p:cNvSpPr txBox="1">
            <a:spLocks noGrp="1"/>
          </p:cNvSpPr>
          <p:nvPr>
            <p:ph type="body" idx="1"/>
          </p:nvPr>
        </p:nvSpPr>
        <p:spPr>
          <a:xfrm>
            <a:off x="2617699" y="772856"/>
            <a:ext cx="3908601" cy="514924"/>
          </a:xfrm>
          <a:prstGeom prst="rect">
            <a:avLst/>
          </a:prstGeom>
        </p:spPr>
        <p:txBody>
          <a:bodyPr lIns="91425" tIns="91425" rIns="91425" bIns="91425" anchor="t" anchorCtr="0">
            <a:noAutofit/>
          </a:bodyPr>
          <a:lstStyle/>
          <a:p>
            <a:pPr lvl="0" algn="ctr" rtl="0">
              <a:spcBef>
                <a:spcPts val="0"/>
              </a:spcBef>
              <a:buNone/>
            </a:pPr>
            <a:r>
              <a:rPr lang="en-US" sz="2400" dirty="0"/>
              <a:t>March 01 2019, 0000 UTC</a:t>
            </a:r>
            <a:endParaRPr dirty="0"/>
          </a:p>
        </p:txBody>
      </p:sp>
      <p:pic>
        <p:nvPicPr>
          <p:cNvPr id="4" name="그림 3" descr="건물이(가) 표시된 사진&#10;&#10;자동 생성된 설명">
            <a:extLst>
              <a:ext uri="{FF2B5EF4-FFF2-40B4-BE49-F238E27FC236}">
                <a16:creationId xmlns:a16="http://schemas.microsoft.com/office/drawing/2014/main" id="{E102CE4B-851E-4D73-9F54-D896A78E39BD}"/>
              </a:ext>
            </a:extLst>
          </p:cNvPr>
          <p:cNvPicPr>
            <a:picLocks noChangeAspect="1"/>
          </p:cNvPicPr>
          <p:nvPr/>
        </p:nvPicPr>
        <p:blipFill>
          <a:blip r:embed="rId5"/>
          <a:stretch>
            <a:fillRect/>
          </a:stretch>
        </p:blipFill>
        <p:spPr>
          <a:xfrm>
            <a:off x="6049915" y="2058737"/>
            <a:ext cx="2912806" cy="3043445"/>
          </a:xfrm>
          <a:prstGeom prst="rect">
            <a:avLst/>
          </a:prstGeom>
          <a:solidFill>
            <a:schemeClr val="bg1"/>
          </a:solid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pic>
        <p:nvPicPr>
          <p:cNvPr id="4" name="그림 3" descr="동물, 무척추동물이(가) 표시된 사진&#10;&#10;자동 생성된 설명">
            <a:extLst>
              <a:ext uri="{FF2B5EF4-FFF2-40B4-BE49-F238E27FC236}">
                <a16:creationId xmlns:a16="http://schemas.microsoft.com/office/drawing/2014/main" id="{EB849458-B731-4EFA-A0BF-AA9DF8E38805}"/>
              </a:ext>
            </a:extLst>
          </p:cNvPr>
          <p:cNvPicPr>
            <a:picLocks noChangeAspect="1"/>
          </p:cNvPicPr>
          <p:nvPr/>
        </p:nvPicPr>
        <p:blipFill rotWithShape="1">
          <a:blip r:embed="rId3"/>
          <a:srcRect r="3948"/>
          <a:stretch/>
        </p:blipFill>
        <p:spPr>
          <a:xfrm>
            <a:off x="3190413" y="1273809"/>
            <a:ext cx="2732130" cy="2736000"/>
          </a:xfrm>
          <a:prstGeom prst="rect">
            <a:avLst/>
          </a:prstGeom>
          <a:solidFill>
            <a:schemeClr val="lt1"/>
          </a:solidFill>
        </p:spPr>
      </p:pic>
      <p:sp>
        <p:nvSpPr>
          <p:cNvPr id="131" name="Shape 131"/>
          <p:cNvSpPr txBox="1">
            <a:spLocks noGrp="1"/>
          </p:cNvSpPr>
          <p:nvPr>
            <p:ph type="sldNum" idx="12"/>
          </p:nvPr>
        </p:nvSpPr>
        <p:spPr>
          <a:xfrm>
            <a:off x="6553200" y="6356350"/>
            <a:ext cx="2133600" cy="365100"/>
          </a:xfrm>
          <a:prstGeom prst="rect">
            <a:avLst/>
          </a:prstGeom>
        </p:spPr>
        <p:txBody>
          <a:bodyPr lIns="91425" tIns="45700" rIns="91425" bIns="45700" anchor="ctr"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15</a:t>
            </a:fld>
            <a:endParaRPr lang="en-US"/>
          </a:p>
        </p:txBody>
      </p:sp>
      <p:sp>
        <p:nvSpPr>
          <p:cNvPr id="132" name="Shape 132"/>
          <p:cNvSpPr txBox="1">
            <a:spLocks noGrp="1"/>
          </p:cNvSpPr>
          <p:nvPr>
            <p:ph type="title"/>
          </p:nvPr>
        </p:nvSpPr>
        <p:spPr>
          <a:xfrm>
            <a:off x="457200" y="41514"/>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600" b="0" i="0" u="none" strike="noStrike" cap="none" dirty="0">
                <a:solidFill>
                  <a:schemeClr val="lt1"/>
                </a:solidFill>
                <a:latin typeface="Calibri"/>
                <a:ea typeface="Calibri"/>
                <a:cs typeface="Calibri"/>
                <a:sym typeface="Calibri"/>
              </a:rPr>
              <a:t>PLPT </a:t>
            </a:r>
            <a:r>
              <a:rPr lang="en-US" dirty="0"/>
              <a:t>ABI-</a:t>
            </a:r>
            <a:r>
              <a:rPr lang="en-US" dirty="0">
                <a:solidFill>
                  <a:srgbClr val="FF0000"/>
                </a:solidFill>
              </a:rPr>
              <a:t>FD</a:t>
            </a:r>
            <a:r>
              <a:rPr lang="en-US" dirty="0"/>
              <a:t>-DSI:</a:t>
            </a:r>
          </a:p>
        </p:txBody>
      </p:sp>
      <p:sp>
        <p:nvSpPr>
          <p:cNvPr id="21" name="Shape 92"/>
          <p:cNvSpPr txBox="1">
            <a:spLocks/>
          </p:cNvSpPr>
          <p:nvPr/>
        </p:nvSpPr>
        <p:spPr>
          <a:xfrm>
            <a:off x="6553200" y="6356350"/>
            <a:ext cx="2133599" cy="365125"/>
          </a:xfrm>
          <a:prstGeom prst="rect">
            <a:avLst/>
          </a:prstGeom>
          <a:noFill/>
          <a:ln>
            <a:noFill/>
          </a:ln>
        </p:spPr>
        <p:txBody>
          <a:bodyPr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buSzPct val="25000"/>
            </a:pPr>
            <a:fld id="{00000000-1234-1234-1234-123412341234}" type="slidenum">
              <a:rPr lang="en-US" sz="1200" smtClean="0">
                <a:solidFill>
                  <a:schemeClr val="lt1"/>
                </a:solidFill>
                <a:latin typeface="Calibri"/>
                <a:ea typeface="Calibri"/>
                <a:cs typeface="Calibri"/>
                <a:sym typeface="Calibri"/>
              </a:rPr>
              <a:pPr algn="r">
                <a:buSzPct val="25000"/>
              </a:pPr>
              <a:t>15</a:t>
            </a:fld>
            <a:endParaRPr lang="en-US" sz="1200" dirty="0">
              <a:solidFill>
                <a:schemeClr val="lt1"/>
              </a:solidFill>
              <a:latin typeface="Calibri"/>
              <a:ea typeface="Calibri"/>
              <a:cs typeface="Calibri"/>
              <a:sym typeface="Calibri"/>
            </a:endParaRPr>
          </a:p>
        </p:txBody>
      </p:sp>
      <p:sp>
        <p:nvSpPr>
          <p:cNvPr id="22" name="TextBox 21"/>
          <p:cNvSpPr txBox="1"/>
          <p:nvPr/>
        </p:nvSpPr>
        <p:spPr>
          <a:xfrm>
            <a:off x="6072721" y="4227550"/>
            <a:ext cx="2904742" cy="1569660"/>
          </a:xfrm>
          <a:prstGeom prst="rect">
            <a:avLst/>
          </a:prstGeom>
          <a:noFill/>
          <a:ln/>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1600" b="1" dirty="0">
                <a:solidFill>
                  <a:srgbClr val="FF0000"/>
                </a:solidFill>
                <a:effectLst>
                  <a:outerShdw blurRad="38100" dist="38100" dir="2700000" algn="tl">
                    <a:srgbClr val="000000">
                      <a:alpha val="43137"/>
                    </a:srgbClr>
                  </a:outerShdw>
                </a:effectLst>
              </a:rPr>
              <a:t>LI</a:t>
            </a:r>
            <a:r>
              <a:rPr lang="en-US" sz="1600" b="1" dirty="0">
                <a:solidFill>
                  <a:schemeClr val="bg1"/>
                </a:solidFill>
                <a:effectLst>
                  <a:outerShdw blurRad="38100" dist="38100" dir="2700000" algn="tl">
                    <a:srgbClr val="000000">
                      <a:alpha val="43137"/>
                    </a:srgbClr>
                  </a:outerShdw>
                </a:effectLst>
              </a:rPr>
              <a:t>: Lifted Index</a:t>
            </a:r>
          </a:p>
          <a:p>
            <a:r>
              <a:rPr lang="en-US" sz="1600" b="1" dirty="0">
                <a:solidFill>
                  <a:srgbClr val="FF0000"/>
                </a:solidFill>
                <a:effectLst>
                  <a:outerShdw blurRad="38100" dist="38100" dir="2700000" algn="tl">
                    <a:srgbClr val="000000">
                      <a:alpha val="43137"/>
                    </a:srgbClr>
                  </a:outerShdw>
                </a:effectLst>
              </a:rPr>
              <a:t>CAPE</a:t>
            </a:r>
            <a:r>
              <a:rPr lang="en-US" sz="1600" b="1" dirty="0">
                <a:solidFill>
                  <a:schemeClr val="bg1"/>
                </a:solidFill>
                <a:effectLst>
                  <a:outerShdw blurRad="38100" dist="38100" dir="2700000" algn="tl">
                    <a:srgbClr val="000000">
                      <a:alpha val="43137"/>
                    </a:srgbClr>
                  </a:outerShdw>
                </a:effectLst>
              </a:rPr>
              <a:t>: Convective Available Potential Energy </a:t>
            </a:r>
          </a:p>
          <a:p>
            <a:r>
              <a:rPr lang="en-US" sz="1600" b="1" dirty="0">
                <a:solidFill>
                  <a:srgbClr val="FF0000"/>
                </a:solidFill>
                <a:effectLst>
                  <a:outerShdw blurRad="38100" dist="38100" dir="2700000" algn="tl">
                    <a:srgbClr val="000000">
                      <a:alpha val="43137"/>
                    </a:srgbClr>
                  </a:outerShdw>
                </a:effectLst>
              </a:rPr>
              <a:t>TT</a:t>
            </a:r>
            <a:r>
              <a:rPr lang="en-US" sz="1600" b="1" dirty="0">
                <a:solidFill>
                  <a:schemeClr val="bg1"/>
                </a:solidFill>
                <a:effectLst>
                  <a:outerShdw blurRad="38100" dist="38100" dir="2700000" algn="tl">
                    <a:srgbClr val="000000">
                      <a:alpha val="43137"/>
                    </a:srgbClr>
                  </a:outerShdw>
                </a:effectLst>
              </a:rPr>
              <a:t>: Total Totals</a:t>
            </a:r>
          </a:p>
          <a:p>
            <a:r>
              <a:rPr lang="en-US" sz="1600" b="1" dirty="0">
                <a:solidFill>
                  <a:srgbClr val="FF0000"/>
                </a:solidFill>
                <a:effectLst>
                  <a:outerShdw blurRad="38100" dist="38100" dir="2700000" algn="tl">
                    <a:srgbClr val="000000">
                      <a:alpha val="43137"/>
                    </a:srgbClr>
                  </a:outerShdw>
                </a:effectLst>
              </a:rPr>
              <a:t>KI</a:t>
            </a:r>
            <a:r>
              <a:rPr lang="en-US" sz="1600" b="1" dirty="0">
                <a:solidFill>
                  <a:schemeClr val="bg1"/>
                </a:solidFill>
                <a:effectLst>
                  <a:outerShdw blurRad="38100" dist="38100" dir="2700000" algn="tl">
                    <a:srgbClr val="000000">
                      <a:alpha val="43137"/>
                    </a:srgbClr>
                  </a:outerShdw>
                </a:effectLst>
              </a:rPr>
              <a:t>: K-Index</a:t>
            </a:r>
          </a:p>
          <a:p>
            <a:r>
              <a:rPr lang="en-US" sz="1600" b="1" dirty="0">
                <a:solidFill>
                  <a:srgbClr val="FF0000"/>
                </a:solidFill>
                <a:effectLst>
                  <a:outerShdw blurRad="38100" dist="38100" dir="2700000" algn="tl">
                    <a:srgbClr val="000000">
                      <a:alpha val="43137"/>
                    </a:srgbClr>
                  </a:outerShdw>
                </a:effectLst>
              </a:rPr>
              <a:t>SI</a:t>
            </a:r>
            <a:r>
              <a:rPr lang="en-US" sz="1600" b="1" dirty="0">
                <a:solidFill>
                  <a:schemeClr val="bg1"/>
                </a:solidFill>
                <a:effectLst>
                  <a:outerShdw blurRad="38100" dist="38100" dir="2700000" algn="tl">
                    <a:srgbClr val="000000">
                      <a:alpha val="43137"/>
                    </a:srgbClr>
                  </a:outerShdw>
                </a:effectLst>
              </a:rPr>
              <a:t>: Showalter Index </a:t>
            </a:r>
          </a:p>
        </p:txBody>
      </p:sp>
      <p:sp>
        <p:nvSpPr>
          <p:cNvPr id="31" name="Shape 130">
            <a:extLst>
              <a:ext uri="{FF2B5EF4-FFF2-40B4-BE49-F238E27FC236}">
                <a16:creationId xmlns:a16="http://schemas.microsoft.com/office/drawing/2014/main" id="{42AF65A3-D9A3-45B6-B354-1C7AC0993652}"/>
              </a:ext>
            </a:extLst>
          </p:cNvPr>
          <p:cNvSpPr txBox="1">
            <a:spLocks/>
          </p:cNvSpPr>
          <p:nvPr/>
        </p:nvSpPr>
        <p:spPr>
          <a:xfrm>
            <a:off x="2617699" y="772856"/>
            <a:ext cx="3908601"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algn="ctr">
              <a:spcBef>
                <a:spcPts val="0"/>
              </a:spcBef>
              <a:buFont typeface="Arial"/>
              <a:buNone/>
            </a:pPr>
            <a:r>
              <a:rPr lang="en-US" sz="2400" dirty="0"/>
              <a:t>March 01 2019, 0000 UTC</a:t>
            </a:r>
            <a:endParaRPr lang="en-US" dirty="0"/>
          </a:p>
        </p:txBody>
      </p:sp>
      <p:pic>
        <p:nvPicPr>
          <p:cNvPr id="27" name="그림 26">
            <a:extLst>
              <a:ext uri="{FF2B5EF4-FFF2-40B4-BE49-F238E27FC236}">
                <a16:creationId xmlns:a16="http://schemas.microsoft.com/office/drawing/2014/main" id="{1824FD72-3099-46F6-80D8-7EE55EBD5B8E}"/>
              </a:ext>
            </a:extLst>
          </p:cNvPr>
          <p:cNvPicPr preferRelativeResize="0">
            <a:picLocks/>
          </p:cNvPicPr>
          <p:nvPr/>
        </p:nvPicPr>
        <p:blipFill rotWithShape="1">
          <a:blip r:embed="rId4"/>
          <a:srcRect r="5505"/>
          <a:stretch/>
        </p:blipFill>
        <p:spPr>
          <a:xfrm>
            <a:off x="6096775" y="1273809"/>
            <a:ext cx="2721483" cy="2736000"/>
          </a:xfrm>
          <a:prstGeom prst="rect">
            <a:avLst/>
          </a:prstGeom>
          <a:solidFill>
            <a:schemeClr val="lt1"/>
          </a:solidFill>
        </p:spPr>
      </p:pic>
      <p:pic>
        <p:nvPicPr>
          <p:cNvPr id="128" name="그림 127">
            <a:extLst>
              <a:ext uri="{FF2B5EF4-FFF2-40B4-BE49-F238E27FC236}">
                <a16:creationId xmlns:a16="http://schemas.microsoft.com/office/drawing/2014/main" id="{A6FA18C9-E3CA-4C74-869C-7C53890CB57C}"/>
              </a:ext>
            </a:extLst>
          </p:cNvPr>
          <p:cNvPicPr preferRelativeResize="0">
            <a:picLocks/>
          </p:cNvPicPr>
          <p:nvPr/>
        </p:nvPicPr>
        <p:blipFill rotWithShape="1">
          <a:blip r:embed="rId5"/>
          <a:srcRect r="5505"/>
          <a:stretch/>
        </p:blipFill>
        <p:spPr>
          <a:xfrm>
            <a:off x="294699" y="4053585"/>
            <a:ext cx="2721483" cy="2736000"/>
          </a:xfrm>
          <a:prstGeom prst="rect">
            <a:avLst/>
          </a:prstGeom>
          <a:solidFill>
            <a:schemeClr val="lt1"/>
          </a:solidFill>
        </p:spPr>
      </p:pic>
      <p:pic>
        <p:nvPicPr>
          <p:cNvPr id="133" name="그림 132">
            <a:extLst>
              <a:ext uri="{FF2B5EF4-FFF2-40B4-BE49-F238E27FC236}">
                <a16:creationId xmlns:a16="http://schemas.microsoft.com/office/drawing/2014/main" id="{CC58D9C9-78B1-4A28-9F27-E2C00279F56C}"/>
              </a:ext>
            </a:extLst>
          </p:cNvPr>
          <p:cNvPicPr preferRelativeResize="0">
            <a:picLocks/>
          </p:cNvPicPr>
          <p:nvPr/>
        </p:nvPicPr>
        <p:blipFill rotWithShape="1">
          <a:blip r:embed="rId6"/>
          <a:srcRect r="5505"/>
          <a:stretch/>
        </p:blipFill>
        <p:spPr>
          <a:xfrm>
            <a:off x="294698" y="1273809"/>
            <a:ext cx="2721483" cy="2736000"/>
          </a:xfrm>
          <a:prstGeom prst="rect">
            <a:avLst/>
          </a:prstGeom>
          <a:solidFill>
            <a:schemeClr val="lt1"/>
          </a:solidFill>
        </p:spPr>
      </p:pic>
      <p:pic>
        <p:nvPicPr>
          <p:cNvPr id="136" name="그림 135">
            <a:extLst>
              <a:ext uri="{FF2B5EF4-FFF2-40B4-BE49-F238E27FC236}">
                <a16:creationId xmlns:a16="http://schemas.microsoft.com/office/drawing/2014/main" id="{306BF65F-C1B0-4241-AED6-5BA2AB46BB0C}"/>
              </a:ext>
            </a:extLst>
          </p:cNvPr>
          <p:cNvPicPr preferRelativeResize="0">
            <a:picLocks/>
          </p:cNvPicPr>
          <p:nvPr/>
        </p:nvPicPr>
        <p:blipFill rotWithShape="1">
          <a:blip r:embed="rId7"/>
          <a:srcRect r="5505"/>
          <a:stretch/>
        </p:blipFill>
        <p:spPr>
          <a:xfrm>
            <a:off x="3211258" y="4053585"/>
            <a:ext cx="2721483" cy="2736000"/>
          </a:xfrm>
          <a:prstGeom prst="rect">
            <a:avLst/>
          </a:prstGeom>
          <a:solidFill>
            <a:schemeClr val="lt1"/>
          </a:solidFill>
        </p:spPr>
      </p:pic>
      <p:sp>
        <p:nvSpPr>
          <p:cNvPr id="16" name="Shape 130"/>
          <p:cNvSpPr txBox="1">
            <a:spLocks/>
          </p:cNvSpPr>
          <p:nvPr/>
        </p:nvSpPr>
        <p:spPr>
          <a:xfrm>
            <a:off x="181045" y="1304418"/>
            <a:ext cx="670561"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a:solidFill>
                  <a:srgbClr val="FF0000"/>
                </a:solidFill>
              </a:rPr>
              <a:t>LI</a:t>
            </a:r>
          </a:p>
        </p:txBody>
      </p:sp>
      <p:sp>
        <p:nvSpPr>
          <p:cNvPr id="17" name="Shape 130"/>
          <p:cNvSpPr txBox="1">
            <a:spLocks/>
          </p:cNvSpPr>
          <p:nvPr/>
        </p:nvSpPr>
        <p:spPr>
          <a:xfrm>
            <a:off x="3133796" y="1296798"/>
            <a:ext cx="1162050"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a:solidFill>
                  <a:srgbClr val="FF0000"/>
                </a:solidFill>
              </a:rPr>
              <a:t>CAPE</a:t>
            </a:r>
          </a:p>
        </p:txBody>
      </p:sp>
      <p:sp>
        <p:nvSpPr>
          <p:cNvPr id="18" name="Shape 130"/>
          <p:cNvSpPr txBox="1">
            <a:spLocks/>
          </p:cNvSpPr>
          <p:nvPr/>
        </p:nvSpPr>
        <p:spPr>
          <a:xfrm>
            <a:off x="6072889" y="1289178"/>
            <a:ext cx="653737"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a:solidFill>
                  <a:srgbClr val="FF0000"/>
                </a:solidFill>
              </a:rPr>
              <a:t>TT</a:t>
            </a:r>
          </a:p>
        </p:txBody>
      </p:sp>
      <p:sp>
        <p:nvSpPr>
          <p:cNvPr id="19" name="Shape 130"/>
          <p:cNvSpPr txBox="1">
            <a:spLocks/>
          </p:cNvSpPr>
          <p:nvPr/>
        </p:nvSpPr>
        <p:spPr>
          <a:xfrm>
            <a:off x="335279" y="4049456"/>
            <a:ext cx="670561"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a:solidFill>
                  <a:srgbClr val="FF0000"/>
                </a:solidFill>
              </a:rPr>
              <a:t>KI</a:t>
            </a:r>
          </a:p>
        </p:txBody>
      </p:sp>
      <p:sp>
        <p:nvSpPr>
          <p:cNvPr id="20" name="Shape 130"/>
          <p:cNvSpPr txBox="1">
            <a:spLocks/>
          </p:cNvSpPr>
          <p:nvPr/>
        </p:nvSpPr>
        <p:spPr>
          <a:xfrm>
            <a:off x="3253739" y="4049456"/>
            <a:ext cx="670561"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a:solidFill>
                  <a:srgbClr val="FF0000"/>
                </a:solidFill>
              </a:rPr>
              <a:t>SI</a:t>
            </a:r>
          </a:p>
        </p:txBody>
      </p:sp>
    </p:spTree>
    <p:extLst>
      <p:ext uri="{BB962C8B-B14F-4D97-AF65-F5344CB8AC3E}">
        <p14:creationId xmlns:p14="http://schemas.microsoft.com/office/powerpoint/2010/main" val="211493297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Shape 190"/>
          <p:cNvSpPr txBox="1">
            <a:spLocks noGrp="1"/>
          </p:cNvSpPr>
          <p:nvPr>
            <p:ph type="title"/>
          </p:nvPr>
        </p:nvSpPr>
        <p:spPr>
          <a:xfrm>
            <a:off x="848042" y="969585"/>
            <a:ext cx="7623933" cy="850900"/>
          </a:xfrm>
          <a:prstGeom prst="rect">
            <a:avLst/>
          </a:prstGeom>
        </p:spPr>
        <p:txBody>
          <a:bodyPr lIns="91425" tIns="91425" rIns="91425" bIns="91425" anchor="t" anchorCtr="0">
            <a:noAutofit/>
          </a:bodyPr>
          <a:lstStyle/>
          <a:p>
            <a:pPr lvl="0">
              <a:spcBef>
                <a:spcPts val="0"/>
              </a:spcBef>
              <a:buNone/>
            </a:pPr>
            <a:r>
              <a:rPr lang="en-US" sz="3600" dirty="0"/>
              <a:t>Locations of Suomi-Net GPS and RAOB</a:t>
            </a:r>
          </a:p>
        </p:txBody>
      </p:sp>
      <p:sp>
        <p:nvSpPr>
          <p:cNvPr id="191" name="Shape 191"/>
          <p:cNvSpPr txBox="1">
            <a:spLocks noGrp="1"/>
          </p:cNvSpPr>
          <p:nvPr>
            <p:ph type="sldNum" idx="12"/>
          </p:nvPr>
        </p:nvSpPr>
        <p:spPr>
          <a:xfrm>
            <a:off x="6553200" y="6356350"/>
            <a:ext cx="2133600" cy="365100"/>
          </a:xfrm>
          <a:prstGeom prst="rect">
            <a:avLst/>
          </a:prstGeom>
        </p:spPr>
        <p:txBody>
          <a:bodyPr lIns="91425" tIns="45700" rIns="91425" bIns="45700" anchor="ctr"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16</a:t>
            </a:fld>
            <a:endParaRPr lang="en-US"/>
          </a:p>
        </p:txBody>
      </p:sp>
      <p:sp>
        <p:nvSpPr>
          <p:cNvPr id="6" name="Rectangle 5"/>
          <p:cNvSpPr/>
          <p:nvPr/>
        </p:nvSpPr>
        <p:spPr>
          <a:xfrm>
            <a:off x="1551133" y="1810787"/>
            <a:ext cx="2396810" cy="523220"/>
          </a:xfrm>
          <a:prstGeom prst="rect">
            <a:avLst/>
          </a:prstGeom>
        </p:spPr>
        <p:txBody>
          <a:bodyPr wrap="none">
            <a:spAutoFit/>
          </a:bodyPr>
          <a:lstStyle/>
          <a:p>
            <a:r>
              <a:rPr lang="en-US" sz="2800" dirty="0">
                <a:solidFill>
                  <a:schemeClr val="bg1"/>
                </a:solidFill>
                <a:latin typeface="Calibri" panose="020F0502020204030204" pitchFamily="34" charset="0"/>
                <a:cs typeface="Calibri" panose="020F0502020204030204" pitchFamily="34" charset="0"/>
              </a:rPr>
              <a:t>Suomi-Net GPS</a:t>
            </a:r>
          </a:p>
        </p:txBody>
      </p:sp>
      <p:sp>
        <p:nvSpPr>
          <p:cNvPr id="9" name="Rectangle 8"/>
          <p:cNvSpPr/>
          <p:nvPr/>
        </p:nvSpPr>
        <p:spPr>
          <a:xfrm>
            <a:off x="6162854" y="1810787"/>
            <a:ext cx="1021433" cy="523220"/>
          </a:xfrm>
          <a:prstGeom prst="rect">
            <a:avLst/>
          </a:prstGeom>
        </p:spPr>
        <p:txBody>
          <a:bodyPr wrap="none">
            <a:spAutoFit/>
          </a:bodyPr>
          <a:lstStyle/>
          <a:p>
            <a:r>
              <a:rPr lang="en-US" sz="2800" dirty="0">
                <a:solidFill>
                  <a:schemeClr val="bg1"/>
                </a:solidFill>
                <a:latin typeface="Calibri" panose="020F0502020204030204" pitchFamily="34" charset="0"/>
                <a:cs typeface="Calibri" panose="020F0502020204030204" pitchFamily="34" charset="0"/>
              </a:rPr>
              <a:t>RAOB</a:t>
            </a:r>
          </a:p>
        </p:txBody>
      </p:sp>
      <p:sp>
        <p:nvSpPr>
          <p:cNvPr id="10" name="Shape 92"/>
          <p:cNvSpPr txBox="1">
            <a:spLocks/>
          </p:cNvSpPr>
          <p:nvPr/>
        </p:nvSpPr>
        <p:spPr>
          <a:xfrm>
            <a:off x="6553200" y="6356350"/>
            <a:ext cx="2133599" cy="365125"/>
          </a:xfrm>
          <a:prstGeom prst="rect">
            <a:avLst/>
          </a:prstGeom>
          <a:noFill/>
          <a:ln>
            <a:noFill/>
          </a:ln>
        </p:spPr>
        <p:txBody>
          <a:bodyPr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buSzPct val="25000"/>
            </a:pPr>
            <a:fld id="{00000000-1234-1234-1234-123412341234}" type="slidenum">
              <a:rPr lang="en-US" sz="1200" smtClean="0">
                <a:solidFill>
                  <a:schemeClr val="lt1"/>
                </a:solidFill>
                <a:latin typeface="Calibri"/>
                <a:ea typeface="Calibri"/>
                <a:cs typeface="Calibri"/>
                <a:sym typeface="Calibri"/>
              </a:rPr>
              <a:pPr algn="r">
                <a:buSzPct val="25000"/>
              </a:pPr>
              <a:t>16</a:t>
            </a:fld>
            <a:endParaRPr lang="en-US" sz="1200" dirty="0">
              <a:solidFill>
                <a:schemeClr val="lt1"/>
              </a:solidFill>
              <a:latin typeface="Calibri"/>
              <a:ea typeface="Calibri"/>
              <a:cs typeface="Calibri"/>
              <a:sym typeface="Calibri"/>
            </a:endParaRPr>
          </a:p>
        </p:txBody>
      </p:sp>
      <p:sp>
        <p:nvSpPr>
          <p:cNvPr id="12" name="Oval 11"/>
          <p:cNvSpPr/>
          <p:nvPr/>
        </p:nvSpPr>
        <p:spPr>
          <a:xfrm>
            <a:off x="6692088" y="3129968"/>
            <a:ext cx="65837" cy="62179"/>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그림 14">
            <a:extLst>
              <a:ext uri="{FF2B5EF4-FFF2-40B4-BE49-F238E27FC236}">
                <a16:creationId xmlns:a16="http://schemas.microsoft.com/office/drawing/2014/main" id="{3CC05FA0-D5C2-4E90-A9BC-7CCF1E521B0A}"/>
              </a:ext>
            </a:extLst>
          </p:cNvPr>
          <p:cNvPicPr>
            <a:picLocks noChangeAspect="1"/>
          </p:cNvPicPr>
          <p:nvPr/>
        </p:nvPicPr>
        <p:blipFill>
          <a:blip r:embed="rId3"/>
          <a:stretch>
            <a:fillRect/>
          </a:stretch>
        </p:blipFill>
        <p:spPr>
          <a:xfrm>
            <a:off x="800589" y="2334007"/>
            <a:ext cx="3897899" cy="4149963"/>
          </a:xfrm>
          <a:prstGeom prst="rect">
            <a:avLst/>
          </a:prstGeom>
          <a:solidFill>
            <a:schemeClr val="lt1"/>
          </a:solidFill>
        </p:spPr>
      </p:pic>
      <p:pic>
        <p:nvPicPr>
          <p:cNvPr id="17" name="그림 16">
            <a:extLst>
              <a:ext uri="{FF2B5EF4-FFF2-40B4-BE49-F238E27FC236}">
                <a16:creationId xmlns:a16="http://schemas.microsoft.com/office/drawing/2014/main" id="{17808F21-6EC6-498A-AD56-A118FB92DE8D}"/>
              </a:ext>
            </a:extLst>
          </p:cNvPr>
          <p:cNvPicPr>
            <a:picLocks noChangeAspect="1"/>
          </p:cNvPicPr>
          <p:nvPr/>
        </p:nvPicPr>
        <p:blipFill>
          <a:blip r:embed="rId4"/>
          <a:stretch>
            <a:fillRect/>
          </a:stretch>
        </p:blipFill>
        <p:spPr>
          <a:xfrm>
            <a:off x="4808975" y="2333982"/>
            <a:ext cx="3897899" cy="4149963"/>
          </a:xfrm>
          <a:prstGeom prst="rect">
            <a:avLst/>
          </a:prstGeom>
          <a:solidFill>
            <a:schemeClr val="bg1"/>
          </a:solidFill>
        </p:spPr>
      </p:pic>
    </p:spTree>
    <p:extLst>
      <p:ext uri="{BB962C8B-B14F-4D97-AF65-F5344CB8AC3E}">
        <p14:creationId xmlns:p14="http://schemas.microsoft.com/office/powerpoint/2010/main" val="423188478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Shape 190"/>
          <p:cNvSpPr txBox="1">
            <a:spLocks noGrp="1"/>
          </p:cNvSpPr>
          <p:nvPr>
            <p:ph type="title"/>
          </p:nvPr>
        </p:nvSpPr>
        <p:spPr>
          <a:xfrm>
            <a:off x="722312" y="2067000"/>
            <a:ext cx="7772400" cy="1362000"/>
          </a:xfrm>
          <a:prstGeom prst="rect">
            <a:avLst/>
          </a:prstGeom>
        </p:spPr>
        <p:txBody>
          <a:bodyPr lIns="91425" tIns="91425" rIns="91425" bIns="91425" anchor="t" anchorCtr="0">
            <a:noAutofit/>
          </a:bodyPr>
          <a:lstStyle/>
          <a:p>
            <a:pPr lvl="0">
              <a:spcBef>
                <a:spcPts val="0"/>
              </a:spcBef>
              <a:buNone/>
            </a:pPr>
            <a:r>
              <a:rPr lang="en-US" dirty="0"/>
              <a:t>Comparison </a:t>
            </a:r>
            <a:r>
              <a:rPr lang="en-US" dirty="0">
                <a:solidFill>
                  <a:srgbClr val="FF0000"/>
                </a:solidFill>
              </a:rPr>
              <a:t>TPW</a:t>
            </a:r>
            <a:r>
              <a:rPr lang="en-US" dirty="0"/>
              <a:t> with the GPS, RAOB, AMSR2, </a:t>
            </a:r>
            <a:r>
              <a:rPr lang="en-US" dirty="0">
                <a:solidFill>
                  <a:schemeClr val="bg1"/>
                </a:solidFill>
              </a:rPr>
              <a:t>ECMWF, and GDAS</a:t>
            </a:r>
          </a:p>
        </p:txBody>
      </p:sp>
      <p:sp>
        <p:nvSpPr>
          <p:cNvPr id="191" name="Shape 191"/>
          <p:cNvSpPr txBox="1">
            <a:spLocks noGrp="1"/>
          </p:cNvSpPr>
          <p:nvPr>
            <p:ph type="sldNum" idx="12"/>
          </p:nvPr>
        </p:nvSpPr>
        <p:spPr>
          <a:xfrm>
            <a:off x="6553200" y="6356350"/>
            <a:ext cx="2133600" cy="365100"/>
          </a:xfrm>
          <a:prstGeom prst="rect">
            <a:avLst/>
          </a:prstGeom>
        </p:spPr>
        <p:txBody>
          <a:bodyPr lIns="91425" tIns="45700" rIns="91425" bIns="45700" anchor="ctr"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17</a:t>
            </a:fld>
            <a:endParaRPr lang="en-US"/>
          </a:p>
        </p:txBody>
      </p:sp>
      <p:sp>
        <p:nvSpPr>
          <p:cNvPr id="4" name="Shape 92"/>
          <p:cNvSpPr txBox="1">
            <a:spLocks/>
          </p:cNvSpPr>
          <p:nvPr/>
        </p:nvSpPr>
        <p:spPr>
          <a:xfrm>
            <a:off x="6553200" y="6356350"/>
            <a:ext cx="2133599" cy="365125"/>
          </a:xfrm>
          <a:prstGeom prst="rect">
            <a:avLst/>
          </a:prstGeom>
          <a:noFill/>
          <a:ln>
            <a:noFill/>
          </a:ln>
        </p:spPr>
        <p:txBody>
          <a:bodyPr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buSzPct val="25000"/>
            </a:pPr>
            <a:fld id="{00000000-1234-1234-1234-123412341234}" type="slidenum">
              <a:rPr lang="en-US" sz="1200" smtClean="0">
                <a:solidFill>
                  <a:schemeClr val="lt1"/>
                </a:solidFill>
                <a:latin typeface="Calibri"/>
                <a:ea typeface="Calibri"/>
                <a:cs typeface="Calibri"/>
                <a:sym typeface="Calibri"/>
              </a:rPr>
              <a:pPr algn="r">
                <a:buSzPct val="25000"/>
              </a:pPr>
              <a:t>17</a:t>
            </a:fld>
            <a:endParaRPr lang="en-US" sz="1200" dirty="0">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Shape 190"/>
          <p:cNvSpPr txBox="1">
            <a:spLocks noGrp="1"/>
          </p:cNvSpPr>
          <p:nvPr>
            <p:ph type="title"/>
          </p:nvPr>
        </p:nvSpPr>
        <p:spPr>
          <a:xfrm>
            <a:off x="1497357" y="560495"/>
            <a:ext cx="6018260" cy="1327676"/>
          </a:xfrm>
          <a:prstGeom prst="rect">
            <a:avLst/>
          </a:prstGeom>
        </p:spPr>
        <p:txBody>
          <a:bodyPr lIns="91425" tIns="91425" rIns="91425" bIns="91425" anchor="t" anchorCtr="0">
            <a:noAutofit/>
          </a:bodyPr>
          <a:lstStyle/>
          <a:p>
            <a:pPr lvl="0" algn="ctr">
              <a:spcBef>
                <a:spcPts val="0"/>
              </a:spcBef>
              <a:buNone/>
            </a:pPr>
            <a:r>
              <a:rPr lang="en-US" sz="3600" dirty="0"/>
              <a:t>Requirements for ABI LAP product: </a:t>
            </a:r>
            <a:r>
              <a:rPr lang="en-US" sz="3600" dirty="0">
                <a:solidFill>
                  <a:srgbClr val="FF0000"/>
                </a:solidFill>
              </a:rPr>
              <a:t>TPW </a:t>
            </a:r>
          </a:p>
        </p:txBody>
      </p:sp>
      <p:sp>
        <p:nvSpPr>
          <p:cNvPr id="191" name="Shape 191"/>
          <p:cNvSpPr txBox="1">
            <a:spLocks noGrp="1"/>
          </p:cNvSpPr>
          <p:nvPr>
            <p:ph type="sldNum" idx="12"/>
          </p:nvPr>
        </p:nvSpPr>
        <p:spPr>
          <a:xfrm>
            <a:off x="6553200" y="6356350"/>
            <a:ext cx="2133600" cy="365100"/>
          </a:xfrm>
          <a:prstGeom prst="rect">
            <a:avLst/>
          </a:prstGeom>
        </p:spPr>
        <p:txBody>
          <a:bodyPr lIns="91425" tIns="45700" rIns="91425" bIns="45700" anchor="ctr"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18</a:t>
            </a:fld>
            <a:endParaRPr lang="en-US"/>
          </a:p>
        </p:txBody>
      </p:sp>
      <p:sp>
        <p:nvSpPr>
          <p:cNvPr id="5" name="Shape 92"/>
          <p:cNvSpPr txBox="1">
            <a:spLocks/>
          </p:cNvSpPr>
          <p:nvPr/>
        </p:nvSpPr>
        <p:spPr>
          <a:xfrm>
            <a:off x="6553200" y="6356350"/>
            <a:ext cx="2133599" cy="365125"/>
          </a:xfrm>
          <a:prstGeom prst="rect">
            <a:avLst/>
          </a:prstGeom>
          <a:noFill/>
          <a:ln>
            <a:noFill/>
          </a:ln>
        </p:spPr>
        <p:txBody>
          <a:bodyPr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buSzPct val="25000"/>
            </a:pPr>
            <a:fld id="{00000000-1234-1234-1234-123412341234}" type="slidenum">
              <a:rPr lang="en-US" sz="1200" smtClean="0">
                <a:solidFill>
                  <a:schemeClr val="lt1"/>
                </a:solidFill>
                <a:latin typeface="Calibri"/>
                <a:ea typeface="Calibri"/>
                <a:cs typeface="Calibri"/>
                <a:sym typeface="Calibri"/>
              </a:rPr>
              <a:pPr algn="r">
                <a:buSzPct val="25000"/>
              </a:pPr>
              <a:t>18</a:t>
            </a:fld>
            <a:endParaRPr lang="en-US" sz="1200" dirty="0">
              <a:solidFill>
                <a:schemeClr val="lt1"/>
              </a:solidFill>
              <a:latin typeface="Calibri"/>
              <a:ea typeface="Calibri"/>
              <a:cs typeface="Calibri"/>
              <a:sym typeface="Calibri"/>
            </a:endParaRPr>
          </a:p>
        </p:txBody>
      </p:sp>
      <p:graphicFrame>
        <p:nvGraphicFramePr>
          <p:cNvPr id="6" name="Table 3">
            <a:extLst>
              <a:ext uri="{FF2B5EF4-FFF2-40B4-BE49-F238E27FC236}">
                <a16:creationId xmlns:a16="http://schemas.microsoft.com/office/drawing/2014/main" id="{D5F3B92D-C8CC-4760-8390-2D1011713EDB}"/>
              </a:ext>
            </a:extLst>
          </p:cNvPr>
          <p:cNvGraphicFramePr>
            <a:graphicFrameLocks noGrp="1"/>
          </p:cNvGraphicFramePr>
          <p:nvPr>
            <p:extLst>
              <p:ext uri="{D42A27DB-BD31-4B8C-83A1-F6EECF244321}">
                <p14:modId xmlns:p14="http://schemas.microsoft.com/office/powerpoint/2010/main" val="1869967490"/>
              </p:ext>
            </p:extLst>
          </p:nvPr>
        </p:nvGraphicFramePr>
        <p:xfrm>
          <a:off x="148146" y="1935478"/>
          <a:ext cx="8847709" cy="4399961"/>
        </p:xfrm>
        <a:graphic>
          <a:graphicData uri="http://schemas.openxmlformats.org/drawingml/2006/table">
            <a:tbl>
              <a:tblPr firstRow="1" bandRow="1">
                <a:tableStyleId>{5C22544A-7EE6-4342-B048-85BDC9FD1C3A}</a:tableStyleId>
              </a:tblPr>
              <a:tblGrid>
                <a:gridCol w="652813">
                  <a:extLst>
                    <a:ext uri="{9D8B030D-6E8A-4147-A177-3AD203B41FA5}">
                      <a16:colId xmlns:a16="http://schemas.microsoft.com/office/drawing/2014/main" val="20000"/>
                    </a:ext>
                  </a:extLst>
                </a:gridCol>
                <a:gridCol w="1114816">
                  <a:extLst>
                    <a:ext uri="{9D8B030D-6E8A-4147-A177-3AD203B41FA5}">
                      <a16:colId xmlns:a16="http://schemas.microsoft.com/office/drawing/2014/main" val="3516011675"/>
                    </a:ext>
                  </a:extLst>
                </a:gridCol>
                <a:gridCol w="2423787">
                  <a:extLst>
                    <a:ext uri="{9D8B030D-6E8A-4147-A177-3AD203B41FA5}">
                      <a16:colId xmlns:a16="http://schemas.microsoft.com/office/drawing/2014/main" val="20001"/>
                    </a:ext>
                  </a:extLst>
                </a:gridCol>
                <a:gridCol w="2423787">
                  <a:extLst>
                    <a:ext uri="{9D8B030D-6E8A-4147-A177-3AD203B41FA5}">
                      <a16:colId xmlns:a16="http://schemas.microsoft.com/office/drawing/2014/main" val="20002"/>
                    </a:ext>
                  </a:extLst>
                </a:gridCol>
                <a:gridCol w="2232506">
                  <a:extLst>
                    <a:ext uri="{9D8B030D-6E8A-4147-A177-3AD203B41FA5}">
                      <a16:colId xmlns:a16="http://schemas.microsoft.com/office/drawing/2014/main" val="20003"/>
                    </a:ext>
                  </a:extLst>
                </a:gridCol>
              </a:tblGrid>
              <a:tr h="401999">
                <a:tc gridSpan="2">
                  <a:txBody>
                    <a:bodyPr/>
                    <a:lstStyle/>
                    <a:p>
                      <a:r>
                        <a:rPr lang="en-US" sz="1600" dirty="0"/>
                        <a:t>Product</a:t>
                      </a:r>
                    </a:p>
                  </a:txBody>
                  <a:tcPr/>
                </a:tc>
                <a:tc hMerge="1">
                  <a:txBody>
                    <a:bodyPr/>
                    <a:lstStyle/>
                    <a:p>
                      <a:pPr latinLnBrk="1"/>
                      <a:endParaRPr lang="ko-KR" altLang="en-US"/>
                    </a:p>
                  </a:txBody>
                  <a:tcPr/>
                </a:tc>
                <a:tc>
                  <a:txBody>
                    <a:bodyPr/>
                    <a:lstStyle/>
                    <a:p>
                      <a:r>
                        <a:rPr lang="en-US" sz="1600" dirty="0"/>
                        <a:t>Accuracy</a:t>
                      </a:r>
                    </a:p>
                  </a:txBody>
                  <a:tcPr/>
                </a:tc>
                <a:tc>
                  <a:txBody>
                    <a:bodyPr/>
                    <a:lstStyle/>
                    <a:p>
                      <a:r>
                        <a:rPr lang="en-US" sz="1600" dirty="0"/>
                        <a:t>Precision</a:t>
                      </a:r>
                    </a:p>
                  </a:txBody>
                  <a:tcPr/>
                </a:tc>
                <a:tc>
                  <a:txBody>
                    <a:bodyPr/>
                    <a:lstStyle/>
                    <a:p>
                      <a:r>
                        <a:rPr lang="en-US" sz="1600" dirty="0"/>
                        <a:t>Range</a:t>
                      </a:r>
                    </a:p>
                  </a:txBody>
                  <a:tcPr/>
                </a:tc>
                <a:extLst>
                  <a:ext uri="{0D108BD9-81ED-4DB2-BD59-A6C34878D82A}">
                    <a16:rowId xmlns:a16="http://schemas.microsoft.com/office/drawing/2014/main" val="10000"/>
                  </a:ext>
                </a:extLst>
              </a:tr>
              <a:tr h="792984">
                <a:tc gridSpan="2">
                  <a:txBody>
                    <a:bodyPr/>
                    <a:lstStyle/>
                    <a:p>
                      <a:r>
                        <a:rPr lang="en-US" sz="1600" b="1" dirty="0"/>
                        <a:t>Temperature</a:t>
                      </a:r>
                    </a:p>
                  </a:txBody>
                  <a:tcPr anchor="ctr"/>
                </a:tc>
                <a:tc hMerge="1">
                  <a:txBody>
                    <a:bodyPr/>
                    <a:lstStyle/>
                    <a:p>
                      <a:pPr latinLnBrk="1"/>
                      <a:endParaRPr lang="ko-KR" altLang="en-US"/>
                    </a:p>
                  </a:txBody>
                  <a:tcPr/>
                </a:tc>
                <a:tc>
                  <a:txBody>
                    <a:bodyPr/>
                    <a:lstStyle/>
                    <a:p>
                      <a:r>
                        <a:rPr lang="en-US" sz="1600" dirty="0"/>
                        <a:t>1 K below 400 </a:t>
                      </a:r>
                      <a:r>
                        <a:rPr lang="en-US" sz="1600" dirty="0" err="1"/>
                        <a:t>hPa</a:t>
                      </a:r>
                      <a:r>
                        <a:rPr lang="en-US" sz="1600" dirty="0"/>
                        <a:t> and</a:t>
                      </a:r>
                      <a:r>
                        <a:rPr lang="en-US" sz="1600" baseline="0" dirty="0"/>
                        <a:t> above boundary layer</a:t>
                      </a:r>
                      <a:endParaRPr lang="en-US" sz="160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2 K below 400 </a:t>
                      </a:r>
                      <a:r>
                        <a:rPr lang="en-US" sz="1600" dirty="0" err="1"/>
                        <a:t>hPa</a:t>
                      </a:r>
                      <a:r>
                        <a:rPr lang="en-US" sz="1600" dirty="0"/>
                        <a:t> and</a:t>
                      </a:r>
                      <a:r>
                        <a:rPr lang="en-US" sz="1600" baseline="0" dirty="0"/>
                        <a:t> above boundary layer</a:t>
                      </a:r>
                      <a:endParaRPr lang="en-US" sz="1600" dirty="0"/>
                    </a:p>
                  </a:txBody>
                  <a:tcPr anchor="ctr"/>
                </a:tc>
                <a:tc>
                  <a:txBody>
                    <a:bodyPr/>
                    <a:lstStyle/>
                    <a:p>
                      <a:r>
                        <a:rPr lang="en-US" sz="1600" dirty="0"/>
                        <a:t>180 - 320 K</a:t>
                      </a:r>
                    </a:p>
                  </a:txBody>
                  <a:tcPr anchor="ctr"/>
                </a:tc>
                <a:extLst>
                  <a:ext uri="{0D108BD9-81ED-4DB2-BD59-A6C34878D82A}">
                    <a16:rowId xmlns:a16="http://schemas.microsoft.com/office/drawing/2014/main" val="10001"/>
                  </a:ext>
                </a:extLst>
              </a:tr>
              <a:tr h="792984">
                <a:tc gridSpan="2">
                  <a:txBody>
                    <a:bodyPr/>
                    <a:lstStyle/>
                    <a:p>
                      <a:r>
                        <a:rPr lang="en-US" sz="1600" b="1" dirty="0"/>
                        <a:t>Moisture</a:t>
                      </a:r>
                    </a:p>
                  </a:txBody>
                  <a:tcPr anchor="ctr"/>
                </a:tc>
                <a:tc hMerge="1">
                  <a:txBody>
                    <a:bodyPr/>
                    <a:lstStyle/>
                    <a:p>
                      <a:pPr latinLnBrk="1"/>
                      <a:endParaRPr lang="ko-KR" altLang="en-US"/>
                    </a:p>
                  </a:txBody>
                  <a:tcPr/>
                </a:tc>
                <a:tc>
                  <a:txBody>
                    <a:bodyPr/>
                    <a:lstStyle/>
                    <a:p>
                      <a:r>
                        <a:rPr lang="en-US" sz="1600" dirty="0" err="1"/>
                        <a:t>Sfc</a:t>
                      </a:r>
                      <a:r>
                        <a:rPr lang="en-US" sz="1600" dirty="0"/>
                        <a:t> - 300 </a:t>
                      </a:r>
                      <a:r>
                        <a:rPr lang="en-US" sz="1600" dirty="0" err="1"/>
                        <a:t>hPa</a:t>
                      </a:r>
                      <a:r>
                        <a:rPr lang="en-US" sz="1600" dirty="0"/>
                        <a:t>: 18%</a:t>
                      </a:r>
                    </a:p>
                    <a:p>
                      <a:r>
                        <a:rPr lang="en-US" sz="1600" dirty="0"/>
                        <a:t>300 - 100 </a:t>
                      </a:r>
                      <a:r>
                        <a:rPr lang="en-US" sz="1600" dirty="0" err="1"/>
                        <a:t>hPa</a:t>
                      </a:r>
                      <a:r>
                        <a:rPr lang="en-US" sz="1600" dirty="0"/>
                        <a:t>: </a:t>
                      </a:r>
                      <a:r>
                        <a:rPr lang="en-US" sz="1600" baseline="0" dirty="0"/>
                        <a:t>20%</a:t>
                      </a:r>
                      <a:endParaRPr lang="en-US" sz="1600" dirty="0"/>
                    </a:p>
                  </a:txBody>
                  <a:tcPr anchor="ctr"/>
                </a:tc>
                <a:tc>
                  <a:txBody>
                    <a:bodyPr/>
                    <a:lstStyle/>
                    <a:p>
                      <a:r>
                        <a:rPr lang="en-US" sz="1600" dirty="0" err="1"/>
                        <a:t>Sfc</a:t>
                      </a:r>
                      <a:r>
                        <a:rPr lang="en-US" sz="1600" dirty="0"/>
                        <a:t> - 300 </a:t>
                      </a:r>
                      <a:r>
                        <a:rPr lang="en-US" sz="1600" dirty="0" err="1"/>
                        <a:t>hPa</a:t>
                      </a:r>
                      <a:r>
                        <a:rPr lang="en-US" sz="1600" dirty="0"/>
                        <a:t>: 18%</a:t>
                      </a:r>
                    </a:p>
                    <a:p>
                      <a:r>
                        <a:rPr lang="en-US" sz="1600" dirty="0"/>
                        <a:t>300 - 100 </a:t>
                      </a:r>
                      <a:r>
                        <a:rPr lang="en-US" sz="1600" dirty="0" err="1"/>
                        <a:t>hPa</a:t>
                      </a:r>
                      <a:r>
                        <a:rPr lang="en-US" sz="1600" dirty="0"/>
                        <a:t>: </a:t>
                      </a:r>
                      <a:r>
                        <a:rPr lang="en-US" sz="1600" baseline="0" dirty="0"/>
                        <a:t>20%</a:t>
                      </a:r>
                      <a:endParaRPr lang="en-US" sz="1600" dirty="0"/>
                    </a:p>
                  </a:txBody>
                  <a:tcPr anchor="ctr"/>
                </a:tc>
                <a:tc>
                  <a:txBody>
                    <a:bodyPr/>
                    <a:lstStyle/>
                    <a:p>
                      <a:r>
                        <a:rPr lang="en-US" sz="1600" dirty="0"/>
                        <a:t>0 - 100%</a:t>
                      </a:r>
                    </a:p>
                  </a:txBody>
                  <a:tcPr anchor="ctr"/>
                </a:tc>
                <a:extLst>
                  <a:ext uri="{0D108BD9-81ED-4DB2-BD59-A6C34878D82A}">
                    <a16:rowId xmlns:a16="http://schemas.microsoft.com/office/drawing/2014/main" val="10002"/>
                  </a:ext>
                </a:extLst>
              </a:tr>
              <a:tr h="401999">
                <a:tc gridSpan="2">
                  <a:txBody>
                    <a:bodyPr/>
                    <a:lstStyle/>
                    <a:p>
                      <a:r>
                        <a:rPr lang="en-US" sz="1600" b="1" dirty="0"/>
                        <a:t>TPW</a:t>
                      </a:r>
                    </a:p>
                  </a:txBody>
                  <a:tcPr anchor="ctr">
                    <a:solidFill>
                      <a:srgbClr val="D0D8E8"/>
                    </a:solidFill>
                  </a:tcPr>
                </a:tc>
                <a:tc hMerge="1">
                  <a:txBody>
                    <a:bodyPr/>
                    <a:lstStyle/>
                    <a:p>
                      <a:pPr latinLnBrk="1"/>
                      <a:endParaRPr lang="ko-KR" altLang="en-US"/>
                    </a:p>
                  </a:txBody>
                  <a:tcPr/>
                </a:tc>
                <a:tc>
                  <a:txBody>
                    <a:bodyPr/>
                    <a:lstStyle/>
                    <a:p>
                      <a:r>
                        <a:rPr lang="en-US" sz="1600" dirty="0"/>
                        <a:t>1 mm</a:t>
                      </a:r>
                    </a:p>
                  </a:txBody>
                  <a:tcPr anchor="ctr">
                    <a:solidFill>
                      <a:srgbClr val="D0D8E8"/>
                    </a:solidFill>
                  </a:tcPr>
                </a:tc>
                <a:tc>
                  <a:txBody>
                    <a:bodyPr/>
                    <a:lstStyle/>
                    <a:p>
                      <a:r>
                        <a:rPr lang="en-US" sz="1600" dirty="0"/>
                        <a:t>3 mm</a:t>
                      </a:r>
                    </a:p>
                  </a:txBody>
                  <a:tcPr anchor="ctr">
                    <a:solidFill>
                      <a:srgbClr val="D0D8E8"/>
                    </a:solidFill>
                  </a:tcPr>
                </a:tc>
                <a:tc>
                  <a:txBody>
                    <a:bodyPr/>
                    <a:lstStyle/>
                    <a:p>
                      <a:r>
                        <a:rPr lang="en-US" sz="1600" dirty="0"/>
                        <a:t>0 - 100 mm</a:t>
                      </a:r>
                    </a:p>
                  </a:txBody>
                  <a:tcPr anchor="ctr">
                    <a:solidFill>
                      <a:srgbClr val="D0D8E8"/>
                    </a:solidFill>
                  </a:tcPr>
                </a:tc>
                <a:extLst>
                  <a:ext uri="{0D108BD9-81ED-4DB2-BD59-A6C34878D82A}">
                    <a16:rowId xmlns:a16="http://schemas.microsoft.com/office/drawing/2014/main" val="10003"/>
                  </a:ext>
                </a:extLst>
              </a:tr>
              <a:tr h="401999">
                <a:tc rowSpan="5">
                  <a:txBody>
                    <a:bodyPr/>
                    <a:lstStyle/>
                    <a:p>
                      <a:r>
                        <a:rPr lang="en-US" sz="1600" b="1" dirty="0"/>
                        <a:t>DSI</a:t>
                      </a:r>
                    </a:p>
                  </a:txBody>
                  <a:tcPr anchor="ctr"/>
                </a:tc>
                <a:tc>
                  <a:txBody>
                    <a:bodyPr/>
                    <a:lstStyle/>
                    <a:p>
                      <a:r>
                        <a:rPr lang="en-US" sz="1600" b="1" dirty="0"/>
                        <a:t>LI</a:t>
                      </a:r>
                    </a:p>
                  </a:txBody>
                  <a:tcPr anchor="ctr"/>
                </a:tc>
                <a:tc>
                  <a:txBody>
                    <a:bodyPr/>
                    <a:lstStyle/>
                    <a:p>
                      <a:r>
                        <a:rPr lang="en-US" sz="1600" dirty="0"/>
                        <a:t>2.0 K</a:t>
                      </a:r>
                    </a:p>
                  </a:txBody>
                  <a:tcPr anchor="ctr"/>
                </a:tc>
                <a:tc>
                  <a:txBody>
                    <a:bodyPr/>
                    <a:lstStyle/>
                    <a:p>
                      <a:r>
                        <a:rPr lang="en-US" sz="1600" dirty="0"/>
                        <a:t>6.5 K</a:t>
                      </a:r>
                    </a:p>
                  </a:txBody>
                  <a:tcPr anchor="ctr"/>
                </a:tc>
                <a:tc>
                  <a:txBody>
                    <a:bodyPr/>
                    <a:lstStyle/>
                    <a:p>
                      <a:r>
                        <a:rPr lang="en-US" sz="1600" dirty="0"/>
                        <a:t>-10 ~ 40 K or above</a:t>
                      </a:r>
                    </a:p>
                  </a:txBody>
                  <a:tcPr anchor="ctr"/>
                </a:tc>
                <a:extLst>
                  <a:ext uri="{0D108BD9-81ED-4DB2-BD59-A6C34878D82A}">
                    <a16:rowId xmlns:a16="http://schemas.microsoft.com/office/drawing/2014/main" val="10004"/>
                  </a:ext>
                </a:extLst>
              </a:tr>
              <a:tr h="401999">
                <a:tc vMerge="1">
                  <a:txBody>
                    <a:bodyPr/>
                    <a:lstStyle/>
                    <a:p>
                      <a:endParaRPr lang="en-US" sz="1600" b="1" dirty="0"/>
                    </a:p>
                  </a:txBody>
                  <a:tcPr/>
                </a:tc>
                <a:tc>
                  <a:txBody>
                    <a:bodyPr/>
                    <a:lstStyle/>
                    <a:p>
                      <a:r>
                        <a:rPr lang="en-US" sz="1600" b="1" dirty="0"/>
                        <a:t>CAPE</a:t>
                      </a:r>
                    </a:p>
                  </a:txBody>
                  <a:tcPr anchor="ctr"/>
                </a:tc>
                <a:tc>
                  <a:txBody>
                    <a:bodyPr/>
                    <a:lstStyle/>
                    <a:p>
                      <a:r>
                        <a:rPr lang="en-US" sz="1600" dirty="0"/>
                        <a:t>1000 J/kg</a:t>
                      </a:r>
                    </a:p>
                  </a:txBody>
                  <a:tcPr anchor="ctr"/>
                </a:tc>
                <a:tc>
                  <a:txBody>
                    <a:bodyPr/>
                    <a:lstStyle/>
                    <a:p>
                      <a:r>
                        <a:rPr lang="en-US" sz="1600" dirty="0"/>
                        <a:t>2500 J/kg</a:t>
                      </a:r>
                    </a:p>
                  </a:txBody>
                  <a:tcPr anchor="ctr"/>
                </a:tc>
                <a:tc>
                  <a:txBody>
                    <a:bodyPr/>
                    <a:lstStyle/>
                    <a:p>
                      <a:r>
                        <a:rPr lang="en-US" sz="1600" dirty="0"/>
                        <a:t>0 - 5000 J/kg</a:t>
                      </a:r>
                    </a:p>
                  </a:txBody>
                  <a:tcPr anchor="ctr"/>
                </a:tc>
                <a:extLst>
                  <a:ext uri="{0D108BD9-81ED-4DB2-BD59-A6C34878D82A}">
                    <a16:rowId xmlns:a16="http://schemas.microsoft.com/office/drawing/2014/main" val="10005"/>
                  </a:ext>
                </a:extLst>
              </a:tr>
              <a:tr h="401999">
                <a:tc vMerge="1">
                  <a:txBody>
                    <a:bodyPr/>
                    <a:lstStyle/>
                    <a:p>
                      <a:endParaRPr lang="en-US" sz="1600" b="1" dirty="0"/>
                    </a:p>
                  </a:txBody>
                  <a:tcPr/>
                </a:tc>
                <a:tc>
                  <a:txBody>
                    <a:bodyPr/>
                    <a:lstStyle/>
                    <a:p>
                      <a:r>
                        <a:rPr lang="en-US" sz="1600" b="1" dirty="0"/>
                        <a:t>SI</a:t>
                      </a:r>
                    </a:p>
                  </a:txBody>
                  <a:tcPr anchor="ctr"/>
                </a:tc>
                <a:tc>
                  <a:txBody>
                    <a:bodyPr/>
                    <a:lstStyle/>
                    <a:p>
                      <a:r>
                        <a:rPr lang="en-US" sz="1600" dirty="0"/>
                        <a:t>2.0 K</a:t>
                      </a:r>
                    </a:p>
                  </a:txBody>
                  <a:tcPr anchor="ctr"/>
                </a:tc>
                <a:tc>
                  <a:txBody>
                    <a:bodyPr/>
                    <a:lstStyle/>
                    <a:p>
                      <a:r>
                        <a:rPr lang="en-US" sz="1600" dirty="0"/>
                        <a:t>6.5 K</a:t>
                      </a:r>
                    </a:p>
                  </a:txBody>
                  <a:tcPr anchor="ctr"/>
                </a:tc>
                <a:tc>
                  <a:txBody>
                    <a:bodyPr/>
                    <a:lstStyle/>
                    <a:p>
                      <a:r>
                        <a:rPr lang="en-US" sz="1600" dirty="0"/>
                        <a:t>-10 ~ 4 K or above</a:t>
                      </a:r>
                    </a:p>
                  </a:txBody>
                  <a:tcPr anchor="ctr"/>
                </a:tc>
                <a:extLst>
                  <a:ext uri="{0D108BD9-81ED-4DB2-BD59-A6C34878D82A}">
                    <a16:rowId xmlns:a16="http://schemas.microsoft.com/office/drawing/2014/main" val="10006"/>
                  </a:ext>
                </a:extLst>
              </a:tr>
              <a:tr h="401999">
                <a:tc vMerge="1">
                  <a:txBody>
                    <a:bodyPr/>
                    <a:lstStyle/>
                    <a:p>
                      <a:endParaRPr lang="en-US" sz="1600" b="1" dirty="0"/>
                    </a:p>
                  </a:txBody>
                  <a:tcPr/>
                </a:tc>
                <a:tc>
                  <a:txBody>
                    <a:bodyPr/>
                    <a:lstStyle/>
                    <a:p>
                      <a:r>
                        <a:rPr lang="en-US" sz="1600" b="1" dirty="0"/>
                        <a:t>TT</a:t>
                      </a:r>
                    </a:p>
                  </a:txBody>
                  <a:tcPr anchor="ctr"/>
                </a:tc>
                <a:tc>
                  <a:txBody>
                    <a:bodyPr/>
                    <a:lstStyle/>
                    <a:p>
                      <a:r>
                        <a:rPr lang="en-US" sz="1600" dirty="0"/>
                        <a:t>1 K</a:t>
                      </a:r>
                    </a:p>
                  </a:txBody>
                  <a:tcPr anchor="ctr"/>
                </a:tc>
                <a:tc>
                  <a:txBody>
                    <a:bodyPr/>
                    <a:lstStyle/>
                    <a:p>
                      <a:r>
                        <a:rPr lang="en-US" sz="1600" dirty="0"/>
                        <a:t>4 K</a:t>
                      </a:r>
                    </a:p>
                  </a:txBody>
                  <a:tcPr anchor="ctr"/>
                </a:tc>
                <a:tc>
                  <a:txBody>
                    <a:bodyPr/>
                    <a:lstStyle/>
                    <a:p>
                      <a:r>
                        <a:rPr lang="en-US" sz="1600" dirty="0"/>
                        <a:t>-43 ~ 56 K</a:t>
                      </a:r>
                    </a:p>
                  </a:txBody>
                  <a:tcPr anchor="ctr"/>
                </a:tc>
                <a:extLst>
                  <a:ext uri="{0D108BD9-81ED-4DB2-BD59-A6C34878D82A}">
                    <a16:rowId xmlns:a16="http://schemas.microsoft.com/office/drawing/2014/main" val="10007"/>
                  </a:ext>
                </a:extLst>
              </a:tr>
              <a:tr h="401999">
                <a:tc vMerge="1">
                  <a:txBody>
                    <a:bodyPr/>
                    <a:lstStyle/>
                    <a:p>
                      <a:endParaRPr lang="en-US" sz="1600" b="1" dirty="0"/>
                    </a:p>
                  </a:txBody>
                  <a:tcPr/>
                </a:tc>
                <a:tc>
                  <a:txBody>
                    <a:bodyPr/>
                    <a:lstStyle/>
                    <a:p>
                      <a:r>
                        <a:rPr lang="en-US" sz="1600" b="1" dirty="0"/>
                        <a:t>KI</a:t>
                      </a:r>
                    </a:p>
                  </a:txBody>
                  <a:tcPr anchor="ctr"/>
                </a:tc>
                <a:tc>
                  <a:txBody>
                    <a:bodyPr/>
                    <a:lstStyle/>
                    <a:p>
                      <a:r>
                        <a:rPr lang="en-US" sz="1600" dirty="0"/>
                        <a:t>2 K</a:t>
                      </a:r>
                    </a:p>
                  </a:txBody>
                  <a:tcPr anchor="ctr"/>
                </a:tc>
                <a:tc>
                  <a:txBody>
                    <a:bodyPr/>
                    <a:lstStyle/>
                    <a:p>
                      <a:r>
                        <a:rPr lang="en-US" sz="1600" dirty="0"/>
                        <a:t>5 K</a:t>
                      </a:r>
                    </a:p>
                  </a:txBody>
                  <a:tcPr anchor="ctr"/>
                </a:tc>
                <a:tc>
                  <a:txBody>
                    <a:bodyPr/>
                    <a:lstStyle/>
                    <a:p>
                      <a:r>
                        <a:rPr lang="en-US" sz="1600" dirty="0"/>
                        <a:t>0 - 40 K</a:t>
                      </a:r>
                    </a:p>
                  </a:txBody>
                  <a:tcPr anchor="ctr"/>
                </a:tc>
                <a:extLst>
                  <a:ext uri="{0D108BD9-81ED-4DB2-BD59-A6C34878D82A}">
                    <a16:rowId xmlns:a16="http://schemas.microsoft.com/office/drawing/2014/main" val="10008"/>
                  </a:ext>
                </a:extLst>
              </a:tr>
            </a:tbl>
          </a:graphicData>
        </a:graphic>
      </p:graphicFrame>
      <p:sp>
        <p:nvSpPr>
          <p:cNvPr id="3" name="직사각형 2">
            <a:extLst>
              <a:ext uri="{FF2B5EF4-FFF2-40B4-BE49-F238E27FC236}">
                <a16:creationId xmlns:a16="http://schemas.microsoft.com/office/drawing/2014/main" id="{2DB46F48-42E1-40D4-9513-1488E39DB205}"/>
              </a:ext>
            </a:extLst>
          </p:cNvPr>
          <p:cNvSpPr/>
          <p:nvPr/>
        </p:nvSpPr>
        <p:spPr>
          <a:xfrm>
            <a:off x="107950" y="3933825"/>
            <a:ext cx="8887905" cy="375128"/>
          </a:xfrm>
          <a:prstGeom prst="rect">
            <a:avLst/>
          </a:prstGeom>
          <a:noFill/>
          <a:ln w="28575">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195956041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3" name="Shape 132"/>
          <p:cNvSpPr txBox="1">
            <a:spLocks noGrp="1"/>
          </p:cNvSpPr>
          <p:nvPr>
            <p:ph type="title"/>
          </p:nvPr>
        </p:nvSpPr>
        <p:spPr>
          <a:xfrm>
            <a:off x="457200" y="41514"/>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600" b="0" i="0" u="none" strike="noStrike" cap="none" dirty="0">
                <a:solidFill>
                  <a:schemeClr val="lt1"/>
                </a:solidFill>
                <a:latin typeface="Calibri"/>
                <a:ea typeface="Calibri"/>
                <a:cs typeface="Calibri"/>
                <a:sym typeface="Calibri"/>
              </a:rPr>
              <a:t>PLPT </a:t>
            </a:r>
            <a:r>
              <a:rPr lang="en-US" dirty="0"/>
              <a:t>ABI-</a:t>
            </a:r>
            <a:r>
              <a:rPr lang="en-US" dirty="0">
                <a:solidFill>
                  <a:srgbClr val="FF0000"/>
                </a:solidFill>
              </a:rPr>
              <a:t>FD</a:t>
            </a:r>
            <a:r>
              <a:rPr lang="en-US" dirty="0"/>
              <a:t>-TPW:</a:t>
            </a:r>
          </a:p>
        </p:txBody>
      </p:sp>
      <p:sp>
        <p:nvSpPr>
          <p:cNvPr id="17" name="Shape 130"/>
          <p:cNvSpPr txBox="1">
            <a:spLocks/>
          </p:cNvSpPr>
          <p:nvPr/>
        </p:nvSpPr>
        <p:spPr>
          <a:xfrm>
            <a:off x="696506" y="1344260"/>
            <a:ext cx="1231353"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a:t>GPS</a:t>
            </a:r>
          </a:p>
        </p:txBody>
      </p:sp>
      <p:sp>
        <p:nvSpPr>
          <p:cNvPr id="18" name="Shape 130"/>
          <p:cNvSpPr txBox="1">
            <a:spLocks/>
          </p:cNvSpPr>
          <p:nvPr/>
        </p:nvSpPr>
        <p:spPr>
          <a:xfrm>
            <a:off x="3006090" y="1344260"/>
            <a:ext cx="3014266"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a:t>RAOB</a:t>
            </a:r>
          </a:p>
        </p:txBody>
      </p:sp>
      <p:sp>
        <p:nvSpPr>
          <p:cNvPr id="19" name="Shape 130"/>
          <p:cNvSpPr txBox="1">
            <a:spLocks/>
          </p:cNvSpPr>
          <p:nvPr/>
        </p:nvSpPr>
        <p:spPr>
          <a:xfrm>
            <a:off x="6006143" y="1344260"/>
            <a:ext cx="3014266"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a:t>AMSR2</a:t>
            </a:r>
          </a:p>
        </p:txBody>
      </p:sp>
      <p:sp>
        <p:nvSpPr>
          <p:cNvPr id="22" name="Shape 130"/>
          <p:cNvSpPr txBox="1">
            <a:spLocks noGrp="1"/>
          </p:cNvSpPr>
          <p:nvPr>
            <p:ph type="body" idx="1"/>
          </p:nvPr>
        </p:nvSpPr>
        <p:spPr>
          <a:xfrm>
            <a:off x="2705100" y="772856"/>
            <a:ext cx="3634740" cy="514924"/>
          </a:xfrm>
          <a:prstGeom prst="rect">
            <a:avLst/>
          </a:prstGeom>
        </p:spPr>
        <p:txBody>
          <a:bodyPr lIns="91425" tIns="91425" rIns="91425" bIns="91425" anchor="t" anchorCtr="0">
            <a:noAutofit/>
          </a:bodyPr>
          <a:lstStyle/>
          <a:p>
            <a:pPr lvl="0" algn="ctr">
              <a:spcBef>
                <a:spcPts val="0"/>
              </a:spcBef>
              <a:buNone/>
            </a:pPr>
            <a:r>
              <a:rPr lang="en-US" dirty="0"/>
              <a:t>2018.11-2019.04</a:t>
            </a:r>
            <a:endParaRPr dirty="0"/>
          </a:p>
        </p:txBody>
      </p:sp>
      <p:sp>
        <p:nvSpPr>
          <p:cNvPr id="15" name="Shape 92"/>
          <p:cNvSpPr txBox="1">
            <a:spLocks/>
          </p:cNvSpPr>
          <p:nvPr/>
        </p:nvSpPr>
        <p:spPr>
          <a:xfrm>
            <a:off x="6897575" y="6534475"/>
            <a:ext cx="2133599" cy="365125"/>
          </a:xfrm>
          <a:prstGeom prst="rect">
            <a:avLst/>
          </a:prstGeom>
          <a:noFill/>
          <a:ln>
            <a:noFill/>
          </a:ln>
        </p:spPr>
        <p:txBody>
          <a:bodyPr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buSzPct val="25000"/>
            </a:pPr>
            <a:fld id="{00000000-1234-1234-1234-123412341234}" type="slidenum">
              <a:rPr lang="en-US" sz="1200" smtClean="0">
                <a:solidFill>
                  <a:schemeClr val="lt1"/>
                </a:solidFill>
                <a:latin typeface="Calibri"/>
                <a:ea typeface="Calibri"/>
                <a:cs typeface="Calibri"/>
                <a:sym typeface="Calibri"/>
              </a:rPr>
              <a:pPr algn="r">
                <a:buSzPct val="25000"/>
              </a:pPr>
              <a:t>19</a:t>
            </a:fld>
            <a:endParaRPr lang="en-US" sz="1200" dirty="0">
              <a:solidFill>
                <a:schemeClr val="lt1"/>
              </a:solidFill>
              <a:latin typeface="Calibri"/>
              <a:ea typeface="Calibri"/>
              <a:cs typeface="Calibri"/>
              <a:sym typeface="Calibri"/>
            </a:endParaRPr>
          </a:p>
        </p:txBody>
      </p:sp>
      <p:pic>
        <p:nvPicPr>
          <p:cNvPr id="23" name="그림 22">
            <a:extLst>
              <a:ext uri="{FF2B5EF4-FFF2-40B4-BE49-F238E27FC236}">
                <a16:creationId xmlns:a16="http://schemas.microsoft.com/office/drawing/2014/main" id="{A7D78678-6124-4382-A43C-FAFECC42D408}"/>
              </a:ext>
            </a:extLst>
          </p:cNvPr>
          <p:cNvPicPr>
            <a:picLocks noChangeAspect="1"/>
          </p:cNvPicPr>
          <p:nvPr/>
        </p:nvPicPr>
        <p:blipFill>
          <a:blip r:embed="rId3"/>
          <a:stretch>
            <a:fillRect/>
          </a:stretch>
        </p:blipFill>
        <p:spPr>
          <a:xfrm>
            <a:off x="116009" y="1940908"/>
            <a:ext cx="2880000" cy="2160000"/>
          </a:xfrm>
          <a:prstGeom prst="rect">
            <a:avLst/>
          </a:prstGeom>
          <a:solidFill>
            <a:schemeClr val="lt1"/>
          </a:solidFill>
        </p:spPr>
      </p:pic>
      <p:sp>
        <p:nvSpPr>
          <p:cNvPr id="24" name="TextBox 23">
            <a:extLst>
              <a:ext uri="{FF2B5EF4-FFF2-40B4-BE49-F238E27FC236}">
                <a16:creationId xmlns:a16="http://schemas.microsoft.com/office/drawing/2014/main" id="{706680FF-6B0C-4FC7-8367-4D68C903BC56}"/>
              </a:ext>
            </a:extLst>
          </p:cNvPr>
          <p:cNvSpPr txBox="1"/>
          <p:nvPr/>
        </p:nvSpPr>
        <p:spPr>
          <a:xfrm>
            <a:off x="312549" y="6550223"/>
            <a:ext cx="1999265" cy="307777"/>
          </a:xfrm>
          <a:prstGeom prst="rect">
            <a:avLst/>
          </a:prstGeom>
          <a:noFill/>
        </p:spPr>
        <p:txBody>
          <a:bodyPr wrap="none" rtlCol="0">
            <a:spAutoFit/>
          </a:bodyPr>
          <a:lstStyle/>
          <a:p>
            <a:r>
              <a:rPr lang="en-US" altLang="ko-KR" dirty="0">
                <a:solidFill>
                  <a:schemeClr val="bg1"/>
                </a:solidFill>
              </a:rPr>
              <a:t>Use</a:t>
            </a:r>
            <a:r>
              <a:rPr lang="ko-KR" altLang="en-US" dirty="0">
                <a:solidFill>
                  <a:schemeClr val="bg1"/>
                </a:solidFill>
              </a:rPr>
              <a:t> </a:t>
            </a:r>
            <a:r>
              <a:rPr lang="en-US" altLang="ko-KR" dirty="0">
                <a:solidFill>
                  <a:schemeClr val="bg1"/>
                </a:solidFill>
              </a:rPr>
              <a:t>data b/w 18Z~09Z</a:t>
            </a:r>
            <a:endParaRPr lang="ko-KR" altLang="en-US" dirty="0">
              <a:solidFill>
                <a:schemeClr val="bg1"/>
              </a:solidFill>
            </a:endParaRPr>
          </a:p>
        </p:txBody>
      </p:sp>
      <p:sp>
        <p:nvSpPr>
          <p:cNvPr id="25" name="TextBox 24">
            <a:extLst>
              <a:ext uri="{FF2B5EF4-FFF2-40B4-BE49-F238E27FC236}">
                <a16:creationId xmlns:a16="http://schemas.microsoft.com/office/drawing/2014/main" id="{C0C5F42B-F39E-4675-BA7C-0FCA232BD33E}"/>
              </a:ext>
            </a:extLst>
          </p:cNvPr>
          <p:cNvSpPr txBox="1"/>
          <p:nvPr/>
        </p:nvSpPr>
        <p:spPr>
          <a:xfrm>
            <a:off x="6513643" y="6550223"/>
            <a:ext cx="1999265" cy="307777"/>
          </a:xfrm>
          <a:prstGeom prst="rect">
            <a:avLst/>
          </a:prstGeom>
          <a:noFill/>
        </p:spPr>
        <p:txBody>
          <a:bodyPr wrap="none" rtlCol="0">
            <a:spAutoFit/>
          </a:bodyPr>
          <a:lstStyle/>
          <a:p>
            <a:r>
              <a:rPr lang="en-US" altLang="ko-KR" dirty="0">
                <a:solidFill>
                  <a:schemeClr val="bg1"/>
                </a:solidFill>
              </a:rPr>
              <a:t>Use</a:t>
            </a:r>
            <a:r>
              <a:rPr lang="ko-KR" altLang="en-US" dirty="0">
                <a:solidFill>
                  <a:schemeClr val="bg1"/>
                </a:solidFill>
              </a:rPr>
              <a:t> </a:t>
            </a:r>
            <a:r>
              <a:rPr lang="en-US" altLang="ko-KR" dirty="0">
                <a:solidFill>
                  <a:schemeClr val="bg1"/>
                </a:solidFill>
              </a:rPr>
              <a:t>data b/w 18Z~09Z</a:t>
            </a:r>
            <a:endParaRPr lang="ko-KR" altLang="en-US" dirty="0">
              <a:solidFill>
                <a:schemeClr val="bg1"/>
              </a:solidFill>
            </a:endParaRPr>
          </a:p>
        </p:txBody>
      </p:sp>
      <p:sp>
        <p:nvSpPr>
          <p:cNvPr id="26" name="TextBox 25">
            <a:extLst>
              <a:ext uri="{FF2B5EF4-FFF2-40B4-BE49-F238E27FC236}">
                <a16:creationId xmlns:a16="http://schemas.microsoft.com/office/drawing/2014/main" id="{DE63E0D9-358B-49A7-A2EA-660ABC880E1B}"/>
              </a:ext>
            </a:extLst>
          </p:cNvPr>
          <p:cNvSpPr txBox="1"/>
          <p:nvPr/>
        </p:nvSpPr>
        <p:spPr>
          <a:xfrm>
            <a:off x="3530532" y="6550223"/>
            <a:ext cx="1258678" cy="307777"/>
          </a:xfrm>
          <a:prstGeom prst="rect">
            <a:avLst/>
          </a:prstGeom>
          <a:noFill/>
        </p:spPr>
        <p:txBody>
          <a:bodyPr wrap="none" rtlCol="0">
            <a:spAutoFit/>
          </a:bodyPr>
          <a:lstStyle/>
          <a:p>
            <a:r>
              <a:rPr lang="en-US" altLang="ko-KR" dirty="0">
                <a:solidFill>
                  <a:schemeClr val="bg1"/>
                </a:solidFill>
              </a:rPr>
              <a:t>Use 00Z</a:t>
            </a:r>
            <a:r>
              <a:rPr lang="ko-KR" altLang="en-US" dirty="0">
                <a:solidFill>
                  <a:schemeClr val="bg1"/>
                </a:solidFill>
              </a:rPr>
              <a:t> </a:t>
            </a:r>
            <a:r>
              <a:rPr lang="en-US" altLang="ko-KR" dirty="0">
                <a:solidFill>
                  <a:schemeClr val="bg1"/>
                </a:solidFill>
              </a:rPr>
              <a:t>data</a:t>
            </a:r>
            <a:endParaRPr lang="ko-KR" altLang="en-US" dirty="0">
              <a:solidFill>
                <a:schemeClr val="bg1"/>
              </a:solidFill>
            </a:endParaRPr>
          </a:p>
        </p:txBody>
      </p:sp>
      <p:pic>
        <p:nvPicPr>
          <p:cNvPr id="32" name="그림 31">
            <a:extLst>
              <a:ext uri="{FF2B5EF4-FFF2-40B4-BE49-F238E27FC236}">
                <a16:creationId xmlns:a16="http://schemas.microsoft.com/office/drawing/2014/main" id="{8F39C569-2CF2-4211-83EE-013B1245C112}"/>
              </a:ext>
            </a:extLst>
          </p:cNvPr>
          <p:cNvPicPr>
            <a:picLocks noChangeAspect="1"/>
          </p:cNvPicPr>
          <p:nvPr/>
        </p:nvPicPr>
        <p:blipFill>
          <a:blip r:embed="rId4"/>
          <a:stretch>
            <a:fillRect/>
          </a:stretch>
        </p:blipFill>
        <p:spPr>
          <a:xfrm>
            <a:off x="3139199" y="1940908"/>
            <a:ext cx="2880000" cy="2160000"/>
          </a:xfrm>
          <a:prstGeom prst="rect">
            <a:avLst/>
          </a:prstGeom>
          <a:solidFill>
            <a:schemeClr val="lt1"/>
          </a:solidFill>
        </p:spPr>
      </p:pic>
      <p:pic>
        <p:nvPicPr>
          <p:cNvPr id="34" name="그림 33">
            <a:extLst>
              <a:ext uri="{FF2B5EF4-FFF2-40B4-BE49-F238E27FC236}">
                <a16:creationId xmlns:a16="http://schemas.microsoft.com/office/drawing/2014/main" id="{C9F8D66A-A406-4243-9D70-1030E2B8BFED}"/>
              </a:ext>
            </a:extLst>
          </p:cNvPr>
          <p:cNvPicPr>
            <a:picLocks noChangeAspect="1"/>
          </p:cNvPicPr>
          <p:nvPr/>
        </p:nvPicPr>
        <p:blipFill>
          <a:blip r:embed="rId5"/>
          <a:stretch>
            <a:fillRect/>
          </a:stretch>
        </p:blipFill>
        <p:spPr>
          <a:xfrm>
            <a:off x="3139199" y="4306395"/>
            <a:ext cx="2880000" cy="2160000"/>
          </a:xfrm>
          <a:prstGeom prst="rect">
            <a:avLst/>
          </a:prstGeom>
          <a:solidFill>
            <a:schemeClr val="lt1"/>
          </a:solidFill>
        </p:spPr>
      </p:pic>
      <p:pic>
        <p:nvPicPr>
          <p:cNvPr id="36" name="그림 35">
            <a:extLst>
              <a:ext uri="{FF2B5EF4-FFF2-40B4-BE49-F238E27FC236}">
                <a16:creationId xmlns:a16="http://schemas.microsoft.com/office/drawing/2014/main" id="{AAF61052-7C4A-4883-A6D6-53F7369CB16E}"/>
              </a:ext>
            </a:extLst>
          </p:cNvPr>
          <p:cNvPicPr>
            <a:picLocks noChangeAspect="1"/>
          </p:cNvPicPr>
          <p:nvPr/>
        </p:nvPicPr>
        <p:blipFill>
          <a:blip r:embed="rId6"/>
          <a:stretch>
            <a:fillRect/>
          </a:stretch>
        </p:blipFill>
        <p:spPr>
          <a:xfrm>
            <a:off x="116009" y="4306395"/>
            <a:ext cx="2880000" cy="2160000"/>
          </a:xfrm>
          <a:prstGeom prst="rect">
            <a:avLst/>
          </a:prstGeom>
          <a:solidFill>
            <a:schemeClr val="lt1"/>
          </a:solidFill>
        </p:spPr>
      </p:pic>
      <p:sp>
        <p:nvSpPr>
          <p:cNvPr id="41" name="Shape 130">
            <a:extLst>
              <a:ext uri="{FF2B5EF4-FFF2-40B4-BE49-F238E27FC236}">
                <a16:creationId xmlns:a16="http://schemas.microsoft.com/office/drawing/2014/main" id="{4CA01B89-75F1-448C-9404-91F2D48F3427}"/>
              </a:ext>
            </a:extLst>
          </p:cNvPr>
          <p:cNvSpPr txBox="1">
            <a:spLocks/>
          </p:cNvSpPr>
          <p:nvPr/>
        </p:nvSpPr>
        <p:spPr>
          <a:xfrm>
            <a:off x="7121316" y="861816"/>
            <a:ext cx="1920240" cy="514924"/>
          </a:xfrm>
          <a:prstGeom prst="rect">
            <a:avLst/>
          </a:prstGeom>
          <a:noFill/>
          <a:ln>
            <a:solidFill>
              <a:srgbClr val="00FF00"/>
            </a:solidFill>
          </a:ln>
        </p:spPr>
        <p:txBody>
          <a:bodyPr lIns="72000" tIns="36000" rIns="36000" bIns="36000"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US" sz="1400" dirty="0">
                <a:solidFill>
                  <a:schemeClr val="bg1"/>
                </a:solidFill>
                <a:latin typeface="Arial Narrow" panose="020B0606020202030204" pitchFamily="34" charset="0"/>
              </a:rPr>
              <a:t>Accuracy spec: 1 mm</a:t>
            </a:r>
          </a:p>
          <a:p>
            <a:pPr marL="0" indent="0">
              <a:spcBef>
                <a:spcPts val="0"/>
              </a:spcBef>
              <a:buFont typeface="Arial"/>
              <a:buNone/>
            </a:pPr>
            <a:r>
              <a:rPr lang="en-US" sz="1400" dirty="0">
                <a:solidFill>
                  <a:schemeClr val="bg1"/>
                </a:solidFill>
                <a:latin typeface="Arial Narrow" panose="020B0606020202030204" pitchFamily="34" charset="0"/>
              </a:rPr>
              <a:t>Precision spec: 3 mm</a:t>
            </a:r>
          </a:p>
        </p:txBody>
      </p:sp>
      <p:pic>
        <p:nvPicPr>
          <p:cNvPr id="3" name="그림 2">
            <a:extLst>
              <a:ext uri="{FF2B5EF4-FFF2-40B4-BE49-F238E27FC236}">
                <a16:creationId xmlns:a16="http://schemas.microsoft.com/office/drawing/2014/main" id="{40651586-2436-493D-B9E1-17A83A63D5C9}"/>
              </a:ext>
            </a:extLst>
          </p:cNvPr>
          <p:cNvPicPr>
            <a:picLocks noChangeAspect="1"/>
          </p:cNvPicPr>
          <p:nvPr/>
        </p:nvPicPr>
        <p:blipFill>
          <a:blip r:embed="rId7"/>
          <a:stretch>
            <a:fillRect/>
          </a:stretch>
        </p:blipFill>
        <p:spPr>
          <a:xfrm>
            <a:off x="6162388" y="1940908"/>
            <a:ext cx="2880000" cy="2160000"/>
          </a:xfrm>
          <a:prstGeom prst="rect">
            <a:avLst/>
          </a:prstGeom>
          <a:solidFill>
            <a:schemeClr val="bg1"/>
          </a:solidFill>
        </p:spPr>
      </p:pic>
      <p:pic>
        <p:nvPicPr>
          <p:cNvPr id="5" name="그림 4">
            <a:extLst>
              <a:ext uri="{FF2B5EF4-FFF2-40B4-BE49-F238E27FC236}">
                <a16:creationId xmlns:a16="http://schemas.microsoft.com/office/drawing/2014/main" id="{5B29483F-49D4-4FB9-93EC-BE2A59C2DBA0}"/>
              </a:ext>
            </a:extLst>
          </p:cNvPr>
          <p:cNvPicPr>
            <a:picLocks noChangeAspect="1"/>
          </p:cNvPicPr>
          <p:nvPr/>
        </p:nvPicPr>
        <p:blipFill>
          <a:blip r:embed="rId8"/>
          <a:stretch>
            <a:fillRect/>
          </a:stretch>
        </p:blipFill>
        <p:spPr>
          <a:xfrm>
            <a:off x="6162388" y="4306395"/>
            <a:ext cx="2880000" cy="2160000"/>
          </a:xfrm>
          <a:prstGeom prst="rect">
            <a:avLst/>
          </a:prstGeom>
          <a:solidFill>
            <a:schemeClr val="bg1"/>
          </a:solidFill>
        </p:spPr>
      </p:pic>
      <p:sp>
        <p:nvSpPr>
          <p:cNvPr id="20" name="Shape 154">
            <a:extLst>
              <a:ext uri="{FF2B5EF4-FFF2-40B4-BE49-F238E27FC236}">
                <a16:creationId xmlns:a16="http://schemas.microsoft.com/office/drawing/2014/main" id="{9520FF47-2732-4C3D-ACE8-4CCB5E1597F7}"/>
              </a:ext>
            </a:extLst>
          </p:cNvPr>
          <p:cNvSpPr txBox="1"/>
          <p:nvPr/>
        </p:nvSpPr>
        <p:spPr>
          <a:xfrm>
            <a:off x="7976700" y="6059018"/>
            <a:ext cx="984600" cy="400200"/>
          </a:xfrm>
          <a:prstGeom prst="rect">
            <a:avLst/>
          </a:prstGeom>
          <a:solidFill>
            <a:srgbClr val="00B050"/>
          </a:solidFill>
          <a:ln>
            <a:noFill/>
          </a:ln>
        </p:spPr>
        <p:txBody>
          <a:bodyPr lIns="91425" tIns="45700" rIns="91425" bIns="45700" anchor="t" anchorCtr="0">
            <a:noAutofit/>
          </a:bodyPr>
          <a:lstStyle/>
          <a:p>
            <a:pPr marL="0" marR="0" lvl="0" indent="0" algn="ctr" rtl="0">
              <a:spcBef>
                <a:spcPts val="0"/>
              </a:spcBef>
              <a:buSzPct val="25000"/>
              <a:buNone/>
            </a:pPr>
            <a:r>
              <a:rPr lang="en-US" sz="2000">
                <a:solidFill>
                  <a:schemeClr val="lt1"/>
                </a:solidFill>
                <a:latin typeface="Calibri"/>
                <a:ea typeface="Calibri"/>
                <a:cs typeface="Calibri"/>
                <a:sym typeface="Calibri"/>
              </a:rPr>
              <a:t>PASSED</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Shape 321"/>
          <p:cNvSpPr txBox="1">
            <a:spLocks noGrp="1"/>
          </p:cNvSpPr>
          <p:nvPr>
            <p:ph type="title"/>
          </p:nvPr>
        </p:nvSpPr>
        <p:spPr>
          <a:xfrm>
            <a:off x="457200" y="41514"/>
            <a:ext cx="8229600" cy="1143001"/>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3600" b="0" i="0" u="none" strike="noStrike" cap="none">
                <a:solidFill>
                  <a:schemeClr val="lt1"/>
                </a:solidFill>
                <a:latin typeface="Calibri"/>
                <a:ea typeface="Calibri"/>
                <a:cs typeface="Calibri"/>
                <a:sym typeface="Calibri"/>
              </a:rPr>
              <a:t>Agenda</a:t>
            </a:r>
          </a:p>
        </p:txBody>
      </p:sp>
      <p:sp>
        <p:nvSpPr>
          <p:cNvPr id="322" name="Shape 322"/>
          <p:cNvSpPr txBox="1">
            <a:spLocks noGrp="1"/>
          </p:cNvSpPr>
          <p:nvPr>
            <p:ph type="body" idx="1"/>
          </p:nvPr>
        </p:nvSpPr>
        <p:spPr>
          <a:xfrm>
            <a:off x="457200" y="1465262"/>
            <a:ext cx="8229600" cy="4525960"/>
          </a:xfrm>
          <a:prstGeom prst="rect">
            <a:avLst/>
          </a:prstGeom>
          <a:noFill/>
          <a:ln>
            <a:noFill/>
          </a:ln>
        </p:spPr>
        <p:txBody>
          <a:bodyPr lIns="91425" tIns="45700" rIns="91425" bIns="45700" anchor="t" anchorCtr="0">
            <a:noAutofit/>
          </a:bodyPr>
          <a:lstStyle/>
          <a:p>
            <a:pPr marL="571500" indent="-571500"/>
            <a:r>
              <a:rPr lang="en-US" sz="3600" b="0" i="0" u="none" strike="noStrike" cap="none" dirty="0" smtClean="0">
                <a:solidFill>
                  <a:schemeClr val="lt1"/>
                </a:solidFill>
                <a:latin typeface="Calibri"/>
                <a:ea typeface="Calibri"/>
                <a:cs typeface="Calibri"/>
                <a:sym typeface="Calibri"/>
              </a:rPr>
              <a:t>Provisional* </a:t>
            </a:r>
            <a:r>
              <a:rPr lang="en-US" sz="3600" b="0" i="0" u="none" strike="noStrike" cap="none" dirty="0" smtClean="0">
                <a:solidFill>
                  <a:schemeClr val="lt1"/>
                </a:solidFill>
                <a:latin typeface="Calibri"/>
                <a:ea typeface="Calibri"/>
                <a:cs typeface="Calibri"/>
                <a:sym typeface="Calibri"/>
              </a:rPr>
              <a:t>Validation Product Maturity </a:t>
            </a:r>
            <a:r>
              <a:rPr lang="en-US" sz="3600" b="0" i="0" u="none" strike="noStrike" cap="none" dirty="0" smtClean="0">
                <a:solidFill>
                  <a:schemeClr val="lt1"/>
                </a:solidFill>
                <a:latin typeface="Calibri"/>
                <a:ea typeface="Calibri"/>
                <a:cs typeface="Calibri"/>
                <a:sym typeface="Calibri"/>
              </a:rPr>
              <a:t>Assessment</a:t>
            </a:r>
          </a:p>
          <a:p>
            <a:pPr marL="971550" lvl="1" indent="-571500"/>
            <a:r>
              <a:rPr lang="en-US" sz="3200" dirty="0" smtClean="0"/>
              <a:t>GOES-17 Focal Plane Temperatures during stable times</a:t>
            </a:r>
          </a:p>
          <a:p>
            <a:pPr marL="1371600" lvl="2" indent="-571500"/>
            <a:r>
              <a:rPr lang="en-US" dirty="0"/>
              <a:t>Data between </a:t>
            </a:r>
            <a:r>
              <a:rPr lang="en-US" dirty="0" smtClean="0"/>
              <a:t>0900 </a:t>
            </a:r>
            <a:r>
              <a:rPr lang="en-US" dirty="0"/>
              <a:t>UTC and </a:t>
            </a:r>
            <a:r>
              <a:rPr lang="en-US" dirty="0" smtClean="0"/>
              <a:t>1800 </a:t>
            </a:r>
            <a:r>
              <a:rPr lang="en-US" dirty="0"/>
              <a:t>UTC were ignored in this analysis</a:t>
            </a:r>
            <a:endParaRPr lang="en-US" sz="2800" b="0" i="0" u="none" strike="noStrike" cap="none" dirty="0" smtClean="0">
              <a:solidFill>
                <a:schemeClr val="lt1"/>
              </a:solidFill>
              <a:latin typeface="Calibri"/>
              <a:ea typeface="Calibri"/>
              <a:cs typeface="Calibri"/>
              <a:sym typeface="Calibri"/>
            </a:endParaRPr>
          </a:p>
          <a:p>
            <a:pPr marL="457200" indent="-457200"/>
            <a:endParaRPr lang="en-US" sz="1000" b="0" i="0" u="none" strike="noStrike" cap="none" dirty="0">
              <a:solidFill>
                <a:schemeClr val="lt1"/>
              </a:solidFill>
              <a:latin typeface="Calibri"/>
              <a:ea typeface="Calibri"/>
              <a:cs typeface="Calibri"/>
              <a:sym typeface="Calibri"/>
            </a:endParaRPr>
          </a:p>
          <a:p>
            <a:pPr marL="457200" indent="-457200"/>
            <a:r>
              <a:rPr lang="en-US" sz="3600" b="0" i="0" u="none" strike="noStrike" cap="none" dirty="0" smtClean="0">
                <a:solidFill>
                  <a:schemeClr val="lt1"/>
                </a:solidFill>
                <a:latin typeface="Calibri"/>
                <a:ea typeface="Calibri"/>
                <a:cs typeface="Calibri"/>
                <a:sym typeface="Calibri"/>
              </a:rPr>
              <a:t>Path </a:t>
            </a:r>
            <a:r>
              <a:rPr lang="en-US" sz="3600" b="0" i="0" u="none" strike="noStrike" cap="none" dirty="0">
                <a:solidFill>
                  <a:schemeClr val="lt1"/>
                </a:solidFill>
                <a:latin typeface="Calibri"/>
                <a:ea typeface="Calibri"/>
                <a:cs typeface="Calibri"/>
                <a:sym typeface="Calibri"/>
              </a:rPr>
              <a:t>to </a:t>
            </a:r>
            <a:r>
              <a:rPr lang="en-US" sz="3600" b="0" i="0" u="none" strike="noStrike" cap="none" dirty="0" smtClean="0">
                <a:solidFill>
                  <a:schemeClr val="lt1"/>
                </a:solidFill>
                <a:latin typeface="Calibri"/>
                <a:ea typeface="Calibri"/>
                <a:cs typeface="Calibri"/>
                <a:sym typeface="Calibri"/>
              </a:rPr>
              <a:t>Delta Review (LHP mitigation)</a:t>
            </a:r>
          </a:p>
          <a:p>
            <a:pPr marL="457200" indent="-457200"/>
            <a:endParaRPr lang="en-US" sz="1000" b="0" i="0" u="none" strike="noStrike" cap="none" dirty="0">
              <a:solidFill>
                <a:schemeClr val="lt1"/>
              </a:solidFill>
              <a:latin typeface="Calibri"/>
              <a:ea typeface="Calibri"/>
              <a:cs typeface="Calibri"/>
              <a:sym typeface="Calibri"/>
            </a:endParaRPr>
          </a:p>
          <a:p>
            <a:pPr marL="457200" indent="-457200"/>
            <a:r>
              <a:rPr lang="en-US" sz="3600" b="0" i="0" u="none" strike="noStrike" cap="none" dirty="0">
                <a:solidFill>
                  <a:schemeClr val="lt1"/>
                </a:solidFill>
                <a:latin typeface="Calibri"/>
                <a:ea typeface="Calibri"/>
                <a:cs typeface="Calibri"/>
                <a:sym typeface="Calibri"/>
              </a:rPr>
              <a:t>Summary and Recommendations</a:t>
            </a:r>
          </a:p>
          <a:p>
            <a:pPr marL="342900" marR="0" lvl="0" indent="-342900" algn="l" rtl="0">
              <a:lnSpc>
                <a:spcPct val="100000"/>
              </a:lnSpc>
              <a:spcBef>
                <a:spcPts val="640"/>
              </a:spcBef>
              <a:spcAft>
                <a:spcPts val="0"/>
              </a:spcAft>
              <a:buClr>
                <a:schemeClr val="lt1"/>
              </a:buClr>
              <a:buSzPct val="25000"/>
              <a:buFont typeface="Arial"/>
              <a:buNone/>
            </a:pPr>
            <a:endParaRPr sz="3200" b="0" i="0" u="none" strike="noStrike" cap="none" dirty="0">
              <a:solidFill>
                <a:schemeClr val="lt1"/>
              </a:solidFill>
              <a:latin typeface="Calibri"/>
              <a:ea typeface="Calibri"/>
              <a:cs typeface="Calibri"/>
              <a:sym typeface="Calibri"/>
            </a:endParaRPr>
          </a:p>
          <a:p>
            <a:pPr marL="342900" marR="0" lvl="0" indent="-342900" algn="l" rtl="0">
              <a:lnSpc>
                <a:spcPct val="100000"/>
              </a:lnSpc>
              <a:spcBef>
                <a:spcPts val="640"/>
              </a:spcBef>
              <a:spcAft>
                <a:spcPts val="0"/>
              </a:spcAft>
              <a:buClr>
                <a:schemeClr val="lt1"/>
              </a:buClr>
              <a:buSzPct val="25000"/>
              <a:buFont typeface="Arial"/>
              <a:buNone/>
            </a:pPr>
            <a:endParaRPr sz="3200" b="0" i="0" u="none" strike="noStrike" cap="none" dirty="0">
              <a:solidFill>
                <a:schemeClr val="lt1"/>
              </a:solidFill>
              <a:latin typeface="Calibri"/>
              <a:ea typeface="Calibri"/>
              <a:cs typeface="Calibri"/>
              <a:sym typeface="Calibri"/>
            </a:endParaRPr>
          </a:p>
          <a:p>
            <a:pPr marL="342900" marR="0" lvl="0" indent="-342900" algn="l" rtl="0">
              <a:lnSpc>
                <a:spcPct val="100000"/>
              </a:lnSpc>
              <a:spcBef>
                <a:spcPts val="640"/>
              </a:spcBef>
              <a:spcAft>
                <a:spcPts val="0"/>
              </a:spcAft>
              <a:buClr>
                <a:schemeClr val="lt1"/>
              </a:buClr>
              <a:buSzPct val="25000"/>
              <a:buFont typeface="Arial"/>
              <a:buNone/>
            </a:pPr>
            <a:endParaRPr sz="3200" b="0" i="0" u="none" strike="noStrike" cap="none" dirty="0">
              <a:solidFill>
                <a:schemeClr val="lt1"/>
              </a:solidFill>
              <a:latin typeface="Calibri"/>
              <a:ea typeface="Calibri"/>
              <a:cs typeface="Calibri"/>
              <a:sym typeface="Calibri"/>
            </a:endParaRPr>
          </a:p>
        </p:txBody>
      </p:sp>
      <p:sp>
        <p:nvSpPr>
          <p:cNvPr id="323" name="Shape 323"/>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2</a:t>
            </a:fld>
            <a:endParaRPr lang="en-US" sz="1200" b="0" i="0" u="none" strike="noStrike" cap="none">
              <a:solidFill>
                <a:schemeClr val="lt1"/>
              </a:solidFill>
              <a:latin typeface="Calibri"/>
              <a:ea typeface="Calibri"/>
              <a:cs typeface="Calibri"/>
              <a:sym typeface="Calibri"/>
            </a:endParaRPr>
          </a:p>
        </p:txBody>
      </p:sp>
      <p:sp>
        <p:nvSpPr>
          <p:cNvPr id="5" name="TextBox 4"/>
          <p:cNvSpPr txBox="1"/>
          <p:nvPr/>
        </p:nvSpPr>
        <p:spPr>
          <a:xfrm>
            <a:off x="683581" y="6356350"/>
            <a:ext cx="7830103" cy="307777"/>
          </a:xfrm>
          <a:prstGeom prst="rect">
            <a:avLst/>
          </a:prstGeom>
          <a:noFill/>
        </p:spPr>
        <p:txBody>
          <a:bodyPr wrap="square" rtlCol="0">
            <a:spAutoFit/>
          </a:bodyPr>
          <a:lstStyle/>
          <a:p>
            <a:r>
              <a:rPr lang="en-US" dirty="0" smtClean="0">
                <a:solidFill>
                  <a:srgbClr val="FFFF00"/>
                </a:solidFill>
              </a:rPr>
              <a:t>The GOES-17 LAP (Legacy Atmospheric Profiles) shown here are only beta-stage maturity </a:t>
            </a:r>
            <a:endParaRPr lang="en-US" dirty="0">
              <a:solidFill>
                <a:srgbClr val="FFFF00"/>
              </a:solidFill>
            </a:endParaRPr>
          </a:p>
        </p:txBody>
      </p:sp>
    </p:spTree>
    <p:extLst>
      <p:ext uri="{BB962C8B-B14F-4D97-AF65-F5344CB8AC3E}">
        <p14:creationId xmlns:p14="http://schemas.microsoft.com/office/powerpoint/2010/main" val="168726920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Shape 197"/>
          <p:cNvSpPr txBox="1">
            <a:spLocks noGrp="1"/>
          </p:cNvSpPr>
          <p:nvPr>
            <p:ph type="sldNum" idx="12"/>
          </p:nvPr>
        </p:nvSpPr>
        <p:spPr>
          <a:xfrm>
            <a:off x="6553200" y="6356350"/>
            <a:ext cx="2133600" cy="365100"/>
          </a:xfrm>
          <a:prstGeom prst="rect">
            <a:avLst/>
          </a:prstGeom>
        </p:spPr>
        <p:txBody>
          <a:bodyPr lIns="91425" tIns="45700" rIns="91425" bIns="45700" anchor="ctr" anchorCtr="0">
            <a:noAutofit/>
          </a:bodyPr>
          <a:lstStyle/>
          <a:p>
            <a:pPr lvl="0" rtl="0">
              <a:spcBef>
                <a:spcPts val="0"/>
              </a:spcBef>
              <a:buNone/>
            </a:pPr>
            <a:fld id="{00000000-1234-1234-1234-123412341234}" type="slidenum">
              <a:rPr lang="en-US"/>
              <a:pPr lvl="0" rtl="0">
                <a:spcBef>
                  <a:spcPts val="0"/>
                </a:spcBef>
                <a:buNone/>
              </a:pPr>
              <a:t>20</a:t>
            </a:fld>
            <a:endParaRPr lang="en-US"/>
          </a:p>
        </p:txBody>
      </p:sp>
      <p:sp>
        <p:nvSpPr>
          <p:cNvPr id="13" name="Shape 132"/>
          <p:cNvSpPr txBox="1">
            <a:spLocks noGrp="1"/>
          </p:cNvSpPr>
          <p:nvPr>
            <p:ph type="title"/>
          </p:nvPr>
        </p:nvSpPr>
        <p:spPr>
          <a:xfrm>
            <a:off x="457200" y="41514"/>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600" b="0" i="0" u="none" strike="noStrike" cap="none" dirty="0">
                <a:solidFill>
                  <a:schemeClr val="lt1"/>
                </a:solidFill>
                <a:latin typeface="Calibri"/>
                <a:ea typeface="Calibri"/>
                <a:cs typeface="Calibri"/>
                <a:sym typeface="Calibri"/>
              </a:rPr>
              <a:t>PLPT </a:t>
            </a:r>
            <a:r>
              <a:rPr lang="en-US" dirty="0"/>
              <a:t>ABI-</a:t>
            </a:r>
            <a:r>
              <a:rPr lang="en-US" dirty="0">
                <a:solidFill>
                  <a:srgbClr val="FF0000"/>
                </a:solidFill>
              </a:rPr>
              <a:t>FD</a:t>
            </a:r>
            <a:r>
              <a:rPr lang="en-US" dirty="0"/>
              <a:t>-TPW:</a:t>
            </a:r>
          </a:p>
        </p:txBody>
      </p:sp>
      <p:sp>
        <p:nvSpPr>
          <p:cNvPr id="17" name="Shape 130"/>
          <p:cNvSpPr txBox="1">
            <a:spLocks/>
          </p:cNvSpPr>
          <p:nvPr/>
        </p:nvSpPr>
        <p:spPr>
          <a:xfrm>
            <a:off x="856001" y="1329116"/>
            <a:ext cx="1513294"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a:t>ECMWF</a:t>
            </a:r>
          </a:p>
        </p:txBody>
      </p:sp>
      <p:sp>
        <p:nvSpPr>
          <p:cNvPr id="18" name="Shape 130"/>
          <p:cNvSpPr txBox="1">
            <a:spLocks/>
          </p:cNvSpPr>
          <p:nvPr/>
        </p:nvSpPr>
        <p:spPr>
          <a:xfrm>
            <a:off x="3006090" y="1329116"/>
            <a:ext cx="3014266"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a:t>GDAS</a:t>
            </a:r>
          </a:p>
        </p:txBody>
      </p:sp>
      <p:sp>
        <p:nvSpPr>
          <p:cNvPr id="12" name="Shape 92"/>
          <p:cNvSpPr txBox="1">
            <a:spLocks/>
          </p:cNvSpPr>
          <p:nvPr/>
        </p:nvSpPr>
        <p:spPr>
          <a:xfrm>
            <a:off x="6553200" y="6356350"/>
            <a:ext cx="2133599" cy="365125"/>
          </a:xfrm>
          <a:prstGeom prst="rect">
            <a:avLst/>
          </a:prstGeom>
          <a:noFill/>
          <a:ln>
            <a:noFill/>
          </a:ln>
        </p:spPr>
        <p:txBody>
          <a:bodyPr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buSzPct val="25000"/>
            </a:pPr>
            <a:fld id="{00000000-1234-1234-1234-123412341234}" type="slidenum">
              <a:rPr lang="en-US" sz="1200" smtClean="0">
                <a:solidFill>
                  <a:schemeClr val="lt1"/>
                </a:solidFill>
                <a:latin typeface="Calibri"/>
                <a:ea typeface="Calibri"/>
                <a:cs typeface="Calibri"/>
                <a:sym typeface="Calibri"/>
              </a:rPr>
              <a:pPr algn="r">
                <a:buSzPct val="25000"/>
              </a:pPr>
              <a:t>20</a:t>
            </a:fld>
            <a:endParaRPr lang="en-US" sz="1200" dirty="0">
              <a:solidFill>
                <a:schemeClr val="lt1"/>
              </a:solidFill>
              <a:latin typeface="Calibri"/>
              <a:ea typeface="Calibri"/>
              <a:cs typeface="Calibri"/>
              <a:sym typeface="Calibri"/>
            </a:endParaRPr>
          </a:p>
        </p:txBody>
      </p:sp>
      <p:sp>
        <p:nvSpPr>
          <p:cNvPr id="16" name="Shape 130">
            <a:extLst>
              <a:ext uri="{FF2B5EF4-FFF2-40B4-BE49-F238E27FC236}">
                <a16:creationId xmlns:a16="http://schemas.microsoft.com/office/drawing/2014/main" id="{4AE1DD18-353F-44E0-93DF-0155FF57E4FD}"/>
              </a:ext>
            </a:extLst>
          </p:cNvPr>
          <p:cNvSpPr txBox="1">
            <a:spLocks noGrp="1"/>
          </p:cNvSpPr>
          <p:nvPr>
            <p:ph type="body" idx="1"/>
          </p:nvPr>
        </p:nvSpPr>
        <p:spPr>
          <a:xfrm>
            <a:off x="2705100" y="772856"/>
            <a:ext cx="3634740" cy="514924"/>
          </a:xfrm>
          <a:prstGeom prst="rect">
            <a:avLst/>
          </a:prstGeom>
        </p:spPr>
        <p:txBody>
          <a:bodyPr lIns="91425" tIns="91425" rIns="91425" bIns="91425" anchor="t" anchorCtr="0">
            <a:noAutofit/>
          </a:bodyPr>
          <a:lstStyle/>
          <a:p>
            <a:pPr lvl="0" algn="ctr">
              <a:spcBef>
                <a:spcPts val="0"/>
              </a:spcBef>
              <a:buNone/>
            </a:pPr>
            <a:r>
              <a:rPr lang="en-US" dirty="0"/>
              <a:t>2018.11-2019.04</a:t>
            </a:r>
            <a:endParaRPr dirty="0"/>
          </a:p>
        </p:txBody>
      </p:sp>
      <p:pic>
        <p:nvPicPr>
          <p:cNvPr id="7" name="그림 6">
            <a:extLst>
              <a:ext uri="{FF2B5EF4-FFF2-40B4-BE49-F238E27FC236}">
                <a16:creationId xmlns:a16="http://schemas.microsoft.com/office/drawing/2014/main" id="{E5967D17-7B51-4713-85A9-C0E47C809C00}"/>
              </a:ext>
            </a:extLst>
          </p:cNvPr>
          <p:cNvPicPr>
            <a:picLocks noChangeAspect="1"/>
          </p:cNvPicPr>
          <p:nvPr/>
        </p:nvPicPr>
        <p:blipFill>
          <a:blip r:embed="rId3"/>
          <a:stretch>
            <a:fillRect/>
          </a:stretch>
        </p:blipFill>
        <p:spPr>
          <a:xfrm>
            <a:off x="3117390" y="4302020"/>
            <a:ext cx="2880000" cy="2160000"/>
          </a:xfrm>
          <a:prstGeom prst="rect">
            <a:avLst/>
          </a:prstGeom>
          <a:solidFill>
            <a:schemeClr val="lt1"/>
          </a:solidFill>
        </p:spPr>
      </p:pic>
      <p:pic>
        <p:nvPicPr>
          <p:cNvPr id="11" name="그림 10">
            <a:extLst>
              <a:ext uri="{FF2B5EF4-FFF2-40B4-BE49-F238E27FC236}">
                <a16:creationId xmlns:a16="http://schemas.microsoft.com/office/drawing/2014/main" id="{46AEDFD8-D0A3-4651-808C-26275497234F}"/>
              </a:ext>
            </a:extLst>
          </p:cNvPr>
          <p:cNvPicPr>
            <a:picLocks noChangeAspect="1"/>
          </p:cNvPicPr>
          <p:nvPr/>
        </p:nvPicPr>
        <p:blipFill>
          <a:blip r:embed="rId4"/>
          <a:stretch>
            <a:fillRect/>
          </a:stretch>
        </p:blipFill>
        <p:spPr>
          <a:xfrm>
            <a:off x="3140356" y="1936663"/>
            <a:ext cx="2880000" cy="2160000"/>
          </a:xfrm>
          <a:prstGeom prst="rect">
            <a:avLst/>
          </a:prstGeom>
          <a:solidFill>
            <a:schemeClr val="lt1"/>
          </a:solidFill>
        </p:spPr>
      </p:pic>
      <p:sp>
        <p:nvSpPr>
          <p:cNvPr id="21" name="Shape 130">
            <a:extLst>
              <a:ext uri="{FF2B5EF4-FFF2-40B4-BE49-F238E27FC236}">
                <a16:creationId xmlns:a16="http://schemas.microsoft.com/office/drawing/2014/main" id="{5B9F26F7-2B19-4595-B305-BB338A9B37B5}"/>
              </a:ext>
            </a:extLst>
          </p:cNvPr>
          <p:cNvSpPr txBox="1">
            <a:spLocks/>
          </p:cNvSpPr>
          <p:nvPr/>
        </p:nvSpPr>
        <p:spPr>
          <a:xfrm>
            <a:off x="7121316" y="861816"/>
            <a:ext cx="1920240" cy="514924"/>
          </a:xfrm>
          <a:prstGeom prst="rect">
            <a:avLst/>
          </a:prstGeom>
          <a:noFill/>
          <a:ln>
            <a:solidFill>
              <a:srgbClr val="00FF00"/>
            </a:solidFill>
          </a:ln>
        </p:spPr>
        <p:txBody>
          <a:bodyPr lIns="72000" tIns="36000" rIns="36000" bIns="36000"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US" sz="1400" dirty="0">
                <a:solidFill>
                  <a:schemeClr val="bg1"/>
                </a:solidFill>
                <a:latin typeface="Arial Narrow" panose="020B0606020202030204" pitchFamily="34" charset="0"/>
              </a:rPr>
              <a:t>Accuracy spec: 1 mm</a:t>
            </a:r>
          </a:p>
          <a:p>
            <a:pPr marL="0" indent="0">
              <a:spcBef>
                <a:spcPts val="0"/>
              </a:spcBef>
              <a:buFont typeface="Arial"/>
              <a:buNone/>
            </a:pPr>
            <a:r>
              <a:rPr lang="en-US" sz="1400" dirty="0">
                <a:solidFill>
                  <a:schemeClr val="bg1"/>
                </a:solidFill>
                <a:latin typeface="Arial Narrow" panose="020B0606020202030204" pitchFamily="34" charset="0"/>
              </a:rPr>
              <a:t>Precision spec: 3 mm</a:t>
            </a:r>
          </a:p>
        </p:txBody>
      </p:sp>
      <p:sp>
        <p:nvSpPr>
          <p:cNvPr id="23" name="TextBox 22">
            <a:extLst>
              <a:ext uri="{FF2B5EF4-FFF2-40B4-BE49-F238E27FC236}">
                <a16:creationId xmlns:a16="http://schemas.microsoft.com/office/drawing/2014/main" id="{BB569D2A-930A-42AF-BD16-949D744EDF81}"/>
              </a:ext>
            </a:extLst>
          </p:cNvPr>
          <p:cNvSpPr txBox="1"/>
          <p:nvPr/>
        </p:nvSpPr>
        <p:spPr>
          <a:xfrm>
            <a:off x="3530532" y="6550223"/>
            <a:ext cx="1755609" cy="307777"/>
          </a:xfrm>
          <a:prstGeom prst="rect">
            <a:avLst/>
          </a:prstGeom>
          <a:noFill/>
        </p:spPr>
        <p:txBody>
          <a:bodyPr wrap="none" rtlCol="0">
            <a:spAutoFit/>
          </a:bodyPr>
          <a:lstStyle/>
          <a:p>
            <a:r>
              <a:rPr lang="en-US" altLang="ko-KR" dirty="0">
                <a:solidFill>
                  <a:schemeClr val="bg1"/>
                </a:solidFill>
              </a:rPr>
              <a:t>Use 00/06/18Z</a:t>
            </a:r>
            <a:r>
              <a:rPr lang="ko-KR" altLang="en-US" dirty="0">
                <a:solidFill>
                  <a:schemeClr val="bg1"/>
                </a:solidFill>
              </a:rPr>
              <a:t> </a:t>
            </a:r>
            <a:r>
              <a:rPr lang="en-US" altLang="ko-KR" dirty="0">
                <a:solidFill>
                  <a:schemeClr val="bg1"/>
                </a:solidFill>
              </a:rPr>
              <a:t>data</a:t>
            </a:r>
            <a:endParaRPr lang="ko-KR" altLang="en-US" dirty="0">
              <a:solidFill>
                <a:schemeClr val="bg1"/>
              </a:solidFill>
            </a:endParaRPr>
          </a:p>
        </p:txBody>
      </p:sp>
      <p:sp>
        <p:nvSpPr>
          <p:cNvPr id="24" name="TextBox 23">
            <a:extLst>
              <a:ext uri="{FF2B5EF4-FFF2-40B4-BE49-F238E27FC236}">
                <a16:creationId xmlns:a16="http://schemas.microsoft.com/office/drawing/2014/main" id="{20071743-153C-4FF2-8CC4-936921691CC9}"/>
              </a:ext>
            </a:extLst>
          </p:cNvPr>
          <p:cNvSpPr txBox="1"/>
          <p:nvPr/>
        </p:nvSpPr>
        <p:spPr>
          <a:xfrm>
            <a:off x="734843" y="6550223"/>
            <a:ext cx="1755609" cy="307777"/>
          </a:xfrm>
          <a:prstGeom prst="rect">
            <a:avLst/>
          </a:prstGeom>
          <a:noFill/>
        </p:spPr>
        <p:txBody>
          <a:bodyPr wrap="none" rtlCol="0">
            <a:spAutoFit/>
          </a:bodyPr>
          <a:lstStyle/>
          <a:p>
            <a:r>
              <a:rPr lang="en-US" altLang="ko-KR" dirty="0">
                <a:solidFill>
                  <a:schemeClr val="bg1"/>
                </a:solidFill>
              </a:rPr>
              <a:t>Use 00/06/18Z</a:t>
            </a:r>
            <a:r>
              <a:rPr lang="ko-KR" altLang="en-US" dirty="0">
                <a:solidFill>
                  <a:schemeClr val="bg1"/>
                </a:solidFill>
              </a:rPr>
              <a:t> </a:t>
            </a:r>
            <a:r>
              <a:rPr lang="en-US" altLang="ko-KR" dirty="0">
                <a:solidFill>
                  <a:schemeClr val="bg1"/>
                </a:solidFill>
              </a:rPr>
              <a:t>data</a:t>
            </a:r>
            <a:endParaRPr lang="ko-KR" altLang="en-US" dirty="0">
              <a:solidFill>
                <a:schemeClr val="bg1"/>
              </a:solidFill>
            </a:endParaRPr>
          </a:p>
        </p:txBody>
      </p:sp>
      <p:pic>
        <p:nvPicPr>
          <p:cNvPr id="25" name="그림 24">
            <a:extLst>
              <a:ext uri="{FF2B5EF4-FFF2-40B4-BE49-F238E27FC236}">
                <a16:creationId xmlns:a16="http://schemas.microsoft.com/office/drawing/2014/main" id="{A4C1A620-5A27-462A-AA7D-901F8E7A2A3C}"/>
              </a:ext>
            </a:extLst>
          </p:cNvPr>
          <p:cNvPicPr>
            <a:picLocks noChangeAspect="1"/>
          </p:cNvPicPr>
          <p:nvPr/>
        </p:nvPicPr>
        <p:blipFill>
          <a:blip r:embed="rId5"/>
          <a:stretch>
            <a:fillRect/>
          </a:stretch>
        </p:blipFill>
        <p:spPr>
          <a:xfrm>
            <a:off x="127614" y="1937434"/>
            <a:ext cx="2880000" cy="2160000"/>
          </a:xfrm>
          <a:prstGeom prst="rect">
            <a:avLst/>
          </a:prstGeom>
          <a:solidFill>
            <a:schemeClr val="lt1"/>
          </a:solidFill>
        </p:spPr>
      </p:pic>
      <p:pic>
        <p:nvPicPr>
          <p:cNvPr id="26" name="그림 25">
            <a:extLst>
              <a:ext uri="{FF2B5EF4-FFF2-40B4-BE49-F238E27FC236}">
                <a16:creationId xmlns:a16="http://schemas.microsoft.com/office/drawing/2014/main" id="{7A4D2254-31A8-4570-9311-D087866778DF}"/>
              </a:ext>
            </a:extLst>
          </p:cNvPr>
          <p:cNvPicPr>
            <a:picLocks noChangeAspect="1"/>
          </p:cNvPicPr>
          <p:nvPr/>
        </p:nvPicPr>
        <p:blipFill>
          <a:blip r:embed="rId6"/>
          <a:stretch>
            <a:fillRect/>
          </a:stretch>
        </p:blipFill>
        <p:spPr>
          <a:xfrm>
            <a:off x="127614" y="4302020"/>
            <a:ext cx="2880000" cy="2160000"/>
          </a:xfrm>
          <a:prstGeom prst="rect">
            <a:avLst/>
          </a:prstGeom>
          <a:solidFill>
            <a:schemeClr val="lt1"/>
          </a:solidFill>
        </p:spPr>
      </p:pic>
      <p:sp>
        <p:nvSpPr>
          <p:cNvPr id="19" name="Shape 154">
            <a:extLst>
              <a:ext uri="{FF2B5EF4-FFF2-40B4-BE49-F238E27FC236}">
                <a16:creationId xmlns:a16="http://schemas.microsoft.com/office/drawing/2014/main" id="{1FB39694-401F-4D9C-8396-E7759AC76D7E}"/>
              </a:ext>
            </a:extLst>
          </p:cNvPr>
          <p:cNvSpPr txBox="1"/>
          <p:nvPr/>
        </p:nvSpPr>
        <p:spPr>
          <a:xfrm>
            <a:off x="7976700" y="6059018"/>
            <a:ext cx="984600" cy="400200"/>
          </a:xfrm>
          <a:prstGeom prst="rect">
            <a:avLst/>
          </a:prstGeom>
          <a:solidFill>
            <a:srgbClr val="00B050"/>
          </a:solidFill>
          <a:ln>
            <a:noFill/>
          </a:ln>
        </p:spPr>
        <p:txBody>
          <a:bodyPr lIns="91425" tIns="45700" rIns="91425" bIns="45700" anchor="t" anchorCtr="0">
            <a:noAutofit/>
          </a:bodyPr>
          <a:lstStyle/>
          <a:p>
            <a:pPr marL="0" marR="0" lvl="0" indent="0" algn="ctr" rtl="0">
              <a:spcBef>
                <a:spcPts val="0"/>
              </a:spcBef>
              <a:buSzPct val="25000"/>
              <a:buNone/>
            </a:pPr>
            <a:r>
              <a:rPr lang="en-US" sz="2000">
                <a:solidFill>
                  <a:schemeClr val="lt1"/>
                </a:solidFill>
                <a:latin typeface="Calibri"/>
                <a:ea typeface="Calibri"/>
                <a:cs typeface="Calibri"/>
                <a:sym typeface="Calibri"/>
              </a:rPr>
              <a:t>PASSED</a:t>
            </a:r>
          </a:p>
        </p:txBody>
      </p:sp>
    </p:spTree>
    <p:extLst>
      <p:ext uri="{BB962C8B-B14F-4D97-AF65-F5344CB8AC3E}">
        <p14:creationId xmlns:p14="http://schemas.microsoft.com/office/powerpoint/2010/main" val="398110176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3" name="Shape 132"/>
          <p:cNvSpPr txBox="1">
            <a:spLocks noGrp="1"/>
          </p:cNvSpPr>
          <p:nvPr>
            <p:ph type="title"/>
          </p:nvPr>
        </p:nvSpPr>
        <p:spPr>
          <a:xfrm>
            <a:off x="457200" y="41514"/>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600" b="0" i="0" u="none" strike="noStrike" cap="none" dirty="0">
                <a:solidFill>
                  <a:schemeClr val="lt1"/>
                </a:solidFill>
                <a:latin typeface="Calibri"/>
                <a:ea typeface="Calibri"/>
                <a:cs typeface="Calibri"/>
                <a:sym typeface="Calibri"/>
              </a:rPr>
              <a:t>PLPT </a:t>
            </a:r>
            <a:r>
              <a:rPr lang="en-US" dirty="0"/>
              <a:t>ABI-</a:t>
            </a:r>
            <a:r>
              <a:rPr lang="en-US" dirty="0">
                <a:solidFill>
                  <a:srgbClr val="FFFF00"/>
                </a:solidFill>
              </a:rPr>
              <a:t>MESO2</a:t>
            </a:r>
            <a:r>
              <a:rPr lang="en-US" dirty="0"/>
              <a:t>-TPW:</a:t>
            </a:r>
          </a:p>
        </p:txBody>
      </p:sp>
      <p:sp>
        <p:nvSpPr>
          <p:cNvPr id="17" name="Shape 130"/>
          <p:cNvSpPr txBox="1">
            <a:spLocks/>
          </p:cNvSpPr>
          <p:nvPr/>
        </p:nvSpPr>
        <p:spPr>
          <a:xfrm>
            <a:off x="696506" y="1329116"/>
            <a:ext cx="1231353"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a:t>GPS</a:t>
            </a:r>
          </a:p>
        </p:txBody>
      </p:sp>
      <p:sp>
        <p:nvSpPr>
          <p:cNvPr id="18" name="Shape 130"/>
          <p:cNvSpPr txBox="1">
            <a:spLocks/>
          </p:cNvSpPr>
          <p:nvPr/>
        </p:nvSpPr>
        <p:spPr>
          <a:xfrm>
            <a:off x="3006090" y="1329116"/>
            <a:ext cx="3014266"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a:t>RAOB</a:t>
            </a:r>
          </a:p>
        </p:txBody>
      </p:sp>
      <p:sp>
        <p:nvSpPr>
          <p:cNvPr id="19" name="Shape 130"/>
          <p:cNvSpPr txBox="1">
            <a:spLocks/>
          </p:cNvSpPr>
          <p:nvPr/>
        </p:nvSpPr>
        <p:spPr>
          <a:xfrm>
            <a:off x="6006143" y="1329116"/>
            <a:ext cx="3014266"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a:t>AMSR2</a:t>
            </a:r>
          </a:p>
        </p:txBody>
      </p:sp>
      <p:sp>
        <p:nvSpPr>
          <p:cNvPr id="22" name="Shape 92"/>
          <p:cNvSpPr txBox="1">
            <a:spLocks/>
          </p:cNvSpPr>
          <p:nvPr/>
        </p:nvSpPr>
        <p:spPr>
          <a:xfrm>
            <a:off x="6968825" y="6534475"/>
            <a:ext cx="2133599" cy="365125"/>
          </a:xfrm>
          <a:prstGeom prst="rect">
            <a:avLst/>
          </a:prstGeom>
          <a:noFill/>
          <a:ln>
            <a:noFill/>
          </a:ln>
        </p:spPr>
        <p:txBody>
          <a:bodyPr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buSzPct val="25000"/>
            </a:pPr>
            <a:fld id="{00000000-1234-1234-1234-123412341234}" type="slidenum">
              <a:rPr lang="en-US" sz="1200" smtClean="0">
                <a:solidFill>
                  <a:schemeClr val="lt1"/>
                </a:solidFill>
                <a:latin typeface="Calibri"/>
                <a:ea typeface="Calibri"/>
                <a:cs typeface="Calibri"/>
                <a:sym typeface="Calibri"/>
              </a:rPr>
              <a:pPr algn="r">
                <a:buSzPct val="25000"/>
              </a:pPr>
              <a:t>21</a:t>
            </a:fld>
            <a:endParaRPr lang="en-US" sz="1200" dirty="0">
              <a:solidFill>
                <a:schemeClr val="lt1"/>
              </a:solidFill>
              <a:latin typeface="Calibri"/>
              <a:ea typeface="Calibri"/>
              <a:cs typeface="Calibri"/>
              <a:sym typeface="Calibri"/>
            </a:endParaRPr>
          </a:p>
        </p:txBody>
      </p:sp>
      <p:pic>
        <p:nvPicPr>
          <p:cNvPr id="9" name="그림 8">
            <a:extLst>
              <a:ext uri="{FF2B5EF4-FFF2-40B4-BE49-F238E27FC236}">
                <a16:creationId xmlns:a16="http://schemas.microsoft.com/office/drawing/2014/main" id="{9154FDE8-3117-41C6-ABD6-57C733FFDD6D}"/>
              </a:ext>
            </a:extLst>
          </p:cNvPr>
          <p:cNvPicPr>
            <a:picLocks noChangeAspect="1"/>
          </p:cNvPicPr>
          <p:nvPr/>
        </p:nvPicPr>
        <p:blipFill>
          <a:blip r:embed="rId3"/>
          <a:stretch>
            <a:fillRect/>
          </a:stretch>
        </p:blipFill>
        <p:spPr>
          <a:xfrm>
            <a:off x="126693" y="1978558"/>
            <a:ext cx="2880000" cy="2160000"/>
          </a:xfrm>
          <a:prstGeom prst="rect">
            <a:avLst/>
          </a:prstGeom>
          <a:solidFill>
            <a:schemeClr val="lt1"/>
          </a:solidFill>
        </p:spPr>
      </p:pic>
      <p:sp>
        <p:nvSpPr>
          <p:cNvPr id="23" name="Shape 130">
            <a:extLst>
              <a:ext uri="{FF2B5EF4-FFF2-40B4-BE49-F238E27FC236}">
                <a16:creationId xmlns:a16="http://schemas.microsoft.com/office/drawing/2014/main" id="{4FD69A53-C22F-4319-ACEA-EDFCD9C5A6F4}"/>
              </a:ext>
            </a:extLst>
          </p:cNvPr>
          <p:cNvSpPr txBox="1">
            <a:spLocks noGrp="1"/>
          </p:cNvSpPr>
          <p:nvPr>
            <p:ph type="body" idx="1"/>
          </p:nvPr>
        </p:nvSpPr>
        <p:spPr>
          <a:xfrm>
            <a:off x="2705100" y="772856"/>
            <a:ext cx="3634740" cy="514924"/>
          </a:xfrm>
          <a:prstGeom prst="rect">
            <a:avLst/>
          </a:prstGeom>
        </p:spPr>
        <p:txBody>
          <a:bodyPr lIns="91425" tIns="91425" rIns="91425" bIns="91425" anchor="t" anchorCtr="0">
            <a:noAutofit/>
          </a:bodyPr>
          <a:lstStyle/>
          <a:p>
            <a:pPr lvl="0" algn="ctr">
              <a:spcBef>
                <a:spcPts val="0"/>
              </a:spcBef>
              <a:buNone/>
            </a:pPr>
            <a:r>
              <a:rPr lang="en-US" dirty="0"/>
              <a:t>2018.11-2019.04</a:t>
            </a:r>
            <a:endParaRPr dirty="0"/>
          </a:p>
        </p:txBody>
      </p:sp>
      <p:pic>
        <p:nvPicPr>
          <p:cNvPr id="11" name="그림 10">
            <a:extLst>
              <a:ext uri="{FF2B5EF4-FFF2-40B4-BE49-F238E27FC236}">
                <a16:creationId xmlns:a16="http://schemas.microsoft.com/office/drawing/2014/main" id="{7B564517-F852-4589-880D-A0BC825A9555}"/>
              </a:ext>
            </a:extLst>
          </p:cNvPr>
          <p:cNvPicPr>
            <a:picLocks noChangeAspect="1"/>
          </p:cNvPicPr>
          <p:nvPr/>
        </p:nvPicPr>
        <p:blipFill>
          <a:blip r:embed="rId4"/>
          <a:stretch>
            <a:fillRect/>
          </a:stretch>
        </p:blipFill>
        <p:spPr>
          <a:xfrm>
            <a:off x="124422" y="4373666"/>
            <a:ext cx="2880000" cy="2160000"/>
          </a:xfrm>
          <a:prstGeom prst="rect">
            <a:avLst/>
          </a:prstGeom>
          <a:solidFill>
            <a:schemeClr val="lt1"/>
          </a:solidFill>
        </p:spPr>
      </p:pic>
      <p:pic>
        <p:nvPicPr>
          <p:cNvPr id="14" name="그림 13">
            <a:extLst>
              <a:ext uri="{FF2B5EF4-FFF2-40B4-BE49-F238E27FC236}">
                <a16:creationId xmlns:a16="http://schemas.microsoft.com/office/drawing/2014/main" id="{783C9683-11A5-46DB-A080-718B2C28DEC4}"/>
              </a:ext>
            </a:extLst>
          </p:cNvPr>
          <p:cNvPicPr>
            <a:picLocks noChangeAspect="1"/>
          </p:cNvPicPr>
          <p:nvPr/>
        </p:nvPicPr>
        <p:blipFill>
          <a:blip r:embed="rId5"/>
          <a:stretch>
            <a:fillRect/>
          </a:stretch>
        </p:blipFill>
        <p:spPr>
          <a:xfrm>
            <a:off x="3140236" y="4373666"/>
            <a:ext cx="2880000" cy="2160000"/>
          </a:xfrm>
          <a:prstGeom prst="rect">
            <a:avLst/>
          </a:prstGeom>
          <a:solidFill>
            <a:schemeClr val="lt1"/>
          </a:solidFill>
        </p:spPr>
      </p:pic>
      <p:pic>
        <p:nvPicPr>
          <p:cNvPr id="25" name="그림 24">
            <a:extLst>
              <a:ext uri="{FF2B5EF4-FFF2-40B4-BE49-F238E27FC236}">
                <a16:creationId xmlns:a16="http://schemas.microsoft.com/office/drawing/2014/main" id="{8F2F590F-1CFE-4669-922E-75AA71093B52}"/>
              </a:ext>
            </a:extLst>
          </p:cNvPr>
          <p:cNvPicPr>
            <a:picLocks noChangeAspect="1"/>
          </p:cNvPicPr>
          <p:nvPr/>
        </p:nvPicPr>
        <p:blipFill>
          <a:blip r:embed="rId6"/>
          <a:stretch>
            <a:fillRect/>
          </a:stretch>
        </p:blipFill>
        <p:spPr>
          <a:xfrm>
            <a:off x="3135796" y="1978558"/>
            <a:ext cx="2880000" cy="2160000"/>
          </a:xfrm>
          <a:prstGeom prst="rect">
            <a:avLst/>
          </a:prstGeom>
          <a:solidFill>
            <a:schemeClr val="lt1"/>
          </a:solidFill>
        </p:spPr>
      </p:pic>
      <p:sp>
        <p:nvSpPr>
          <p:cNvPr id="37" name="Shape 130">
            <a:extLst>
              <a:ext uri="{FF2B5EF4-FFF2-40B4-BE49-F238E27FC236}">
                <a16:creationId xmlns:a16="http://schemas.microsoft.com/office/drawing/2014/main" id="{AF78D7EC-5F0B-427E-8CC2-348887CECE1D}"/>
              </a:ext>
            </a:extLst>
          </p:cNvPr>
          <p:cNvSpPr txBox="1">
            <a:spLocks/>
          </p:cNvSpPr>
          <p:nvPr/>
        </p:nvSpPr>
        <p:spPr>
          <a:xfrm>
            <a:off x="7121316" y="861816"/>
            <a:ext cx="1920240" cy="514924"/>
          </a:xfrm>
          <a:prstGeom prst="rect">
            <a:avLst/>
          </a:prstGeom>
          <a:noFill/>
          <a:ln>
            <a:solidFill>
              <a:srgbClr val="00FF00"/>
            </a:solidFill>
          </a:ln>
        </p:spPr>
        <p:txBody>
          <a:bodyPr lIns="72000" tIns="36000" rIns="36000" bIns="36000"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US" sz="1400" dirty="0">
                <a:solidFill>
                  <a:schemeClr val="bg1"/>
                </a:solidFill>
                <a:latin typeface="Arial Narrow" panose="020B0606020202030204" pitchFamily="34" charset="0"/>
              </a:rPr>
              <a:t>Accuracy spec: 1 mm</a:t>
            </a:r>
          </a:p>
          <a:p>
            <a:pPr marL="0" indent="0">
              <a:spcBef>
                <a:spcPts val="0"/>
              </a:spcBef>
              <a:buFont typeface="Arial"/>
              <a:buNone/>
            </a:pPr>
            <a:r>
              <a:rPr lang="en-US" sz="1400" dirty="0">
                <a:solidFill>
                  <a:schemeClr val="bg1"/>
                </a:solidFill>
                <a:latin typeface="Arial Narrow" panose="020B0606020202030204" pitchFamily="34" charset="0"/>
              </a:rPr>
              <a:t>Precision spec: 3 mm</a:t>
            </a:r>
          </a:p>
        </p:txBody>
      </p:sp>
      <p:pic>
        <p:nvPicPr>
          <p:cNvPr id="3" name="그림 2">
            <a:extLst>
              <a:ext uri="{FF2B5EF4-FFF2-40B4-BE49-F238E27FC236}">
                <a16:creationId xmlns:a16="http://schemas.microsoft.com/office/drawing/2014/main" id="{ED406870-186D-433F-92FB-FEDCBD737B70}"/>
              </a:ext>
            </a:extLst>
          </p:cNvPr>
          <p:cNvPicPr>
            <a:picLocks noChangeAspect="1"/>
          </p:cNvPicPr>
          <p:nvPr/>
        </p:nvPicPr>
        <p:blipFill>
          <a:blip r:embed="rId7"/>
          <a:stretch>
            <a:fillRect/>
          </a:stretch>
        </p:blipFill>
        <p:spPr>
          <a:xfrm>
            <a:off x="6144899" y="1978558"/>
            <a:ext cx="2880000" cy="2160000"/>
          </a:xfrm>
          <a:prstGeom prst="rect">
            <a:avLst/>
          </a:prstGeom>
          <a:solidFill>
            <a:schemeClr val="lt1"/>
          </a:solidFill>
        </p:spPr>
      </p:pic>
      <p:pic>
        <p:nvPicPr>
          <p:cNvPr id="5" name="그림 4">
            <a:extLst>
              <a:ext uri="{FF2B5EF4-FFF2-40B4-BE49-F238E27FC236}">
                <a16:creationId xmlns:a16="http://schemas.microsoft.com/office/drawing/2014/main" id="{15FA0054-2640-4EEA-A970-62645C479B47}"/>
              </a:ext>
            </a:extLst>
          </p:cNvPr>
          <p:cNvPicPr>
            <a:picLocks noChangeAspect="1"/>
          </p:cNvPicPr>
          <p:nvPr/>
        </p:nvPicPr>
        <p:blipFill>
          <a:blip r:embed="rId8"/>
          <a:stretch>
            <a:fillRect/>
          </a:stretch>
        </p:blipFill>
        <p:spPr>
          <a:xfrm>
            <a:off x="6156050" y="4374475"/>
            <a:ext cx="2880000" cy="2160000"/>
          </a:xfrm>
          <a:prstGeom prst="rect">
            <a:avLst/>
          </a:prstGeom>
          <a:solidFill>
            <a:schemeClr val="lt1"/>
          </a:solidFill>
        </p:spPr>
      </p:pic>
    </p:spTree>
    <p:extLst>
      <p:ext uri="{BB962C8B-B14F-4D97-AF65-F5344CB8AC3E}">
        <p14:creationId xmlns:p14="http://schemas.microsoft.com/office/powerpoint/2010/main" val="78099177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Shape 197"/>
          <p:cNvSpPr txBox="1">
            <a:spLocks noGrp="1"/>
          </p:cNvSpPr>
          <p:nvPr>
            <p:ph type="sldNum" idx="12"/>
          </p:nvPr>
        </p:nvSpPr>
        <p:spPr>
          <a:xfrm>
            <a:off x="6553200" y="6356350"/>
            <a:ext cx="2133600" cy="365100"/>
          </a:xfrm>
          <a:prstGeom prst="rect">
            <a:avLst/>
          </a:prstGeom>
        </p:spPr>
        <p:txBody>
          <a:bodyPr lIns="91425" tIns="45700" rIns="91425" bIns="45700" anchor="ctr" anchorCtr="0">
            <a:noAutofit/>
          </a:bodyPr>
          <a:lstStyle/>
          <a:p>
            <a:pPr lvl="0" rtl="0">
              <a:spcBef>
                <a:spcPts val="0"/>
              </a:spcBef>
              <a:buNone/>
            </a:pPr>
            <a:fld id="{00000000-1234-1234-1234-123412341234}" type="slidenum">
              <a:rPr lang="en-US"/>
              <a:pPr lvl="0" rtl="0">
                <a:spcBef>
                  <a:spcPts val="0"/>
                </a:spcBef>
                <a:buNone/>
              </a:pPr>
              <a:t>22</a:t>
            </a:fld>
            <a:endParaRPr lang="en-US"/>
          </a:p>
        </p:txBody>
      </p:sp>
      <p:sp>
        <p:nvSpPr>
          <p:cNvPr id="13" name="Shape 132"/>
          <p:cNvSpPr txBox="1">
            <a:spLocks noGrp="1"/>
          </p:cNvSpPr>
          <p:nvPr>
            <p:ph type="title"/>
          </p:nvPr>
        </p:nvSpPr>
        <p:spPr>
          <a:xfrm>
            <a:off x="457200" y="41514"/>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600" b="0" i="0" u="none" strike="noStrike" cap="none" dirty="0">
                <a:solidFill>
                  <a:schemeClr val="lt1"/>
                </a:solidFill>
                <a:latin typeface="Calibri"/>
                <a:ea typeface="Calibri"/>
                <a:cs typeface="Calibri"/>
                <a:sym typeface="Calibri"/>
              </a:rPr>
              <a:t>PLPT </a:t>
            </a:r>
            <a:r>
              <a:rPr lang="en-US" dirty="0"/>
              <a:t>ABI-</a:t>
            </a:r>
            <a:r>
              <a:rPr lang="en-US" dirty="0">
                <a:solidFill>
                  <a:srgbClr val="FFFF00"/>
                </a:solidFill>
              </a:rPr>
              <a:t>MESO2</a:t>
            </a:r>
            <a:r>
              <a:rPr lang="en-US" dirty="0"/>
              <a:t>-TPW:</a:t>
            </a:r>
          </a:p>
        </p:txBody>
      </p:sp>
      <p:sp>
        <p:nvSpPr>
          <p:cNvPr id="17" name="Shape 130"/>
          <p:cNvSpPr txBox="1">
            <a:spLocks/>
          </p:cNvSpPr>
          <p:nvPr/>
        </p:nvSpPr>
        <p:spPr>
          <a:xfrm>
            <a:off x="696506" y="1329116"/>
            <a:ext cx="1513294"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a:t>ECMWF</a:t>
            </a:r>
          </a:p>
        </p:txBody>
      </p:sp>
      <p:sp>
        <p:nvSpPr>
          <p:cNvPr id="18" name="Shape 130"/>
          <p:cNvSpPr txBox="1">
            <a:spLocks/>
          </p:cNvSpPr>
          <p:nvPr/>
        </p:nvSpPr>
        <p:spPr>
          <a:xfrm>
            <a:off x="3006090" y="1329116"/>
            <a:ext cx="3014266"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a:t>GDAS</a:t>
            </a:r>
          </a:p>
        </p:txBody>
      </p:sp>
      <p:sp>
        <p:nvSpPr>
          <p:cNvPr id="12" name="Shape 92"/>
          <p:cNvSpPr txBox="1">
            <a:spLocks/>
          </p:cNvSpPr>
          <p:nvPr/>
        </p:nvSpPr>
        <p:spPr>
          <a:xfrm>
            <a:off x="6553200" y="6356350"/>
            <a:ext cx="2133599" cy="365125"/>
          </a:xfrm>
          <a:prstGeom prst="rect">
            <a:avLst/>
          </a:prstGeom>
          <a:noFill/>
          <a:ln>
            <a:noFill/>
          </a:ln>
        </p:spPr>
        <p:txBody>
          <a:bodyPr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buSzPct val="25000"/>
            </a:pPr>
            <a:fld id="{00000000-1234-1234-1234-123412341234}" type="slidenum">
              <a:rPr lang="en-US" sz="1200" smtClean="0">
                <a:solidFill>
                  <a:schemeClr val="lt1"/>
                </a:solidFill>
                <a:latin typeface="Calibri"/>
                <a:ea typeface="Calibri"/>
                <a:cs typeface="Calibri"/>
                <a:sym typeface="Calibri"/>
              </a:rPr>
              <a:pPr algn="r">
                <a:buSzPct val="25000"/>
              </a:pPr>
              <a:t>22</a:t>
            </a:fld>
            <a:endParaRPr lang="en-US" sz="1200" dirty="0">
              <a:solidFill>
                <a:schemeClr val="lt1"/>
              </a:solidFill>
              <a:latin typeface="Calibri"/>
              <a:ea typeface="Calibri"/>
              <a:cs typeface="Calibri"/>
              <a:sym typeface="Calibri"/>
            </a:endParaRPr>
          </a:p>
        </p:txBody>
      </p:sp>
      <p:sp>
        <p:nvSpPr>
          <p:cNvPr id="19" name="Shape 130">
            <a:extLst>
              <a:ext uri="{FF2B5EF4-FFF2-40B4-BE49-F238E27FC236}">
                <a16:creationId xmlns:a16="http://schemas.microsoft.com/office/drawing/2014/main" id="{3641D49C-C8D1-41F9-ACAB-F3C37A305AD1}"/>
              </a:ext>
            </a:extLst>
          </p:cNvPr>
          <p:cNvSpPr txBox="1">
            <a:spLocks noGrp="1"/>
          </p:cNvSpPr>
          <p:nvPr>
            <p:ph type="body" idx="1"/>
          </p:nvPr>
        </p:nvSpPr>
        <p:spPr>
          <a:xfrm>
            <a:off x="2705100" y="772856"/>
            <a:ext cx="3634740" cy="514924"/>
          </a:xfrm>
          <a:prstGeom prst="rect">
            <a:avLst/>
          </a:prstGeom>
        </p:spPr>
        <p:txBody>
          <a:bodyPr lIns="91425" tIns="91425" rIns="91425" bIns="91425" anchor="t" anchorCtr="0">
            <a:noAutofit/>
          </a:bodyPr>
          <a:lstStyle/>
          <a:p>
            <a:pPr lvl="0" algn="ctr">
              <a:spcBef>
                <a:spcPts val="0"/>
              </a:spcBef>
              <a:buNone/>
            </a:pPr>
            <a:r>
              <a:rPr lang="en-US" dirty="0"/>
              <a:t>2018.11-2019.04</a:t>
            </a:r>
            <a:endParaRPr dirty="0"/>
          </a:p>
        </p:txBody>
      </p:sp>
      <p:pic>
        <p:nvPicPr>
          <p:cNvPr id="9" name="그림 8">
            <a:extLst>
              <a:ext uri="{FF2B5EF4-FFF2-40B4-BE49-F238E27FC236}">
                <a16:creationId xmlns:a16="http://schemas.microsoft.com/office/drawing/2014/main" id="{8C1A3F34-8788-427D-B38D-9926DAB73815}"/>
              </a:ext>
            </a:extLst>
          </p:cNvPr>
          <p:cNvPicPr>
            <a:picLocks noChangeAspect="1"/>
          </p:cNvPicPr>
          <p:nvPr/>
        </p:nvPicPr>
        <p:blipFill>
          <a:blip r:embed="rId3"/>
          <a:stretch>
            <a:fillRect/>
          </a:stretch>
        </p:blipFill>
        <p:spPr>
          <a:xfrm>
            <a:off x="3117390" y="4302020"/>
            <a:ext cx="2880000" cy="2160000"/>
          </a:xfrm>
          <a:prstGeom prst="rect">
            <a:avLst/>
          </a:prstGeom>
          <a:solidFill>
            <a:schemeClr val="lt1"/>
          </a:solidFill>
        </p:spPr>
      </p:pic>
      <p:pic>
        <p:nvPicPr>
          <p:cNvPr id="11" name="그림 10">
            <a:extLst>
              <a:ext uri="{FF2B5EF4-FFF2-40B4-BE49-F238E27FC236}">
                <a16:creationId xmlns:a16="http://schemas.microsoft.com/office/drawing/2014/main" id="{DB199014-FE02-4671-8A69-845973AEC413}"/>
              </a:ext>
            </a:extLst>
          </p:cNvPr>
          <p:cNvPicPr>
            <a:picLocks noChangeAspect="1"/>
          </p:cNvPicPr>
          <p:nvPr/>
        </p:nvPicPr>
        <p:blipFill>
          <a:blip r:embed="rId4"/>
          <a:stretch>
            <a:fillRect/>
          </a:stretch>
        </p:blipFill>
        <p:spPr>
          <a:xfrm>
            <a:off x="3117390" y="1950733"/>
            <a:ext cx="2880000" cy="2160000"/>
          </a:xfrm>
          <a:prstGeom prst="rect">
            <a:avLst/>
          </a:prstGeom>
          <a:solidFill>
            <a:schemeClr val="lt1"/>
          </a:solidFill>
        </p:spPr>
      </p:pic>
      <p:sp>
        <p:nvSpPr>
          <p:cNvPr id="24" name="Shape 130">
            <a:extLst>
              <a:ext uri="{FF2B5EF4-FFF2-40B4-BE49-F238E27FC236}">
                <a16:creationId xmlns:a16="http://schemas.microsoft.com/office/drawing/2014/main" id="{5B63C464-188F-4567-9A0D-C00D61FCE018}"/>
              </a:ext>
            </a:extLst>
          </p:cNvPr>
          <p:cNvSpPr txBox="1">
            <a:spLocks/>
          </p:cNvSpPr>
          <p:nvPr/>
        </p:nvSpPr>
        <p:spPr>
          <a:xfrm>
            <a:off x="7121316" y="861816"/>
            <a:ext cx="1920240" cy="514924"/>
          </a:xfrm>
          <a:prstGeom prst="rect">
            <a:avLst/>
          </a:prstGeom>
          <a:noFill/>
          <a:ln>
            <a:solidFill>
              <a:srgbClr val="00FF00"/>
            </a:solidFill>
          </a:ln>
        </p:spPr>
        <p:txBody>
          <a:bodyPr lIns="72000" tIns="36000" rIns="36000" bIns="36000"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US" sz="1400" dirty="0">
                <a:solidFill>
                  <a:schemeClr val="bg1"/>
                </a:solidFill>
                <a:latin typeface="Arial Narrow" panose="020B0606020202030204" pitchFamily="34" charset="0"/>
              </a:rPr>
              <a:t>Accuracy spec: 1 mm</a:t>
            </a:r>
          </a:p>
          <a:p>
            <a:pPr marL="0" indent="0">
              <a:spcBef>
                <a:spcPts val="0"/>
              </a:spcBef>
              <a:buFont typeface="Arial"/>
              <a:buNone/>
            </a:pPr>
            <a:r>
              <a:rPr lang="en-US" sz="1400" dirty="0">
                <a:solidFill>
                  <a:schemeClr val="bg1"/>
                </a:solidFill>
                <a:latin typeface="Arial Narrow" panose="020B0606020202030204" pitchFamily="34" charset="0"/>
              </a:rPr>
              <a:t>Precision spec: 3 mm</a:t>
            </a:r>
          </a:p>
        </p:txBody>
      </p:sp>
      <p:pic>
        <p:nvPicPr>
          <p:cNvPr id="15" name="그림 14">
            <a:extLst>
              <a:ext uri="{FF2B5EF4-FFF2-40B4-BE49-F238E27FC236}">
                <a16:creationId xmlns:a16="http://schemas.microsoft.com/office/drawing/2014/main" id="{13659333-A54C-49B8-A909-515F1D8E94AA}"/>
              </a:ext>
            </a:extLst>
          </p:cNvPr>
          <p:cNvPicPr>
            <a:picLocks noChangeAspect="1"/>
          </p:cNvPicPr>
          <p:nvPr/>
        </p:nvPicPr>
        <p:blipFill>
          <a:blip r:embed="rId5"/>
          <a:stretch>
            <a:fillRect/>
          </a:stretch>
        </p:blipFill>
        <p:spPr>
          <a:xfrm>
            <a:off x="127614" y="1950733"/>
            <a:ext cx="2880000" cy="2160000"/>
          </a:xfrm>
          <a:prstGeom prst="rect">
            <a:avLst/>
          </a:prstGeom>
          <a:solidFill>
            <a:schemeClr val="lt1"/>
          </a:solidFill>
        </p:spPr>
      </p:pic>
      <p:pic>
        <p:nvPicPr>
          <p:cNvPr id="26" name="그림 25">
            <a:extLst>
              <a:ext uri="{FF2B5EF4-FFF2-40B4-BE49-F238E27FC236}">
                <a16:creationId xmlns:a16="http://schemas.microsoft.com/office/drawing/2014/main" id="{1E1F3D6B-6674-45A6-B662-BD5940235953}"/>
              </a:ext>
            </a:extLst>
          </p:cNvPr>
          <p:cNvPicPr>
            <a:picLocks noChangeAspect="1"/>
          </p:cNvPicPr>
          <p:nvPr/>
        </p:nvPicPr>
        <p:blipFill>
          <a:blip r:embed="rId6"/>
          <a:stretch>
            <a:fillRect/>
          </a:stretch>
        </p:blipFill>
        <p:spPr>
          <a:xfrm>
            <a:off x="126090" y="4293188"/>
            <a:ext cx="2880000" cy="2160000"/>
          </a:xfrm>
          <a:prstGeom prst="rect">
            <a:avLst/>
          </a:prstGeom>
          <a:solidFill>
            <a:schemeClr val="lt1"/>
          </a:solidFill>
        </p:spPr>
      </p:pic>
    </p:spTree>
    <p:extLst>
      <p:ext uri="{BB962C8B-B14F-4D97-AF65-F5344CB8AC3E}">
        <p14:creationId xmlns:p14="http://schemas.microsoft.com/office/powerpoint/2010/main" val="92726232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Shape 366"/>
          <p:cNvSpPr txBox="1">
            <a:spLocks noGrp="1"/>
          </p:cNvSpPr>
          <p:nvPr>
            <p:ph type="title"/>
          </p:nvPr>
        </p:nvSpPr>
        <p:spPr>
          <a:xfrm>
            <a:off x="1448474" y="102310"/>
            <a:ext cx="6174223" cy="1143000"/>
          </a:xfrm>
          <a:prstGeom prst="rect">
            <a:avLst/>
          </a:prstGeom>
        </p:spPr>
        <p:txBody>
          <a:bodyPr lIns="91425" tIns="91425" rIns="91425" bIns="91425" anchor="ctr" anchorCtr="0">
            <a:noAutofit/>
          </a:bodyPr>
          <a:lstStyle/>
          <a:p>
            <a:pPr lvl="0" rtl="0">
              <a:spcBef>
                <a:spcPts val="0"/>
              </a:spcBef>
              <a:buNone/>
            </a:pPr>
            <a:r>
              <a:rPr lang="en-US" dirty="0">
                <a:solidFill>
                  <a:srgbClr val="00FF00"/>
                </a:solidFill>
              </a:rPr>
              <a:t>TPW Performance Summary</a:t>
            </a:r>
          </a:p>
        </p:txBody>
      </p:sp>
      <p:sp>
        <p:nvSpPr>
          <p:cNvPr id="367" name="Shape 367"/>
          <p:cNvSpPr txBox="1">
            <a:spLocks noGrp="1"/>
          </p:cNvSpPr>
          <p:nvPr>
            <p:ph type="body" idx="1"/>
          </p:nvPr>
        </p:nvSpPr>
        <p:spPr>
          <a:xfrm>
            <a:off x="-143301" y="1353787"/>
            <a:ext cx="9245737" cy="5058938"/>
          </a:xfrm>
          <a:prstGeom prst="rect">
            <a:avLst/>
          </a:prstGeom>
        </p:spPr>
        <p:txBody>
          <a:bodyPr lIns="91425" tIns="91425" rIns="91425" bIns="91425" anchor="t" anchorCtr="0">
            <a:noAutofit/>
          </a:bodyPr>
          <a:lstStyle/>
          <a:p>
            <a:pPr marL="685800" lvl="0" indent="-457200" rtl="0">
              <a:spcBef>
                <a:spcPts val="0"/>
              </a:spcBef>
              <a:buFont typeface="Courier New" panose="02070309020205020404" pitchFamily="49" charset="0"/>
              <a:buChar char="o"/>
            </a:pPr>
            <a:r>
              <a:rPr lang="en-US" sz="2800" dirty="0"/>
              <a:t>TPW retrieval is working as expected on GOES-17 ABI data when combined with NWP short-rang forecasts (as first guess);</a:t>
            </a:r>
          </a:p>
          <a:p>
            <a:pPr marL="685800" lvl="0" indent="-457200">
              <a:spcBef>
                <a:spcPts val="0"/>
              </a:spcBef>
              <a:buFont typeface="Courier New" panose="02070309020205020404" pitchFamily="49" charset="0"/>
              <a:buChar char="o"/>
            </a:pPr>
            <a:r>
              <a:rPr lang="en-US" sz="2800" dirty="0"/>
              <a:t>With a quantitative web-based tool (</a:t>
            </a:r>
            <a:r>
              <a:rPr lang="en-US" sz="2800" dirty="0">
                <a:solidFill>
                  <a:srgbClr val="00FF00"/>
                </a:solidFill>
              </a:rPr>
              <a:t>http://soundingval.ssec.wisc.edu</a:t>
            </a:r>
            <a:r>
              <a:rPr lang="en-US" sz="2800" dirty="0"/>
              <a:t>) and the comparisons with RAOB, AMSR2, GPS, ECMWF and GDAS, it does indicate performances meet spec. for all the coverages (FD, CONUS, Meso1, and Meso2), except several Meso1 and Meso2 cases which do not have enough number of samples or where mean TPW is comparatively large.</a:t>
            </a:r>
          </a:p>
        </p:txBody>
      </p:sp>
      <p:sp>
        <p:nvSpPr>
          <p:cNvPr id="368" name="Shape 368"/>
          <p:cNvSpPr txBox="1">
            <a:spLocks noGrp="1"/>
          </p:cNvSpPr>
          <p:nvPr>
            <p:ph type="sldNum" idx="12"/>
          </p:nvPr>
        </p:nvSpPr>
        <p:spPr>
          <a:xfrm>
            <a:off x="6553200" y="6356350"/>
            <a:ext cx="2133600" cy="365100"/>
          </a:xfrm>
          <a:prstGeom prst="rect">
            <a:avLst/>
          </a:prstGeom>
        </p:spPr>
        <p:txBody>
          <a:bodyPr lIns="91425" tIns="45700" rIns="91425" bIns="45700" anchor="ctr" anchorCtr="0">
            <a:noAutofit/>
          </a:bodyPr>
          <a:lstStyle/>
          <a:p>
            <a:pPr lvl="0" rtl="0">
              <a:spcBef>
                <a:spcPts val="0"/>
              </a:spcBef>
              <a:buClr>
                <a:srgbClr val="000000"/>
              </a:buClr>
              <a:buSzPct val="25000"/>
              <a:buFont typeface="Arial"/>
              <a:buNone/>
            </a:pPr>
            <a:fld id="{00000000-1234-1234-1234-123412341234}" type="slidenum">
              <a:rPr lang="en-US"/>
              <a:t>23</a:t>
            </a:fld>
            <a:endParaRPr lang="en-US"/>
          </a:p>
        </p:txBody>
      </p:sp>
      <p:sp>
        <p:nvSpPr>
          <p:cNvPr id="5" name="Shape 92"/>
          <p:cNvSpPr txBox="1">
            <a:spLocks/>
          </p:cNvSpPr>
          <p:nvPr/>
        </p:nvSpPr>
        <p:spPr>
          <a:xfrm>
            <a:off x="6553200" y="6356350"/>
            <a:ext cx="2133599" cy="365125"/>
          </a:xfrm>
          <a:prstGeom prst="rect">
            <a:avLst/>
          </a:prstGeom>
          <a:noFill/>
          <a:ln>
            <a:noFill/>
          </a:ln>
        </p:spPr>
        <p:txBody>
          <a:bodyPr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buSzPct val="25000"/>
            </a:pPr>
            <a:fld id="{00000000-1234-1234-1234-123412341234}" type="slidenum">
              <a:rPr lang="en-US" sz="1200" smtClean="0">
                <a:solidFill>
                  <a:schemeClr val="lt1"/>
                </a:solidFill>
                <a:latin typeface="Calibri"/>
                <a:ea typeface="Calibri"/>
                <a:cs typeface="Calibri"/>
                <a:sym typeface="Calibri"/>
              </a:rPr>
              <a:pPr algn="r">
                <a:buSzPct val="25000"/>
              </a:pPr>
              <a:t>23</a:t>
            </a:fld>
            <a:endParaRPr lang="en-US" sz="1200"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73799440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id="{EBE5A4FB-432B-410E-94CD-288A19B40F33}"/>
              </a:ext>
            </a:extLst>
          </p:cNvPr>
          <p:cNvPicPr>
            <a:picLocks noChangeAspect="1"/>
          </p:cNvPicPr>
          <p:nvPr/>
        </p:nvPicPr>
        <p:blipFill>
          <a:blip r:embed="rId2"/>
          <a:stretch>
            <a:fillRect/>
          </a:stretch>
        </p:blipFill>
        <p:spPr>
          <a:xfrm>
            <a:off x="122046" y="1386545"/>
            <a:ext cx="8882424" cy="3581648"/>
          </a:xfrm>
          <a:prstGeom prst="rect">
            <a:avLst/>
          </a:prstGeom>
        </p:spPr>
      </p:pic>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lt1"/>
                </a:solidFill>
                <a:latin typeface="Calibri"/>
                <a:ea typeface="Calibri"/>
                <a:cs typeface="Calibri"/>
                <a:sym typeface="Calibri"/>
              </a:rPr>
              <a:pPr marL="0" marR="0" lvl="0" indent="0" algn="r" rtl="0">
                <a:spcBef>
                  <a:spcPts val="0"/>
                </a:spcBef>
                <a:buSzPct val="25000"/>
                <a:buNone/>
              </a:pPr>
              <a:t>24</a:t>
            </a:fld>
            <a:endParaRPr lang="en-US" sz="1200" b="0" i="0" u="none" strike="noStrike" cap="none">
              <a:solidFill>
                <a:schemeClr val="lt1"/>
              </a:solidFill>
              <a:latin typeface="Calibri"/>
              <a:ea typeface="Calibri"/>
              <a:cs typeface="Calibri"/>
              <a:sym typeface="Calibri"/>
            </a:endParaRPr>
          </a:p>
        </p:txBody>
      </p:sp>
      <p:sp>
        <p:nvSpPr>
          <p:cNvPr id="6" name="Title 1"/>
          <p:cNvSpPr txBox="1">
            <a:spLocks/>
          </p:cNvSpPr>
          <p:nvPr/>
        </p:nvSpPr>
        <p:spPr>
          <a:xfrm>
            <a:off x="1521731" y="-7637"/>
            <a:ext cx="5813946" cy="137985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Calibri"/>
                <a:ea typeface="+mj-ea"/>
                <a:cs typeface="+mj-cs"/>
              </a:rPr>
              <a:t>Real-time GOES-17 ABI LAP product validation webpage</a:t>
            </a:r>
            <a:br>
              <a:rPr kumimoji="0" lang="en-US" sz="2800" b="0" i="0" u="none" strike="noStrike" kern="1200" cap="none" spc="0" normalizeH="0" baseline="0" noProof="0" dirty="0">
                <a:ln>
                  <a:noFill/>
                </a:ln>
                <a:solidFill>
                  <a:schemeClr val="bg1"/>
                </a:solidFill>
                <a:effectLst/>
                <a:uLnTx/>
                <a:uFillTx/>
                <a:latin typeface="Calibri"/>
                <a:ea typeface="+mj-ea"/>
                <a:cs typeface="+mj-cs"/>
              </a:rPr>
            </a:br>
            <a:r>
              <a:rPr kumimoji="0" lang="en-US" sz="2800" b="0" i="0" u="none" strike="noStrike" kern="1200" cap="none" spc="0" normalizeH="0" baseline="0" noProof="0" dirty="0">
                <a:ln>
                  <a:noFill/>
                </a:ln>
                <a:solidFill>
                  <a:srgbClr val="FF00FF"/>
                </a:solidFill>
                <a:effectLst/>
                <a:uLnTx/>
                <a:uFillTx/>
                <a:latin typeface="Calibri"/>
                <a:ea typeface="+mj-ea"/>
                <a:cs typeface="+mj-cs"/>
              </a:rPr>
              <a:t>soundingval.ssec.wisc.edu</a:t>
            </a:r>
          </a:p>
        </p:txBody>
      </p:sp>
      <p:pic>
        <p:nvPicPr>
          <p:cNvPr id="13" name="그림 12">
            <a:extLst>
              <a:ext uri="{FF2B5EF4-FFF2-40B4-BE49-F238E27FC236}">
                <a16:creationId xmlns:a16="http://schemas.microsoft.com/office/drawing/2014/main" id="{648ED0FA-AEA2-41EE-BD90-42AC9B8C02C8}"/>
              </a:ext>
            </a:extLst>
          </p:cNvPr>
          <p:cNvPicPr>
            <a:picLocks noChangeAspect="1"/>
          </p:cNvPicPr>
          <p:nvPr/>
        </p:nvPicPr>
        <p:blipFill>
          <a:blip r:embed="rId3"/>
          <a:stretch>
            <a:fillRect/>
          </a:stretch>
        </p:blipFill>
        <p:spPr>
          <a:xfrm>
            <a:off x="108549" y="2666185"/>
            <a:ext cx="3396053" cy="2406629"/>
          </a:xfrm>
          <a:prstGeom prst="rect">
            <a:avLst/>
          </a:prstGeom>
        </p:spPr>
      </p:pic>
      <p:sp>
        <p:nvSpPr>
          <p:cNvPr id="12" name="TextBox 11"/>
          <p:cNvSpPr txBox="1"/>
          <p:nvPr/>
        </p:nvSpPr>
        <p:spPr>
          <a:xfrm>
            <a:off x="264431" y="2674798"/>
            <a:ext cx="2514600" cy="369332"/>
          </a:xfrm>
          <a:prstGeom prst="rect">
            <a:avLst/>
          </a:prstGeom>
          <a:solidFill>
            <a:schemeClr val="bg1"/>
          </a:solidFill>
        </p:spPr>
        <p:txBody>
          <a:bodyPr wrap="square" rtlCol="0">
            <a:spAutoFit/>
          </a:bodyPr>
          <a:lstStyle/>
          <a:p>
            <a:r>
              <a:rPr lang="en-US" sz="1800" kern="1200" dirty="0">
                <a:solidFill>
                  <a:srgbClr val="FF0000"/>
                </a:solidFill>
                <a:latin typeface="Calibri"/>
                <a:ea typeface="+mn-ea"/>
                <a:cs typeface="+mn-cs"/>
              </a:rPr>
              <a:t>Imagery (</a:t>
            </a:r>
            <a:r>
              <a:rPr lang="en-US" sz="1800" kern="1200" dirty="0" err="1">
                <a:solidFill>
                  <a:srgbClr val="FF0000"/>
                </a:solidFill>
                <a:latin typeface="Calibri"/>
                <a:ea typeface="+mn-ea"/>
                <a:cs typeface="+mn-cs"/>
              </a:rPr>
              <a:t>Fulldisk</a:t>
            </a:r>
            <a:r>
              <a:rPr lang="en-US" sz="1800" kern="1200" dirty="0">
                <a:solidFill>
                  <a:srgbClr val="FF0000"/>
                </a:solidFill>
                <a:latin typeface="Calibri"/>
                <a:ea typeface="+mn-ea"/>
                <a:cs typeface="+mn-cs"/>
              </a:rPr>
              <a:t> TPW)</a:t>
            </a:r>
          </a:p>
        </p:txBody>
      </p:sp>
      <p:pic>
        <p:nvPicPr>
          <p:cNvPr id="17" name="그림 16">
            <a:extLst>
              <a:ext uri="{FF2B5EF4-FFF2-40B4-BE49-F238E27FC236}">
                <a16:creationId xmlns:a16="http://schemas.microsoft.com/office/drawing/2014/main" id="{87A1481E-E43C-4684-9DF2-7232EA8C574C}"/>
              </a:ext>
            </a:extLst>
          </p:cNvPr>
          <p:cNvPicPr>
            <a:picLocks noChangeAspect="1"/>
          </p:cNvPicPr>
          <p:nvPr/>
        </p:nvPicPr>
        <p:blipFill>
          <a:blip r:embed="rId4"/>
          <a:stretch>
            <a:fillRect/>
          </a:stretch>
        </p:blipFill>
        <p:spPr>
          <a:xfrm>
            <a:off x="107950" y="4769695"/>
            <a:ext cx="2785163" cy="2088305"/>
          </a:xfrm>
          <a:prstGeom prst="rect">
            <a:avLst/>
          </a:prstGeom>
        </p:spPr>
      </p:pic>
      <p:pic>
        <p:nvPicPr>
          <p:cNvPr id="19" name="그림 18">
            <a:extLst>
              <a:ext uri="{FF2B5EF4-FFF2-40B4-BE49-F238E27FC236}">
                <a16:creationId xmlns:a16="http://schemas.microsoft.com/office/drawing/2014/main" id="{C81DD8C2-93E5-413C-8034-948BCB721033}"/>
              </a:ext>
            </a:extLst>
          </p:cNvPr>
          <p:cNvPicPr>
            <a:picLocks noChangeAspect="1"/>
          </p:cNvPicPr>
          <p:nvPr/>
        </p:nvPicPr>
        <p:blipFill>
          <a:blip r:embed="rId5"/>
          <a:stretch>
            <a:fillRect/>
          </a:stretch>
        </p:blipFill>
        <p:spPr>
          <a:xfrm>
            <a:off x="2893113" y="4768762"/>
            <a:ext cx="2481440" cy="2089237"/>
          </a:xfrm>
          <a:prstGeom prst="rect">
            <a:avLst/>
          </a:prstGeom>
        </p:spPr>
      </p:pic>
      <p:sp>
        <p:nvSpPr>
          <p:cNvPr id="14" name="TextBox 13"/>
          <p:cNvSpPr txBox="1"/>
          <p:nvPr/>
        </p:nvSpPr>
        <p:spPr>
          <a:xfrm>
            <a:off x="2264823" y="4905210"/>
            <a:ext cx="2667000" cy="369332"/>
          </a:xfrm>
          <a:prstGeom prst="rect">
            <a:avLst/>
          </a:prstGeom>
          <a:solidFill>
            <a:schemeClr val="bg1"/>
          </a:solidFill>
        </p:spPr>
        <p:txBody>
          <a:bodyPr wrap="square" rtlCol="0">
            <a:spAutoFit/>
          </a:bodyPr>
          <a:lstStyle/>
          <a:p>
            <a:r>
              <a:rPr lang="en-US" sz="1800" kern="1200" dirty="0">
                <a:solidFill>
                  <a:srgbClr val="FF0000"/>
                </a:solidFill>
                <a:latin typeface="Calibri"/>
                <a:ea typeface="+mn-ea"/>
                <a:cs typeface="+mn-cs"/>
              </a:rPr>
              <a:t>Regional Plots with GPS</a:t>
            </a:r>
          </a:p>
        </p:txBody>
      </p:sp>
      <p:pic>
        <p:nvPicPr>
          <p:cNvPr id="21" name="그림 20">
            <a:extLst>
              <a:ext uri="{FF2B5EF4-FFF2-40B4-BE49-F238E27FC236}">
                <a16:creationId xmlns:a16="http://schemas.microsoft.com/office/drawing/2014/main" id="{4E6C4465-2E7A-4E83-884C-C7F3E615C547}"/>
              </a:ext>
            </a:extLst>
          </p:cNvPr>
          <p:cNvPicPr>
            <a:picLocks noChangeAspect="1"/>
          </p:cNvPicPr>
          <p:nvPr/>
        </p:nvPicPr>
        <p:blipFill>
          <a:blip r:embed="rId6"/>
          <a:stretch>
            <a:fillRect/>
          </a:stretch>
        </p:blipFill>
        <p:spPr>
          <a:xfrm>
            <a:off x="4872938" y="4905210"/>
            <a:ext cx="4145029" cy="1962765"/>
          </a:xfrm>
          <a:prstGeom prst="rect">
            <a:avLst/>
          </a:prstGeom>
        </p:spPr>
      </p:pic>
      <p:sp>
        <p:nvSpPr>
          <p:cNvPr id="15" name="TextBox 14"/>
          <p:cNvSpPr txBox="1"/>
          <p:nvPr/>
        </p:nvSpPr>
        <p:spPr>
          <a:xfrm>
            <a:off x="6118249" y="4701997"/>
            <a:ext cx="2041467" cy="369332"/>
          </a:xfrm>
          <a:prstGeom prst="rect">
            <a:avLst/>
          </a:prstGeom>
          <a:solidFill>
            <a:schemeClr val="bg1"/>
          </a:solidFill>
        </p:spPr>
        <p:txBody>
          <a:bodyPr wrap="square" rtlCol="0">
            <a:spAutoFit/>
          </a:bodyPr>
          <a:lstStyle/>
          <a:p>
            <a:r>
              <a:rPr lang="en-US" sz="1800" kern="1200" dirty="0">
                <a:solidFill>
                  <a:srgbClr val="FF0000"/>
                </a:solidFill>
                <a:latin typeface="Calibri"/>
                <a:ea typeface="+mn-ea"/>
                <a:cs typeface="+mn-cs"/>
              </a:rPr>
              <a:t>Station TPW Plots</a:t>
            </a:r>
          </a:p>
        </p:txBody>
      </p:sp>
    </p:spTree>
    <p:extLst>
      <p:ext uri="{BB962C8B-B14F-4D97-AF65-F5344CB8AC3E}">
        <p14:creationId xmlns:p14="http://schemas.microsoft.com/office/powerpoint/2010/main" val="2421563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Shape 190"/>
          <p:cNvSpPr txBox="1">
            <a:spLocks noGrp="1"/>
          </p:cNvSpPr>
          <p:nvPr>
            <p:ph type="title"/>
          </p:nvPr>
        </p:nvSpPr>
        <p:spPr>
          <a:xfrm>
            <a:off x="722312" y="2312199"/>
            <a:ext cx="7772400" cy="1362000"/>
          </a:xfrm>
          <a:prstGeom prst="rect">
            <a:avLst/>
          </a:prstGeom>
        </p:spPr>
        <p:txBody>
          <a:bodyPr lIns="91425" tIns="91425" rIns="91425" bIns="91425" anchor="t" anchorCtr="0">
            <a:noAutofit/>
          </a:bodyPr>
          <a:lstStyle/>
          <a:p>
            <a:pPr lvl="0" algn="ctr">
              <a:spcBef>
                <a:spcPts val="0"/>
              </a:spcBef>
              <a:buNone/>
            </a:pPr>
            <a:r>
              <a:rPr lang="en-US" dirty="0"/>
              <a:t>Comparison </a:t>
            </a:r>
            <a:r>
              <a:rPr lang="en-US" dirty="0">
                <a:solidFill>
                  <a:srgbClr val="FF0000"/>
                </a:solidFill>
              </a:rPr>
              <a:t>LVT</a:t>
            </a:r>
            <a:r>
              <a:rPr lang="en-US" dirty="0"/>
              <a:t> &amp; </a:t>
            </a:r>
            <a:r>
              <a:rPr lang="en-US" dirty="0">
                <a:solidFill>
                  <a:srgbClr val="FF0000"/>
                </a:solidFill>
              </a:rPr>
              <a:t>LVM</a:t>
            </a:r>
            <a:r>
              <a:rPr lang="en-US" dirty="0"/>
              <a:t> with the RAOB, </a:t>
            </a:r>
            <a:r>
              <a:rPr lang="en-US" dirty="0">
                <a:solidFill>
                  <a:schemeClr val="bg1"/>
                </a:solidFill>
              </a:rPr>
              <a:t>ECMWF, and GDAS</a:t>
            </a:r>
          </a:p>
        </p:txBody>
      </p:sp>
      <p:sp>
        <p:nvSpPr>
          <p:cNvPr id="191" name="Shape 191"/>
          <p:cNvSpPr txBox="1">
            <a:spLocks noGrp="1"/>
          </p:cNvSpPr>
          <p:nvPr>
            <p:ph type="sldNum" idx="12"/>
          </p:nvPr>
        </p:nvSpPr>
        <p:spPr>
          <a:xfrm>
            <a:off x="6553200" y="6356350"/>
            <a:ext cx="2133600" cy="365100"/>
          </a:xfrm>
          <a:prstGeom prst="rect">
            <a:avLst/>
          </a:prstGeom>
        </p:spPr>
        <p:txBody>
          <a:bodyPr lIns="91425" tIns="45700" rIns="91425" bIns="45700" anchor="ctr"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25</a:t>
            </a:fld>
            <a:endParaRPr lang="en-US" dirty="0"/>
          </a:p>
        </p:txBody>
      </p:sp>
      <p:sp>
        <p:nvSpPr>
          <p:cNvPr id="4" name="Shape 92"/>
          <p:cNvSpPr txBox="1">
            <a:spLocks/>
          </p:cNvSpPr>
          <p:nvPr/>
        </p:nvSpPr>
        <p:spPr>
          <a:xfrm>
            <a:off x="6553200" y="6356350"/>
            <a:ext cx="2133599" cy="365125"/>
          </a:xfrm>
          <a:prstGeom prst="rect">
            <a:avLst/>
          </a:prstGeom>
          <a:noFill/>
          <a:ln>
            <a:noFill/>
          </a:ln>
        </p:spPr>
        <p:txBody>
          <a:bodyPr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buSzPct val="25000"/>
            </a:pPr>
            <a:fld id="{00000000-1234-1234-1234-123412341234}" type="slidenum">
              <a:rPr lang="en-US" sz="1200" smtClean="0">
                <a:solidFill>
                  <a:schemeClr val="lt1"/>
                </a:solidFill>
                <a:latin typeface="Calibri"/>
                <a:ea typeface="Calibri"/>
                <a:cs typeface="Calibri"/>
                <a:sym typeface="Calibri"/>
              </a:rPr>
              <a:pPr algn="r">
                <a:buSzPct val="25000"/>
              </a:pPr>
              <a:t>25</a:t>
            </a:fld>
            <a:endParaRPr lang="en-US" sz="1200"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95010637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Shape 190"/>
          <p:cNvSpPr txBox="1">
            <a:spLocks noGrp="1"/>
          </p:cNvSpPr>
          <p:nvPr>
            <p:ph type="title"/>
          </p:nvPr>
        </p:nvSpPr>
        <p:spPr>
          <a:xfrm>
            <a:off x="1521107" y="572370"/>
            <a:ext cx="6182400" cy="1137678"/>
          </a:xfrm>
          <a:prstGeom prst="rect">
            <a:avLst/>
          </a:prstGeom>
        </p:spPr>
        <p:txBody>
          <a:bodyPr lIns="91425" tIns="91425" rIns="91425" bIns="91425" anchor="t" anchorCtr="0">
            <a:noAutofit/>
          </a:bodyPr>
          <a:lstStyle/>
          <a:p>
            <a:pPr lvl="0" algn="ctr">
              <a:spcBef>
                <a:spcPts val="0"/>
              </a:spcBef>
              <a:buNone/>
            </a:pPr>
            <a:r>
              <a:rPr lang="en-US" sz="3600" dirty="0"/>
              <a:t>Requirements for ABI LAP products: </a:t>
            </a:r>
            <a:r>
              <a:rPr lang="en-US" sz="3600" dirty="0">
                <a:solidFill>
                  <a:srgbClr val="FF0000"/>
                </a:solidFill>
              </a:rPr>
              <a:t>LVT, LVM</a:t>
            </a:r>
          </a:p>
        </p:txBody>
      </p:sp>
      <p:sp>
        <p:nvSpPr>
          <p:cNvPr id="191" name="Shape 191"/>
          <p:cNvSpPr txBox="1">
            <a:spLocks noGrp="1"/>
          </p:cNvSpPr>
          <p:nvPr>
            <p:ph type="sldNum" idx="12"/>
          </p:nvPr>
        </p:nvSpPr>
        <p:spPr>
          <a:xfrm>
            <a:off x="6553200" y="6356350"/>
            <a:ext cx="2133600" cy="365100"/>
          </a:xfrm>
          <a:prstGeom prst="rect">
            <a:avLst/>
          </a:prstGeom>
        </p:spPr>
        <p:txBody>
          <a:bodyPr lIns="91425" tIns="45700" rIns="91425" bIns="45700" anchor="ctr"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26</a:t>
            </a:fld>
            <a:endParaRPr lang="en-US"/>
          </a:p>
        </p:txBody>
      </p:sp>
      <p:sp>
        <p:nvSpPr>
          <p:cNvPr id="5" name="Shape 92"/>
          <p:cNvSpPr txBox="1">
            <a:spLocks/>
          </p:cNvSpPr>
          <p:nvPr/>
        </p:nvSpPr>
        <p:spPr>
          <a:xfrm>
            <a:off x="6553200" y="6356350"/>
            <a:ext cx="2133599" cy="365125"/>
          </a:xfrm>
          <a:prstGeom prst="rect">
            <a:avLst/>
          </a:prstGeom>
          <a:noFill/>
          <a:ln>
            <a:noFill/>
          </a:ln>
        </p:spPr>
        <p:txBody>
          <a:bodyPr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buSzPct val="25000"/>
            </a:pPr>
            <a:fld id="{00000000-1234-1234-1234-123412341234}" type="slidenum">
              <a:rPr lang="en-US" sz="1200" smtClean="0">
                <a:solidFill>
                  <a:schemeClr val="lt1"/>
                </a:solidFill>
                <a:latin typeface="Calibri"/>
                <a:ea typeface="Calibri"/>
                <a:cs typeface="Calibri"/>
                <a:sym typeface="Calibri"/>
              </a:rPr>
              <a:pPr algn="r">
                <a:buSzPct val="25000"/>
              </a:pPr>
              <a:t>26</a:t>
            </a:fld>
            <a:endParaRPr lang="en-US" sz="1200" dirty="0">
              <a:solidFill>
                <a:schemeClr val="lt1"/>
              </a:solidFill>
              <a:latin typeface="Calibri"/>
              <a:ea typeface="Calibri"/>
              <a:cs typeface="Calibri"/>
              <a:sym typeface="Calibri"/>
            </a:endParaRPr>
          </a:p>
        </p:txBody>
      </p:sp>
      <p:graphicFrame>
        <p:nvGraphicFramePr>
          <p:cNvPr id="7" name="Table 3">
            <a:extLst>
              <a:ext uri="{FF2B5EF4-FFF2-40B4-BE49-F238E27FC236}">
                <a16:creationId xmlns:a16="http://schemas.microsoft.com/office/drawing/2014/main" id="{58C03CC9-A8FE-4503-9FE8-379E3614983B}"/>
              </a:ext>
            </a:extLst>
          </p:cNvPr>
          <p:cNvGraphicFramePr>
            <a:graphicFrameLocks noGrp="1"/>
          </p:cNvGraphicFramePr>
          <p:nvPr>
            <p:extLst>
              <p:ext uri="{D42A27DB-BD31-4B8C-83A1-F6EECF244321}">
                <p14:modId xmlns:p14="http://schemas.microsoft.com/office/powerpoint/2010/main" val="1213460910"/>
              </p:ext>
            </p:extLst>
          </p:nvPr>
        </p:nvGraphicFramePr>
        <p:xfrm>
          <a:off x="148146" y="1935478"/>
          <a:ext cx="8847709" cy="4399961"/>
        </p:xfrm>
        <a:graphic>
          <a:graphicData uri="http://schemas.openxmlformats.org/drawingml/2006/table">
            <a:tbl>
              <a:tblPr firstRow="1" bandRow="1">
                <a:tableStyleId>{5C22544A-7EE6-4342-B048-85BDC9FD1C3A}</a:tableStyleId>
              </a:tblPr>
              <a:tblGrid>
                <a:gridCol w="652813">
                  <a:extLst>
                    <a:ext uri="{9D8B030D-6E8A-4147-A177-3AD203B41FA5}">
                      <a16:colId xmlns:a16="http://schemas.microsoft.com/office/drawing/2014/main" val="20000"/>
                    </a:ext>
                  </a:extLst>
                </a:gridCol>
                <a:gridCol w="1114816">
                  <a:extLst>
                    <a:ext uri="{9D8B030D-6E8A-4147-A177-3AD203B41FA5}">
                      <a16:colId xmlns:a16="http://schemas.microsoft.com/office/drawing/2014/main" val="3516011675"/>
                    </a:ext>
                  </a:extLst>
                </a:gridCol>
                <a:gridCol w="2423787">
                  <a:extLst>
                    <a:ext uri="{9D8B030D-6E8A-4147-A177-3AD203B41FA5}">
                      <a16:colId xmlns:a16="http://schemas.microsoft.com/office/drawing/2014/main" val="20001"/>
                    </a:ext>
                  </a:extLst>
                </a:gridCol>
                <a:gridCol w="2423787">
                  <a:extLst>
                    <a:ext uri="{9D8B030D-6E8A-4147-A177-3AD203B41FA5}">
                      <a16:colId xmlns:a16="http://schemas.microsoft.com/office/drawing/2014/main" val="20002"/>
                    </a:ext>
                  </a:extLst>
                </a:gridCol>
                <a:gridCol w="2232506">
                  <a:extLst>
                    <a:ext uri="{9D8B030D-6E8A-4147-A177-3AD203B41FA5}">
                      <a16:colId xmlns:a16="http://schemas.microsoft.com/office/drawing/2014/main" val="20003"/>
                    </a:ext>
                  </a:extLst>
                </a:gridCol>
              </a:tblGrid>
              <a:tr h="401999">
                <a:tc gridSpan="2">
                  <a:txBody>
                    <a:bodyPr/>
                    <a:lstStyle/>
                    <a:p>
                      <a:r>
                        <a:rPr lang="en-US" sz="1600" dirty="0"/>
                        <a:t>Product</a:t>
                      </a:r>
                    </a:p>
                  </a:txBody>
                  <a:tcPr/>
                </a:tc>
                <a:tc hMerge="1">
                  <a:txBody>
                    <a:bodyPr/>
                    <a:lstStyle/>
                    <a:p>
                      <a:pPr latinLnBrk="1"/>
                      <a:endParaRPr lang="ko-KR" altLang="en-US"/>
                    </a:p>
                  </a:txBody>
                  <a:tcPr/>
                </a:tc>
                <a:tc>
                  <a:txBody>
                    <a:bodyPr/>
                    <a:lstStyle/>
                    <a:p>
                      <a:r>
                        <a:rPr lang="en-US" sz="1600" dirty="0"/>
                        <a:t>Accuracy</a:t>
                      </a:r>
                    </a:p>
                  </a:txBody>
                  <a:tcPr/>
                </a:tc>
                <a:tc>
                  <a:txBody>
                    <a:bodyPr/>
                    <a:lstStyle/>
                    <a:p>
                      <a:r>
                        <a:rPr lang="en-US" sz="1600" dirty="0"/>
                        <a:t>Precision</a:t>
                      </a:r>
                    </a:p>
                  </a:txBody>
                  <a:tcPr/>
                </a:tc>
                <a:tc>
                  <a:txBody>
                    <a:bodyPr/>
                    <a:lstStyle/>
                    <a:p>
                      <a:r>
                        <a:rPr lang="en-US" sz="1600" dirty="0"/>
                        <a:t>Range</a:t>
                      </a:r>
                    </a:p>
                  </a:txBody>
                  <a:tcPr/>
                </a:tc>
                <a:extLst>
                  <a:ext uri="{0D108BD9-81ED-4DB2-BD59-A6C34878D82A}">
                    <a16:rowId xmlns:a16="http://schemas.microsoft.com/office/drawing/2014/main" val="10000"/>
                  </a:ext>
                </a:extLst>
              </a:tr>
              <a:tr h="792984">
                <a:tc gridSpan="2">
                  <a:txBody>
                    <a:bodyPr/>
                    <a:lstStyle/>
                    <a:p>
                      <a:r>
                        <a:rPr lang="en-US" sz="1600" b="1" dirty="0"/>
                        <a:t>Temperature (LVT)</a:t>
                      </a:r>
                    </a:p>
                  </a:txBody>
                  <a:tcPr anchor="ctr"/>
                </a:tc>
                <a:tc hMerge="1">
                  <a:txBody>
                    <a:bodyPr/>
                    <a:lstStyle/>
                    <a:p>
                      <a:pPr latinLnBrk="1"/>
                      <a:endParaRPr lang="ko-KR" altLang="en-US"/>
                    </a:p>
                  </a:txBody>
                  <a:tcPr/>
                </a:tc>
                <a:tc>
                  <a:txBody>
                    <a:bodyPr/>
                    <a:lstStyle/>
                    <a:p>
                      <a:r>
                        <a:rPr lang="en-US" sz="1600" dirty="0"/>
                        <a:t>1 K below 400 </a:t>
                      </a:r>
                      <a:r>
                        <a:rPr lang="en-US" sz="1600" dirty="0" err="1"/>
                        <a:t>hPa</a:t>
                      </a:r>
                      <a:r>
                        <a:rPr lang="en-US" sz="1600" dirty="0"/>
                        <a:t> and</a:t>
                      </a:r>
                      <a:r>
                        <a:rPr lang="en-US" sz="1600" baseline="0" dirty="0"/>
                        <a:t> above boundary layer</a:t>
                      </a:r>
                      <a:endParaRPr lang="en-US" sz="160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2 K below 400 </a:t>
                      </a:r>
                      <a:r>
                        <a:rPr lang="en-US" sz="1600" dirty="0" err="1"/>
                        <a:t>hPa</a:t>
                      </a:r>
                      <a:r>
                        <a:rPr lang="en-US" sz="1600" dirty="0"/>
                        <a:t> and</a:t>
                      </a:r>
                      <a:r>
                        <a:rPr lang="en-US" sz="1600" baseline="0" dirty="0"/>
                        <a:t> above boundary layer</a:t>
                      </a:r>
                      <a:endParaRPr lang="en-US" sz="1600" dirty="0"/>
                    </a:p>
                  </a:txBody>
                  <a:tcPr anchor="ctr"/>
                </a:tc>
                <a:tc>
                  <a:txBody>
                    <a:bodyPr/>
                    <a:lstStyle/>
                    <a:p>
                      <a:r>
                        <a:rPr lang="en-US" sz="1600" dirty="0"/>
                        <a:t>180 - 320 K</a:t>
                      </a:r>
                    </a:p>
                  </a:txBody>
                  <a:tcPr anchor="ctr"/>
                </a:tc>
                <a:extLst>
                  <a:ext uri="{0D108BD9-81ED-4DB2-BD59-A6C34878D82A}">
                    <a16:rowId xmlns:a16="http://schemas.microsoft.com/office/drawing/2014/main" val="10001"/>
                  </a:ext>
                </a:extLst>
              </a:tr>
              <a:tr h="792984">
                <a:tc gridSpan="2">
                  <a:txBody>
                    <a:bodyPr/>
                    <a:lstStyle/>
                    <a:p>
                      <a:r>
                        <a:rPr lang="en-US" sz="1600" b="1" dirty="0"/>
                        <a:t>Moisture </a:t>
                      </a:r>
                    </a:p>
                    <a:p>
                      <a:r>
                        <a:rPr lang="en-US" sz="1600" b="1" dirty="0"/>
                        <a:t>(LVM)</a:t>
                      </a:r>
                    </a:p>
                  </a:txBody>
                  <a:tcPr anchor="ctr"/>
                </a:tc>
                <a:tc hMerge="1">
                  <a:txBody>
                    <a:bodyPr/>
                    <a:lstStyle/>
                    <a:p>
                      <a:pPr latinLnBrk="1"/>
                      <a:endParaRPr lang="ko-KR" altLang="en-US"/>
                    </a:p>
                  </a:txBody>
                  <a:tcPr/>
                </a:tc>
                <a:tc>
                  <a:txBody>
                    <a:bodyPr/>
                    <a:lstStyle/>
                    <a:p>
                      <a:r>
                        <a:rPr lang="en-US" sz="1600" dirty="0" err="1"/>
                        <a:t>Sfc</a:t>
                      </a:r>
                      <a:r>
                        <a:rPr lang="en-US" sz="1600" dirty="0"/>
                        <a:t> - 300 </a:t>
                      </a:r>
                      <a:r>
                        <a:rPr lang="en-US" sz="1600" dirty="0" err="1"/>
                        <a:t>hPa</a:t>
                      </a:r>
                      <a:r>
                        <a:rPr lang="en-US" sz="1600" dirty="0"/>
                        <a:t>: 18%</a:t>
                      </a:r>
                    </a:p>
                    <a:p>
                      <a:r>
                        <a:rPr lang="en-US" sz="1600" dirty="0"/>
                        <a:t>300 - 100 </a:t>
                      </a:r>
                      <a:r>
                        <a:rPr lang="en-US" sz="1600" dirty="0" err="1"/>
                        <a:t>hPa</a:t>
                      </a:r>
                      <a:r>
                        <a:rPr lang="en-US" sz="1600" dirty="0"/>
                        <a:t>: </a:t>
                      </a:r>
                      <a:r>
                        <a:rPr lang="en-US" sz="1600" baseline="0" dirty="0"/>
                        <a:t>20%</a:t>
                      </a:r>
                      <a:endParaRPr lang="en-US" sz="1600" dirty="0"/>
                    </a:p>
                  </a:txBody>
                  <a:tcPr anchor="ctr"/>
                </a:tc>
                <a:tc>
                  <a:txBody>
                    <a:bodyPr/>
                    <a:lstStyle/>
                    <a:p>
                      <a:r>
                        <a:rPr lang="en-US" sz="1600" dirty="0" err="1"/>
                        <a:t>Sfc</a:t>
                      </a:r>
                      <a:r>
                        <a:rPr lang="en-US" sz="1600" dirty="0"/>
                        <a:t> - 300 </a:t>
                      </a:r>
                      <a:r>
                        <a:rPr lang="en-US" sz="1600" dirty="0" err="1"/>
                        <a:t>hPa</a:t>
                      </a:r>
                      <a:r>
                        <a:rPr lang="en-US" sz="1600" dirty="0"/>
                        <a:t>: 18%</a:t>
                      </a:r>
                    </a:p>
                    <a:p>
                      <a:r>
                        <a:rPr lang="en-US" sz="1600" dirty="0"/>
                        <a:t>300 - 100 </a:t>
                      </a:r>
                      <a:r>
                        <a:rPr lang="en-US" sz="1600" dirty="0" err="1"/>
                        <a:t>hPa</a:t>
                      </a:r>
                      <a:r>
                        <a:rPr lang="en-US" sz="1600" dirty="0"/>
                        <a:t>: </a:t>
                      </a:r>
                      <a:r>
                        <a:rPr lang="en-US" sz="1600" baseline="0" dirty="0"/>
                        <a:t>20%</a:t>
                      </a:r>
                      <a:endParaRPr lang="en-US" sz="1600" dirty="0"/>
                    </a:p>
                  </a:txBody>
                  <a:tcPr anchor="ctr"/>
                </a:tc>
                <a:tc>
                  <a:txBody>
                    <a:bodyPr/>
                    <a:lstStyle/>
                    <a:p>
                      <a:r>
                        <a:rPr lang="en-US" sz="1600" dirty="0"/>
                        <a:t>0 - 100%</a:t>
                      </a:r>
                    </a:p>
                  </a:txBody>
                  <a:tcPr anchor="ctr"/>
                </a:tc>
                <a:extLst>
                  <a:ext uri="{0D108BD9-81ED-4DB2-BD59-A6C34878D82A}">
                    <a16:rowId xmlns:a16="http://schemas.microsoft.com/office/drawing/2014/main" val="10002"/>
                  </a:ext>
                </a:extLst>
              </a:tr>
              <a:tr h="401999">
                <a:tc gridSpan="2">
                  <a:txBody>
                    <a:bodyPr/>
                    <a:lstStyle/>
                    <a:p>
                      <a:r>
                        <a:rPr lang="en-US" sz="1600" b="1" dirty="0"/>
                        <a:t>TPW</a:t>
                      </a:r>
                    </a:p>
                  </a:txBody>
                  <a:tcPr anchor="ctr">
                    <a:solidFill>
                      <a:srgbClr val="D0D8E8"/>
                    </a:solidFill>
                  </a:tcPr>
                </a:tc>
                <a:tc hMerge="1">
                  <a:txBody>
                    <a:bodyPr/>
                    <a:lstStyle/>
                    <a:p>
                      <a:pPr latinLnBrk="1"/>
                      <a:endParaRPr lang="ko-KR" altLang="en-US"/>
                    </a:p>
                  </a:txBody>
                  <a:tcPr/>
                </a:tc>
                <a:tc>
                  <a:txBody>
                    <a:bodyPr/>
                    <a:lstStyle/>
                    <a:p>
                      <a:r>
                        <a:rPr lang="en-US" sz="1600" dirty="0"/>
                        <a:t>1 mm</a:t>
                      </a:r>
                    </a:p>
                  </a:txBody>
                  <a:tcPr anchor="ctr">
                    <a:solidFill>
                      <a:srgbClr val="D0D8E8"/>
                    </a:solidFill>
                  </a:tcPr>
                </a:tc>
                <a:tc>
                  <a:txBody>
                    <a:bodyPr/>
                    <a:lstStyle/>
                    <a:p>
                      <a:r>
                        <a:rPr lang="en-US" sz="1600" dirty="0"/>
                        <a:t>3 mm</a:t>
                      </a:r>
                    </a:p>
                  </a:txBody>
                  <a:tcPr anchor="ctr">
                    <a:solidFill>
                      <a:srgbClr val="D0D8E8"/>
                    </a:solidFill>
                  </a:tcPr>
                </a:tc>
                <a:tc>
                  <a:txBody>
                    <a:bodyPr/>
                    <a:lstStyle/>
                    <a:p>
                      <a:r>
                        <a:rPr lang="en-US" sz="1600" dirty="0"/>
                        <a:t>0 - 100 mm</a:t>
                      </a:r>
                    </a:p>
                  </a:txBody>
                  <a:tcPr anchor="ctr">
                    <a:solidFill>
                      <a:srgbClr val="D0D8E8"/>
                    </a:solidFill>
                  </a:tcPr>
                </a:tc>
                <a:extLst>
                  <a:ext uri="{0D108BD9-81ED-4DB2-BD59-A6C34878D82A}">
                    <a16:rowId xmlns:a16="http://schemas.microsoft.com/office/drawing/2014/main" val="10003"/>
                  </a:ext>
                </a:extLst>
              </a:tr>
              <a:tr h="401999">
                <a:tc rowSpan="5">
                  <a:txBody>
                    <a:bodyPr/>
                    <a:lstStyle/>
                    <a:p>
                      <a:r>
                        <a:rPr lang="en-US" sz="1600" b="1" dirty="0"/>
                        <a:t>DSI</a:t>
                      </a:r>
                    </a:p>
                  </a:txBody>
                  <a:tcPr anchor="ctr"/>
                </a:tc>
                <a:tc>
                  <a:txBody>
                    <a:bodyPr/>
                    <a:lstStyle/>
                    <a:p>
                      <a:r>
                        <a:rPr lang="en-US" sz="1600" b="1" dirty="0"/>
                        <a:t>LI</a:t>
                      </a:r>
                    </a:p>
                  </a:txBody>
                  <a:tcPr anchor="ctr"/>
                </a:tc>
                <a:tc>
                  <a:txBody>
                    <a:bodyPr/>
                    <a:lstStyle/>
                    <a:p>
                      <a:r>
                        <a:rPr lang="en-US" sz="1600" dirty="0"/>
                        <a:t>2.0 K</a:t>
                      </a:r>
                    </a:p>
                  </a:txBody>
                  <a:tcPr anchor="ctr"/>
                </a:tc>
                <a:tc>
                  <a:txBody>
                    <a:bodyPr/>
                    <a:lstStyle/>
                    <a:p>
                      <a:r>
                        <a:rPr lang="en-US" sz="1600" dirty="0"/>
                        <a:t>6.5 K</a:t>
                      </a:r>
                    </a:p>
                  </a:txBody>
                  <a:tcPr anchor="ctr"/>
                </a:tc>
                <a:tc>
                  <a:txBody>
                    <a:bodyPr/>
                    <a:lstStyle/>
                    <a:p>
                      <a:r>
                        <a:rPr lang="en-US" sz="1600" dirty="0"/>
                        <a:t>-10 ~ 40 K or above</a:t>
                      </a:r>
                    </a:p>
                  </a:txBody>
                  <a:tcPr anchor="ctr"/>
                </a:tc>
                <a:extLst>
                  <a:ext uri="{0D108BD9-81ED-4DB2-BD59-A6C34878D82A}">
                    <a16:rowId xmlns:a16="http://schemas.microsoft.com/office/drawing/2014/main" val="10004"/>
                  </a:ext>
                </a:extLst>
              </a:tr>
              <a:tr h="401999">
                <a:tc vMerge="1">
                  <a:txBody>
                    <a:bodyPr/>
                    <a:lstStyle/>
                    <a:p>
                      <a:endParaRPr lang="en-US" sz="1600" b="1" dirty="0"/>
                    </a:p>
                  </a:txBody>
                  <a:tcPr/>
                </a:tc>
                <a:tc>
                  <a:txBody>
                    <a:bodyPr/>
                    <a:lstStyle/>
                    <a:p>
                      <a:r>
                        <a:rPr lang="en-US" sz="1600" b="1" dirty="0"/>
                        <a:t>CAPE</a:t>
                      </a:r>
                    </a:p>
                  </a:txBody>
                  <a:tcPr anchor="ctr"/>
                </a:tc>
                <a:tc>
                  <a:txBody>
                    <a:bodyPr/>
                    <a:lstStyle/>
                    <a:p>
                      <a:r>
                        <a:rPr lang="en-US" sz="1600" dirty="0"/>
                        <a:t>1000 J/kg</a:t>
                      </a:r>
                    </a:p>
                  </a:txBody>
                  <a:tcPr anchor="ctr"/>
                </a:tc>
                <a:tc>
                  <a:txBody>
                    <a:bodyPr/>
                    <a:lstStyle/>
                    <a:p>
                      <a:r>
                        <a:rPr lang="en-US" sz="1600" dirty="0"/>
                        <a:t>2500 J/kg</a:t>
                      </a:r>
                    </a:p>
                  </a:txBody>
                  <a:tcPr anchor="ctr"/>
                </a:tc>
                <a:tc>
                  <a:txBody>
                    <a:bodyPr/>
                    <a:lstStyle/>
                    <a:p>
                      <a:r>
                        <a:rPr lang="en-US" sz="1600" dirty="0"/>
                        <a:t>0 - 5000 J/kg</a:t>
                      </a:r>
                    </a:p>
                  </a:txBody>
                  <a:tcPr anchor="ctr"/>
                </a:tc>
                <a:extLst>
                  <a:ext uri="{0D108BD9-81ED-4DB2-BD59-A6C34878D82A}">
                    <a16:rowId xmlns:a16="http://schemas.microsoft.com/office/drawing/2014/main" val="10005"/>
                  </a:ext>
                </a:extLst>
              </a:tr>
              <a:tr h="401999">
                <a:tc vMerge="1">
                  <a:txBody>
                    <a:bodyPr/>
                    <a:lstStyle/>
                    <a:p>
                      <a:endParaRPr lang="en-US" sz="1600" b="1" dirty="0"/>
                    </a:p>
                  </a:txBody>
                  <a:tcPr/>
                </a:tc>
                <a:tc>
                  <a:txBody>
                    <a:bodyPr/>
                    <a:lstStyle/>
                    <a:p>
                      <a:r>
                        <a:rPr lang="en-US" sz="1600" b="1" dirty="0"/>
                        <a:t>SI</a:t>
                      </a:r>
                    </a:p>
                  </a:txBody>
                  <a:tcPr anchor="ctr"/>
                </a:tc>
                <a:tc>
                  <a:txBody>
                    <a:bodyPr/>
                    <a:lstStyle/>
                    <a:p>
                      <a:r>
                        <a:rPr lang="en-US" sz="1600" dirty="0"/>
                        <a:t>2.0 K</a:t>
                      </a:r>
                    </a:p>
                  </a:txBody>
                  <a:tcPr anchor="ctr"/>
                </a:tc>
                <a:tc>
                  <a:txBody>
                    <a:bodyPr/>
                    <a:lstStyle/>
                    <a:p>
                      <a:r>
                        <a:rPr lang="en-US" sz="1600" dirty="0"/>
                        <a:t>6.5 K</a:t>
                      </a:r>
                    </a:p>
                  </a:txBody>
                  <a:tcPr anchor="ctr"/>
                </a:tc>
                <a:tc>
                  <a:txBody>
                    <a:bodyPr/>
                    <a:lstStyle/>
                    <a:p>
                      <a:r>
                        <a:rPr lang="en-US" sz="1600" dirty="0"/>
                        <a:t>-10 ~ 4 K or above</a:t>
                      </a:r>
                    </a:p>
                  </a:txBody>
                  <a:tcPr anchor="ctr"/>
                </a:tc>
                <a:extLst>
                  <a:ext uri="{0D108BD9-81ED-4DB2-BD59-A6C34878D82A}">
                    <a16:rowId xmlns:a16="http://schemas.microsoft.com/office/drawing/2014/main" val="10006"/>
                  </a:ext>
                </a:extLst>
              </a:tr>
              <a:tr h="401999">
                <a:tc vMerge="1">
                  <a:txBody>
                    <a:bodyPr/>
                    <a:lstStyle/>
                    <a:p>
                      <a:endParaRPr lang="en-US" sz="1600" b="1" dirty="0"/>
                    </a:p>
                  </a:txBody>
                  <a:tcPr/>
                </a:tc>
                <a:tc>
                  <a:txBody>
                    <a:bodyPr/>
                    <a:lstStyle/>
                    <a:p>
                      <a:r>
                        <a:rPr lang="en-US" sz="1600" b="1" dirty="0"/>
                        <a:t>TT</a:t>
                      </a:r>
                    </a:p>
                  </a:txBody>
                  <a:tcPr anchor="ctr"/>
                </a:tc>
                <a:tc>
                  <a:txBody>
                    <a:bodyPr/>
                    <a:lstStyle/>
                    <a:p>
                      <a:r>
                        <a:rPr lang="en-US" sz="1600" dirty="0"/>
                        <a:t>1 K</a:t>
                      </a:r>
                    </a:p>
                  </a:txBody>
                  <a:tcPr anchor="ctr"/>
                </a:tc>
                <a:tc>
                  <a:txBody>
                    <a:bodyPr/>
                    <a:lstStyle/>
                    <a:p>
                      <a:r>
                        <a:rPr lang="en-US" sz="1600" dirty="0"/>
                        <a:t>4 K</a:t>
                      </a:r>
                    </a:p>
                  </a:txBody>
                  <a:tcPr anchor="ctr"/>
                </a:tc>
                <a:tc>
                  <a:txBody>
                    <a:bodyPr/>
                    <a:lstStyle/>
                    <a:p>
                      <a:r>
                        <a:rPr lang="en-US" sz="1600" dirty="0"/>
                        <a:t>-43 ~ 56 K</a:t>
                      </a:r>
                    </a:p>
                  </a:txBody>
                  <a:tcPr anchor="ctr"/>
                </a:tc>
                <a:extLst>
                  <a:ext uri="{0D108BD9-81ED-4DB2-BD59-A6C34878D82A}">
                    <a16:rowId xmlns:a16="http://schemas.microsoft.com/office/drawing/2014/main" val="10007"/>
                  </a:ext>
                </a:extLst>
              </a:tr>
              <a:tr h="401999">
                <a:tc vMerge="1">
                  <a:txBody>
                    <a:bodyPr/>
                    <a:lstStyle/>
                    <a:p>
                      <a:endParaRPr lang="en-US" sz="1600" b="1" dirty="0"/>
                    </a:p>
                  </a:txBody>
                  <a:tcPr/>
                </a:tc>
                <a:tc>
                  <a:txBody>
                    <a:bodyPr/>
                    <a:lstStyle/>
                    <a:p>
                      <a:r>
                        <a:rPr lang="en-US" sz="1600" b="1" dirty="0"/>
                        <a:t>KI</a:t>
                      </a:r>
                    </a:p>
                  </a:txBody>
                  <a:tcPr anchor="ctr"/>
                </a:tc>
                <a:tc>
                  <a:txBody>
                    <a:bodyPr/>
                    <a:lstStyle/>
                    <a:p>
                      <a:r>
                        <a:rPr lang="en-US" sz="1600" dirty="0"/>
                        <a:t>2 K</a:t>
                      </a:r>
                    </a:p>
                  </a:txBody>
                  <a:tcPr anchor="ctr"/>
                </a:tc>
                <a:tc>
                  <a:txBody>
                    <a:bodyPr/>
                    <a:lstStyle/>
                    <a:p>
                      <a:r>
                        <a:rPr lang="en-US" sz="1600" dirty="0"/>
                        <a:t>5 K</a:t>
                      </a:r>
                    </a:p>
                  </a:txBody>
                  <a:tcPr anchor="ctr"/>
                </a:tc>
                <a:tc>
                  <a:txBody>
                    <a:bodyPr/>
                    <a:lstStyle/>
                    <a:p>
                      <a:r>
                        <a:rPr lang="en-US" sz="1600" dirty="0"/>
                        <a:t>0 - 40 K</a:t>
                      </a:r>
                    </a:p>
                  </a:txBody>
                  <a:tcPr anchor="ctr"/>
                </a:tc>
                <a:extLst>
                  <a:ext uri="{0D108BD9-81ED-4DB2-BD59-A6C34878D82A}">
                    <a16:rowId xmlns:a16="http://schemas.microsoft.com/office/drawing/2014/main" val="10008"/>
                  </a:ext>
                </a:extLst>
              </a:tr>
            </a:tbl>
          </a:graphicData>
        </a:graphic>
      </p:graphicFrame>
      <p:sp>
        <p:nvSpPr>
          <p:cNvPr id="8" name="직사각형 7">
            <a:extLst>
              <a:ext uri="{FF2B5EF4-FFF2-40B4-BE49-F238E27FC236}">
                <a16:creationId xmlns:a16="http://schemas.microsoft.com/office/drawing/2014/main" id="{C1911B2E-CD33-4612-8D48-B7DF546F8912}"/>
              </a:ext>
            </a:extLst>
          </p:cNvPr>
          <p:cNvSpPr/>
          <p:nvPr/>
        </p:nvSpPr>
        <p:spPr>
          <a:xfrm>
            <a:off x="107950" y="2355545"/>
            <a:ext cx="8887905" cy="1578280"/>
          </a:xfrm>
          <a:prstGeom prst="rect">
            <a:avLst/>
          </a:prstGeom>
          <a:noFill/>
          <a:ln w="28575">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195956041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4" name="그림 3">
            <a:extLst>
              <a:ext uri="{FF2B5EF4-FFF2-40B4-BE49-F238E27FC236}">
                <a16:creationId xmlns:a16="http://schemas.microsoft.com/office/drawing/2014/main" id="{DAD31EF9-CF86-4F79-9CB4-2AEFEC047054}"/>
              </a:ext>
            </a:extLst>
          </p:cNvPr>
          <p:cNvPicPr>
            <a:picLocks noChangeAspect="1"/>
          </p:cNvPicPr>
          <p:nvPr/>
        </p:nvPicPr>
        <p:blipFill>
          <a:blip r:embed="rId3"/>
          <a:stretch>
            <a:fillRect/>
          </a:stretch>
        </p:blipFill>
        <p:spPr>
          <a:xfrm>
            <a:off x="1845286" y="4214001"/>
            <a:ext cx="2366938" cy="2520000"/>
          </a:xfrm>
          <a:prstGeom prst="rect">
            <a:avLst/>
          </a:prstGeom>
          <a:solidFill>
            <a:schemeClr val="lt1"/>
          </a:solidFill>
        </p:spPr>
      </p:pic>
      <p:pic>
        <p:nvPicPr>
          <p:cNvPr id="8" name="그림 7">
            <a:extLst>
              <a:ext uri="{FF2B5EF4-FFF2-40B4-BE49-F238E27FC236}">
                <a16:creationId xmlns:a16="http://schemas.microsoft.com/office/drawing/2014/main" id="{9A93CF6E-B00D-48F4-8563-05F90D426C5C}"/>
              </a:ext>
            </a:extLst>
          </p:cNvPr>
          <p:cNvPicPr>
            <a:picLocks noChangeAspect="1"/>
          </p:cNvPicPr>
          <p:nvPr/>
        </p:nvPicPr>
        <p:blipFill>
          <a:blip r:embed="rId4"/>
          <a:stretch>
            <a:fillRect/>
          </a:stretch>
        </p:blipFill>
        <p:spPr>
          <a:xfrm>
            <a:off x="1845286" y="1629725"/>
            <a:ext cx="2366938" cy="2520000"/>
          </a:xfrm>
          <a:prstGeom prst="rect">
            <a:avLst/>
          </a:prstGeom>
          <a:solidFill>
            <a:schemeClr val="lt1"/>
          </a:solidFill>
        </p:spPr>
      </p:pic>
      <p:sp>
        <p:nvSpPr>
          <p:cNvPr id="197" name="Shape 197"/>
          <p:cNvSpPr txBox="1">
            <a:spLocks noGrp="1"/>
          </p:cNvSpPr>
          <p:nvPr>
            <p:ph type="sldNum" idx="12"/>
          </p:nvPr>
        </p:nvSpPr>
        <p:spPr>
          <a:xfrm>
            <a:off x="6553200" y="6356350"/>
            <a:ext cx="2133600" cy="365100"/>
          </a:xfrm>
          <a:prstGeom prst="rect">
            <a:avLst/>
          </a:prstGeom>
        </p:spPr>
        <p:txBody>
          <a:bodyPr lIns="91425" tIns="45700" rIns="91425" bIns="45700" anchor="ctr" anchorCtr="0">
            <a:noAutofit/>
          </a:bodyPr>
          <a:lstStyle/>
          <a:p>
            <a:pPr lvl="0" rtl="0">
              <a:spcBef>
                <a:spcPts val="0"/>
              </a:spcBef>
              <a:buNone/>
            </a:pPr>
            <a:fld id="{00000000-1234-1234-1234-123412341234}" type="slidenum">
              <a:rPr lang="en-US"/>
              <a:pPr lvl="0" rtl="0">
                <a:spcBef>
                  <a:spcPts val="0"/>
                </a:spcBef>
                <a:buNone/>
              </a:pPr>
              <a:t>27</a:t>
            </a:fld>
            <a:endParaRPr lang="en-US"/>
          </a:p>
        </p:txBody>
      </p:sp>
      <p:sp>
        <p:nvSpPr>
          <p:cNvPr id="13" name="Shape 132"/>
          <p:cNvSpPr txBox="1">
            <a:spLocks noGrp="1"/>
          </p:cNvSpPr>
          <p:nvPr>
            <p:ph type="title"/>
          </p:nvPr>
        </p:nvSpPr>
        <p:spPr>
          <a:xfrm>
            <a:off x="1478070" y="41514"/>
            <a:ext cx="6100177"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600" b="0" i="0" u="none" strike="noStrike" cap="none" dirty="0">
                <a:solidFill>
                  <a:schemeClr val="lt1"/>
                </a:solidFill>
                <a:latin typeface="Calibri"/>
                <a:ea typeface="Calibri"/>
                <a:cs typeface="Calibri"/>
                <a:sym typeface="Calibri"/>
              </a:rPr>
              <a:t>PLPT </a:t>
            </a:r>
            <a:r>
              <a:rPr lang="en-US" dirty="0"/>
              <a:t>ABI-</a:t>
            </a:r>
            <a:r>
              <a:rPr lang="en-US" dirty="0">
                <a:solidFill>
                  <a:srgbClr val="FF00FF"/>
                </a:solidFill>
              </a:rPr>
              <a:t>CONUS</a:t>
            </a:r>
            <a:r>
              <a:rPr lang="en-US" dirty="0"/>
              <a:t>-LVT, LVM:</a:t>
            </a:r>
          </a:p>
        </p:txBody>
      </p:sp>
      <p:sp>
        <p:nvSpPr>
          <p:cNvPr id="22" name="Shape 130"/>
          <p:cNvSpPr txBox="1">
            <a:spLocks noGrp="1"/>
          </p:cNvSpPr>
          <p:nvPr>
            <p:ph type="body" idx="1"/>
          </p:nvPr>
        </p:nvSpPr>
        <p:spPr>
          <a:xfrm>
            <a:off x="2704225" y="772856"/>
            <a:ext cx="3664423" cy="514924"/>
          </a:xfrm>
          <a:prstGeom prst="rect">
            <a:avLst/>
          </a:prstGeom>
        </p:spPr>
        <p:txBody>
          <a:bodyPr lIns="91425" tIns="91425" rIns="91425" bIns="91425" anchor="t" anchorCtr="0">
            <a:noAutofit/>
          </a:bodyPr>
          <a:lstStyle/>
          <a:p>
            <a:pPr lvl="0" algn="ctr" rtl="0">
              <a:spcBef>
                <a:spcPts val="0"/>
              </a:spcBef>
              <a:buNone/>
            </a:pPr>
            <a:r>
              <a:rPr lang="en-US" sz="2400" dirty="0"/>
              <a:t>2018.11-2019.04</a:t>
            </a:r>
            <a:endParaRPr dirty="0"/>
          </a:p>
        </p:txBody>
      </p:sp>
      <p:sp>
        <p:nvSpPr>
          <p:cNvPr id="18" name="Shape 92"/>
          <p:cNvSpPr txBox="1">
            <a:spLocks/>
          </p:cNvSpPr>
          <p:nvPr/>
        </p:nvSpPr>
        <p:spPr>
          <a:xfrm>
            <a:off x="6553200" y="6356350"/>
            <a:ext cx="2133599" cy="365125"/>
          </a:xfrm>
          <a:prstGeom prst="rect">
            <a:avLst/>
          </a:prstGeom>
          <a:noFill/>
          <a:ln>
            <a:noFill/>
          </a:ln>
        </p:spPr>
        <p:txBody>
          <a:bodyPr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buSzPct val="25000"/>
            </a:pPr>
            <a:fld id="{00000000-1234-1234-1234-123412341234}" type="slidenum">
              <a:rPr lang="en-US" sz="1200" smtClean="0">
                <a:solidFill>
                  <a:schemeClr val="lt1"/>
                </a:solidFill>
                <a:latin typeface="Calibri"/>
                <a:ea typeface="Calibri"/>
                <a:cs typeface="Calibri"/>
                <a:sym typeface="Calibri"/>
              </a:rPr>
              <a:pPr algn="r">
                <a:buSzPct val="25000"/>
              </a:pPr>
              <a:t>27</a:t>
            </a:fld>
            <a:endParaRPr lang="en-US" sz="1200" dirty="0">
              <a:solidFill>
                <a:schemeClr val="lt1"/>
              </a:solidFill>
              <a:latin typeface="Calibri"/>
              <a:ea typeface="Calibri"/>
              <a:cs typeface="Calibri"/>
              <a:sym typeface="Calibri"/>
            </a:endParaRPr>
          </a:p>
        </p:txBody>
      </p:sp>
      <p:sp>
        <p:nvSpPr>
          <p:cNvPr id="16" name="Shape 130">
            <a:extLst>
              <a:ext uri="{FF2B5EF4-FFF2-40B4-BE49-F238E27FC236}">
                <a16:creationId xmlns:a16="http://schemas.microsoft.com/office/drawing/2014/main" id="{F5DE0CFB-EDDB-410A-877E-089F48430A42}"/>
              </a:ext>
            </a:extLst>
          </p:cNvPr>
          <p:cNvSpPr txBox="1">
            <a:spLocks/>
          </p:cNvSpPr>
          <p:nvPr/>
        </p:nvSpPr>
        <p:spPr>
          <a:xfrm>
            <a:off x="88468" y="2068403"/>
            <a:ext cx="1229110" cy="524486"/>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sz="2400" dirty="0">
                <a:solidFill>
                  <a:schemeClr val="bg1"/>
                </a:solidFill>
              </a:rPr>
              <a:t>LVT (K)</a:t>
            </a:r>
          </a:p>
        </p:txBody>
      </p:sp>
      <p:sp>
        <p:nvSpPr>
          <p:cNvPr id="17" name="Shape 130">
            <a:extLst>
              <a:ext uri="{FF2B5EF4-FFF2-40B4-BE49-F238E27FC236}">
                <a16:creationId xmlns:a16="http://schemas.microsoft.com/office/drawing/2014/main" id="{129E6835-5D15-4276-9817-3097A184EA9C}"/>
              </a:ext>
            </a:extLst>
          </p:cNvPr>
          <p:cNvSpPr txBox="1">
            <a:spLocks/>
          </p:cNvSpPr>
          <p:nvPr/>
        </p:nvSpPr>
        <p:spPr>
          <a:xfrm>
            <a:off x="107950" y="4748344"/>
            <a:ext cx="1464720" cy="399853"/>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US" sz="2400" dirty="0">
                <a:solidFill>
                  <a:schemeClr val="bg1"/>
                </a:solidFill>
              </a:rPr>
              <a:t>LVM (%)</a:t>
            </a:r>
          </a:p>
        </p:txBody>
      </p:sp>
      <p:sp>
        <p:nvSpPr>
          <p:cNvPr id="20" name="Shape 130">
            <a:extLst>
              <a:ext uri="{FF2B5EF4-FFF2-40B4-BE49-F238E27FC236}">
                <a16:creationId xmlns:a16="http://schemas.microsoft.com/office/drawing/2014/main" id="{B7BBF565-2EB9-4DB4-A8D6-F59CDF2D3E8C}"/>
              </a:ext>
            </a:extLst>
          </p:cNvPr>
          <p:cNvSpPr txBox="1">
            <a:spLocks/>
          </p:cNvSpPr>
          <p:nvPr/>
        </p:nvSpPr>
        <p:spPr>
          <a:xfrm>
            <a:off x="2192908" y="1060931"/>
            <a:ext cx="1576276"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sz="2800" dirty="0">
                <a:solidFill>
                  <a:srgbClr val="FF0000"/>
                </a:solidFill>
              </a:rPr>
              <a:t>RAOB</a:t>
            </a:r>
          </a:p>
        </p:txBody>
      </p:sp>
      <p:sp>
        <p:nvSpPr>
          <p:cNvPr id="26" name="Shape 130">
            <a:extLst>
              <a:ext uri="{FF2B5EF4-FFF2-40B4-BE49-F238E27FC236}">
                <a16:creationId xmlns:a16="http://schemas.microsoft.com/office/drawing/2014/main" id="{95A553B5-14DB-4E74-8BB4-05884FD71467}"/>
              </a:ext>
            </a:extLst>
          </p:cNvPr>
          <p:cNvSpPr txBox="1">
            <a:spLocks/>
          </p:cNvSpPr>
          <p:nvPr/>
        </p:nvSpPr>
        <p:spPr>
          <a:xfrm>
            <a:off x="4736798" y="1060931"/>
            <a:ext cx="1576276"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sz="2800" dirty="0">
                <a:solidFill>
                  <a:srgbClr val="FF0000"/>
                </a:solidFill>
              </a:rPr>
              <a:t>ECMWF</a:t>
            </a:r>
          </a:p>
        </p:txBody>
      </p:sp>
      <p:sp>
        <p:nvSpPr>
          <p:cNvPr id="27" name="Shape 130">
            <a:extLst>
              <a:ext uri="{FF2B5EF4-FFF2-40B4-BE49-F238E27FC236}">
                <a16:creationId xmlns:a16="http://schemas.microsoft.com/office/drawing/2014/main" id="{9F35271D-4A5E-4E2C-B7E9-87CC1108BA66}"/>
              </a:ext>
            </a:extLst>
          </p:cNvPr>
          <p:cNvSpPr txBox="1">
            <a:spLocks/>
          </p:cNvSpPr>
          <p:nvPr/>
        </p:nvSpPr>
        <p:spPr>
          <a:xfrm>
            <a:off x="7096309" y="1060931"/>
            <a:ext cx="1576276"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sz="2800" dirty="0">
                <a:solidFill>
                  <a:srgbClr val="FF0000"/>
                </a:solidFill>
              </a:rPr>
              <a:t>GDAS</a:t>
            </a:r>
          </a:p>
        </p:txBody>
      </p:sp>
      <p:sp>
        <p:nvSpPr>
          <p:cNvPr id="28" name="Shape 130">
            <a:extLst>
              <a:ext uri="{FF2B5EF4-FFF2-40B4-BE49-F238E27FC236}">
                <a16:creationId xmlns:a16="http://schemas.microsoft.com/office/drawing/2014/main" id="{1DEDE55A-F91C-4627-8C90-D25389A0C84C}"/>
              </a:ext>
            </a:extLst>
          </p:cNvPr>
          <p:cNvSpPr txBox="1">
            <a:spLocks/>
          </p:cNvSpPr>
          <p:nvPr/>
        </p:nvSpPr>
        <p:spPr>
          <a:xfrm>
            <a:off x="107950" y="2590213"/>
            <a:ext cx="1576276" cy="1487561"/>
          </a:xfrm>
          <a:prstGeom prst="rect">
            <a:avLst/>
          </a:prstGeom>
          <a:noFill/>
          <a:ln>
            <a:solidFill>
              <a:srgbClr val="00B050"/>
            </a:solidFill>
          </a:ln>
        </p:spPr>
        <p:style>
          <a:lnRef idx="2">
            <a:schemeClr val="accent6"/>
          </a:lnRef>
          <a:fillRef idx="1">
            <a:schemeClr val="lt1"/>
          </a:fillRef>
          <a:effectRef idx="0">
            <a:schemeClr val="accent6"/>
          </a:effectRef>
          <a:fontRef idx="minor">
            <a:schemeClr val="dk1"/>
          </a:fontRef>
        </p:style>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US" sz="1600" dirty="0">
                <a:solidFill>
                  <a:schemeClr val="bg1"/>
                </a:solidFill>
              </a:rPr>
              <a:t>Accuracy spec: </a:t>
            </a:r>
          </a:p>
          <a:p>
            <a:pPr marL="0" indent="0">
              <a:spcBef>
                <a:spcPts val="0"/>
              </a:spcBef>
              <a:buFont typeface="Arial"/>
              <a:buNone/>
            </a:pPr>
            <a:r>
              <a:rPr lang="en-US" sz="1600" dirty="0">
                <a:solidFill>
                  <a:schemeClr val="bg1"/>
                </a:solidFill>
              </a:rPr>
              <a:t>1 K (BL-400hPa)</a:t>
            </a:r>
          </a:p>
          <a:p>
            <a:pPr marL="0" indent="0">
              <a:spcBef>
                <a:spcPts val="0"/>
              </a:spcBef>
              <a:buFont typeface="Arial"/>
              <a:buNone/>
            </a:pPr>
            <a:endParaRPr lang="en-US" sz="1600" dirty="0">
              <a:solidFill>
                <a:schemeClr val="bg1"/>
              </a:solidFill>
            </a:endParaRPr>
          </a:p>
          <a:p>
            <a:pPr marL="0" indent="0">
              <a:spcBef>
                <a:spcPts val="0"/>
              </a:spcBef>
              <a:buFont typeface="Arial"/>
              <a:buNone/>
            </a:pPr>
            <a:r>
              <a:rPr lang="en-US" sz="1600" dirty="0">
                <a:solidFill>
                  <a:schemeClr val="bg1"/>
                </a:solidFill>
              </a:rPr>
              <a:t>Precision spec: </a:t>
            </a:r>
          </a:p>
          <a:p>
            <a:pPr marL="0" indent="0">
              <a:spcBef>
                <a:spcPts val="0"/>
              </a:spcBef>
              <a:buFont typeface="Arial"/>
              <a:buNone/>
            </a:pPr>
            <a:r>
              <a:rPr lang="en-US" sz="1600" dirty="0">
                <a:solidFill>
                  <a:schemeClr val="bg1"/>
                </a:solidFill>
              </a:rPr>
              <a:t>2 K (BL-400hPa)</a:t>
            </a:r>
          </a:p>
        </p:txBody>
      </p:sp>
      <p:sp>
        <p:nvSpPr>
          <p:cNvPr id="29" name="Shape 130">
            <a:extLst>
              <a:ext uri="{FF2B5EF4-FFF2-40B4-BE49-F238E27FC236}">
                <a16:creationId xmlns:a16="http://schemas.microsoft.com/office/drawing/2014/main" id="{EED325A5-36D0-46A4-AC5C-488CE19815E0}"/>
              </a:ext>
            </a:extLst>
          </p:cNvPr>
          <p:cNvSpPr txBox="1">
            <a:spLocks/>
          </p:cNvSpPr>
          <p:nvPr/>
        </p:nvSpPr>
        <p:spPr>
          <a:xfrm>
            <a:off x="88468" y="5286385"/>
            <a:ext cx="1706684" cy="1135117"/>
          </a:xfrm>
          <a:prstGeom prst="rect">
            <a:avLst/>
          </a:prstGeom>
          <a:noFill/>
          <a:ln>
            <a:solidFill>
              <a:srgbClr val="00B050"/>
            </a:solidFill>
          </a:ln>
        </p:spPr>
        <p:style>
          <a:lnRef idx="2">
            <a:schemeClr val="accent6"/>
          </a:lnRef>
          <a:fillRef idx="1">
            <a:schemeClr val="lt1"/>
          </a:fillRef>
          <a:effectRef idx="0">
            <a:schemeClr val="accent6"/>
          </a:effectRef>
          <a:fontRef idx="minor">
            <a:schemeClr val="dk1"/>
          </a:fontRef>
        </p:style>
        <p:txBody>
          <a:bodyPr lIns="91425" tIns="91425" rIns="0"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US" sz="1600" dirty="0">
                <a:solidFill>
                  <a:schemeClr val="bg1"/>
                </a:solidFill>
              </a:rPr>
              <a:t>Accuracy &amp; Precision spec: </a:t>
            </a:r>
          </a:p>
          <a:p>
            <a:pPr marL="0" indent="0">
              <a:spcBef>
                <a:spcPts val="0"/>
              </a:spcBef>
              <a:buFont typeface="Arial"/>
              <a:buNone/>
            </a:pPr>
            <a:r>
              <a:rPr lang="en-US" sz="1600" dirty="0">
                <a:solidFill>
                  <a:schemeClr val="bg1"/>
                </a:solidFill>
              </a:rPr>
              <a:t>18% (sfc-300hPa),                   20% (300-100hPa)</a:t>
            </a:r>
          </a:p>
        </p:txBody>
      </p:sp>
      <p:pic>
        <p:nvPicPr>
          <p:cNvPr id="7" name="그림 6">
            <a:extLst>
              <a:ext uri="{FF2B5EF4-FFF2-40B4-BE49-F238E27FC236}">
                <a16:creationId xmlns:a16="http://schemas.microsoft.com/office/drawing/2014/main" id="{E37648AB-E275-445E-A96E-B4E8772BA751}"/>
              </a:ext>
            </a:extLst>
          </p:cNvPr>
          <p:cNvPicPr>
            <a:picLocks noChangeAspect="1"/>
          </p:cNvPicPr>
          <p:nvPr/>
        </p:nvPicPr>
        <p:blipFill>
          <a:blip r:embed="rId5"/>
          <a:stretch>
            <a:fillRect/>
          </a:stretch>
        </p:blipFill>
        <p:spPr>
          <a:xfrm>
            <a:off x="6660611" y="4214001"/>
            <a:ext cx="2366938" cy="2520000"/>
          </a:xfrm>
          <a:prstGeom prst="rect">
            <a:avLst/>
          </a:prstGeom>
          <a:solidFill>
            <a:schemeClr val="lt1"/>
          </a:solidFill>
        </p:spPr>
      </p:pic>
      <p:pic>
        <p:nvPicPr>
          <p:cNvPr id="9" name="그림 8">
            <a:extLst>
              <a:ext uri="{FF2B5EF4-FFF2-40B4-BE49-F238E27FC236}">
                <a16:creationId xmlns:a16="http://schemas.microsoft.com/office/drawing/2014/main" id="{49CD150A-388D-45D6-ABA6-09F753959E2C}"/>
              </a:ext>
            </a:extLst>
          </p:cNvPr>
          <p:cNvPicPr>
            <a:picLocks noChangeAspect="1"/>
          </p:cNvPicPr>
          <p:nvPr/>
        </p:nvPicPr>
        <p:blipFill>
          <a:blip r:embed="rId6"/>
          <a:stretch>
            <a:fillRect/>
          </a:stretch>
        </p:blipFill>
        <p:spPr>
          <a:xfrm>
            <a:off x="6669112" y="1629725"/>
            <a:ext cx="2366938" cy="2520000"/>
          </a:xfrm>
          <a:prstGeom prst="rect">
            <a:avLst/>
          </a:prstGeom>
          <a:solidFill>
            <a:schemeClr val="lt1"/>
          </a:solidFill>
        </p:spPr>
      </p:pic>
      <p:pic>
        <p:nvPicPr>
          <p:cNvPr id="31" name="그림 30">
            <a:extLst>
              <a:ext uri="{FF2B5EF4-FFF2-40B4-BE49-F238E27FC236}">
                <a16:creationId xmlns:a16="http://schemas.microsoft.com/office/drawing/2014/main" id="{3464D55B-72FD-4270-AB20-0E4DC3788658}"/>
              </a:ext>
            </a:extLst>
          </p:cNvPr>
          <p:cNvPicPr>
            <a:picLocks noChangeAspect="1"/>
          </p:cNvPicPr>
          <p:nvPr/>
        </p:nvPicPr>
        <p:blipFill>
          <a:blip r:embed="rId7"/>
          <a:stretch>
            <a:fillRect/>
          </a:stretch>
        </p:blipFill>
        <p:spPr>
          <a:xfrm>
            <a:off x="4252949" y="4214001"/>
            <a:ext cx="2366938" cy="2520000"/>
          </a:xfrm>
          <a:prstGeom prst="rect">
            <a:avLst/>
          </a:prstGeom>
          <a:solidFill>
            <a:schemeClr val="lt1"/>
          </a:solidFill>
        </p:spPr>
      </p:pic>
      <p:pic>
        <p:nvPicPr>
          <p:cNvPr id="33" name="그림 32">
            <a:extLst>
              <a:ext uri="{FF2B5EF4-FFF2-40B4-BE49-F238E27FC236}">
                <a16:creationId xmlns:a16="http://schemas.microsoft.com/office/drawing/2014/main" id="{8AA9B644-4012-431C-BF73-84F1169A9737}"/>
              </a:ext>
            </a:extLst>
          </p:cNvPr>
          <p:cNvPicPr>
            <a:picLocks noChangeAspect="1"/>
          </p:cNvPicPr>
          <p:nvPr/>
        </p:nvPicPr>
        <p:blipFill>
          <a:blip r:embed="rId8"/>
          <a:stretch>
            <a:fillRect/>
          </a:stretch>
        </p:blipFill>
        <p:spPr>
          <a:xfrm>
            <a:off x="4257215" y="1629725"/>
            <a:ext cx="2366938" cy="2520000"/>
          </a:xfrm>
          <a:prstGeom prst="rect">
            <a:avLst/>
          </a:prstGeom>
          <a:solidFill>
            <a:schemeClr val="lt1"/>
          </a:solidFill>
        </p:spPr>
      </p:pic>
    </p:spTree>
    <p:extLst>
      <p:ext uri="{BB962C8B-B14F-4D97-AF65-F5344CB8AC3E}">
        <p14:creationId xmlns:p14="http://schemas.microsoft.com/office/powerpoint/2010/main" val="308832248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3" name="그림 2">
            <a:extLst>
              <a:ext uri="{FF2B5EF4-FFF2-40B4-BE49-F238E27FC236}">
                <a16:creationId xmlns:a16="http://schemas.microsoft.com/office/drawing/2014/main" id="{B8D7B7B1-C263-48F0-BE83-B53708CE4C5F}"/>
              </a:ext>
            </a:extLst>
          </p:cNvPr>
          <p:cNvPicPr>
            <a:picLocks noChangeAspect="1"/>
          </p:cNvPicPr>
          <p:nvPr/>
        </p:nvPicPr>
        <p:blipFill>
          <a:blip r:embed="rId3"/>
          <a:stretch>
            <a:fillRect/>
          </a:stretch>
        </p:blipFill>
        <p:spPr>
          <a:xfrm>
            <a:off x="1859052" y="4223093"/>
            <a:ext cx="2366938" cy="2520000"/>
          </a:xfrm>
          <a:prstGeom prst="rect">
            <a:avLst/>
          </a:prstGeom>
          <a:solidFill>
            <a:schemeClr val="lt1"/>
          </a:solidFill>
        </p:spPr>
      </p:pic>
      <p:pic>
        <p:nvPicPr>
          <p:cNvPr id="5" name="그림 4">
            <a:extLst>
              <a:ext uri="{FF2B5EF4-FFF2-40B4-BE49-F238E27FC236}">
                <a16:creationId xmlns:a16="http://schemas.microsoft.com/office/drawing/2014/main" id="{1F83C8AE-C4E1-4412-AA0D-6E5824C7762A}"/>
              </a:ext>
            </a:extLst>
          </p:cNvPr>
          <p:cNvPicPr>
            <a:picLocks noChangeAspect="1"/>
          </p:cNvPicPr>
          <p:nvPr/>
        </p:nvPicPr>
        <p:blipFill>
          <a:blip r:embed="rId4"/>
          <a:stretch>
            <a:fillRect/>
          </a:stretch>
        </p:blipFill>
        <p:spPr>
          <a:xfrm>
            <a:off x="1859052" y="1629725"/>
            <a:ext cx="2366938" cy="2520000"/>
          </a:xfrm>
          <a:prstGeom prst="rect">
            <a:avLst/>
          </a:prstGeom>
          <a:solidFill>
            <a:schemeClr val="lt1"/>
          </a:solidFill>
        </p:spPr>
      </p:pic>
      <p:sp>
        <p:nvSpPr>
          <p:cNvPr id="197" name="Shape 197"/>
          <p:cNvSpPr txBox="1">
            <a:spLocks noGrp="1"/>
          </p:cNvSpPr>
          <p:nvPr>
            <p:ph type="sldNum" idx="12"/>
          </p:nvPr>
        </p:nvSpPr>
        <p:spPr>
          <a:xfrm>
            <a:off x="6553200" y="6356350"/>
            <a:ext cx="2133600" cy="365100"/>
          </a:xfrm>
          <a:prstGeom prst="rect">
            <a:avLst/>
          </a:prstGeom>
        </p:spPr>
        <p:txBody>
          <a:bodyPr lIns="91425" tIns="45700" rIns="91425" bIns="45700" anchor="ctr" anchorCtr="0">
            <a:noAutofit/>
          </a:bodyPr>
          <a:lstStyle/>
          <a:p>
            <a:pPr lvl="0" rtl="0">
              <a:spcBef>
                <a:spcPts val="0"/>
              </a:spcBef>
              <a:buNone/>
            </a:pPr>
            <a:fld id="{00000000-1234-1234-1234-123412341234}" type="slidenum">
              <a:rPr lang="en-US"/>
              <a:pPr lvl="0" rtl="0">
                <a:spcBef>
                  <a:spcPts val="0"/>
                </a:spcBef>
                <a:buNone/>
              </a:pPr>
              <a:t>28</a:t>
            </a:fld>
            <a:endParaRPr lang="en-US"/>
          </a:p>
        </p:txBody>
      </p:sp>
      <p:sp>
        <p:nvSpPr>
          <p:cNvPr id="13" name="Shape 132"/>
          <p:cNvSpPr txBox="1">
            <a:spLocks noGrp="1"/>
          </p:cNvSpPr>
          <p:nvPr>
            <p:ph type="title"/>
          </p:nvPr>
        </p:nvSpPr>
        <p:spPr>
          <a:xfrm>
            <a:off x="1590805" y="41514"/>
            <a:ext cx="5949862"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600" b="0" i="0" u="none" strike="noStrike" cap="none" dirty="0">
                <a:solidFill>
                  <a:schemeClr val="lt1"/>
                </a:solidFill>
                <a:latin typeface="Calibri"/>
                <a:ea typeface="Calibri"/>
                <a:cs typeface="Calibri"/>
                <a:sym typeface="Calibri"/>
              </a:rPr>
              <a:t>PLPT </a:t>
            </a:r>
            <a:r>
              <a:rPr lang="en-US" dirty="0"/>
              <a:t>ABI-</a:t>
            </a:r>
            <a:r>
              <a:rPr lang="en-US" dirty="0">
                <a:solidFill>
                  <a:srgbClr val="FFFF00"/>
                </a:solidFill>
              </a:rPr>
              <a:t>Meso2</a:t>
            </a:r>
            <a:r>
              <a:rPr lang="en-US" dirty="0"/>
              <a:t>-LVT, LVM:</a:t>
            </a:r>
          </a:p>
        </p:txBody>
      </p:sp>
      <p:sp>
        <p:nvSpPr>
          <p:cNvPr id="21" name="Shape 130"/>
          <p:cNvSpPr txBox="1">
            <a:spLocks/>
          </p:cNvSpPr>
          <p:nvPr/>
        </p:nvSpPr>
        <p:spPr>
          <a:xfrm>
            <a:off x="1863330" y="772856"/>
            <a:ext cx="2575247"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lvl="0" algn="ctr">
              <a:spcBef>
                <a:spcPts val="0"/>
              </a:spcBef>
              <a:buNone/>
            </a:pPr>
            <a:r>
              <a:rPr lang="en-US" altLang="ko-KR" sz="2400" dirty="0"/>
              <a:t>2018.11-2019.04</a:t>
            </a:r>
          </a:p>
        </p:txBody>
      </p:sp>
      <p:sp>
        <p:nvSpPr>
          <p:cNvPr id="18" name="Shape 92"/>
          <p:cNvSpPr txBox="1">
            <a:spLocks/>
          </p:cNvSpPr>
          <p:nvPr/>
        </p:nvSpPr>
        <p:spPr>
          <a:xfrm>
            <a:off x="6553200" y="6356350"/>
            <a:ext cx="2133599" cy="365125"/>
          </a:xfrm>
          <a:prstGeom prst="rect">
            <a:avLst/>
          </a:prstGeom>
          <a:noFill/>
          <a:ln>
            <a:noFill/>
          </a:ln>
        </p:spPr>
        <p:txBody>
          <a:bodyPr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buSzPct val="25000"/>
            </a:pPr>
            <a:fld id="{00000000-1234-1234-1234-123412341234}" type="slidenum">
              <a:rPr lang="en-US" sz="1200" smtClean="0">
                <a:solidFill>
                  <a:schemeClr val="lt1"/>
                </a:solidFill>
                <a:latin typeface="Calibri"/>
                <a:ea typeface="Calibri"/>
                <a:cs typeface="Calibri"/>
                <a:sym typeface="Calibri"/>
              </a:rPr>
              <a:pPr algn="r">
                <a:buSzPct val="25000"/>
              </a:pPr>
              <a:t>28</a:t>
            </a:fld>
            <a:endParaRPr lang="en-US" sz="1200" dirty="0">
              <a:solidFill>
                <a:schemeClr val="lt1"/>
              </a:solidFill>
              <a:latin typeface="Calibri"/>
              <a:ea typeface="Calibri"/>
              <a:cs typeface="Calibri"/>
              <a:sym typeface="Calibri"/>
            </a:endParaRPr>
          </a:p>
        </p:txBody>
      </p:sp>
      <p:sp>
        <p:nvSpPr>
          <p:cNvPr id="27" name="Shape 130">
            <a:extLst>
              <a:ext uri="{FF2B5EF4-FFF2-40B4-BE49-F238E27FC236}">
                <a16:creationId xmlns:a16="http://schemas.microsoft.com/office/drawing/2014/main" id="{D20A80FD-73CA-489D-AB4A-F513E1CB1D0A}"/>
              </a:ext>
            </a:extLst>
          </p:cNvPr>
          <p:cNvSpPr txBox="1">
            <a:spLocks/>
          </p:cNvSpPr>
          <p:nvPr/>
        </p:nvSpPr>
        <p:spPr>
          <a:xfrm>
            <a:off x="88468" y="2068403"/>
            <a:ext cx="1229110" cy="524486"/>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sz="2400" dirty="0">
                <a:solidFill>
                  <a:schemeClr val="bg1"/>
                </a:solidFill>
              </a:rPr>
              <a:t>LVT (K)</a:t>
            </a:r>
          </a:p>
        </p:txBody>
      </p:sp>
      <p:sp>
        <p:nvSpPr>
          <p:cNvPr id="28" name="Shape 130">
            <a:extLst>
              <a:ext uri="{FF2B5EF4-FFF2-40B4-BE49-F238E27FC236}">
                <a16:creationId xmlns:a16="http://schemas.microsoft.com/office/drawing/2014/main" id="{4B7BB02A-4C1F-4601-8A19-2E74FA7BF529}"/>
              </a:ext>
            </a:extLst>
          </p:cNvPr>
          <p:cNvSpPr txBox="1">
            <a:spLocks/>
          </p:cNvSpPr>
          <p:nvPr/>
        </p:nvSpPr>
        <p:spPr>
          <a:xfrm>
            <a:off x="107950" y="4748344"/>
            <a:ext cx="1464720" cy="399853"/>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US" sz="2400" dirty="0">
                <a:solidFill>
                  <a:schemeClr val="bg1"/>
                </a:solidFill>
              </a:rPr>
              <a:t>LVM (%)</a:t>
            </a:r>
          </a:p>
        </p:txBody>
      </p:sp>
      <p:sp>
        <p:nvSpPr>
          <p:cNvPr id="31" name="Shape 130">
            <a:extLst>
              <a:ext uri="{FF2B5EF4-FFF2-40B4-BE49-F238E27FC236}">
                <a16:creationId xmlns:a16="http://schemas.microsoft.com/office/drawing/2014/main" id="{3BB66E14-1576-4EB6-8BAF-2938EFA4FE57}"/>
              </a:ext>
            </a:extLst>
          </p:cNvPr>
          <p:cNvSpPr txBox="1">
            <a:spLocks/>
          </p:cNvSpPr>
          <p:nvPr/>
        </p:nvSpPr>
        <p:spPr>
          <a:xfrm>
            <a:off x="2192908" y="1060931"/>
            <a:ext cx="1576276"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sz="2800" dirty="0">
                <a:solidFill>
                  <a:srgbClr val="FF0000"/>
                </a:solidFill>
              </a:rPr>
              <a:t>RAOB</a:t>
            </a:r>
          </a:p>
        </p:txBody>
      </p:sp>
      <p:sp>
        <p:nvSpPr>
          <p:cNvPr id="34" name="Shape 130">
            <a:extLst>
              <a:ext uri="{FF2B5EF4-FFF2-40B4-BE49-F238E27FC236}">
                <a16:creationId xmlns:a16="http://schemas.microsoft.com/office/drawing/2014/main" id="{D287B51A-04A8-4DF3-96E1-47876A84CC40}"/>
              </a:ext>
            </a:extLst>
          </p:cNvPr>
          <p:cNvSpPr txBox="1">
            <a:spLocks/>
          </p:cNvSpPr>
          <p:nvPr/>
        </p:nvSpPr>
        <p:spPr>
          <a:xfrm>
            <a:off x="4736798" y="1060931"/>
            <a:ext cx="1576276"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sz="2800" dirty="0">
                <a:solidFill>
                  <a:srgbClr val="FF0000"/>
                </a:solidFill>
              </a:rPr>
              <a:t>ECMWF</a:t>
            </a:r>
          </a:p>
        </p:txBody>
      </p:sp>
      <p:sp>
        <p:nvSpPr>
          <p:cNvPr id="35" name="Shape 130">
            <a:extLst>
              <a:ext uri="{FF2B5EF4-FFF2-40B4-BE49-F238E27FC236}">
                <a16:creationId xmlns:a16="http://schemas.microsoft.com/office/drawing/2014/main" id="{51CD1971-CEEB-4B5D-82CA-0995AA644F51}"/>
              </a:ext>
            </a:extLst>
          </p:cNvPr>
          <p:cNvSpPr txBox="1">
            <a:spLocks/>
          </p:cNvSpPr>
          <p:nvPr/>
        </p:nvSpPr>
        <p:spPr>
          <a:xfrm>
            <a:off x="7096309" y="1060931"/>
            <a:ext cx="1576276"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sz="2800" dirty="0">
                <a:solidFill>
                  <a:srgbClr val="FF0000"/>
                </a:solidFill>
              </a:rPr>
              <a:t>GDAS</a:t>
            </a:r>
          </a:p>
        </p:txBody>
      </p:sp>
      <p:sp>
        <p:nvSpPr>
          <p:cNvPr id="36" name="Shape 130">
            <a:extLst>
              <a:ext uri="{FF2B5EF4-FFF2-40B4-BE49-F238E27FC236}">
                <a16:creationId xmlns:a16="http://schemas.microsoft.com/office/drawing/2014/main" id="{FE5DC6E1-7538-407F-817C-D41063033E00}"/>
              </a:ext>
            </a:extLst>
          </p:cNvPr>
          <p:cNvSpPr txBox="1">
            <a:spLocks/>
          </p:cNvSpPr>
          <p:nvPr/>
        </p:nvSpPr>
        <p:spPr>
          <a:xfrm>
            <a:off x="107950" y="2590213"/>
            <a:ext cx="1576276" cy="1487561"/>
          </a:xfrm>
          <a:prstGeom prst="rect">
            <a:avLst/>
          </a:prstGeom>
          <a:noFill/>
          <a:ln>
            <a:solidFill>
              <a:srgbClr val="00B050"/>
            </a:solidFill>
          </a:ln>
        </p:spPr>
        <p:style>
          <a:lnRef idx="2">
            <a:schemeClr val="accent6"/>
          </a:lnRef>
          <a:fillRef idx="1">
            <a:schemeClr val="lt1"/>
          </a:fillRef>
          <a:effectRef idx="0">
            <a:schemeClr val="accent6"/>
          </a:effectRef>
          <a:fontRef idx="minor">
            <a:schemeClr val="dk1"/>
          </a:fontRef>
        </p:style>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US" sz="1600" dirty="0">
                <a:solidFill>
                  <a:schemeClr val="bg1"/>
                </a:solidFill>
              </a:rPr>
              <a:t>Accuracy spec: </a:t>
            </a:r>
          </a:p>
          <a:p>
            <a:pPr marL="0" indent="0">
              <a:spcBef>
                <a:spcPts val="0"/>
              </a:spcBef>
              <a:buFont typeface="Arial"/>
              <a:buNone/>
            </a:pPr>
            <a:r>
              <a:rPr lang="en-US" sz="1600" dirty="0">
                <a:solidFill>
                  <a:schemeClr val="bg1"/>
                </a:solidFill>
              </a:rPr>
              <a:t>1 K (BL-400hPa)</a:t>
            </a:r>
          </a:p>
          <a:p>
            <a:pPr marL="0" indent="0">
              <a:spcBef>
                <a:spcPts val="0"/>
              </a:spcBef>
              <a:buFont typeface="Arial"/>
              <a:buNone/>
            </a:pPr>
            <a:endParaRPr lang="en-US" sz="1600" dirty="0">
              <a:solidFill>
                <a:schemeClr val="bg1"/>
              </a:solidFill>
            </a:endParaRPr>
          </a:p>
          <a:p>
            <a:pPr marL="0" indent="0">
              <a:spcBef>
                <a:spcPts val="0"/>
              </a:spcBef>
              <a:buFont typeface="Arial"/>
              <a:buNone/>
            </a:pPr>
            <a:r>
              <a:rPr lang="en-US" sz="1600" dirty="0">
                <a:solidFill>
                  <a:schemeClr val="bg1"/>
                </a:solidFill>
              </a:rPr>
              <a:t>Precision spec: </a:t>
            </a:r>
          </a:p>
          <a:p>
            <a:pPr marL="0" indent="0">
              <a:spcBef>
                <a:spcPts val="0"/>
              </a:spcBef>
              <a:buFont typeface="Arial"/>
              <a:buNone/>
            </a:pPr>
            <a:r>
              <a:rPr lang="en-US" sz="1600" dirty="0">
                <a:solidFill>
                  <a:schemeClr val="bg1"/>
                </a:solidFill>
              </a:rPr>
              <a:t>2 K (BL-400hPa)</a:t>
            </a:r>
          </a:p>
        </p:txBody>
      </p:sp>
      <p:pic>
        <p:nvPicPr>
          <p:cNvPr id="19" name="그림 18">
            <a:extLst>
              <a:ext uri="{FF2B5EF4-FFF2-40B4-BE49-F238E27FC236}">
                <a16:creationId xmlns:a16="http://schemas.microsoft.com/office/drawing/2014/main" id="{B0C2B54E-4177-40A2-BB35-1E9C1256E862}"/>
              </a:ext>
            </a:extLst>
          </p:cNvPr>
          <p:cNvPicPr>
            <a:picLocks noChangeAspect="1"/>
          </p:cNvPicPr>
          <p:nvPr/>
        </p:nvPicPr>
        <p:blipFill>
          <a:blip r:embed="rId5"/>
          <a:stretch>
            <a:fillRect/>
          </a:stretch>
        </p:blipFill>
        <p:spPr>
          <a:xfrm>
            <a:off x="6669112" y="1629725"/>
            <a:ext cx="2366938" cy="2520000"/>
          </a:xfrm>
          <a:prstGeom prst="rect">
            <a:avLst/>
          </a:prstGeom>
          <a:solidFill>
            <a:schemeClr val="lt1"/>
          </a:solidFill>
        </p:spPr>
      </p:pic>
      <p:pic>
        <p:nvPicPr>
          <p:cNvPr id="11" name="그림 10">
            <a:extLst>
              <a:ext uri="{FF2B5EF4-FFF2-40B4-BE49-F238E27FC236}">
                <a16:creationId xmlns:a16="http://schemas.microsoft.com/office/drawing/2014/main" id="{0F33704C-C48E-4ADE-86A6-458C5CE90205}"/>
              </a:ext>
            </a:extLst>
          </p:cNvPr>
          <p:cNvPicPr>
            <a:picLocks noChangeAspect="1"/>
          </p:cNvPicPr>
          <p:nvPr/>
        </p:nvPicPr>
        <p:blipFill>
          <a:blip r:embed="rId6"/>
          <a:stretch>
            <a:fillRect/>
          </a:stretch>
        </p:blipFill>
        <p:spPr>
          <a:xfrm>
            <a:off x="6669112" y="4223093"/>
            <a:ext cx="2366938" cy="2520000"/>
          </a:xfrm>
          <a:prstGeom prst="rect">
            <a:avLst/>
          </a:prstGeom>
          <a:solidFill>
            <a:schemeClr val="lt1"/>
          </a:solidFill>
        </p:spPr>
      </p:pic>
      <p:pic>
        <p:nvPicPr>
          <p:cNvPr id="39" name="그림 38">
            <a:extLst>
              <a:ext uri="{FF2B5EF4-FFF2-40B4-BE49-F238E27FC236}">
                <a16:creationId xmlns:a16="http://schemas.microsoft.com/office/drawing/2014/main" id="{01CA3EE0-6461-4381-BECF-E818E55433FE}"/>
              </a:ext>
            </a:extLst>
          </p:cNvPr>
          <p:cNvPicPr>
            <a:picLocks noChangeAspect="1"/>
          </p:cNvPicPr>
          <p:nvPr/>
        </p:nvPicPr>
        <p:blipFill>
          <a:blip r:embed="rId7"/>
          <a:stretch>
            <a:fillRect/>
          </a:stretch>
        </p:blipFill>
        <p:spPr>
          <a:xfrm>
            <a:off x="4264082" y="1629725"/>
            <a:ext cx="2366938" cy="2520000"/>
          </a:xfrm>
          <a:prstGeom prst="rect">
            <a:avLst/>
          </a:prstGeom>
          <a:solidFill>
            <a:schemeClr val="lt1"/>
          </a:solidFill>
        </p:spPr>
      </p:pic>
      <p:pic>
        <p:nvPicPr>
          <p:cNvPr id="38" name="그림 37">
            <a:extLst>
              <a:ext uri="{FF2B5EF4-FFF2-40B4-BE49-F238E27FC236}">
                <a16:creationId xmlns:a16="http://schemas.microsoft.com/office/drawing/2014/main" id="{1AA5A92F-5A00-432A-B2BD-C4584FACC3D7}"/>
              </a:ext>
            </a:extLst>
          </p:cNvPr>
          <p:cNvPicPr>
            <a:picLocks noChangeAspect="1"/>
          </p:cNvPicPr>
          <p:nvPr/>
        </p:nvPicPr>
        <p:blipFill>
          <a:blip r:embed="rId8"/>
          <a:stretch>
            <a:fillRect/>
          </a:stretch>
        </p:blipFill>
        <p:spPr>
          <a:xfrm>
            <a:off x="4266221" y="4223093"/>
            <a:ext cx="2366938" cy="2520000"/>
          </a:xfrm>
          <a:prstGeom prst="rect">
            <a:avLst/>
          </a:prstGeom>
          <a:solidFill>
            <a:schemeClr val="lt1"/>
          </a:solidFill>
        </p:spPr>
      </p:pic>
      <p:sp>
        <p:nvSpPr>
          <p:cNvPr id="40" name="Shape 130">
            <a:extLst>
              <a:ext uri="{FF2B5EF4-FFF2-40B4-BE49-F238E27FC236}">
                <a16:creationId xmlns:a16="http://schemas.microsoft.com/office/drawing/2014/main" id="{8EB1198A-9F26-4E95-86B4-1D94D5E65C1A}"/>
              </a:ext>
            </a:extLst>
          </p:cNvPr>
          <p:cNvSpPr txBox="1">
            <a:spLocks/>
          </p:cNvSpPr>
          <p:nvPr/>
        </p:nvSpPr>
        <p:spPr>
          <a:xfrm>
            <a:off x="88468" y="5286385"/>
            <a:ext cx="1706684" cy="1135117"/>
          </a:xfrm>
          <a:prstGeom prst="rect">
            <a:avLst/>
          </a:prstGeom>
          <a:noFill/>
          <a:ln>
            <a:solidFill>
              <a:srgbClr val="00B050"/>
            </a:solidFill>
          </a:ln>
        </p:spPr>
        <p:style>
          <a:lnRef idx="2">
            <a:schemeClr val="accent6"/>
          </a:lnRef>
          <a:fillRef idx="1">
            <a:schemeClr val="lt1"/>
          </a:fillRef>
          <a:effectRef idx="0">
            <a:schemeClr val="accent6"/>
          </a:effectRef>
          <a:fontRef idx="minor">
            <a:schemeClr val="dk1"/>
          </a:fontRef>
        </p:style>
        <p:txBody>
          <a:bodyPr lIns="91425" tIns="91425" rIns="0"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US" sz="1600" dirty="0">
                <a:solidFill>
                  <a:schemeClr val="bg1"/>
                </a:solidFill>
              </a:rPr>
              <a:t>Accuracy &amp; Precision spec: </a:t>
            </a:r>
          </a:p>
          <a:p>
            <a:pPr marL="0" indent="0">
              <a:spcBef>
                <a:spcPts val="0"/>
              </a:spcBef>
              <a:buFont typeface="Arial"/>
              <a:buNone/>
            </a:pPr>
            <a:r>
              <a:rPr lang="en-US" sz="1600" dirty="0">
                <a:solidFill>
                  <a:schemeClr val="bg1"/>
                </a:solidFill>
              </a:rPr>
              <a:t>18% (sfc-300hPa),                   20% (300-100hPa)</a:t>
            </a:r>
          </a:p>
        </p:txBody>
      </p:sp>
      <p:sp>
        <p:nvSpPr>
          <p:cNvPr id="41" name="Shape 130">
            <a:extLst>
              <a:ext uri="{FF2B5EF4-FFF2-40B4-BE49-F238E27FC236}">
                <a16:creationId xmlns:a16="http://schemas.microsoft.com/office/drawing/2014/main" id="{7F66A50F-8445-4347-9B9C-2F025EBE4AAC}"/>
              </a:ext>
            </a:extLst>
          </p:cNvPr>
          <p:cNvSpPr txBox="1">
            <a:spLocks/>
          </p:cNvSpPr>
          <p:nvPr/>
        </p:nvSpPr>
        <p:spPr>
          <a:xfrm>
            <a:off x="5265576" y="772856"/>
            <a:ext cx="2575247"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lvl="0" algn="ctr">
              <a:spcBef>
                <a:spcPts val="0"/>
              </a:spcBef>
              <a:buNone/>
            </a:pPr>
            <a:r>
              <a:rPr lang="en-US" altLang="ko-KR" sz="2400" dirty="0"/>
              <a:t>2019.01-2019.04</a:t>
            </a:r>
          </a:p>
        </p:txBody>
      </p:sp>
    </p:spTree>
    <p:extLst>
      <p:ext uri="{BB962C8B-B14F-4D97-AF65-F5344CB8AC3E}">
        <p14:creationId xmlns:p14="http://schemas.microsoft.com/office/powerpoint/2010/main" val="16029192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Shape 366"/>
          <p:cNvSpPr txBox="1">
            <a:spLocks noGrp="1"/>
          </p:cNvSpPr>
          <p:nvPr>
            <p:ph type="title"/>
          </p:nvPr>
        </p:nvSpPr>
        <p:spPr>
          <a:xfrm>
            <a:off x="1378427" y="76273"/>
            <a:ext cx="6346209" cy="1143000"/>
          </a:xfrm>
          <a:prstGeom prst="rect">
            <a:avLst/>
          </a:prstGeom>
        </p:spPr>
        <p:txBody>
          <a:bodyPr lIns="91425" tIns="91425" rIns="91425" bIns="91425" anchor="ctr" anchorCtr="0">
            <a:noAutofit/>
          </a:bodyPr>
          <a:lstStyle/>
          <a:p>
            <a:pPr lvl="0" rtl="0">
              <a:spcBef>
                <a:spcPts val="0"/>
              </a:spcBef>
              <a:buNone/>
            </a:pPr>
            <a:r>
              <a:rPr lang="en-US" dirty="0">
                <a:solidFill>
                  <a:srgbClr val="00FF00"/>
                </a:solidFill>
              </a:rPr>
              <a:t>LVT and LVM Performance Summary</a:t>
            </a:r>
          </a:p>
        </p:txBody>
      </p:sp>
      <p:sp>
        <p:nvSpPr>
          <p:cNvPr id="367" name="Shape 367"/>
          <p:cNvSpPr txBox="1">
            <a:spLocks noGrp="1"/>
          </p:cNvSpPr>
          <p:nvPr>
            <p:ph type="body" idx="1"/>
          </p:nvPr>
        </p:nvSpPr>
        <p:spPr>
          <a:xfrm>
            <a:off x="107949" y="1036810"/>
            <a:ext cx="8928101" cy="5560974"/>
          </a:xfrm>
          <a:prstGeom prst="rect">
            <a:avLst/>
          </a:prstGeom>
        </p:spPr>
        <p:txBody>
          <a:bodyPr lIns="91425" tIns="91425" rIns="91425" bIns="91425" anchor="t" anchorCtr="0">
            <a:noAutofit/>
          </a:bodyPr>
          <a:lstStyle/>
          <a:p>
            <a:pPr marL="685800" lvl="0" indent="-457200" rtl="0">
              <a:spcBef>
                <a:spcPts val="0"/>
              </a:spcBef>
              <a:buFont typeface="Courier New" panose="02070309020205020404" pitchFamily="49" charset="0"/>
              <a:buChar char="o"/>
            </a:pPr>
            <a:r>
              <a:rPr lang="en-US" sz="2800" dirty="0"/>
              <a:t>LVT and LVM retrievals are working as expected on GOES-17 ABI data when combined with NWP short-range forecasts (as first guess);</a:t>
            </a:r>
          </a:p>
          <a:p>
            <a:pPr marL="685800" lvl="0" indent="-457200" rtl="0">
              <a:spcBef>
                <a:spcPts val="0"/>
              </a:spcBef>
              <a:buFont typeface="Courier New" panose="02070309020205020404" pitchFamily="49" charset="0"/>
              <a:buChar char="o"/>
            </a:pPr>
            <a:r>
              <a:rPr lang="en-US" sz="2800" dirty="0"/>
              <a:t>Retrievals are sensitive to first guess;</a:t>
            </a:r>
          </a:p>
          <a:p>
            <a:pPr marL="685800" indent="-457200">
              <a:spcBef>
                <a:spcPts val="0"/>
              </a:spcBef>
              <a:buFont typeface="Courier New" panose="02070309020205020404" pitchFamily="49" charset="0"/>
              <a:buChar char="o"/>
            </a:pPr>
            <a:r>
              <a:rPr lang="en-US" sz="2800" dirty="0"/>
              <a:t>With a highly quantitative web-based tool (</a:t>
            </a:r>
            <a:r>
              <a:rPr lang="en-US" sz="2800" dirty="0">
                <a:solidFill>
                  <a:srgbClr val="00FF00"/>
                </a:solidFill>
              </a:rPr>
              <a:t>http://soundingval.ssec.wisc.edu</a:t>
            </a:r>
            <a:r>
              <a:rPr lang="en-US" sz="2800" dirty="0"/>
              <a:t>) and the comparisons with RAOB, ECMWF, and GDAS, the performances </a:t>
            </a:r>
            <a:r>
              <a:rPr lang="en-US" altLang="ko-KR" sz="2800" dirty="0"/>
              <a:t>overall </a:t>
            </a:r>
            <a:r>
              <a:rPr lang="en-US" sz="2800" dirty="0"/>
              <a:t>meet spec. for all the coverages (FD, CONUS, Meso1, Meso2), except where sample size is small </a:t>
            </a:r>
            <a:r>
              <a:rPr lang="en-US" sz="2800" dirty="0" smtClean="0"/>
              <a:t>(Meso1 and Meso2) and  </a:t>
            </a:r>
            <a:r>
              <a:rPr lang="en-US" sz="2800" dirty="0"/>
              <a:t>also for the Relative </a:t>
            </a:r>
            <a:r>
              <a:rPr lang="en-US" sz="2800" dirty="0" smtClean="0"/>
              <a:t>Humidity </a:t>
            </a:r>
            <a:r>
              <a:rPr lang="en-US" sz="2800" dirty="0"/>
              <a:t>at upper troposphere (100 - 300 hPa) when compared with RAOB, which is likely due to the known issue of dry bias of radiosonde observations.</a:t>
            </a:r>
          </a:p>
        </p:txBody>
      </p:sp>
      <p:sp>
        <p:nvSpPr>
          <p:cNvPr id="368" name="Shape 368"/>
          <p:cNvSpPr txBox="1">
            <a:spLocks noGrp="1"/>
          </p:cNvSpPr>
          <p:nvPr>
            <p:ph type="sldNum" idx="12"/>
          </p:nvPr>
        </p:nvSpPr>
        <p:spPr>
          <a:xfrm>
            <a:off x="6553200" y="6356350"/>
            <a:ext cx="2133600" cy="365100"/>
          </a:xfrm>
          <a:prstGeom prst="rect">
            <a:avLst/>
          </a:prstGeom>
        </p:spPr>
        <p:txBody>
          <a:bodyPr lIns="91425" tIns="45700" rIns="91425" bIns="45700" anchor="ctr" anchorCtr="0">
            <a:noAutofit/>
          </a:bodyPr>
          <a:lstStyle/>
          <a:p>
            <a:pPr lvl="0" rtl="0">
              <a:spcBef>
                <a:spcPts val="0"/>
              </a:spcBef>
              <a:buClr>
                <a:srgbClr val="000000"/>
              </a:buClr>
              <a:buSzPct val="25000"/>
              <a:buFont typeface="Arial"/>
              <a:buNone/>
            </a:pPr>
            <a:fld id="{00000000-1234-1234-1234-123412341234}" type="slidenum">
              <a:rPr lang="en-US"/>
              <a:t>29</a:t>
            </a:fld>
            <a:endParaRPr lang="en-US"/>
          </a:p>
        </p:txBody>
      </p:sp>
      <p:sp>
        <p:nvSpPr>
          <p:cNvPr id="5" name="Shape 92"/>
          <p:cNvSpPr txBox="1">
            <a:spLocks/>
          </p:cNvSpPr>
          <p:nvPr/>
        </p:nvSpPr>
        <p:spPr>
          <a:xfrm>
            <a:off x="6826325" y="6427600"/>
            <a:ext cx="2133599" cy="365125"/>
          </a:xfrm>
          <a:prstGeom prst="rect">
            <a:avLst/>
          </a:prstGeom>
          <a:noFill/>
          <a:ln>
            <a:noFill/>
          </a:ln>
        </p:spPr>
        <p:txBody>
          <a:bodyPr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buSzPct val="25000"/>
            </a:pPr>
            <a:fld id="{00000000-1234-1234-1234-123412341234}" type="slidenum">
              <a:rPr lang="en-US" sz="1200" smtClean="0">
                <a:solidFill>
                  <a:schemeClr val="lt1"/>
                </a:solidFill>
                <a:latin typeface="Calibri"/>
                <a:ea typeface="Calibri"/>
                <a:cs typeface="Calibri"/>
                <a:sym typeface="Calibri"/>
              </a:rPr>
              <a:pPr algn="r">
                <a:buSzPct val="25000"/>
              </a:pPr>
              <a:t>29</a:t>
            </a:fld>
            <a:endParaRPr lang="en-US" sz="1200"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02939547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Shape 98"/>
          <p:cNvSpPr txBox="1">
            <a:spLocks noGrp="1"/>
          </p:cNvSpPr>
          <p:nvPr>
            <p:ph type="title"/>
          </p:nvPr>
        </p:nvSpPr>
        <p:spPr>
          <a:xfrm>
            <a:off x="1515649" y="41516"/>
            <a:ext cx="6025020" cy="1021733"/>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600" b="0" i="0" u="none" strike="noStrike" cap="none" dirty="0">
                <a:solidFill>
                  <a:schemeClr val="lt1"/>
                </a:solidFill>
                <a:latin typeface="Calibri"/>
                <a:ea typeface="Calibri"/>
                <a:cs typeface="Calibri"/>
                <a:sym typeface="Calibri"/>
              </a:rPr>
              <a:t>Products Overview</a:t>
            </a:r>
          </a:p>
        </p:txBody>
      </p:sp>
      <p:sp>
        <p:nvSpPr>
          <p:cNvPr id="99" name="Shape 99"/>
          <p:cNvSpPr txBox="1">
            <a:spLocks noGrp="1"/>
          </p:cNvSpPr>
          <p:nvPr>
            <p:ph type="body" idx="1"/>
          </p:nvPr>
        </p:nvSpPr>
        <p:spPr>
          <a:xfrm>
            <a:off x="154378" y="1005193"/>
            <a:ext cx="8989621" cy="1343252"/>
          </a:xfrm>
          <a:prstGeom prst="rect">
            <a:avLst/>
          </a:prstGeom>
          <a:noFill/>
          <a:ln>
            <a:noFill/>
          </a:ln>
        </p:spPr>
        <p:txBody>
          <a:bodyPr lIns="91425" tIns="45700" rIns="91425" bIns="45700" anchor="t" anchorCtr="0">
            <a:normAutofit/>
          </a:bodyPr>
          <a:lstStyle/>
          <a:p>
            <a:pPr marL="0" lvl="0" indent="0">
              <a:buNone/>
            </a:pPr>
            <a:r>
              <a:rPr lang="en-US" sz="1800" dirty="0"/>
              <a:t>Same as GOES-16, the GOES-17 ABI L2 LAP algorithm includes regression and physical retrieval based on the infrared spectral bands as input. The algorithm is applied to 5x5 ABI pixels (~10 km) for generating LAP products over clear sky. The LAP products include LVT, LVM, TPW, and DSI.</a:t>
            </a:r>
            <a:endParaRPr sz="3200" i="0" u="none" strike="noStrike" cap="none" dirty="0">
              <a:solidFill>
                <a:schemeClr val="lt1"/>
              </a:solidFill>
              <a:sym typeface="Calibri"/>
            </a:endParaRPr>
          </a:p>
        </p:txBody>
      </p:sp>
      <p:sp>
        <p:nvSpPr>
          <p:cNvPr id="6" name="Slide Number Placeholder 1"/>
          <p:cNvSpPr>
            <a:spLocks noGrp="1"/>
          </p:cNvSpPr>
          <p:nvPr>
            <p:ph type="sldNum" sz="quarter" idx="12"/>
          </p:nvPr>
        </p:nvSpPr>
        <p:spPr>
          <a:xfrm>
            <a:off x="6584735" y="6492901"/>
            <a:ext cx="2133599" cy="365099"/>
          </a:xfrm>
        </p:spPr>
        <p:txBody>
          <a:bodyPr/>
          <a:lstStyle/>
          <a:p>
            <a:pPr algn="r">
              <a:defRPr/>
            </a:pPr>
            <a:fld id="{C03398B4-C8A0-481F-92D9-A930FA5E13C9}" type="slidenum">
              <a:rPr lang="en-US" smtClean="0">
                <a:solidFill>
                  <a:schemeClr val="bg1"/>
                </a:solidFill>
                <a:latin typeface="Times New Roman" pitchFamily="18" charset="0"/>
                <a:ea typeface="ＭＳ Ｐゴシック" pitchFamily="34" charset="-128"/>
              </a:rPr>
              <a:pPr algn="r">
                <a:defRPr/>
              </a:pPr>
              <a:t>3</a:t>
            </a:fld>
            <a:endParaRPr lang="en-US" dirty="0">
              <a:solidFill>
                <a:schemeClr val="bg1"/>
              </a:solidFill>
              <a:latin typeface="Times New Roman" pitchFamily="18" charset="0"/>
              <a:ea typeface="ＭＳ Ｐゴシック" pitchFamily="34" charset="-128"/>
            </a:endParaRPr>
          </a:p>
        </p:txBody>
      </p:sp>
      <p:graphicFrame>
        <p:nvGraphicFramePr>
          <p:cNvPr id="2" name="Table 1"/>
          <p:cNvGraphicFramePr>
            <a:graphicFrameLocks noGrp="1"/>
          </p:cNvGraphicFramePr>
          <p:nvPr>
            <p:extLst>
              <p:ext uri="{D42A27DB-BD31-4B8C-83A1-F6EECF244321}">
                <p14:modId xmlns:p14="http://schemas.microsoft.com/office/powerpoint/2010/main" val="41092822"/>
              </p:ext>
            </p:extLst>
          </p:nvPr>
        </p:nvGraphicFramePr>
        <p:xfrm>
          <a:off x="304285" y="2227540"/>
          <a:ext cx="5357479" cy="4388160"/>
        </p:xfrm>
        <a:graphic>
          <a:graphicData uri="http://schemas.openxmlformats.org/drawingml/2006/table">
            <a:tbl>
              <a:tblPr>
                <a:tableStyleId>{6EE1EE2B-B21A-4EAC-B264-DA0EFF0E2922}</a:tableStyleId>
              </a:tblPr>
              <a:tblGrid>
                <a:gridCol w="848109">
                  <a:extLst>
                    <a:ext uri="{9D8B030D-6E8A-4147-A177-3AD203B41FA5}">
                      <a16:colId xmlns:a16="http://schemas.microsoft.com/office/drawing/2014/main" val="20000"/>
                    </a:ext>
                  </a:extLst>
                </a:gridCol>
                <a:gridCol w="1164921">
                  <a:extLst>
                    <a:ext uri="{9D8B030D-6E8A-4147-A177-3AD203B41FA5}">
                      <a16:colId xmlns:a16="http://schemas.microsoft.com/office/drawing/2014/main" val="20001"/>
                    </a:ext>
                  </a:extLst>
                </a:gridCol>
                <a:gridCol w="3344449">
                  <a:extLst>
                    <a:ext uri="{9D8B030D-6E8A-4147-A177-3AD203B41FA5}">
                      <a16:colId xmlns:a16="http://schemas.microsoft.com/office/drawing/2014/main" val="20002"/>
                    </a:ext>
                  </a:extLst>
                </a:gridCol>
              </a:tblGrid>
              <a:tr h="466938">
                <a:tc>
                  <a:txBody>
                    <a:bodyPr/>
                    <a:lstStyle/>
                    <a:p>
                      <a:pPr marL="0" marR="0" algn="ctr">
                        <a:lnSpc>
                          <a:spcPct val="115000"/>
                        </a:lnSpc>
                        <a:spcBef>
                          <a:spcPts val="0"/>
                        </a:spcBef>
                        <a:spcAft>
                          <a:spcPts val="0"/>
                        </a:spcAft>
                      </a:pPr>
                      <a:r>
                        <a:rPr lang="it-IT" sz="1600" dirty="0">
                          <a:effectLst/>
                        </a:rPr>
                        <a:t>Band Number</a:t>
                      </a:r>
                      <a:endParaRPr lang="en-US" sz="1600" dirty="0">
                        <a:effectLst/>
                        <a:latin typeface="Calibri"/>
                        <a:ea typeface="Malgun Gothic"/>
                        <a:cs typeface="Times New Roman"/>
                      </a:endParaRPr>
                    </a:p>
                  </a:txBody>
                  <a:tcPr marL="68580" marR="68580" marT="0" marB="0" anchor="ctr">
                    <a:solidFill>
                      <a:schemeClr val="bg1">
                        <a:lumMod val="75000"/>
                      </a:schemeClr>
                    </a:solidFill>
                  </a:tcPr>
                </a:tc>
                <a:tc>
                  <a:txBody>
                    <a:bodyPr/>
                    <a:lstStyle/>
                    <a:p>
                      <a:pPr marL="0" marR="0" algn="ctr">
                        <a:lnSpc>
                          <a:spcPct val="115000"/>
                        </a:lnSpc>
                        <a:spcBef>
                          <a:spcPts val="0"/>
                        </a:spcBef>
                        <a:spcAft>
                          <a:spcPts val="0"/>
                        </a:spcAft>
                      </a:pPr>
                      <a:r>
                        <a:rPr lang="en-US" sz="1600" dirty="0">
                          <a:effectLst/>
                        </a:rPr>
                        <a:t>Wavelength (µm)</a:t>
                      </a:r>
                      <a:endParaRPr lang="en-US" sz="1600" dirty="0">
                        <a:effectLst/>
                        <a:latin typeface="Calibri"/>
                        <a:ea typeface="Malgun Gothic"/>
                        <a:cs typeface="Times New Roman"/>
                      </a:endParaRPr>
                    </a:p>
                  </a:txBody>
                  <a:tcPr marL="68580" marR="68580" marT="0" marB="0" anchor="ctr">
                    <a:solidFill>
                      <a:schemeClr val="bg1">
                        <a:lumMod val="75000"/>
                      </a:schemeClr>
                    </a:solidFill>
                  </a:tcPr>
                </a:tc>
                <a:tc>
                  <a:txBody>
                    <a:bodyPr/>
                    <a:lstStyle/>
                    <a:p>
                      <a:pPr marL="0" marR="0" algn="ctr">
                        <a:lnSpc>
                          <a:spcPct val="115000"/>
                        </a:lnSpc>
                        <a:spcBef>
                          <a:spcPts val="0"/>
                        </a:spcBef>
                        <a:spcAft>
                          <a:spcPts val="0"/>
                        </a:spcAft>
                      </a:pPr>
                      <a:r>
                        <a:rPr lang="en-US" sz="1600" dirty="0">
                          <a:effectLst/>
                        </a:rPr>
                        <a:t>Purpose</a:t>
                      </a:r>
                      <a:endParaRPr lang="en-US" sz="1600" dirty="0">
                        <a:effectLst/>
                        <a:latin typeface="Calibri"/>
                        <a:ea typeface="Malgun Gothic"/>
                        <a:cs typeface="Times New Roman"/>
                      </a:endParaRPr>
                    </a:p>
                  </a:txBody>
                  <a:tcPr marL="68580" marR="68580" marT="0" marB="0" anchor="ctr">
                    <a:solidFill>
                      <a:schemeClr val="bg1">
                        <a:lumMod val="75000"/>
                      </a:schemeClr>
                    </a:solidFill>
                  </a:tcPr>
                </a:tc>
                <a:extLst>
                  <a:ext uri="{0D108BD9-81ED-4DB2-BD59-A6C34878D82A}">
                    <a16:rowId xmlns:a16="http://schemas.microsoft.com/office/drawing/2014/main" val="10000"/>
                  </a:ext>
                </a:extLst>
              </a:tr>
              <a:tr h="466938">
                <a:tc>
                  <a:txBody>
                    <a:bodyPr/>
                    <a:lstStyle/>
                    <a:p>
                      <a:pPr marL="0" marR="0" algn="ctr">
                        <a:lnSpc>
                          <a:spcPct val="115000"/>
                        </a:lnSpc>
                        <a:spcBef>
                          <a:spcPts val="0"/>
                        </a:spcBef>
                        <a:spcAft>
                          <a:spcPts val="0"/>
                        </a:spcAft>
                      </a:pPr>
                      <a:r>
                        <a:rPr lang="it-IT" sz="1600">
                          <a:effectLst/>
                        </a:rPr>
                        <a:t>8</a:t>
                      </a:r>
                      <a:endParaRPr lang="en-US" sz="1600">
                        <a:effectLst/>
                        <a:latin typeface="Calibri"/>
                        <a:ea typeface="Malgun Gothic"/>
                        <a:cs typeface="Times New Roman"/>
                      </a:endParaRPr>
                    </a:p>
                  </a:txBody>
                  <a:tcPr marL="68580" marR="68580" marT="0" marB="0" anchor="ctr">
                    <a:solidFill>
                      <a:schemeClr val="bg1"/>
                    </a:solidFill>
                  </a:tcPr>
                </a:tc>
                <a:tc>
                  <a:txBody>
                    <a:bodyPr/>
                    <a:lstStyle/>
                    <a:p>
                      <a:pPr marL="0" marR="0" algn="ctr">
                        <a:lnSpc>
                          <a:spcPct val="115000"/>
                        </a:lnSpc>
                        <a:spcBef>
                          <a:spcPts val="0"/>
                        </a:spcBef>
                        <a:spcAft>
                          <a:spcPts val="0"/>
                        </a:spcAft>
                      </a:pPr>
                      <a:r>
                        <a:rPr lang="en-US" sz="1600" dirty="0">
                          <a:effectLst/>
                        </a:rPr>
                        <a:t>6.19</a:t>
                      </a:r>
                      <a:endParaRPr lang="en-US" sz="1600" dirty="0">
                        <a:effectLst/>
                        <a:latin typeface="Calibri"/>
                        <a:ea typeface="Malgun Gothic"/>
                        <a:cs typeface="Times New Roman"/>
                      </a:endParaRPr>
                    </a:p>
                  </a:txBody>
                  <a:tcPr marL="68580" marR="68580" marT="0" marB="0" anchor="ctr">
                    <a:solidFill>
                      <a:schemeClr val="bg1"/>
                    </a:solidFill>
                  </a:tcPr>
                </a:tc>
                <a:tc>
                  <a:txBody>
                    <a:bodyPr/>
                    <a:lstStyle/>
                    <a:p>
                      <a:pPr marL="0" marR="0" algn="ctr">
                        <a:lnSpc>
                          <a:spcPct val="115000"/>
                        </a:lnSpc>
                        <a:spcBef>
                          <a:spcPts val="0"/>
                        </a:spcBef>
                        <a:spcAft>
                          <a:spcPts val="0"/>
                        </a:spcAft>
                      </a:pPr>
                      <a:r>
                        <a:rPr lang="en-US" sz="1600" dirty="0">
                          <a:effectLst/>
                        </a:rPr>
                        <a:t>High-level atmospheric water vapor, winds, rainfall</a:t>
                      </a:r>
                      <a:endParaRPr lang="en-US" sz="1600" dirty="0">
                        <a:effectLst/>
                        <a:latin typeface="Calibri"/>
                        <a:ea typeface="Malgun Gothic"/>
                        <a:cs typeface="Times New Roman"/>
                      </a:endParaRPr>
                    </a:p>
                  </a:txBody>
                  <a:tcPr marL="68580" marR="68580" marT="0" marB="0" anchor="ctr">
                    <a:solidFill>
                      <a:schemeClr val="bg1"/>
                    </a:solidFill>
                  </a:tcPr>
                </a:tc>
                <a:extLst>
                  <a:ext uri="{0D108BD9-81ED-4DB2-BD59-A6C34878D82A}">
                    <a16:rowId xmlns:a16="http://schemas.microsoft.com/office/drawing/2014/main" val="10001"/>
                  </a:ext>
                </a:extLst>
              </a:tr>
              <a:tr h="466938">
                <a:tc>
                  <a:txBody>
                    <a:bodyPr/>
                    <a:lstStyle/>
                    <a:p>
                      <a:pPr marL="0" marR="0" algn="ctr">
                        <a:lnSpc>
                          <a:spcPct val="115000"/>
                        </a:lnSpc>
                        <a:spcBef>
                          <a:spcPts val="0"/>
                        </a:spcBef>
                        <a:spcAft>
                          <a:spcPts val="0"/>
                        </a:spcAft>
                      </a:pPr>
                      <a:r>
                        <a:rPr lang="it-IT" sz="1600">
                          <a:effectLst/>
                        </a:rPr>
                        <a:t>9</a:t>
                      </a:r>
                      <a:endParaRPr lang="en-US" sz="1600">
                        <a:effectLst/>
                        <a:latin typeface="Calibri"/>
                        <a:ea typeface="Malgun Gothic"/>
                        <a:cs typeface="Times New Roman"/>
                      </a:endParaRPr>
                    </a:p>
                  </a:txBody>
                  <a:tcPr marL="68580" marR="68580" marT="0" marB="0" anchor="ctr">
                    <a:solidFill>
                      <a:schemeClr val="bg1"/>
                    </a:solidFill>
                  </a:tcPr>
                </a:tc>
                <a:tc>
                  <a:txBody>
                    <a:bodyPr/>
                    <a:lstStyle/>
                    <a:p>
                      <a:pPr marL="0" marR="0" algn="ctr">
                        <a:lnSpc>
                          <a:spcPct val="115000"/>
                        </a:lnSpc>
                        <a:spcBef>
                          <a:spcPts val="0"/>
                        </a:spcBef>
                        <a:spcAft>
                          <a:spcPts val="0"/>
                        </a:spcAft>
                      </a:pPr>
                      <a:r>
                        <a:rPr lang="en-US" sz="1600" dirty="0">
                          <a:effectLst/>
                        </a:rPr>
                        <a:t>6.93</a:t>
                      </a:r>
                      <a:endParaRPr lang="en-US" sz="1600" dirty="0">
                        <a:effectLst/>
                        <a:latin typeface="Calibri"/>
                        <a:ea typeface="Malgun Gothic"/>
                        <a:cs typeface="Times New Roman"/>
                      </a:endParaRPr>
                    </a:p>
                  </a:txBody>
                  <a:tcPr marL="68580" marR="68580" marT="0" marB="0" anchor="ctr">
                    <a:solidFill>
                      <a:schemeClr val="bg1"/>
                    </a:solidFill>
                  </a:tcPr>
                </a:tc>
                <a:tc>
                  <a:txBody>
                    <a:bodyPr/>
                    <a:lstStyle/>
                    <a:p>
                      <a:pPr marL="0" marR="0" algn="ctr">
                        <a:lnSpc>
                          <a:spcPct val="115000"/>
                        </a:lnSpc>
                        <a:spcBef>
                          <a:spcPts val="0"/>
                        </a:spcBef>
                        <a:spcAft>
                          <a:spcPts val="0"/>
                        </a:spcAft>
                      </a:pPr>
                      <a:r>
                        <a:rPr lang="en-US" sz="1600" dirty="0">
                          <a:effectLst/>
                        </a:rPr>
                        <a:t>Mid-level atmospheric water vapor, winds, rainfall</a:t>
                      </a:r>
                      <a:endParaRPr lang="en-US" sz="1600" dirty="0">
                        <a:effectLst/>
                        <a:latin typeface="Calibri"/>
                        <a:ea typeface="Malgun Gothic"/>
                        <a:cs typeface="Times New Roman"/>
                      </a:endParaRPr>
                    </a:p>
                  </a:txBody>
                  <a:tcPr marL="68580" marR="68580" marT="0" marB="0" anchor="ctr">
                    <a:solidFill>
                      <a:schemeClr val="bg1"/>
                    </a:solidFill>
                  </a:tcPr>
                </a:tc>
                <a:extLst>
                  <a:ext uri="{0D108BD9-81ED-4DB2-BD59-A6C34878D82A}">
                    <a16:rowId xmlns:a16="http://schemas.microsoft.com/office/drawing/2014/main" val="10002"/>
                  </a:ext>
                </a:extLst>
              </a:tr>
              <a:tr h="499241">
                <a:tc>
                  <a:txBody>
                    <a:bodyPr/>
                    <a:lstStyle/>
                    <a:p>
                      <a:pPr marL="0" marR="0" algn="ctr">
                        <a:lnSpc>
                          <a:spcPct val="115000"/>
                        </a:lnSpc>
                        <a:spcBef>
                          <a:spcPts val="0"/>
                        </a:spcBef>
                        <a:spcAft>
                          <a:spcPts val="0"/>
                        </a:spcAft>
                      </a:pPr>
                      <a:r>
                        <a:rPr lang="it-IT" sz="1600">
                          <a:effectLst/>
                        </a:rPr>
                        <a:t>10</a:t>
                      </a:r>
                      <a:endParaRPr lang="en-US" sz="1600">
                        <a:effectLst/>
                        <a:latin typeface="Calibri"/>
                        <a:ea typeface="Malgun Gothic"/>
                        <a:cs typeface="Times New Roman"/>
                      </a:endParaRPr>
                    </a:p>
                  </a:txBody>
                  <a:tcPr marL="68580" marR="68580" marT="0" marB="0" anchor="ctr">
                    <a:solidFill>
                      <a:schemeClr val="bg1"/>
                    </a:solidFill>
                  </a:tcPr>
                </a:tc>
                <a:tc>
                  <a:txBody>
                    <a:bodyPr/>
                    <a:lstStyle/>
                    <a:p>
                      <a:pPr marL="0" marR="0" algn="ctr">
                        <a:lnSpc>
                          <a:spcPct val="115000"/>
                        </a:lnSpc>
                        <a:spcBef>
                          <a:spcPts val="0"/>
                        </a:spcBef>
                        <a:spcAft>
                          <a:spcPts val="0"/>
                        </a:spcAft>
                      </a:pPr>
                      <a:r>
                        <a:rPr lang="en-US" sz="1600" dirty="0">
                          <a:effectLst/>
                        </a:rPr>
                        <a:t>7.34</a:t>
                      </a:r>
                      <a:endParaRPr lang="en-US" sz="1600" dirty="0">
                        <a:effectLst/>
                        <a:latin typeface="Calibri"/>
                        <a:ea typeface="Malgun Gothic"/>
                        <a:cs typeface="Times New Roman"/>
                      </a:endParaRPr>
                    </a:p>
                  </a:txBody>
                  <a:tcPr marL="68580" marR="68580" marT="0" marB="0" anchor="ctr">
                    <a:solidFill>
                      <a:schemeClr val="bg1"/>
                    </a:solidFill>
                  </a:tcPr>
                </a:tc>
                <a:tc>
                  <a:txBody>
                    <a:bodyPr/>
                    <a:lstStyle/>
                    <a:p>
                      <a:pPr marL="0" marR="0" algn="ctr">
                        <a:lnSpc>
                          <a:spcPct val="115000"/>
                        </a:lnSpc>
                        <a:spcBef>
                          <a:spcPts val="0"/>
                        </a:spcBef>
                        <a:spcAft>
                          <a:spcPts val="0"/>
                        </a:spcAft>
                      </a:pPr>
                      <a:r>
                        <a:rPr lang="en-US" sz="1600" dirty="0">
                          <a:effectLst/>
                        </a:rPr>
                        <a:t>Lower-level atmospheric water vapor, winds, and SO</a:t>
                      </a:r>
                      <a:r>
                        <a:rPr lang="en-US" sz="1600" baseline="-25000" dirty="0">
                          <a:effectLst/>
                        </a:rPr>
                        <a:t>2</a:t>
                      </a:r>
                      <a:endParaRPr lang="en-US" sz="1600" dirty="0">
                        <a:effectLst/>
                        <a:latin typeface="Calibri"/>
                        <a:ea typeface="Malgun Gothic"/>
                        <a:cs typeface="Times New Roman"/>
                      </a:endParaRPr>
                    </a:p>
                  </a:txBody>
                  <a:tcPr marL="68580" marR="68580" marT="0" marB="0" anchor="ctr">
                    <a:solidFill>
                      <a:schemeClr val="bg1"/>
                    </a:solidFill>
                  </a:tcPr>
                </a:tc>
                <a:extLst>
                  <a:ext uri="{0D108BD9-81ED-4DB2-BD59-A6C34878D82A}">
                    <a16:rowId xmlns:a16="http://schemas.microsoft.com/office/drawing/2014/main" val="10003"/>
                  </a:ext>
                </a:extLst>
              </a:tr>
              <a:tr h="396000">
                <a:tc>
                  <a:txBody>
                    <a:bodyPr/>
                    <a:lstStyle/>
                    <a:p>
                      <a:pPr marL="0" marR="0" algn="ctr">
                        <a:lnSpc>
                          <a:spcPct val="115000"/>
                        </a:lnSpc>
                        <a:spcBef>
                          <a:spcPts val="0"/>
                        </a:spcBef>
                        <a:spcAft>
                          <a:spcPts val="0"/>
                        </a:spcAft>
                      </a:pPr>
                      <a:r>
                        <a:rPr lang="it-IT" sz="1600" dirty="0">
                          <a:effectLst/>
                        </a:rPr>
                        <a:t>12</a:t>
                      </a:r>
                      <a:endParaRPr lang="en-US" sz="1600" dirty="0">
                        <a:effectLst/>
                        <a:latin typeface="Calibri"/>
                        <a:ea typeface="Malgun Gothic"/>
                        <a:cs typeface="Times New Roman"/>
                      </a:endParaRPr>
                    </a:p>
                  </a:txBody>
                  <a:tcPr marL="68580" marR="68580" marT="0" marB="0" anchor="ctr">
                    <a:solidFill>
                      <a:schemeClr val="bg1"/>
                    </a:solidFill>
                  </a:tcPr>
                </a:tc>
                <a:tc>
                  <a:txBody>
                    <a:bodyPr/>
                    <a:lstStyle/>
                    <a:p>
                      <a:pPr marL="0" marR="0" algn="ctr">
                        <a:lnSpc>
                          <a:spcPct val="115000"/>
                        </a:lnSpc>
                        <a:spcBef>
                          <a:spcPts val="0"/>
                        </a:spcBef>
                        <a:spcAft>
                          <a:spcPts val="0"/>
                        </a:spcAft>
                      </a:pPr>
                      <a:r>
                        <a:rPr lang="en-US" sz="1600" dirty="0">
                          <a:effectLst/>
                        </a:rPr>
                        <a:t>9.61</a:t>
                      </a:r>
                      <a:r>
                        <a:rPr lang="en-US" sz="1600" baseline="30000" dirty="0">
                          <a:effectLst/>
                        </a:rPr>
                        <a:t>*</a:t>
                      </a:r>
                      <a:endParaRPr lang="en-US" sz="1600" baseline="30000" dirty="0">
                        <a:effectLst/>
                        <a:latin typeface="Calibri"/>
                        <a:ea typeface="Malgun Gothic"/>
                        <a:cs typeface="Times New Roman"/>
                      </a:endParaRPr>
                    </a:p>
                  </a:txBody>
                  <a:tcPr marL="68580" marR="68580" marT="0" marB="0" anchor="ctr">
                    <a:solidFill>
                      <a:schemeClr val="bg1"/>
                    </a:solidFill>
                  </a:tcPr>
                </a:tc>
                <a:tc>
                  <a:txBody>
                    <a:bodyPr/>
                    <a:lstStyle/>
                    <a:p>
                      <a:pPr marL="0" marR="0" algn="ctr">
                        <a:lnSpc>
                          <a:spcPct val="115000"/>
                        </a:lnSpc>
                        <a:spcBef>
                          <a:spcPts val="0"/>
                        </a:spcBef>
                        <a:spcAft>
                          <a:spcPts val="0"/>
                        </a:spcAft>
                      </a:pPr>
                      <a:r>
                        <a:rPr lang="en-US" sz="1600" dirty="0">
                          <a:effectLst/>
                        </a:rPr>
                        <a:t>Total ozone </a:t>
                      </a:r>
                      <a:endParaRPr lang="en-US" sz="1600" dirty="0">
                        <a:effectLst/>
                        <a:latin typeface="Calibri"/>
                        <a:ea typeface="Malgun Gothic"/>
                        <a:cs typeface="Times New Roman"/>
                      </a:endParaRPr>
                    </a:p>
                  </a:txBody>
                  <a:tcPr marL="68580" marR="68580" marT="0" marB="0" anchor="ctr">
                    <a:solidFill>
                      <a:schemeClr val="bg1"/>
                    </a:solidFill>
                  </a:tcPr>
                </a:tc>
                <a:extLst>
                  <a:ext uri="{0D108BD9-81ED-4DB2-BD59-A6C34878D82A}">
                    <a16:rowId xmlns:a16="http://schemas.microsoft.com/office/drawing/2014/main" val="10004"/>
                  </a:ext>
                </a:extLst>
              </a:tr>
              <a:tr h="396000">
                <a:tc>
                  <a:txBody>
                    <a:bodyPr/>
                    <a:lstStyle/>
                    <a:p>
                      <a:pPr marL="0" marR="0" algn="ctr">
                        <a:lnSpc>
                          <a:spcPct val="115000"/>
                        </a:lnSpc>
                        <a:spcBef>
                          <a:spcPts val="0"/>
                        </a:spcBef>
                        <a:spcAft>
                          <a:spcPts val="0"/>
                        </a:spcAft>
                      </a:pPr>
                      <a:r>
                        <a:rPr lang="it-IT" sz="1600" dirty="0">
                          <a:effectLst/>
                        </a:rPr>
                        <a:t>13</a:t>
                      </a:r>
                      <a:endParaRPr lang="en-US" sz="1600" dirty="0">
                        <a:effectLst/>
                        <a:latin typeface="Calibri"/>
                        <a:ea typeface="Malgun Gothic"/>
                        <a:cs typeface="Times New Roman"/>
                      </a:endParaRPr>
                    </a:p>
                  </a:txBody>
                  <a:tcPr marL="68580" marR="68580" marT="0" marB="0" anchor="ctr">
                    <a:solidFill>
                      <a:schemeClr val="bg1"/>
                    </a:solidFill>
                  </a:tcPr>
                </a:tc>
                <a:tc>
                  <a:txBody>
                    <a:bodyPr/>
                    <a:lstStyle/>
                    <a:p>
                      <a:pPr marL="0" marR="0" algn="ctr">
                        <a:lnSpc>
                          <a:spcPct val="115000"/>
                        </a:lnSpc>
                        <a:spcBef>
                          <a:spcPts val="0"/>
                        </a:spcBef>
                        <a:spcAft>
                          <a:spcPts val="0"/>
                        </a:spcAft>
                      </a:pPr>
                      <a:r>
                        <a:rPr lang="en-US" sz="1600" dirty="0">
                          <a:effectLst/>
                        </a:rPr>
                        <a:t>10.33</a:t>
                      </a:r>
                      <a:endParaRPr lang="en-US" sz="1600" dirty="0">
                        <a:effectLst/>
                        <a:latin typeface="Calibri"/>
                        <a:ea typeface="Malgun Gothic"/>
                        <a:cs typeface="Times New Roman"/>
                      </a:endParaRPr>
                    </a:p>
                  </a:txBody>
                  <a:tcPr marL="68580" marR="68580" marT="0" marB="0" anchor="ctr">
                    <a:solidFill>
                      <a:schemeClr val="bg1"/>
                    </a:solidFill>
                  </a:tcPr>
                </a:tc>
                <a:tc>
                  <a:txBody>
                    <a:bodyPr/>
                    <a:lstStyle/>
                    <a:p>
                      <a:pPr marL="0" marR="0" algn="ctr">
                        <a:lnSpc>
                          <a:spcPct val="115000"/>
                        </a:lnSpc>
                        <a:spcBef>
                          <a:spcPts val="0"/>
                        </a:spcBef>
                        <a:spcAft>
                          <a:spcPts val="0"/>
                        </a:spcAft>
                      </a:pPr>
                      <a:r>
                        <a:rPr lang="en-US" sz="1600" dirty="0">
                          <a:effectLst/>
                        </a:rPr>
                        <a:t>Surface and cloud</a:t>
                      </a:r>
                      <a:endParaRPr lang="en-US" sz="1600" dirty="0">
                        <a:effectLst/>
                        <a:latin typeface="Calibri"/>
                        <a:ea typeface="Malgun Gothic"/>
                        <a:cs typeface="Times New Roman"/>
                      </a:endParaRPr>
                    </a:p>
                  </a:txBody>
                  <a:tcPr marL="68580" marR="68580" marT="0" marB="0" anchor="ctr">
                    <a:solidFill>
                      <a:schemeClr val="bg1"/>
                    </a:solidFill>
                  </a:tcPr>
                </a:tc>
                <a:extLst>
                  <a:ext uri="{0D108BD9-81ED-4DB2-BD59-A6C34878D82A}">
                    <a16:rowId xmlns:a16="http://schemas.microsoft.com/office/drawing/2014/main" val="10005"/>
                  </a:ext>
                </a:extLst>
              </a:tr>
              <a:tr h="396000">
                <a:tc>
                  <a:txBody>
                    <a:bodyPr/>
                    <a:lstStyle/>
                    <a:p>
                      <a:pPr marL="0" marR="0" algn="ctr">
                        <a:lnSpc>
                          <a:spcPct val="115000"/>
                        </a:lnSpc>
                        <a:spcBef>
                          <a:spcPts val="0"/>
                        </a:spcBef>
                        <a:spcAft>
                          <a:spcPts val="0"/>
                        </a:spcAft>
                      </a:pPr>
                      <a:r>
                        <a:rPr lang="it-IT" sz="1600" dirty="0">
                          <a:effectLst/>
                        </a:rPr>
                        <a:t>14</a:t>
                      </a:r>
                      <a:endParaRPr lang="en-US" sz="1600" dirty="0">
                        <a:effectLst/>
                        <a:latin typeface="Calibri"/>
                        <a:ea typeface="Malgun Gothic"/>
                        <a:cs typeface="Times New Roman"/>
                      </a:endParaRPr>
                    </a:p>
                  </a:txBody>
                  <a:tcPr marL="68580" marR="68580" marT="0" marB="0" anchor="ctr">
                    <a:solidFill>
                      <a:schemeClr val="bg1"/>
                    </a:solidFill>
                  </a:tcPr>
                </a:tc>
                <a:tc>
                  <a:txBody>
                    <a:bodyPr/>
                    <a:lstStyle/>
                    <a:p>
                      <a:pPr marL="0" marR="0" algn="ctr">
                        <a:lnSpc>
                          <a:spcPct val="115000"/>
                        </a:lnSpc>
                        <a:spcBef>
                          <a:spcPts val="0"/>
                        </a:spcBef>
                        <a:spcAft>
                          <a:spcPts val="0"/>
                        </a:spcAft>
                      </a:pPr>
                      <a:r>
                        <a:rPr lang="en-US" sz="1600" dirty="0">
                          <a:effectLst/>
                        </a:rPr>
                        <a:t>11.20</a:t>
                      </a:r>
                      <a:endParaRPr lang="en-US" sz="1600" dirty="0">
                        <a:effectLst/>
                        <a:latin typeface="Calibri"/>
                        <a:ea typeface="Malgun Gothic"/>
                        <a:cs typeface="Times New Roman"/>
                      </a:endParaRPr>
                    </a:p>
                  </a:txBody>
                  <a:tcPr marL="68580" marR="68580" marT="0" marB="0" anchor="ctr">
                    <a:solidFill>
                      <a:schemeClr val="bg1"/>
                    </a:solidFill>
                  </a:tcPr>
                </a:tc>
                <a:tc>
                  <a:txBody>
                    <a:bodyPr/>
                    <a:lstStyle/>
                    <a:p>
                      <a:pPr marL="0" marR="0" algn="ctr">
                        <a:lnSpc>
                          <a:spcPct val="115000"/>
                        </a:lnSpc>
                        <a:spcBef>
                          <a:spcPts val="0"/>
                        </a:spcBef>
                        <a:spcAft>
                          <a:spcPts val="0"/>
                        </a:spcAft>
                      </a:pPr>
                      <a:r>
                        <a:rPr lang="en-US" sz="1600" dirty="0">
                          <a:effectLst/>
                        </a:rPr>
                        <a:t>Imagery, SST, clouds, rainfall</a:t>
                      </a:r>
                      <a:endParaRPr lang="en-US" sz="1600" dirty="0">
                        <a:effectLst/>
                        <a:latin typeface="Calibri"/>
                        <a:ea typeface="Malgun Gothic"/>
                        <a:cs typeface="Times New Roman"/>
                      </a:endParaRPr>
                    </a:p>
                  </a:txBody>
                  <a:tcPr marL="68580" marR="68580" marT="0" marB="0" anchor="ctr">
                    <a:solidFill>
                      <a:schemeClr val="bg1"/>
                    </a:solidFill>
                  </a:tcPr>
                </a:tc>
                <a:extLst>
                  <a:ext uri="{0D108BD9-81ED-4DB2-BD59-A6C34878D82A}">
                    <a16:rowId xmlns:a16="http://schemas.microsoft.com/office/drawing/2014/main" val="10006"/>
                  </a:ext>
                </a:extLst>
              </a:tr>
              <a:tr h="396000">
                <a:tc>
                  <a:txBody>
                    <a:bodyPr/>
                    <a:lstStyle/>
                    <a:p>
                      <a:pPr marL="0" marR="0" algn="ctr">
                        <a:lnSpc>
                          <a:spcPct val="115000"/>
                        </a:lnSpc>
                        <a:spcBef>
                          <a:spcPts val="0"/>
                        </a:spcBef>
                        <a:spcAft>
                          <a:spcPts val="0"/>
                        </a:spcAft>
                      </a:pPr>
                      <a:r>
                        <a:rPr lang="it-IT" sz="1600">
                          <a:effectLst/>
                        </a:rPr>
                        <a:t>15</a:t>
                      </a:r>
                      <a:endParaRPr lang="en-US" sz="1600">
                        <a:effectLst/>
                        <a:latin typeface="Calibri"/>
                        <a:ea typeface="Malgun Gothic"/>
                        <a:cs typeface="Times New Roman"/>
                      </a:endParaRPr>
                    </a:p>
                  </a:txBody>
                  <a:tcPr marL="68580" marR="68580" marT="0" marB="0" anchor="ctr">
                    <a:solidFill>
                      <a:schemeClr val="bg1"/>
                    </a:solidFill>
                  </a:tcPr>
                </a:tc>
                <a:tc>
                  <a:txBody>
                    <a:bodyPr/>
                    <a:lstStyle/>
                    <a:p>
                      <a:pPr marL="0" marR="0" algn="ctr">
                        <a:lnSpc>
                          <a:spcPct val="115000"/>
                        </a:lnSpc>
                        <a:spcBef>
                          <a:spcPts val="0"/>
                        </a:spcBef>
                        <a:spcAft>
                          <a:spcPts val="0"/>
                        </a:spcAft>
                      </a:pPr>
                      <a:r>
                        <a:rPr lang="en-US" sz="1600" dirty="0">
                          <a:effectLst/>
                        </a:rPr>
                        <a:t>12.30</a:t>
                      </a:r>
                      <a:endParaRPr lang="en-US" sz="1600" dirty="0">
                        <a:effectLst/>
                        <a:latin typeface="Calibri"/>
                        <a:ea typeface="Malgun Gothic"/>
                        <a:cs typeface="Times New Roman"/>
                      </a:endParaRPr>
                    </a:p>
                  </a:txBody>
                  <a:tcPr marL="68580" marR="68580" marT="0" marB="0" anchor="ctr">
                    <a:solidFill>
                      <a:schemeClr val="bg1"/>
                    </a:solidFill>
                  </a:tcPr>
                </a:tc>
                <a:tc>
                  <a:txBody>
                    <a:bodyPr/>
                    <a:lstStyle/>
                    <a:p>
                      <a:pPr marL="0" marR="0" algn="ctr">
                        <a:lnSpc>
                          <a:spcPct val="115000"/>
                        </a:lnSpc>
                        <a:spcBef>
                          <a:spcPts val="0"/>
                        </a:spcBef>
                        <a:spcAft>
                          <a:spcPts val="0"/>
                        </a:spcAft>
                      </a:pPr>
                      <a:r>
                        <a:rPr lang="en-US" sz="1600" dirty="0">
                          <a:effectLst/>
                        </a:rPr>
                        <a:t>Total water, ash, SST</a:t>
                      </a:r>
                      <a:endParaRPr lang="en-US" sz="1600" dirty="0">
                        <a:effectLst/>
                        <a:latin typeface="Calibri"/>
                        <a:ea typeface="Malgun Gothic"/>
                        <a:cs typeface="Times New Roman"/>
                      </a:endParaRPr>
                    </a:p>
                  </a:txBody>
                  <a:tcPr marL="68580" marR="68580" marT="0" marB="0" anchor="ctr">
                    <a:solidFill>
                      <a:schemeClr val="bg1"/>
                    </a:solidFill>
                  </a:tcPr>
                </a:tc>
                <a:extLst>
                  <a:ext uri="{0D108BD9-81ED-4DB2-BD59-A6C34878D82A}">
                    <a16:rowId xmlns:a16="http://schemas.microsoft.com/office/drawing/2014/main" val="10007"/>
                  </a:ext>
                </a:extLst>
              </a:tr>
              <a:tr h="466938">
                <a:tc>
                  <a:txBody>
                    <a:bodyPr/>
                    <a:lstStyle/>
                    <a:p>
                      <a:pPr marL="0" marR="0" algn="ctr">
                        <a:lnSpc>
                          <a:spcPct val="115000"/>
                        </a:lnSpc>
                        <a:spcBef>
                          <a:spcPts val="0"/>
                        </a:spcBef>
                        <a:spcAft>
                          <a:spcPts val="0"/>
                        </a:spcAft>
                      </a:pPr>
                      <a:r>
                        <a:rPr lang="it-IT" sz="1600">
                          <a:effectLst/>
                        </a:rPr>
                        <a:t>16</a:t>
                      </a:r>
                      <a:endParaRPr lang="en-US" sz="1600">
                        <a:effectLst/>
                        <a:latin typeface="Calibri"/>
                        <a:ea typeface="Malgun Gothic"/>
                        <a:cs typeface="Times New Roman"/>
                      </a:endParaRPr>
                    </a:p>
                  </a:txBody>
                  <a:tcPr marL="68580" marR="68580" marT="0" marB="0" anchor="ctr">
                    <a:solidFill>
                      <a:schemeClr val="bg1"/>
                    </a:solidFill>
                  </a:tcPr>
                </a:tc>
                <a:tc>
                  <a:txBody>
                    <a:bodyPr/>
                    <a:lstStyle/>
                    <a:p>
                      <a:pPr marL="0" marR="0" algn="ctr">
                        <a:lnSpc>
                          <a:spcPct val="115000"/>
                        </a:lnSpc>
                        <a:spcBef>
                          <a:spcPts val="0"/>
                        </a:spcBef>
                        <a:spcAft>
                          <a:spcPts val="0"/>
                        </a:spcAft>
                      </a:pPr>
                      <a:r>
                        <a:rPr lang="en-US" sz="1600" dirty="0">
                          <a:effectLst/>
                        </a:rPr>
                        <a:t>13.30</a:t>
                      </a:r>
                      <a:endParaRPr lang="en-US" sz="1600" dirty="0">
                        <a:effectLst/>
                        <a:latin typeface="Calibri"/>
                        <a:ea typeface="Malgun Gothic"/>
                        <a:cs typeface="Times New Roman"/>
                      </a:endParaRPr>
                    </a:p>
                  </a:txBody>
                  <a:tcPr marL="68580" marR="68580" marT="0" marB="0" anchor="ctr">
                    <a:solidFill>
                      <a:schemeClr val="bg1"/>
                    </a:solidFill>
                  </a:tcPr>
                </a:tc>
                <a:tc>
                  <a:txBody>
                    <a:bodyPr/>
                    <a:lstStyle/>
                    <a:p>
                      <a:pPr marL="0" marR="0" algn="ctr">
                        <a:lnSpc>
                          <a:spcPct val="115000"/>
                        </a:lnSpc>
                        <a:spcBef>
                          <a:spcPts val="0"/>
                        </a:spcBef>
                        <a:spcAft>
                          <a:spcPts val="0"/>
                        </a:spcAft>
                      </a:pPr>
                      <a:r>
                        <a:rPr lang="en-US" sz="1600" dirty="0">
                          <a:effectLst/>
                        </a:rPr>
                        <a:t>Air temperature, cloud heights and amounts </a:t>
                      </a:r>
                      <a:endParaRPr lang="en-US" sz="1600" dirty="0">
                        <a:effectLst/>
                        <a:latin typeface="Calibri"/>
                        <a:ea typeface="Malgun Gothic"/>
                        <a:cs typeface="Times New Roman"/>
                      </a:endParaRPr>
                    </a:p>
                  </a:txBody>
                  <a:tcPr marL="68580" marR="68580" marT="0" marB="0" anchor="ctr">
                    <a:solidFill>
                      <a:schemeClr val="bg1"/>
                    </a:solidFill>
                  </a:tcPr>
                </a:tc>
                <a:extLst>
                  <a:ext uri="{0D108BD9-81ED-4DB2-BD59-A6C34878D82A}">
                    <a16:rowId xmlns:a16="http://schemas.microsoft.com/office/drawing/2014/main" val="10008"/>
                  </a:ext>
                </a:extLst>
              </a:tr>
            </a:tbl>
          </a:graphicData>
        </a:graphic>
      </p:graphicFrame>
      <p:sp>
        <p:nvSpPr>
          <p:cNvPr id="3" name="TextBox 2">
            <a:extLst>
              <a:ext uri="{FF2B5EF4-FFF2-40B4-BE49-F238E27FC236}">
                <a16:creationId xmlns:a16="http://schemas.microsoft.com/office/drawing/2014/main" id="{5FBB9D94-A277-4CF5-A1A8-D0FA8D492E7A}"/>
              </a:ext>
            </a:extLst>
          </p:cNvPr>
          <p:cNvSpPr txBox="1"/>
          <p:nvPr/>
        </p:nvSpPr>
        <p:spPr>
          <a:xfrm>
            <a:off x="5811670" y="2229209"/>
            <a:ext cx="3095630" cy="4278094"/>
          </a:xfrm>
          <a:prstGeom prst="rect">
            <a:avLst/>
          </a:prstGeom>
          <a:noFill/>
          <a:ln>
            <a:solidFill>
              <a:schemeClr val="bg1"/>
            </a:solidFill>
          </a:ln>
        </p:spPr>
        <p:txBody>
          <a:bodyPr wrap="square" rtlCol="0">
            <a:spAutoFit/>
          </a:bodyPr>
          <a:lstStyle/>
          <a:p>
            <a:pPr algn="ctr">
              <a:spcAft>
                <a:spcPts val="1200"/>
              </a:spcAft>
            </a:pPr>
            <a:r>
              <a:rPr lang="en-US" altLang="ko-KR" sz="1800" b="1" dirty="0">
                <a:solidFill>
                  <a:schemeClr val="bg1"/>
                </a:solidFill>
              </a:rPr>
              <a:t>LAP products</a:t>
            </a:r>
          </a:p>
          <a:p>
            <a:pPr marL="285750" indent="-285750">
              <a:spcAft>
                <a:spcPts val="600"/>
              </a:spcAft>
              <a:buFont typeface="Wingdings" panose="05000000000000000000" pitchFamily="2" charset="2"/>
              <a:buChar char="§"/>
            </a:pPr>
            <a:r>
              <a:rPr lang="en-US" altLang="ko-KR" sz="1600" b="1" dirty="0">
                <a:solidFill>
                  <a:srgbClr val="FFFF00"/>
                </a:solidFill>
              </a:rPr>
              <a:t>Legacy Vertical Temperature profile (LVT)</a:t>
            </a:r>
          </a:p>
          <a:p>
            <a:pPr marL="285750" indent="-285750">
              <a:spcAft>
                <a:spcPts val="600"/>
              </a:spcAft>
              <a:buFont typeface="Wingdings" panose="05000000000000000000" pitchFamily="2" charset="2"/>
              <a:buChar char="§"/>
            </a:pPr>
            <a:r>
              <a:rPr lang="en-US" altLang="ko-KR" sz="1600" b="1" dirty="0">
                <a:solidFill>
                  <a:srgbClr val="FFFF00"/>
                </a:solidFill>
              </a:rPr>
              <a:t>Legacy Vertical Moisture profile (LVM)</a:t>
            </a:r>
          </a:p>
          <a:p>
            <a:pPr marL="285750" indent="-285750">
              <a:spcAft>
                <a:spcPts val="600"/>
              </a:spcAft>
              <a:buFont typeface="Wingdings" panose="05000000000000000000" pitchFamily="2" charset="2"/>
              <a:buChar char="§"/>
            </a:pPr>
            <a:r>
              <a:rPr lang="en-US" altLang="ko-KR" sz="1600" b="1" dirty="0">
                <a:solidFill>
                  <a:srgbClr val="FFFF00"/>
                </a:solidFill>
              </a:rPr>
              <a:t>Total Precipitable Water (TPW)</a:t>
            </a:r>
          </a:p>
          <a:p>
            <a:pPr marL="285750" indent="-285750">
              <a:spcAft>
                <a:spcPts val="600"/>
              </a:spcAft>
              <a:buFont typeface="Wingdings" panose="05000000000000000000" pitchFamily="2" charset="2"/>
              <a:buChar char="§"/>
            </a:pPr>
            <a:r>
              <a:rPr lang="en-US" altLang="ko-KR" sz="1600" b="1" dirty="0">
                <a:solidFill>
                  <a:srgbClr val="FFFF00"/>
                </a:solidFill>
              </a:rPr>
              <a:t>Derived Stability Indices (DSI)</a:t>
            </a:r>
          </a:p>
          <a:p>
            <a:pPr marL="538163" lvl="7" indent="-274638">
              <a:buFontTx/>
              <a:buChar char="-"/>
            </a:pPr>
            <a:r>
              <a:rPr lang="en-US" altLang="ko-KR" sz="1600" dirty="0">
                <a:solidFill>
                  <a:schemeClr val="bg1"/>
                </a:solidFill>
              </a:rPr>
              <a:t>Lifted Index (</a:t>
            </a:r>
            <a:r>
              <a:rPr lang="en-US" altLang="ko-KR" sz="1600" b="1" dirty="0">
                <a:solidFill>
                  <a:schemeClr val="bg1"/>
                </a:solidFill>
              </a:rPr>
              <a:t>LI</a:t>
            </a:r>
            <a:r>
              <a:rPr lang="en-US" altLang="ko-KR" sz="1600" dirty="0">
                <a:solidFill>
                  <a:schemeClr val="bg1"/>
                </a:solidFill>
              </a:rPr>
              <a:t>)</a:t>
            </a:r>
          </a:p>
          <a:p>
            <a:pPr marL="538163" lvl="7" indent="-274638">
              <a:buFontTx/>
              <a:buChar char="-"/>
            </a:pPr>
            <a:r>
              <a:rPr lang="en-US" altLang="ko-KR" sz="1600" dirty="0">
                <a:solidFill>
                  <a:schemeClr val="bg1"/>
                </a:solidFill>
              </a:rPr>
              <a:t>Convective Available Potential Energy (</a:t>
            </a:r>
            <a:r>
              <a:rPr lang="en-US" altLang="ko-KR" sz="1600" b="1" dirty="0">
                <a:solidFill>
                  <a:schemeClr val="bg1"/>
                </a:solidFill>
              </a:rPr>
              <a:t>CAPE</a:t>
            </a:r>
            <a:r>
              <a:rPr lang="en-US" altLang="ko-KR" sz="1600" dirty="0">
                <a:solidFill>
                  <a:schemeClr val="bg1"/>
                </a:solidFill>
              </a:rPr>
              <a:t>)</a:t>
            </a:r>
          </a:p>
          <a:p>
            <a:pPr marL="538163" lvl="7" indent="-274638">
              <a:buFontTx/>
              <a:buChar char="-"/>
            </a:pPr>
            <a:r>
              <a:rPr lang="en-US" altLang="ko-KR" sz="1600" dirty="0">
                <a:solidFill>
                  <a:schemeClr val="bg1"/>
                </a:solidFill>
              </a:rPr>
              <a:t>Showalter Index (</a:t>
            </a:r>
            <a:r>
              <a:rPr lang="en-US" altLang="ko-KR" sz="1600" b="1" dirty="0">
                <a:solidFill>
                  <a:schemeClr val="bg1"/>
                </a:solidFill>
              </a:rPr>
              <a:t>SI</a:t>
            </a:r>
            <a:r>
              <a:rPr lang="en-US" altLang="ko-KR" sz="1600" dirty="0">
                <a:solidFill>
                  <a:schemeClr val="bg1"/>
                </a:solidFill>
              </a:rPr>
              <a:t>)</a:t>
            </a:r>
          </a:p>
          <a:p>
            <a:pPr marL="538163" lvl="7" indent="-274638">
              <a:buFontTx/>
              <a:buChar char="-"/>
            </a:pPr>
            <a:r>
              <a:rPr lang="en-US" altLang="ko-KR" sz="1600" dirty="0">
                <a:solidFill>
                  <a:schemeClr val="bg1"/>
                </a:solidFill>
              </a:rPr>
              <a:t>K-Index (</a:t>
            </a:r>
            <a:r>
              <a:rPr lang="en-US" altLang="ko-KR" sz="1600" b="1" dirty="0">
                <a:solidFill>
                  <a:schemeClr val="bg1"/>
                </a:solidFill>
              </a:rPr>
              <a:t>KI</a:t>
            </a:r>
            <a:r>
              <a:rPr lang="en-US" altLang="ko-KR" sz="1600" dirty="0">
                <a:solidFill>
                  <a:schemeClr val="bg1"/>
                </a:solidFill>
              </a:rPr>
              <a:t>)</a:t>
            </a:r>
          </a:p>
          <a:p>
            <a:pPr marL="538163" lvl="7" indent="-274638">
              <a:buFontTx/>
              <a:buChar char="-"/>
            </a:pPr>
            <a:r>
              <a:rPr lang="en-US" altLang="ko-KR" sz="1600" dirty="0">
                <a:solidFill>
                  <a:schemeClr val="bg1"/>
                </a:solidFill>
              </a:rPr>
              <a:t>Total Totals (</a:t>
            </a:r>
            <a:r>
              <a:rPr lang="en-US" altLang="ko-KR" sz="1600" b="1" dirty="0">
                <a:solidFill>
                  <a:schemeClr val="bg1"/>
                </a:solidFill>
              </a:rPr>
              <a:t>TT</a:t>
            </a:r>
            <a:r>
              <a:rPr lang="en-US" altLang="ko-KR" sz="1600" dirty="0">
                <a:solidFill>
                  <a:schemeClr val="bg1"/>
                </a:solidFill>
              </a:rPr>
              <a:t>)</a:t>
            </a:r>
            <a:endParaRPr lang="ko-KR" altLang="en-US" sz="1600" b="1" dirty="0">
              <a:solidFill>
                <a:srgbClr val="FFFF00"/>
              </a:solidFill>
            </a:endParaRPr>
          </a:p>
        </p:txBody>
      </p:sp>
      <p:sp>
        <p:nvSpPr>
          <p:cNvPr id="4" name="직사각형 3">
            <a:extLst>
              <a:ext uri="{FF2B5EF4-FFF2-40B4-BE49-F238E27FC236}">
                <a16:creationId xmlns:a16="http://schemas.microsoft.com/office/drawing/2014/main" id="{EFAC56A2-31D3-44DE-96B1-D7A4FFEC5900}"/>
              </a:ext>
            </a:extLst>
          </p:cNvPr>
          <p:cNvSpPr/>
          <p:nvPr/>
        </p:nvSpPr>
        <p:spPr>
          <a:xfrm>
            <a:off x="301958" y="6492201"/>
            <a:ext cx="2662908" cy="358816"/>
          </a:xfrm>
          <a:prstGeom prst="rect">
            <a:avLst/>
          </a:prstGeom>
        </p:spPr>
        <p:txBody>
          <a:bodyPr wrap="none">
            <a:spAutoFit/>
          </a:bodyPr>
          <a:lstStyle/>
          <a:p>
            <a:pPr>
              <a:lnSpc>
                <a:spcPct val="115000"/>
              </a:lnSpc>
            </a:pPr>
            <a:r>
              <a:rPr lang="en-US" altLang="ko-KR" sz="1600" dirty="0">
                <a:solidFill>
                  <a:schemeClr val="bg1"/>
                </a:solidFill>
                <a:latin typeface="Calibri" panose="020F0502020204030204" pitchFamily="34" charset="0"/>
                <a:cs typeface="Calibri" panose="020F0502020204030204" pitchFamily="34" charset="0"/>
              </a:rPr>
              <a:t>9.61</a:t>
            </a:r>
            <a:r>
              <a:rPr lang="en-US" altLang="ko-KR" sz="1600" baseline="30000" dirty="0">
                <a:solidFill>
                  <a:schemeClr val="bg1"/>
                </a:solidFill>
                <a:latin typeface="Calibri" panose="020F0502020204030204" pitchFamily="34" charset="0"/>
                <a:cs typeface="Calibri" panose="020F0502020204030204" pitchFamily="34" charset="0"/>
              </a:rPr>
              <a:t>* </a:t>
            </a:r>
            <a:r>
              <a:rPr lang="en-US" altLang="ko-KR" sz="1600" dirty="0">
                <a:solidFill>
                  <a:schemeClr val="bg1"/>
                </a:solidFill>
                <a:latin typeface="Calibri" panose="020F0502020204030204" pitchFamily="34" charset="0"/>
                <a:cs typeface="Calibri" panose="020F0502020204030204" pitchFamily="34" charset="0"/>
              </a:rPr>
              <a:t>: used only in regression</a:t>
            </a:r>
            <a:endParaRPr lang="en-US" altLang="ko-KR" sz="1600" baseline="30000" dirty="0">
              <a:solidFill>
                <a:schemeClr val="bg1"/>
              </a:solidFill>
              <a:latin typeface="Calibri" panose="020F0502020204030204" pitchFamily="34" charset="0"/>
              <a:ea typeface="Malgun Gothic"/>
              <a:cs typeface="Calibri" panose="020F0502020204030204" pitchFamily="34" charset="0"/>
            </a:endParaRPr>
          </a:p>
        </p:txBody>
      </p:sp>
    </p:spTree>
    <p:extLst>
      <p:ext uri="{BB962C8B-B14F-4D97-AF65-F5344CB8AC3E}">
        <p14:creationId xmlns:p14="http://schemas.microsoft.com/office/powerpoint/2010/main" val="420769355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Shape 190"/>
          <p:cNvSpPr txBox="1">
            <a:spLocks noGrp="1"/>
          </p:cNvSpPr>
          <p:nvPr>
            <p:ph type="title"/>
          </p:nvPr>
        </p:nvSpPr>
        <p:spPr>
          <a:xfrm>
            <a:off x="972344" y="2281863"/>
            <a:ext cx="7199312" cy="1362000"/>
          </a:xfrm>
          <a:prstGeom prst="rect">
            <a:avLst/>
          </a:prstGeom>
        </p:spPr>
        <p:txBody>
          <a:bodyPr lIns="91425" tIns="91425" rIns="91425" bIns="91425" anchor="t" anchorCtr="0">
            <a:noAutofit/>
          </a:bodyPr>
          <a:lstStyle/>
          <a:p>
            <a:pPr lvl="0" algn="ctr"/>
            <a:r>
              <a:rPr lang="en-US" dirty="0"/>
              <a:t>Comparison </a:t>
            </a:r>
            <a:r>
              <a:rPr lang="en-US" dirty="0">
                <a:solidFill>
                  <a:srgbClr val="FF0000"/>
                </a:solidFill>
              </a:rPr>
              <a:t>DSI</a:t>
            </a:r>
            <a:r>
              <a:rPr lang="en-US" dirty="0"/>
              <a:t> with the </a:t>
            </a:r>
            <a:br>
              <a:rPr lang="en-US" dirty="0"/>
            </a:br>
            <a:r>
              <a:rPr lang="en-US" dirty="0"/>
              <a:t>RAOB, </a:t>
            </a:r>
            <a:r>
              <a:rPr lang="en-US" dirty="0">
                <a:solidFill>
                  <a:schemeClr val="bg1"/>
                </a:solidFill>
              </a:rPr>
              <a:t>ECMWF, and GDAS</a:t>
            </a:r>
          </a:p>
        </p:txBody>
      </p:sp>
      <p:sp>
        <p:nvSpPr>
          <p:cNvPr id="191" name="Shape 191"/>
          <p:cNvSpPr txBox="1">
            <a:spLocks noGrp="1"/>
          </p:cNvSpPr>
          <p:nvPr>
            <p:ph type="sldNum" idx="12"/>
          </p:nvPr>
        </p:nvSpPr>
        <p:spPr>
          <a:xfrm>
            <a:off x="6553200" y="6356350"/>
            <a:ext cx="2133600" cy="365100"/>
          </a:xfrm>
          <a:prstGeom prst="rect">
            <a:avLst/>
          </a:prstGeom>
        </p:spPr>
        <p:txBody>
          <a:bodyPr lIns="91425" tIns="45700" rIns="91425" bIns="45700" anchor="ctr"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30</a:t>
            </a:fld>
            <a:endParaRPr lang="en-US"/>
          </a:p>
        </p:txBody>
      </p:sp>
      <p:sp>
        <p:nvSpPr>
          <p:cNvPr id="4" name="Shape 92"/>
          <p:cNvSpPr txBox="1">
            <a:spLocks/>
          </p:cNvSpPr>
          <p:nvPr/>
        </p:nvSpPr>
        <p:spPr>
          <a:xfrm>
            <a:off x="6553200" y="6356350"/>
            <a:ext cx="2133599" cy="365125"/>
          </a:xfrm>
          <a:prstGeom prst="rect">
            <a:avLst/>
          </a:prstGeom>
          <a:noFill/>
          <a:ln>
            <a:noFill/>
          </a:ln>
        </p:spPr>
        <p:txBody>
          <a:bodyPr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buSzPct val="25000"/>
            </a:pPr>
            <a:fld id="{00000000-1234-1234-1234-123412341234}" type="slidenum">
              <a:rPr lang="en-US" sz="1200" smtClean="0">
                <a:solidFill>
                  <a:schemeClr val="lt1"/>
                </a:solidFill>
                <a:latin typeface="Calibri"/>
                <a:ea typeface="Calibri"/>
                <a:cs typeface="Calibri"/>
                <a:sym typeface="Calibri"/>
              </a:rPr>
              <a:pPr algn="r">
                <a:buSzPct val="25000"/>
              </a:pPr>
              <a:t>30</a:t>
            </a:fld>
            <a:endParaRPr lang="en-US" sz="1200"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74313788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Shape 190"/>
          <p:cNvSpPr txBox="1">
            <a:spLocks noGrp="1"/>
          </p:cNvSpPr>
          <p:nvPr>
            <p:ph type="title"/>
          </p:nvPr>
        </p:nvSpPr>
        <p:spPr>
          <a:xfrm>
            <a:off x="1444744" y="614180"/>
            <a:ext cx="6033294" cy="1253058"/>
          </a:xfrm>
          <a:prstGeom prst="rect">
            <a:avLst/>
          </a:prstGeom>
        </p:spPr>
        <p:txBody>
          <a:bodyPr lIns="91425" tIns="91425" rIns="91425" bIns="91425" anchor="t" anchorCtr="0">
            <a:noAutofit/>
          </a:bodyPr>
          <a:lstStyle/>
          <a:p>
            <a:pPr lvl="0" algn="ctr">
              <a:spcBef>
                <a:spcPts val="0"/>
              </a:spcBef>
              <a:buNone/>
            </a:pPr>
            <a:r>
              <a:rPr lang="en-US" sz="3600" dirty="0"/>
              <a:t>Requirements for ABI LAP products: </a:t>
            </a:r>
            <a:r>
              <a:rPr lang="en-US" sz="3600" dirty="0">
                <a:solidFill>
                  <a:srgbClr val="FF0000"/>
                </a:solidFill>
              </a:rPr>
              <a:t>DSI</a:t>
            </a:r>
          </a:p>
        </p:txBody>
      </p:sp>
      <p:sp>
        <p:nvSpPr>
          <p:cNvPr id="191" name="Shape 191"/>
          <p:cNvSpPr txBox="1">
            <a:spLocks noGrp="1"/>
          </p:cNvSpPr>
          <p:nvPr>
            <p:ph type="sldNum" idx="12"/>
          </p:nvPr>
        </p:nvSpPr>
        <p:spPr>
          <a:xfrm>
            <a:off x="6553200" y="6356350"/>
            <a:ext cx="2133600" cy="365100"/>
          </a:xfrm>
          <a:prstGeom prst="rect">
            <a:avLst/>
          </a:prstGeom>
        </p:spPr>
        <p:txBody>
          <a:bodyPr lIns="91425" tIns="45700" rIns="91425" bIns="45700" anchor="ctr"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31</a:t>
            </a:fld>
            <a:endParaRPr lang="en-US"/>
          </a:p>
        </p:txBody>
      </p:sp>
      <p:sp>
        <p:nvSpPr>
          <p:cNvPr id="5" name="Shape 92"/>
          <p:cNvSpPr txBox="1">
            <a:spLocks/>
          </p:cNvSpPr>
          <p:nvPr/>
        </p:nvSpPr>
        <p:spPr>
          <a:xfrm>
            <a:off x="6553200" y="6356350"/>
            <a:ext cx="2133599" cy="365125"/>
          </a:xfrm>
          <a:prstGeom prst="rect">
            <a:avLst/>
          </a:prstGeom>
          <a:noFill/>
          <a:ln>
            <a:noFill/>
          </a:ln>
        </p:spPr>
        <p:txBody>
          <a:bodyPr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buSzPct val="25000"/>
            </a:pPr>
            <a:fld id="{00000000-1234-1234-1234-123412341234}" type="slidenum">
              <a:rPr lang="en-US" sz="1200" smtClean="0">
                <a:solidFill>
                  <a:schemeClr val="lt1"/>
                </a:solidFill>
                <a:latin typeface="Calibri"/>
                <a:ea typeface="Calibri"/>
                <a:cs typeface="Calibri"/>
                <a:sym typeface="Calibri"/>
              </a:rPr>
              <a:pPr algn="r">
                <a:buSzPct val="25000"/>
              </a:pPr>
              <a:t>31</a:t>
            </a:fld>
            <a:endParaRPr lang="en-US" sz="1200" dirty="0">
              <a:solidFill>
                <a:schemeClr val="lt1"/>
              </a:solidFill>
              <a:latin typeface="Calibri"/>
              <a:ea typeface="Calibri"/>
              <a:cs typeface="Calibri"/>
              <a:sym typeface="Calibri"/>
            </a:endParaRPr>
          </a:p>
        </p:txBody>
      </p:sp>
      <p:graphicFrame>
        <p:nvGraphicFramePr>
          <p:cNvPr id="6" name="Table 3">
            <a:extLst>
              <a:ext uri="{FF2B5EF4-FFF2-40B4-BE49-F238E27FC236}">
                <a16:creationId xmlns:a16="http://schemas.microsoft.com/office/drawing/2014/main" id="{7F902D95-8280-47C6-AD27-7705E9866622}"/>
              </a:ext>
            </a:extLst>
          </p:cNvPr>
          <p:cNvGraphicFramePr>
            <a:graphicFrameLocks noGrp="1"/>
          </p:cNvGraphicFramePr>
          <p:nvPr>
            <p:extLst>
              <p:ext uri="{D42A27DB-BD31-4B8C-83A1-F6EECF244321}">
                <p14:modId xmlns:p14="http://schemas.microsoft.com/office/powerpoint/2010/main" val="1015043954"/>
              </p:ext>
            </p:extLst>
          </p:nvPr>
        </p:nvGraphicFramePr>
        <p:xfrm>
          <a:off x="148146" y="1935478"/>
          <a:ext cx="8847709" cy="4399961"/>
        </p:xfrm>
        <a:graphic>
          <a:graphicData uri="http://schemas.openxmlformats.org/drawingml/2006/table">
            <a:tbl>
              <a:tblPr firstRow="1" bandRow="1">
                <a:tableStyleId>{5C22544A-7EE6-4342-B048-85BDC9FD1C3A}</a:tableStyleId>
              </a:tblPr>
              <a:tblGrid>
                <a:gridCol w="652813">
                  <a:extLst>
                    <a:ext uri="{9D8B030D-6E8A-4147-A177-3AD203B41FA5}">
                      <a16:colId xmlns:a16="http://schemas.microsoft.com/office/drawing/2014/main" val="20000"/>
                    </a:ext>
                  </a:extLst>
                </a:gridCol>
                <a:gridCol w="1114816">
                  <a:extLst>
                    <a:ext uri="{9D8B030D-6E8A-4147-A177-3AD203B41FA5}">
                      <a16:colId xmlns:a16="http://schemas.microsoft.com/office/drawing/2014/main" val="3516011675"/>
                    </a:ext>
                  </a:extLst>
                </a:gridCol>
                <a:gridCol w="2423787">
                  <a:extLst>
                    <a:ext uri="{9D8B030D-6E8A-4147-A177-3AD203B41FA5}">
                      <a16:colId xmlns:a16="http://schemas.microsoft.com/office/drawing/2014/main" val="20001"/>
                    </a:ext>
                  </a:extLst>
                </a:gridCol>
                <a:gridCol w="2423787">
                  <a:extLst>
                    <a:ext uri="{9D8B030D-6E8A-4147-A177-3AD203B41FA5}">
                      <a16:colId xmlns:a16="http://schemas.microsoft.com/office/drawing/2014/main" val="20002"/>
                    </a:ext>
                  </a:extLst>
                </a:gridCol>
                <a:gridCol w="2232506">
                  <a:extLst>
                    <a:ext uri="{9D8B030D-6E8A-4147-A177-3AD203B41FA5}">
                      <a16:colId xmlns:a16="http://schemas.microsoft.com/office/drawing/2014/main" val="20003"/>
                    </a:ext>
                  </a:extLst>
                </a:gridCol>
              </a:tblGrid>
              <a:tr h="401999">
                <a:tc gridSpan="2">
                  <a:txBody>
                    <a:bodyPr/>
                    <a:lstStyle/>
                    <a:p>
                      <a:r>
                        <a:rPr lang="en-US" sz="1600" dirty="0"/>
                        <a:t>Product</a:t>
                      </a:r>
                    </a:p>
                  </a:txBody>
                  <a:tcPr/>
                </a:tc>
                <a:tc hMerge="1">
                  <a:txBody>
                    <a:bodyPr/>
                    <a:lstStyle/>
                    <a:p>
                      <a:pPr latinLnBrk="1"/>
                      <a:endParaRPr lang="ko-KR" altLang="en-US"/>
                    </a:p>
                  </a:txBody>
                  <a:tcPr/>
                </a:tc>
                <a:tc>
                  <a:txBody>
                    <a:bodyPr/>
                    <a:lstStyle/>
                    <a:p>
                      <a:r>
                        <a:rPr lang="en-US" sz="1600" dirty="0"/>
                        <a:t>Accuracy</a:t>
                      </a:r>
                    </a:p>
                  </a:txBody>
                  <a:tcPr/>
                </a:tc>
                <a:tc>
                  <a:txBody>
                    <a:bodyPr/>
                    <a:lstStyle/>
                    <a:p>
                      <a:r>
                        <a:rPr lang="en-US" sz="1600" dirty="0"/>
                        <a:t>Precision</a:t>
                      </a:r>
                    </a:p>
                  </a:txBody>
                  <a:tcPr/>
                </a:tc>
                <a:tc>
                  <a:txBody>
                    <a:bodyPr/>
                    <a:lstStyle/>
                    <a:p>
                      <a:r>
                        <a:rPr lang="en-US" sz="1600" dirty="0"/>
                        <a:t>Range</a:t>
                      </a:r>
                    </a:p>
                  </a:txBody>
                  <a:tcPr/>
                </a:tc>
                <a:extLst>
                  <a:ext uri="{0D108BD9-81ED-4DB2-BD59-A6C34878D82A}">
                    <a16:rowId xmlns:a16="http://schemas.microsoft.com/office/drawing/2014/main" val="10000"/>
                  </a:ext>
                </a:extLst>
              </a:tr>
              <a:tr h="792984">
                <a:tc gridSpan="2">
                  <a:txBody>
                    <a:bodyPr/>
                    <a:lstStyle/>
                    <a:p>
                      <a:r>
                        <a:rPr lang="en-US" sz="1600" b="1" dirty="0"/>
                        <a:t>Temperature</a:t>
                      </a:r>
                    </a:p>
                  </a:txBody>
                  <a:tcPr anchor="ctr"/>
                </a:tc>
                <a:tc hMerge="1">
                  <a:txBody>
                    <a:bodyPr/>
                    <a:lstStyle/>
                    <a:p>
                      <a:pPr latinLnBrk="1"/>
                      <a:endParaRPr lang="ko-KR" altLang="en-US"/>
                    </a:p>
                  </a:txBody>
                  <a:tcPr/>
                </a:tc>
                <a:tc>
                  <a:txBody>
                    <a:bodyPr/>
                    <a:lstStyle/>
                    <a:p>
                      <a:r>
                        <a:rPr lang="en-US" sz="1600" dirty="0"/>
                        <a:t>1 K below 400 </a:t>
                      </a:r>
                      <a:r>
                        <a:rPr lang="en-US" sz="1600" dirty="0" err="1"/>
                        <a:t>hPa</a:t>
                      </a:r>
                      <a:r>
                        <a:rPr lang="en-US" sz="1600" dirty="0"/>
                        <a:t> and</a:t>
                      </a:r>
                      <a:r>
                        <a:rPr lang="en-US" sz="1600" baseline="0" dirty="0"/>
                        <a:t> above boundary layer</a:t>
                      </a:r>
                      <a:endParaRPr lang="en-US" sz="160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2 K below 400 </a:t>
                      </a:r>
                      <a:r>
                        <a:rPr lang="en-US" sz="1600" dirty="0" err="1"/>
                        <a:t>hPa</a:t>
                      </a:r>
                      <a:r>
                        <a:rPr lang="en-US" sz="1600" dirty="0"/>
                        <a:t> and</a:t>
                      </a:r>
                      <a:r>
                        <a:rPr lang="en-US" sz="1600" baseline="0" dirty="0"/>
                        <a:t> above boundary layer</a:t>
                      </a:r>
                      <a:endParaRPr lang="en-US" sz="1600" dirty="0"/>
                    </a:p>
                  </a:txBody>
                  <a:tcPr anchor="ctr"/>
                </a:tc>
                <a:tc>
                  <a:txBody>
                    <a:bodyPr/>
                    <a:lstStyle/>
                    <a:p>
                      <a:r>
                        <a:rPr lang="en-US" sz="1600" dirty="0"/>
                        <a:t>180 - 320 K</a:t>
                      </a:r>
                    </a:p>
                  </a:txBody>
                  <a:tcPr anchor="ctr"/>
                </a:tc>
                <a:extLst>
                  <a:ext uri="{0D108BD9-81ED-4DB2-BD59-A6C34878D82A}">
                    <a16:rowId xmlns:a16="http://schemas.microsoft.com/office/drawing/2014/main" val="10001"/>
                  </a:ext>
                </a:extLst>
              </a:tr>
              <a:tr h="792984">
                <a:tc gridSpan="2">
                  <a:txBody>
                    <a:bodyPr/>
                    <a:lstStyle/>
                    <a:p>
                      <a:r>
                        <a:rPr lang="en-US" sz="1600" b="1" dirty="0"/>
                        <a:t>Moisture</a:t>
                      </a:r>
                    </a:p>
                  </a:txBody>
                  <a:tcPr anchor="ctr"/>
                </a:tc>
                <a:tc hMerge="1">
                  <a:txBody>
                    <a:bodyPr/>
                    <a:lstStyle/>
                    <a:p>
                      <a:pPr latinLnBrk="1"/>
                      <a:endParaRPr lang="ko-KR" altLang="en-US"/>
                    </a:p>
                  </a:txBody>
                  <a:tcPr/>
                </a:tc>
                <a:tc>
                  <a:txBody>
                    <a:bodyPr/>
                    <a:lstStyle/>
                    <a:p>
                      <a:r>
                        <a:rPr lang="en-US" sz="1600" dirty="0" err="1"/>
                        <a:t>Sfc</a:t>
                      </a:r>
                      <a:r>
                        <a:rPr lang="en-US" sz="1600" dirty="0"/>
                        <a:t> - 300 </a:t>
                      </a:r>
                      <a:r>
                        <a:rPr lang="en-US" sz="1600" dirty="0" err="1"/>
                        <a:t>hPa</a:t>
                      </a:r>
                      <a:r>
                        <a:rPr lang="en-US" sz="1600" dirty="0"/>
                        <a:t>: 18%</a:t>
                      </a:r>
                    </a:p>
                    <a:p>
                      <a:r>
                        <a:rPr lang="en-US" sz="1600" dirty="0"/>
                        <a:t>300 - 100 </a:t>
                      </a:r>
                      <a:r>
                        <a:rPr lang="en-US" sz="1600" dirty="0" err="1"/>
                        <a:t>hPa</a:t>
                      </a:r>
                      <a:r>
                        <a:rPr lang="en-US" sz="1600" dirty="0"/>
                        <a:t>: </a:t>
                      </a:r>
                      <a:r>
                        <a:rPr lang="en-US" sz="1600" baseline="0" dirty="0"/>
                        <a:t>20%</a:t>
                      </a:r>
                      <a:endParaRPr lang="en-US" sz="1600" dirty="0"/>
                    </a:p>
                  </a:txBody>
                  <a:tcPr anchor="ctr"/>
                </a:tc>
                <a:tc>
                  <a:txBody>
                    <a:bodyPr/>
                    <a:lstStyle/>
                    <a:p>
                      <a:r>
                        <a:rPr lang="en-US" sz="1600" dirty="0" err="1"/>
                        <a:t>Sfc</a:t>
                      </a:r>
                      <a:r>
                        <a:rPr lang="en-US" sz="1600" dirty="0"/>
                        <a:t> - 300 </a:t>
                      </a:r>
                      <a:r>
                        <a:rPr lang="en-US" sz="1600" dirty="0" err="1"/>
                        <a:t>hPa</a:t>
                      </a:r>
                      <a:r>
                        <a:rPr lang="en-US" sz="1600" dirty="0"/>
                        <a:t>: 18%</a:t>
                      </a:r>
                    </a:p>
                    <a:p>
                      <a:r>
                        <a:rPr lang="en-US" sz="1600" dirty="0"/>
                        <a:t>300 - 100 </a:t>
                      </a:r>
                      <a:r>
                        <a:rPr lang="en-US" sz="1600" dirty="0" err="1"/>
                        <a:t>hPa</a:t>
                      </a:r>
                      <a:r>
                        <a:rPr lang="en-US" sz="1600" dirty="0"/>
                        <a:t>: </a:t>
                      </a:r>
                      <a:r>
                        <a:rPr lang="en-US" sz="1600" baseline="0" dirty="0"/>
                        <a:t>20%</a:t>
                      </a:r>
                      <a:endParaRPr lang="en-US" sz="1600" dirty="0"/>
                    </a:p>
                  </a:txBody>
                  <a:tcPr anchor="ctr"/>
                </a:tc>
                <a:tc>
                  <a:txBody>
                    <a:bodyPr/>
                    <a:lstStyle/>
                    <a:p>
                      <a:r>
                        <a:rPr lang="en-US" sz="1600" dirty="0"/>
                        <a:t>0 - 100%</a:t>
                      </a:r>
                    </a:p>
                  </a:txBody>
                  <a:tcPr anchor="ctr"/>
                </a:tc>
                <a:extLst>
                  <a:ext uri="{0D108BD9-81ED-4DB2-BD59-A6C34878D82A}">
                    <a16:rowId xmlns:a16="http://schemas.microsoft.com/office/drawing/2014/main" val="10002"/>
                  </a:ext>
                </a:extLst>
              </a:tr>
              <a:tr h="401999">
                <a:tc gridSpan="2">
                  <a:txBody>
                    <a:bodyPr/>
                    <a:lstStyle/>
                    <a:p>
                      <a:r>
                        <a:rPr lang="en-US" sz="1600" b="1" dirty="0"/>
                        <a:t>TPW</a:t>
                      </a:r>
                    </a:p>
                  </a:txBody>
                  <a:tcPr anchor="ctr">
                    <a:solidFill>
                      <a:srgbClr val="D0D8E8"/>
                    </a:solidFill>
                  </a:tcPr>
                </a:tc>
                <a:tc hMerge="1">
                  <a:txBody>
                    <a:bodyPr/>
                    <a:lstStyle/>
                    <a:p>
                      <a:pPr latinLnBrk="1"/>
                      <a:endParaRPr lang="ko-KR" altLang="en-US"/>
                    </a:p>
                  </a:txBody>
                  <a:tcPr/>
                </a:tc>
                <a:tc>
                  <a:txBody>
                    <a:bodyPr/>
                    <a:lstStyle/>
                    <a:p>
                      <a:r>
                        <a:rPr lang="en-US" sz="1600" dirty="0"/>
                        <a:t>1 mm</a:t>
                      </a:r>
                    </a:p>
                  </a:txBody>
                  <a:tcPr anchor="ctr">
                    <a:solidFill>
                      <a:srgbClr val="D0D8E8"/>
                    </a:solidFill>
                  </a:tcPr>
                </a:tc>
                <a:tc>
                  <a:txBody>
                    <a:bodyPr/>
                    <a:lstStyle/>
                    <a:p>
                      <a:r>
                        <a:rPr lang="en-US" sz="1600" dirty="0"/>
                        <a:t>3 mm</a:t>
                      </a:r>
                    </a:p>
                  </a:txBody>
                  <a:tcPr anchor="ctr">
                    <a:solidFill>
                      <a:srgbClr val="D0D8E8"/>
                    </a:solidFill>
                  </a:tcPr>
                </a:tc>
                <a:tc>
                  <a:txBody>
                    <a:bodyPr/>
                    <a:lstStyle/>
                    <a:p>
                      <a:r>
                        <a:rPr lang="en-US" sz="1600" dirty="0"/>
                        <a:t>0 - 100 mm</a:t>
                      </a:r>
                    </a:p>
                  </a:txBody>
                  <a:tcPr anchor="ctr">
                    <a:solidFill>
                      <a:srgbClr val="D0D8E8"/>
                    </a:solidFill>
                  </a:tcPr>
                </a:tc>
                <a:extLst>
                  <a:ext uri="{0D108BD9-81ED-4DB2-BD59-A6C34878D82A}">
                    <a16:rowId xmlns:a16="http://schemas.microsoft.com/office/drawing/2014/main" val="10003"/>
                  </a:ext>
                </a:extLst>
              </a:tr>
              <a:tr h="401999">
                <a:tc rowSpan="5">
                  <a:txBody>
                    <a:bodyPr/>
                    <a:lstStyle/>
                    <a:p>
                      <a:r>
                        <a:rPr lang="en-US" sz="1600" b="1" dirty="0"/>
                        <a:t>DSI</a:t>
                      </a:r>
                    </a:p>
                  </a:txBody>
                  <a:tcPr anchor="ctr"/>
                </a:tc>
                <a:tc>
                  <a:txBody>
                    <a:bodyPr/>
                    <a:lstStyle/>
                    <a:p>
                      <a:r>
                        <a:rPr lang="en-US" sz="1600" b="1" dirty="0"/>
                        <a:t>LI</a:t>
                      </a:r>
                    </a:p>
                  </a:txBody>
                  <a:tcPr anchor="ctr"/>
                </a:tc>
                <a:tc>
                  <a:txBody>
                    <a:bodyPr/>
                    <a:lstStyle/>
                    <a:p>
                      <a:r>
                        <a:rPr lang="en-US" sz="1600" dirty="0"/>
                        <a:t>2.0 K</a:t>
                      </a:r>
                    </a:p>
                  </a:txBody>
                  <a:tcPr anchor="ctr"/>
                </a:tc>
                <a:tc>
                  <a:txBody>
                    <a:bodyPr/>
                    <a:lstStyle/>
                    <a:p>
                      <a:r>
                        <a:rPr lang="en-US" sz="1600" dirty="0"/>
                        <a:t>6.5 K</a:t>
                      </a:r>
                    </a:p>
                  </a:txBody>
                  <a:tcPr anchor="ctr"/>
                </a:tc>
                <a:tc>
                  <a:txBody>
                    <a:bodyPr/>
                    <a:lstStyle/>
                    <a:p>
                      <a:r>
                        <a:rPr lang="en-US" sz="1600" dirty="0"/>
                        <a:t>-10 ~ 40 K or above</a:t>
                      </a:r>
                    </a:p>
                  </a:txBody>
                  <a:tcPr anchor="ctr"/>
                </a:tc>
                <a:extLst>
                  <a:ext uri="{0D108BD9-81ED-4DB2-BD59-A6C34878D82A}">
                    <a16:rowId xmlns:a16="http://schemas.microsoft.com/office/drawing/2014/main" val="10004"/>
                  </a:ext>
                </a:extLst>
              </a:tr>
              <a:tr h="401999">
                <a:tc vMerge="1">
                  <a:txBody>
                    <a:bodyPr/>
                    <a:lstStyle/>
                    <a:p>
                      <a:endParaRPr lang="en-US" sz="1600" b="1" dirty="0"/>
                    </a:p>
                  </a:txBody>
                  <a:tcPr/>
                </a:tc>
                <a:tc>
                  <a:txBody>
                    <a:bodyPr/>
                    <a:lstStyle/>
                    <a:p>
                      <a:r>
                        <a:rPr lang="en-US" sz="1600" b="1" dirty="0"/>
                        <a:t>CAPE</a:t>
                      </a:r>
                    </a:p>
                  </a:txBody>
                  <a:tcPr anchor="ctr"/>
                </a:tc>
                <a:tc>
                  <a:txBody>
                    <a:bodyPr/>
                    <a:lstStyle/>
                    <a:p>
                      <a:r>
                        <a:rPr lang="en-US" sz="1600" dirty="0"/>
                        <a:t>1000 J/kg</a:t>
                      </a:r>
                    </a:p>
                  </a:txBody>
                  <a:tcPr anchor="ctr"/>
                </a:tc>
                <a:tc>
                  <a:txBody>
                    <a:bodyPr/>
                    <a:lstStyle/>
                    <a:p>
                      <a:r>
                        <a:rPr lang="en-US" sz="1600" dirty="0"/>
                        <a:t>2500 J/kg</a:t>
                      </a:r>
                    </a:p>
                  </a:txBody>
                  <a:tcPr anchor="ctr"/>
                </a:tc>
                <a:tc>
                  <a:txBody>
                    <a:bodyPr/>
                    <a:lstStyle/>
                    <a:p>
                      <a:r>
                        <a:rPr lang="en-US" sz="1600" dirty="0"/>
                        <a:t>0 - 5000 J/kg</a:t>
                      </a:r>
                    </a:p>
                  </a:txBody>
                  <a:tcPr anchor="ctr"/>
                </a:tc>
                <a:extLst>
                  <a:ext uri="{0D108BD9-81ED-4DB2-BD59-A6C34878D82A}">
                    <a16:rowId xmlns:a16="http://schemas.microsoft.com/office/drawing/2014/main" val="10005"/>
                  </a:ext>
                </a:extLst>
              </a:tr>
              <a:tr h="401999">
                <a:tc vMerge="1">
                  <a:txBody>
                    <a:bodyPr/>
                    <a:lstStyle/>
                    <a:p>
                      <a:endParaRPr lang="en-US" sz="1600" b="1" dirty="0"/>
                    </a:p>
                  </a:txBody>
                  <a:tcPr/>
                </a:tc>
                <a:tc>
                  <a:txBody>
                    <a:bodyPr/>
                    <a:lstStyle/>
                    <a:p>
                      <a:r>
                        <a:rPr lang="en-US" sz="1600" b="1" dirty="0"/>
                        <a:t>SI</a:t>
                      </a:r>
                    </a:p>
                  </a:txBody>
                  <a:tcPr anchor="ctr"/>
                </a:tc>
                <a:tc>
                  <a:txBody>
                    <a:bodyPr/>
                    <a:lstStyle/>
                    <a:p>
                      <a:r>
                        <a:rPr lang="en-US" sz="1600" dirty="0"/>
                        <a:t>2.0 K</a:t>
                      </a:r>
                    </a:p>
                  </a:txBody>
                  <a:tcPr anchor="ctr"/>
                </a:tc>
                <a:tc>
                  <a:txBody>
                    <a:bodyPr/>
                    <a:lstStyle/>
                    <a:p>
                      <a:r>
                        <a:rPr lang="en-US" sz="1600" dirty="0"/>
                        <a:t>6.5 K</a:t>
                      </a:r>
                    </a:p>
                  </a:txBody>
                  <a:tcPr anchor="ctr"/>
                </a:tc>
                <a:tc>
                  <a:txBody>
                    <a:bodyPr/>
                    <a:lstStyle/>
                    <a:p>
                      <a:r>
                        <a:rPr lang="en-US" sz="1600" dirty="0"/>
                        <a:t>-10 ~ 4 K or above</a:t>
                      </a:r>
                    </a:p>
                  </a:txBody>
                  <a:tcPr anchor="ctr"/>
                </a:tc>
                <a:extLst>
                  <a:ext uri="{0D108BD9-81ED-4DB2-BD59-A6C34878D82A}">
                    <a16:rowId xmlns:a16="http://schemas.microsoft.com/office/drawing/2014/main" val="10006"/>
                  </a:ext>
                </a:extLst>
              </a:tr>
              <a:tr h="401999">
                <a:tc vMerge="1">
                  <a:txBody>
                    <a:bodyPr/>
                    <a:lstStyle/>
                    <a:p>
                      <a:endParaRPr lang="en-US" sz="1600" b="1" dirty="0"/>
                    </a:p>
                  </a:txBody>
                  <a:tcPr/>
                </a:tc>
                <a:tc>
                  <a:txBody>
                    <a:bodyPr/>
                    <a:lstStyle/>
                    <a:p>
                      <a:r>
                        <a:rPr lang="en-US" sz="1600" b="1" dirty="0"/>
                        <a:t>TT</a:t>
                      </a:r>
                    </a:p>
                  </a:txBody>
                  <a:tcPr anchor="ctr"/>
                </a:tc>
                <a:tc>
                  <a:txBody>
                    <a:bodyPr/>
                    <a:lstStyle/>
                    <a:p>
                      <a:r>
                        <a:rPr lang="en-US" sz="1600" dirty="0"/>
                        <a:t>1 K</a:t>
                      </a:r>
                    </a:p>
                  </a:txBody>
                  <a:tcPr anchor="ctr"/>
                </a:tc>
                <a:tc>
                  <a:txBody>
                    <a:bodyPr/>
                    <a:lstStyle/>
                    <a:p>
                      <a:r>
                        <a:rPr lang="en-US" sz="1600" dirty="0"/>
                        <a:t>4 K</a:t>
                      </a:r>
                    </a:p>
                  </a:txBody>
                  <a:tcPr anchor="ctr"/>
                </a:tc>
                <a:tc>
                  <a:txBody>
                    <a:bodyPr/>
                    <a:lstStyle/>
                    <a:p>
                      <a:r>
                        <a:rPr lang="en-US" sz="1600" dirty="0"/>
                        <a:t>-43 ~ 56 K</a:t>
                      </a:r>
                    </a:p>
                  </a:txBody>
                  <a:tcPr anchor="ctr"/>
                </a:tc>
                <a:extLst>
                  <a:ext uri="{0D108BD9-81ED-4DB2-BD59-A6C34878D82A}">
                    <a16:rowId xmlns:a16="http://schemas.microsoft.com/office/drawing/2014/main" val="10007"/>
                  </a:ext>
                </a:extLst>
              </a:tr>
              <a:tr h="401999">
                <a:tc vMerge="1">
                  <a:txBody>
                    <a:bodyPr/>
                    <a:lstStyle/>
                    <a:p>
                      <a:endParaRPr lang="en-US" sz="1600" b="1" dirty="0"/>
                    </a:p>
                  </a:txBody>
                  <a:tcPr/>
                </a:tc>
                <a:tc>
                  <a:txBody>
                    <a:bodyPr/>
                    <a:lstStyle/>
                    <a:p>
                      <a:r>
                        <a:rPr lang="en-US" sz="1600" b="1" dirty="0"/>
                        <a:t>KI</a:t>
                      </a:r>
                    </a:p>
                  </a:txBody>
                  <a:tcPr anchor="ctr"/>
                </a:tc>
                <a:tc>
                  <a:txBody>
                    <a:bodyPr/>
                    <a:lstStyle/>
                    <a:p>
                      <a:r>
                        <a:rPr lang="en-US" sz="1600" dirty="0"/>
                        <a:t>2 K</a:t>
                      </a:r>
                    </a:p>
                  </a:txBody>
                  <a:tcPr anchor="ctr"/>
                </a:tc>
                <a:tc>
                  <a:txBody>
                    <a:bodyPr/>
                    <a:lstStyle/>
                    <a:p>
                      <a:r>
                        <a:rPr lang="en-US" sz="1600" dirty="0"/>
                        <a:t>5 K</a:t>
                      </a:r>
                    </a:p>
                  </a:txBody>
                  <a:tcPr anchor="ctr"/>
                </a:tc>
                <a:tc>
                  <a:txBody>
                    <a:bodyPr/>
                    <a:lstStyle/>
                    <a:p>
                      <a:r>
                        <a:rPr lang="en-US" sz="1600" dirty="0"/>
                        <a:t>0 - 40 K</a:t>
                      </a:r>
                    </a:p>
                  </a:txBody>
                  <a:tcPr anchor="ctr"/>
                </a:tc>
                <a:extLst>
                  <a:ext uri="{0D108BD9-81ED-4DB2-BD59-A6C34878D82A}">
                    <a16:rowId xmlns:a16="http://schemas.microsoft.com/office/drawing/2014/main" val="10008"/>
                  </a:ext>
                </a:extLst>
              </a:tr>
            </a:tbl>
          </a:graphicData>
        </a:graphic>
      </p:graphicFrame>
      <p:sp>
        <p:nvSpPr>
          <p:cNvPr id="7" name="직사각형 6">
            <a:extLst>
              <a:ext uri="{FF2B5EF4-FFF2-40B4-BE49-F238E27FC236}">
                <a16:creationId xmlns:a16="http://schemas.microsoft.com/office/drawing/2014/main" id="{68B1DC8A-9170-42AE-8417-C23B5E21BE97}"/>
              </a:ext>
            </a:extLst>
          </p:cNvPr>
          <p:cNvSpPr/>
          <p:nvPr/>
        </p:nvSpPr>
        <p:spPr>
          <a:xfrm>
            <a:off x="148146" y="4309605"/>
            <a:ext cx="8847709" cy="2025834"/>
          </a:xfrm>
          <a:prstGeom prst="rect">
            <a:avLst/>
          </a:prstGeom>
          <a:noFill/>
          <a:ln w="28575">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195956041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3" name="그림 2">
            <a:extLst>
              <a:ext uri="{FF2B5EF4-FFF2-40B4-BE49-F238E27FC236}">
                <a16:creationId xmlns:a16="http://schemas.microsoft.com/office/drawing/2014/main" id="{4F52FC87-3AF0-498B-9AC7-C7551AEF28D5}"/>
              </a:ext>
            </a:extLst>
          </p:cNvPr>
          <p:cNvPicPr>
            <a:picLocks noChangeAspect="1"/>
          </p:cNvPicPr>
          <p:nvPr/>
        </p:nvPicPr>
        <p:blipFill>
          <a:blip r:embed="rId3"/>
          <a:stretch>
            <a:fillRect/>
          </a:stretch>
        </p:blipFill>
        <p:spPr>
          <a:xfrm>
            <a:off x="123786" y="1763247"/>
            <a:ext cx="2880000" cy="2160000"/>
          </a:xfrm>
          <a:prstGeom prst="rect">
            <a:avLst/>
          </a:prstGeom>
          <a:solidFill>
            <a:schemeClr val="lt1"/>
          </a:solidFill>
        </p:spPr>
      </p:pic>
      <p:pic>
        <p:nvPicPr>
          <p:cNvPr id="5" name="그림 4">
            <a:extLst>
              <a:ext uri="{FF2B5EF4-FFF2-40B4-BE49-F238E27FC236}">
                <a16:creationId xmlns:a16="http://schemas.microsoft.com/office/drawing/2014/main" id="{04D7EC3B-C972-4A73-A7FA-12BACBF07154}"/>
              </a:ext>
            </a:extLst>
          </p:cNvPr>
          <p:cNvPicPr>
            <a:picLocks noChangeAspect="1"/>
          </p:cNvPicPr>
          <p:nvPr/>
        </p:nvPicPr>
        <p:blipFill>
          <a:blip r:embed="rId4"/>
          <a:stretch>
            <a:fillRect/>
          </a:stretch>
        </p:blipFill>
        <p:spPr>
          <a:xfrm>
            <a:off x="123786" y="4054091"/>
            <a:ext cx="2880000" cy="2160000"/>
          </a:xfrm>
          <a:prstGeom prst="rect">
            <a:avLst/>
          </a:prstGeom>
          <a:solidFill>
            <a:schemeClr val="lt1"/>
          </a:solidFill>
        </p:spPr>
      </p:pic>
      <p:sp>
        <p:nvSpPr>
          <p:cNvPr id="197" name="Shape 197"/>
          <p:cNvSpPr txBox="1">
            <a:spLocks noGrp="1"/>
          </p:cNvSpPr>
          <p:nvPr>
            <p:ph type="sldNum" idx="12"/>
          </p:nvPr>
        </p:nvSpPr>
        <p:spPr>
          <a:xfrm>
            <a:off x="6553200" y="6356350"/>
            <a:ext cx="2133600" cy="365100"/>
          </a:xfrm>
          <a:prstGeom prst="rect">
            <a:avLst/>
          </a:prstGeom>
        </p:spPr>
        <p:txBody>
          <a:bodyPr lIns="91425" tIns="45700" rIns="91425" bIns="45700" anchor="ctr" anchorCtr="0">
            <a:noAutofit/>
          </a:bodyPr>
          <a:lstStyle/>
          <a:p>
            <a:pPr lvl="0" rtl="0">
              <a:spcBef>
                <a:spcPts val="0"/>
              </a:spcBef>
              <a:buNone/>
            </a:pPr>
            <a:fld id="{00000000-1234-1234-1234-123412341234}" type="slidenum">
              <a:rPr lang="en-US"/>
              <a:pPr lvl="0" rtl="0">
                <a:spcBef>
                  <a:spcPts val="0"/>
                </a:spcBef>
                <a:buNone/>
              </a:pPr>
              <a:t>32</a:t>
            </a:fld>
            <a:endParaRPr lang="en-US"/>
          </a:p>
        </p:txBody>
      </p:sp>
      <p:sp>
        <p:nvSpPr>
          <p:cNvPr id="13" name="Shape 132"/>
          <p:cNvSpPr txBox="1">
            <a:spLocks noGrp="1"/>
          </p:cNvSpPr>
          <p:nvPr>
            <p:ph type="title"/>
          </p:nvPr>
        </p:nvSpPr>
        <p:spPr>
          <a:xfrm>
            <a:off x="457200" y="41514"/>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600" b="0" i="0" u="none" strike="noStrike" cap="none" dirty="0">
                <a:solidFill>
                  <a:schemeClr val="lt1"/>
                </a:solidFill>
                <a:latin typeface="Calibri"/>
                <a:ea typeface="Calibri"/>
                <a:cs typeface="Calibri"/>
                <a:sym typeface="Calibri"/>
              </a:rPr>
              <a:t>PLPT </a:t>
            </a:r>
            <a:r>
              <a:rPr lang="en-US" dirty="0"/>
              <a:t>ABI-</a:t>
            </a:r>
            <a:r>
              <a:rPr lang="en-US" dirty="0">
                <a:solidFill>
                  <a:srgbClr val="FF0000"/>
                </a:solidFill>
              </a:rPr>
              <a:t>FD</a:t>
            </a:r>
            <a:r>
              <a:rPr lang="en-US" dirty="0"/>
              <a:t>-DSI:</a:t>
            </a:r>
          </a:p>
        </p:txBody>
      </p:sp>
      <p:sp>
        <p:nvSpPr>
          <p:cNvPr id="23" name="Shape 130"/>
          <p:cNvSpPr txBox="1">
            <a:spLocks/>
          </p:cNvSpPr>
          <p:nvPr/>
        </p:nvSpPr>
        <p:spPr>
          <a:xfrm>
            <a:off x="2377440" y="772856"/>
            <a:ext cx="4267200"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algn="ctr">
              <a:spcBef>
                <a:spcPts val="0"/>
              </a:spcBef>
              <a:buFont typeface="Arial"/>
              <a:buNone/>
            </a:pPr>
            <a:r>
              <a:rPr lang="en-US" dirty="0"/>
              <a:t>2018.11-2019.04 </a:t>
            </a:r>
            <a:r>
              <a:rPr lang="en-US" dirty="0">
                <a:solidFill>
                  <a:srgbClr val="FF0000"/>
                </a:solidFill>
              </a:rPr>
              <a:t>LI</a:t>
            </a:r>
          </a:p>
        </p:txBody>
      </p:sp>
      <p:sp>
        <p:nvSpPr>
          <p:cNvPr id="15" name="Shape 92"/>
          <p:cNvSpPr txBox="1">
            <a:spLocks/>
          </p:cNvSpPr>
          <p:nvPr/>
        </p:nvSpPr>
        <p:spPr>
          <a:xfrm>
            <a:off x="6553200" y="6356350"/>
            <a:ext cx="2133599" cy="365125"/>
          </a:xfrm>
          <a:prstGeom prst="rect">
            <a:avLst/>
          </a:prstGeom>
          <a:noFill/>
          <a:ln>
            <a:noFill/>
          </a:ln>
        </p:spPr>
        <p:txBody>
          <a:bodyPr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buSzPct val="25000"/>
            </a:pPr>
            <a:fld id="{00000000-1234-1234-1234-123412341234}" type="slidenum">
              <a:rPr lang="en-US" sz="1200" smtClean="0">
                <a:solidFill>
                  <a:schemeClr val="lt1"/>
                </a:solidFill>
                <a:latin typeface="Calibri"/>
                <a:ea typeface="Calibri"/>
                <a:cs typeface="Calibri"/>
                <a:sym typeface="Calibri"/>
              </a:rPr>
              <a:pPr algn="r">
                <a:buSzPct val="25000"/>
              </a:pPr>
              <a:t>32</a:t>
            </a:fld>
            <a:endParaRPr lang="en-US" sz="1200" dirty="0">
              <a:solidFill>
                <a:schemeClr val="lt1"/>
              </a:solidFill>
              <a:latin typeface="Calibri"/>
              <a:ea typeface="Calibri"/>
              <a:cs typeface="Calibri"/>
              <a:sym typeface="Calibri"/>
            </a:endParaRPr>
          </a:p>
        </p:txBody>
      </p:sp>
      <p:sp>
        <p:nvSpPr>
          <p:cNvPr id="17" name="Shape 130"/>
          <p:cNvSpPr txBox="1">
            <a:spLocks/>
          </p:cNvSpPr>
          <p:nvPr/>
        </p:nvSpPr>
        <p:spPr>
          <a:xfrm>
            <a:off x="952151" y="1274001"/>
            <a:ext cx="1415087"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US" sz="2800" b="1" dirty="0">
                <a:solidFill>
                  <a:srgbClr val="FF0000"/>
                </a:solidFill>
              </a:rPr>
              <a:t>RAOB</a:t>
            </a:r>
          </a:p>
        </p:txBody>
      </p:sp>
      <p:sp>
        <p:nvSpPr>
          <p:cNvPr id="20" name="Shape 130">
            <a:extLst>
              <a:ext uri="{FF2B5EF4-FFF2-40B4-BE49-F238E27FC236}">
                <a16:creationId xmlns:a16="http://schemas.microsoft.com/office/drawing/2014/main" id="{F4898165-CE5B-4B6F-AD90-5B05FDF17156}"/>
              </a:ext>
            </a:extLst>
          </p:cNvPr>
          <p:cNvSpPr txBox="1">
            <a:spLocks/>
          </p:cNvSpPr>
          <p:nvPr/>
        </p:nvSpPr>
        <p:spPr>
          <a:xfrm>
            <a:off x="3948739" y="1274001"/>
            <a:ext cx="1592748"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US" sz="2800" b="1" dirty="0">
                <a:solidFill>
                  <a:srgbClr val="FF0000"/>
                </a:solidFill>
              </a:rPr>
              <a:t>ECMWF</a:t>
            </a:r>
          </a:p>
        </p:txBody>
      </p:sp>
      <p:sp>
        <p:nvSpPr>
          <p:cNvPr id="21" name="Shape 130">
            <a:extLst>
              <a:ext uri="{FF2B5EF4-FFF2-40B4-BE49-F238E27FC236}">
                <a16:creationId xmlns:a16="http://schemas.microsoft.com/office/drawing/2014/main" id="{B5249A0F-7F78-48FC-AA0B-F51CB2B12638}"/>
              </a:ext>
            </a:extLst>
          </p:cNvPr>
          <p:cNvSpPr txBox="1">
            <a:spLocks/>
          </p:cNvSpPr>
          <p:nvPr/>
        </p:nvSpPr>
        <p:spPr>
          <a:xfrm>
            <a:off x="6795574" y="1274001"/>
            <a:ext cx="1592748"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sz="2800" b="1" dirty="0">
                <a:solidFill>
                  <a:srgbClr val="FF0000"/>
                </a:solidFill>
              </a:rPr>
              <a:t>GDAS</a:t>
            </a:r>
          </a:p>
        </p:txBody>
      </p:sp>
      <p:sp>
        <p:nvSpPr>
          <p:cNvPr id="29" name="Shape 130">
            <a:extLst>
              <a:ext uri="{FF2B5EF4-FFF2-40B4-BE49-F238E27FC236}">
                <a16:creationId xmlns:a16="http://schemas.microsoft.com/office/drawing/2014/main" id="{D297F0CF-6413-46B8-B0F5-6E49B550B3BB}"/>
              </a:ext>
            </a:extLst>
          </p:cNvPr>
          <p:cNvSpPr txBox="1">
            <a:spLocks/>
          </p:cNvSpPr>
          <p:nvPr/>
        </p:nvSpPr>
        <p:spPr>
          <a:xfrm>
            <a:off x="7121316" y="861816"/>
            <a:ext cx="1920240" cy="514924"/>
          </a:xfrm>
          <a:prstGeom prst="rect">
            <a:avLst/>
          </a:prstGeom>
          <a:noFill/>
          <a:ln>
            <a:solidFill>
              <a:srgbClr val="00FF00"/>
            </a:solidFill>
          </a:ln>
        </p:spPr>
        <p:txBody>
          <a:bodyPr lIns="72000" tIns="36000" rIns="36000" bIns="36000"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US" sz="1400" dirty="0">
                <a:solidFill>
                  <a:schemeClr val="bg1"/>
                </a:solidFill>
                <a:latin typeface="Arial Narrow" panose="020B0606020202030204" pitchFamily="34" charset="0"/>
              </a:rPr>
              <a:t>Accuracy spec: 2 K</a:t>
            </a:r>
          </a:p>
          <a:p>
            <a:pPr marL="0" indent="0">
              <a:spcBef>
                <a:spcPts val="0"/>
              </a:spcBef>
              <a:buFont typeface="Arial"/>
              <a:buNone/>
            </a:pPr>
            <a:r>
              <a:rPr lang="en-US" sz="1400" dirty="0">
                <a:solidFill>
                  <a:schemeClr val="bg1"/>
                </a:solidFill>
                <a:latin typeface="Arial Narrow" panose="020B0606020202030204" pitchFamily="34" charset="0"/>
              </a:rPr>
              <a:t>Precision spec: 6.5 K</a:t>
            </a:r>
          </a:p>
        </p:txBody>
      </p:sp>
      <p:pic>
        <p:nvPicPr>
          <p:cNvPr id="28" name="그림 27">
            <a:extLst>
              <a:ext uri="{FF2B5EF4-FFF2-40B4-BE49-F238E27FC236}">
                <a16:creationId xmlns:a16="http://schemas.microsoft.com/office/drawing/2014/main" id="{C58DA244-0585-4A53-A8DE-29C7630E27F2}"/>
              </a:ext>
            </a:extLst>
          </p:cNvPr>
          <p:cNvPicPr>
            <a:picLocks noChangeAspect="1"/>
          </p:cNvPicPr>
          <p:nvPr/>
        </p:nvPicPr>
        <p:blipFill>
          <a:blip r:embed="rId5"/>
          <a:stretch>
            <a:fillRect/>
          </a:stretch>
        </p:blipFill>
        <p:spPr>
          <a:xfrm>
            <a:off x="6161556" y="1763177"/>
            <a:ext cx="2880000" cy="2160000"/>
          </a:xfrm>
          <a:prstGeom prst="rect">
            <a:avLst/>
          </a:prstGeom>
          <a:solidFill>
            <a:schemeClr val="lt1"/>
          </a:solidFill>
        </p:spPr>
      </p:pic>
      <p:pic>
        <p:nvPicPr>
          <p:cNvPr id="193" name="그림 192">
            <a:extLst>
              <a:ext uri="{FF2B5EF4-FFF2-40B4-BE49-F238E27FC236}">
                <a16:creationId xmlns:a16="http://schemas.microsoft.com/office/drawing/2014/main" id="{C5C39109-64F7-48E4-ACB1-F210191990DA}"/>
              </a:ext>
            </a:extLst>
          </p:cNvPr>
          <p:cNvPicPr>
            <a:picLocks noChangeAspect="1"/>
          </p:cNvPicPr>
          <p:nvPr/>
        </p:nvPicPr>
        <p:blipFill>
          <a:blip r:embed="rId6"/>
          <a:stretch>
            <a:fillRect/>
          </a:stretch>
        </p:blipFill>
        <p:spPr>
          <a:xfrm>
            <a:off x="6156050" y="4052785"/>
            <a:ext cx="2880000" cy="2160000"/>
          </a:xfrm>
          <a:prstGeom prst="rect">
            <a:avLst/>
          </a:prstGeom>
          <a:solidFill>
            <a:schemeClr val="lt1"/>
          </a:solidFill>
        </p:spPr>
      </p:pic>
      <p:pic>
        <p:nvPicPr>
          <p:cNvPr id="198" name="그림 197">
            <a:extLst>
              <a:ext uri="{FF2B5EF4-FFF2-40B4-BE49-F238E27FC236}">
                <a16:creationId xmlns:a16="http://schemas.microsoft.com/office/drawing/2014/main" id="{A7370353-6BFB-4113-A9CB-F8AA4294F6F6}"/>
              </a:ext>
            </a:extLst>
          </p:cNvPr>
          <p:cNvPicPr>
            <a:picLocks noChangeAspect="1"/>
          </p:cNvPicPr>
          <p:nvPr/>
        </p:nvPicPr>
        <p:blipFill>
          <a:blip r:embed="rId7"/>
          <a:stretch>
            <a:fillRect/>
          </a:stretch>
        </p:blipFill>
        <p:spPr>
          <a:xfrm>
            <a:off x="3139918" y="1766431"/>
            <a:ext cx="2880000" cy="2160000"/>
          </a:xfrm>
          <a:prstGeom prst="rect">
            <a:avLst/>
          </a:prstGeom>
          <a:solidFill>
            <a:schemeClr val="lt1"/>
          </a:solidFill>
        </p:spPr>
      </p:pic>
      <p:pic>
        <p:nvPicPr>
          <p:cNvPr id="201" name="그림 200">
            <a:extLst>
              <a:ext uri="{FF2B5EF4-FFF2-40B4-BE49-F238E27FC236}">
                <a16:creationId xmlns:a16="http://schemas.microsoft.com/office/drawing/2014/main" id="{E1C93114-615C-4C92-97E6-99E2159CD192}"/>
              </a:ext>
            </a:extLst>
          </p:cNvPr>
          <p:cNvPicPr>
            <a:picLocks noChangeAspect="1"/>
          </p:cNvPicPr>
          <p:nvPr/>
        </p:nvPicPr>
        <p:blipFill>
          <a:blip r:embed="rId8"/>
          <a:stretch>
            <a:fillRect/>
          </a:stretch>
        </p:blipFill>
        <p:spPr>
          <a:xfrm>
            <a:off x="3114866" y="4054091"/>
            <a:ext cx="2880000" cy="2160000"/>
          </a:xfrm>
          <a:prstGeom prst="rect">
            <a:avLst/>
          </a:prstGeom>
          <a:solidFill>
            <a:schemeClr val="lt1"/>
          </a:solidFill>
        </p:spPr>
      </p:pic>
    </p:spTree>
    <p:extLst>
      <p:ext uri="{BB962C8B-B14F-4D97-AF65-F5344CB8AC3E}">
        <p14:creationId xmlns:p14="http://schemas.microsoft.com/office/powerpoint/2010/main" val="211713652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7" name="그림 6">
            <a:extLst>
              <a:ext uri="{FF2B5EF4-FFF2-40B4-BE49-F238E27FC236}">
                <a16:creationId xmlns:a16="http://schemas.microsoft.com/office/drawing/2014/main" id="{499126C4-8B51-4513-917E-3E7C774448BD}"/>
              </a:ext>
            </a:extLst>
          </p:cNvPr>
          <p:cNvPicPr>
            <a:picLocks noChangeAspect="1"/>
          </p:cNvPicPr>
          <p:nvPr/>
        </p:nvPicPr>
        <p:blipFill>
          <a:blip r:embed="rId3"/>
          <a:stretch>
            <a:fillRect/>
          </a:stretch>
        </p:blipFill>
        <p:spPr>
          <a:xfrm>
            <a:off x="133350" y="1757368"/>
            <a:ext cx="2880000" cy="2160000"/>
          </a:xfrm>
          <a:prstGeom prst="rect">
            <a:avLst/>
          </a:prstGeom>
          <a:solidFill>
            <a:schemeClr val="lt1"/>
          </a:solidFill>
        </p:spPr>
      </p:pic>
      <p:pic>
        <p:nvPicPr>
          <p:cNvPr id="9" name="그림 8">
            <a:extLst>
              <a:ext uri="{FF2B5EF4-FFF2-40B4-BE49-F238E27FC236}">
                <a16:creationId xmlns:a16="http://schemas.microsoft.com/office/drawing/2014/main" id="{9F6D02F8-0FB8-4E40-84F2-BF38333CB0CA}"/>
              </a:ext>
            </a:extLst>
          </p:cNvPr>
          <p:cNvPicPr>
            <a:picLocks noChangeAspect="1"/>
          </p:cNvPicPr>
          <p:nvPr/>
        </p:nvPicPr>
        <p:blipFill>
          <a:blip r:embed="rId4"/>
          <a:stretch>
            <a:fillRect/>
          </a:stretch>
        </p:blipFill>
        <p:spPr>
          <a:xfrm>
            <a:off x="133350" y="4064762"/>
            <a:ext cx="2880000" cy="2160000"/>
          </a:xfrm>
          <a:prstGeom prst="rect">
            <a:avLst/>
          </a:prstGeom>
          <a:solidFill>
            <a:schemeClr val="lt1"/>
          </a:solidFill>
        </p:spPr>
      </p:pic>
      <p:sp>
        <p:nvSpPr>
          <p:cNvPr id="197" name="Shape 197"/>
          <p:cNvSpPr txBox="1">
            <a:spLocks noGrp="1"/>
          </p:cNvSpPr>
          <p:nvPr>
            <p:ph type="sldNum" idx="12"/>
          </p:nvPr>
        </p:nvSpPr>
        <p:spPr>
          <a:xfrm>
            <a:off x="6553200" y="6356350"/>
            <a:ext cx="2133600" cy="365100"/>
          </a:xfrm>
          <a:prstGeom prst="rect">
            <a:avLst/>
          </a:prstGeom>
        </p:spPr>
        <p:txBody>
          <a:bodyPr lIns="91425" tIns="45700" rIns="91425" bIns="45700" anchor="ctr" anchorCtr="0">
            <a:noAutofit/>
          </a:bodyPr>
          <a:lstStyle/>
          <a:p>
            <a:pPr lvl="0" rtl="0">
              <a:spcBef>
                <a:spcPts val="0"/>
              </a:spcBef>
              <a:buNone/>
            </a:pPr>
            <a:fld id="{00000000-1234-1234-1234-123412341234}" type="slidenum">
              <a:rPr lang="en-US"/>
              <a:pPr lvl="0" rtl="0">
                <a:spcBef>
                  <a:spcPts val="0"/>
                </a:spcBef>
                <a:buNone/>
              </a:pPr>
              <a:t>33</a:t>
            </a:fld>
            <a:endParaRPr lang="en-US"/>
          </a:p>
        </p:txBody>
      </p:sp>
      <p:sp>
        <p:nvSpPr>
          <p:cNvPr id="13" name="Shape 132"/>
          <p:cNvSpPr txBox="1">
            <a:spLocks noGrp="1"/>
          </p:cNvSpPr>
          <p:nvPr>
            <p:ph type="title"/>
          </p:nvPr>
        </p:nvSpPr>
        <p:spPr>
          <a:xfrm>
            <a:off x="457200" y="41514"/>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600" b="0" i="0" u="none" strike="noStrike" cap="none" dirty="0">
                <a:solidFill>
                  <a:schemeClr val="lt1"/>
                </a:solidFill>
                <a:latin typeface="Calibri"/>
                <a:ea typeface="Calibri"/>
                <a:cs typeface="Calibri"/>
                <a:sym typeface="Calibri"/>
              </a:rPr>
              <a:t>PLPT </a:t>
            </a:r>
            <a:r>
              <a:rPr lang="en-US" dirty="0"/>
              <a:t>ABI-</a:t>
            </a:r>
            <a:r>
              <a:rPr lang="en-US" dirty="0">
                <a:solidFill>
                  <a:srgbClr val="FF0000"/>
                </a:solidFill>
              </a:rPr>
              <a:t>FD</a:t>
            </a:r>
            <a:r>
              <a:rPr lang="en-US" dirty="0"/>
              <a:t>-DSI:</a:t>
            </a:r>
          </a:p>
        </p:txBody>
      </p:sp>
      <p:sp>
        <p:nvSpPr>
          <p:cNvPr id="23" name="Shape 130"/>
          <p:cNvSpPr txBox="1">
            <a:spLocks/>
          </p:cNvSpPr>
          <p:nvPr/>
        </p:nvSpPr>
        <p:spPr>
          <a:xfrm>
            <a:off x="2377440" y="772856"/>
            <a:ext cx="4267200"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algn="ctr">
              <a:spcBef>
                <a:spcPts val="0"/>
              </a:spcBef>
              <a:buFont typeface="Arial"/>
              <a:buNone/>
            </a:pPr>
            <a:r>
              <a:rPr lang="en-US" dirty="0"/>
              <a:t>2018.11-2019.04 </a:t>
            </a:r>
            <a:r>
              <a:rPr lang="en-US" dirty="0">
                <a:solidFill>
                  <a:srgbClr val="FF0000"/>
                </a:solidFill>
              </a:rPr>
              <a:t>CAPE</a:t>
            </a:r>
          </a:p>
        </p:txBody>
      </p:sp>
      <p:sp>
        <p:nvSpPr>
          <p:cNvPr id="15" name="Shape 92"/>
          <p:cNvSpPr txBox="1">
            <a:spLocks/>
          </p:cNvSpPr>
          <p:nvPr/>
        </p:nvSpPr>
        <p:spPr>
          <a:xfrm>
            <a:off x="6553200" y="6356350"/>
            <a:ext cx="2133599" cy="365125"/>
          </a:xfrm>
          <a:prstGeom prst="rect">
            <a:avLst/>
          </a:prstGeom>
          <a:noFill/>
          <a:ln>
            <a:noFill/>
          </a:ln>
        </p:spPr>
        <p:txBody>
          <a:bodyPr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buSzPct val="25000"/>
            </a:pPr>
            <a:fld id="{00000000-1234-1234-1234-123412341234}" type="slidenum">
              <a:rPr lang="en-US" sz="1200" smtClean="0">
                <a:solidFill>
                  <a:schemeClr val="lt1"/>
                </a:solidFill>
                <a:latin typeface="Calibri"/>
                <a:ea typeface="Calibri"/>
                <a:cs typeface="Calibri"/>
                <a:sym typeface="Calibri"/>
              </a:rPr>
              <a:pPr algn="r">
                <a:buSzPct val="25000"/>
              </a:pPr>
              <a:t>33</a:t>
            </a:fld>
            <a:endParaRPr lang="en-US" sz="1200" dirty="0">
              <a:solidFill>
                <a:schemeClr val="lt1"/>
              </a:solidFill>
              <a:latin typeface="Calibri"/>
              <a:ea typeface="Calibri"/>
              <a:cs typeface="Calibri"/>
              <a:sym typeface="Calibri"/>
            </a:endParaRPr>
          </a:p>
        </p:txBody>
      </p:sp>
      <p:sp>
        <p:nvSpPr>
          <p:cNvPr id="48" name="Shape 130">
            <a:extLst>
              <a:ext uri="{FF2B5EF4-FFF2-40B4-BE49-F238E27FC236}">
                <a16:creationId xmlns:a16="http://schemas.microsoft.com/office/drawing/2014/main" id="{7CDA3229-8372-4AAD-BC27-40AB86FA9356}"/>
              </a:ext>
            </a:extLst>
          </p:cNvPr>
          <p:cNvSpPr txBox="1">
            <a:spLocks/>
          </p:cNvSpPr>
          <p:nvPr/>
        </p:nvSpPr>
        <p:spPr>
          <a:xfrm>
            <a:off x="952151" y="1274001"/>
            <a:ext cx="1415087"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US" sz="2800" b="1" dirty="0">
                <a:solidFill>
                  <a:srgbClr val="FF0000"/>
                </a:solidFill>
              </a:rPr>
              <a:t>RAOB</a:t>
            </a:r>
          </a:p>
        </p:txBody>
      </p:sp>
      <p:sp>
        <p:nvSpPr>
          <p:cNvPr id="49" name="Shape 130">
            <a:extLst>
              <a:ext uri="{FF2B5EF4-FFF2-40B4-BE49-F238E27FC236}">
                <a16:creationId xmlns:a16="http://schemas.microsoft.com/office/drawing/2014/main" id="{ED7224EB-D628-4DBE-B49D-8E86F5D9DF7B}"/>
              </a:ext>
            </a:extLst>
          </p:cNvPr>
          <p:cNvSpPr txBox="1">
            <a:spLocks/>
          </p:cNvSpPr>
          <p:nvPr/>
        </p:nvSpPr>
        <p:spPr>
          <a:xfrm>
            <a:off x="3948739" y="1274001"/>
            <a:ext cx="1592748"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US" sz="2800" b="1" dirty="0">
                <a:solidFill>
                  <a:srgbClr val="FF0000"/>
                </a:solidFill>
              </a:rPr>
              <a:t>ECMWF</a:t>
            </a:r>
          </a:p>
        </p:txBody>
      </p:sp>
      <p:sp>
        <p:nvSpPr>
          <p:cNvPr id="50" name="Shape 130">
            <a:extLst>
              <a:ext uri="{FF2B5EF4-FFF2-40B4-BE49-F238E27FC236}">
                <a16:creationId xmlns:a16="http://schemas.microsoft.com/office/drawing/2014/main" id="{6D9C165E-FDFA-4CD8-8E2F-A5160DF23983}"/>
              </a:ext>
            </a:extLst>
          </p:cNvPr>
          <p:cNvSpPr txBox="1">
            <a:spLocks/>
          </p:cNvSpPr>
          <p:nvPr/>
        </p:nvSpPr>
        <p:spPr>
          <a:xfrm>
            <a:off x="6795574" y="1274001"/>
            <a:ext cx="1592748"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sz="2800" b="1" dirty="0">
                <a:solidFill>
                  <a:srgbClr val="FF0000"/>
                </a:solidFill>
              </a:rPr>
              <a:t>GDAS</a:t>
            </a:r>
          </a:p>
        </p:txBody>
      </p:sp>
      <p:sp>
        <p:nvSpPr>
          <p:cNvPr id="51" name="Shape 130">
            <a:extLst>
              <a:ext uri="{FF2B5EF4-FFF2-40B4-BE49-F238E27FC236}">
                <a16:creationId xmlns:a16="http://schemas.microsoft.com/office/drawing/2014/main" id="{6FA35A6C-BF4A-46AA-95B4-DC2A7D721F45}"/>
              </a:ext>
            </a:extLst>
          </p:cNvPr>
          <p:cNvSpPr txBox="1">
            <a:spLocks/>
          </p:cNvSpPr>
          <p:nvPr/>
        </p:nvSpPr>
        <p:spPr>
          <a:xfrm>
            <a:off x="7121316" y="861816"/>
            <a:ext cx="1920240" cy="514924"/>
          </a:xfrm>
          <a:prstGeom prst="rect">
            <a:avLst/>
          </a:prstGeom>
          <a:noFill/>
          <a:ln>
            <a:solidFill>
              <a:srgbClr val="00FF00"/>
            </a:solidFill>
          </a:ln>
        </p:spPr>
        <p:txBody>
          <a:bodyPr lIns="72000" tIns="36000" rIns="36000" bIns="36000"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US" sz="1400" dirty="0">
                <a:solidFill>
                  <a:schemeClr val="bg1"/>
                </a:solidFill>
                <a:latin typeface="Arial Narrow" panose="020B0606020202030204" pitchFamily="34" charset="0"/>
              </a:rPr>
              <a:t>Accuracy spec: 1000 J/kg</a:t>
            </a:r>
          </a:p>
          <a:p>
            <a:pPr marL="0" indent="0">
              <a:spcBef>
                <a:spcPts val="0"/>
              </a:spcBef>
              <a:buFont typeface="Arial"/>
              <a:buNone/>
            </a:pPr>
            <a:r>
              <a:rPr lang="en-US" sz="1400" dirty="0">
                <a:solidFill>
                  <a:schemeClr val="bg1"/>
                </a:solidFill>
                <a:latin typeface="Arial Narrow" panose="020B0606020202030204" pitchFamily="34" charset="0"/>
              </a:rPr>
              <a:t>Precision spec: 2500 J/kg</a:t>
            </a:r>
          </a:p>
        </p:txBody>
      </p:sp>
      <p:pic>
        <p:nvPicPr>
          <p:cNvPr id="209" name="그림 208">
            <a:extLst>
              <a:ext uri="{FF2B5EF4-FFF2-40B4-BE49-F238E27FC236}">
                <a16:creationId xmlns:a16="http://schemas.microsoft.com/office/drawing/2014/main" id="{B467B850-A73B-49D7-91E1-3ECB3F5DD970}"/>
              </a:ext>
            </a:extLst>
          </p:cNvPr>
          <p:cNvPicPr>
            <a:picLocks noChangeAspect="1"/>
          </p:cNvPicPr>
          <p:nvPr/>
        </p:nvPicPr>
        <p:blipFill>
          <a:blip r:embed="rId5"/>
          <a:stretch>
            <a:fillRect/>
          </a:stretch>
        </p:blipFill>
        <p:spPr>
          <a:xfrm>
            <a:off x="6161556" y="1757368"/>
            <a:ext cx="2880000" cy="2160000"/>
          </a:xfrm>
          <a:prstGeom prst="rect">
            <a:avLst/>
          </a:prstGeom>
          <a:solidFill>
            <a:schemeClr val="lt1"/>
          </a:solidFill>
        </p:spPr>
      </p:pic>
      <p:pic>
        <p:nvPicPr>
          <p:cNvPr id="211" name="그림 210">
            <a:extLst>
              <a:ext uri="{FF2B5EF4-FFF2-40B4-BE49-F238E27FC236}">
                <a16:creationId xmlns:a16="http://schemas.microsoft.com/office/drawing/2014/main" id="{3D94DC4C-B015-4095-8B7B-49D0D4D8E26E}"/>
              </a:ext>
            </a:extLst>
          </p:cNvPr>
          <p:cNvPicPr>
            <a:picLocks noChangeAspect="1"/>
          </p:cNvPicPr>
          <p:nvPr/>
        </p:nvPicPr>
        <p:blipFill>
          <a:blip r:embed="rId6"/>
          <a:stretch>
            <a:fillRect/>
          </a:stretch>
        </p:blipFill>
        <p:spPr>
          <a:xfrm>
            <a:off x="6151948" y="4064762"/>
            <a:ext cx="2880000" cy="2160000"/>
          </a:xfrm>
          <a:prstGeom prst="rect">
            <a:avLst/>
          </a:prstGeom>
          <a:solidFill>
            <a:schemeClr val="lt1"/>
          </a:solidFill>
        </p:spPr>
      </p:pic>
      <p:pic>
        <p:nvPicPr>
          <p:cNvPr id="213" name="그림 212">
            <a:extLst>
              <a:ext uri="{FF2B5EF4-FFF2-40B4-BE49-F238E27FC236}">
                <a16:creationId xmlns:a16="http://schemas.microsoft.com/office/drawing/2014/main" id="{8FC7D3E8-3559-47A2-85A3-5A439B36FEC3}"/>
              </a:ext>
            </a:extLst>
          </p:cNvPr>
          <p:cNvPicPr>
            <a:picLocks noChangeAspect="1"/>
          </p:cNvPicPr>
          <p:nvPr/>
        </p:nvPicPr>
        <p:blipFill>
          <a:blip r:embed="rId7"/>
          <a:stretch>
            <a:fillRect/>
          </a:stretch>
        </p:blipFill>
        <p:spPr>
          <a:xfrm>
            <a:off x="3131863" y="1757368"/>
            <a:ext cx="2880000" cy="2160000"/>
          </a:xfrm>
          <a:prstGeom prst="rect">
            <a:avLst/>
          </a:prstGeom>
          <a:solidFill>
            <a:schemeClr val="lt1"/>
          </a:solidFill>
        </p:spPr>
      </p:pic>
      <p:pic>
        <p:nvPicPr>
          <p:cNvPr id="215" name="그림 214">
            <a:extLst>
              <a:ext uri="{FF2B5EF4-FFF2-40B4-BE49-F238E27FC236}">
                <a16:creationId xmlns:a16="http://schemas.microsoft.com/office/drawing/2014/main" id="{EEA68B43-71FF-4EAC-A223-5A4AC6FDF0A6}"/>
              </a:ext>
            </a:extLst>
          </p:cNvPr>
          <p:cNvPicPr>
            <a:picLocks noChangeAspect="1"/>
          </p:cNvPicPr>
          <p:nvPr/>
        </p:nvPicPr>
        <p:blipFill>
          <a:blip r:embed="rId8"/>
          <a:stretch>
            <a:fillRect/>
          </a:stretch>
        </p:blipFill>
        <p:spPr>
          <a:xfrm>
            <a:off x="3125124" y="4064762"/>
            <a:ext cx="2880000" cy="2160000"/>
          </a:xfrm>
          <a:prstGeom prst="rect">
            <a:avLst/>
          </a:prstGeom>
          <a:solidFill>
            <a:schemeClr val="lt1"/>
          </a:solidFill>
        </p:spPr>
      </p:pic>
    </p:spTree>
    <p:extLst>
      <p:ext uri="{BB962C8B-B14F-4D97-AF65-F5344CB8AC3E}">
        <p14:creationId xmlns:p14="http://schemas.microsoft.com/office/powerpoint/2010/main" val="381452689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6"/>
        <p:cNvGrpSpPr/>
        <p:nvPr/>
      </p:nvGrpSpPr>
      <p:grpSpPr>
        <a:xfrm>
          <a:off x="0" y="0"/>
          <a:ext cx="0" cy="0"/>
          <a:chOff x="0" y="0"/>
          <a:chExt cx="0" cy="0"/>
        </a:xfrm>
      </p:grpSpPr>
      <p:pic>
        <p:nvPicPr>
          <p:cNvPr id="4" name="그림 3">
            <a:extLst>
              <a:ext uri="{FF2B5EF4-FFF2-40B4-BE49-F238E27FC236}">
                <a16:creationId xmlns:a16="http://schemas.microsoft.com/office/drawing/2014/main" id="{2BC24EED-FEDA-4E61-9B21-7C15607EBFA8}"/>
              </a:ext>
            </a:extLst>
          </p:cNvPr>
          <p:cNvPicPr>
            <a:picLocks noChangeAspect="1"/>
          </p:cNvPicPr>
          <p:nvPr/>
        </p:nvPicPr>
        <p:blipFill>
          <a:blip r:embed="rId3"/>
          <a:stretch>
            <a:fillRect/>
          </a:stretch>
        </p:blipFill>
        <p:spPr>
          <a:xfrm>
            <a:off x="107950" y="1765144"/>
            <a:ext cx="2880000" cy="2160000"/>
          </a:xfrm>
          <a:prstGeom prst="rect">
            <a:avLst/>
          </a:prstGeom>
          <a:solidFill>
            <a:schemeClr val="lt1"/>
          </a:solidFill>
        </p:spPr>
      </p:pic>
      <p:pic>
        <p:nvPicPr>
          <p:cNvPr id="7" name="그림 6">
            <a:extLst>
              <a:ext uri="{FF2B5EF4-FFF2-40B4-BE49-F238E27FC236}">
                <a16:creationId xmlns:a16="http://schemas.microsoft.com/office/drawing/2014/main" id="{CBD9919C-15B6-4C40-A080-7DE80ADCF961}"/>
              </a:ext>
            </a:extLst>
          </p:cNvPr>
          <p:cNvPicPr>
            <a:picLocks noChangeAspect="1"/>
          </p:cNvPicPr>
          <p:nvPr/>
        </p:nvPicPr>
        <p:blipFill>
          <a:blip r:embed="rId4"/>
          <a:stretch>
            <a:fillRect/>
          </a:stretch>
        </p:blipFill>
        <p:spPr>
          <a:xfrm>
            <a:off x="107950" y="4064762"/>
            <a:ext cx="2880000" cy="2160000"/>
          </a:xfrm>
          <a:prstGeom prst="rect">
            <a:avLst/>
          </a:prstGeom>
          <a:solidFill>
            <a:schemeClr val="lt1"/>
          </a:solidFill>
        </p:spPr>
      </p:pic>
      <p:sp>
        <p:nvSpPr>
          <p:cNvPr id="197" name="Shape 197"/>
          <p:cNvSpPr txBox="1">
            <a:spLocks noGrp="1"/>
          </p:cNvSpPr>
          <p:nvPr>
            <p:ph type="sldNum" idx="12"/>
          </p:nvPr>
        </p:nvSpPr>
        <p:spPr>
          <a:xfrm>
            <a:off x="6553200" y="6356350"/>
            <a:ext cx="2133600" cy="365100"/>
          </a:xfrm>
          <a:prstGeom prst="rect">
            <a:avLst/>
          </a:prstGeom>
        </p:spPr>
        <p:txBody>
          <a:bodyPr lIns="91425" tIns="45700" rIns="91425" bIns="45700" anchor="ctr" anchorCtr="0">
            <a:noAutofit/>
          </a:bodyPr>
          <a:lstStyle/>
          <a:p>
            <a:pPr lvl="0" rtl="0">
              <a:spcBef>
                <a:spcPts val="0"/>
              </a:spcBef>
              <a:buNone/>
            </a:pPr>
            <a:fld id="{00000000-1234-1234-1234-123412341234}" type="slidenum">
              <a:rPr lang="en-US"/>
              <a:pPr lvl="0" rtl="0">
                <a:spcBef>
                  <a:spcPts val="0"/>
                </a:spcBef>
                <a:buNone/>
              </a:pPr>
              <a:t>34</a:t>
            </a:fld>
            <a:endParaRPr lang="en-US"/>
          </a:p>
        </p:txBody>
      </p:sp>
      <p:sp>
        <p:nvSpPr>
          <p:cNvPr id="13" name="Shape 132"/>
          <p:cNvSpPr txBox="1">
            <a:spLocks noGrp="1"/>
          </p:cNvSpPr>
          <p:nvPr>
            <p:ph type="title"/>
          </p:nvPr>
        </p:nvSpPr>
        <p:spPr>
          <a:xfrm>
            <a:off x="457200" y="41514"/>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600" b="0" i="0" u="none" strike="noStrike" cap="none" dirty="0">
                <a:solidFill>
                  <a:schemeClr val="lt1"/>
                </a:solidFill>
                <a:latin typeface="Calibri"/>
                <a:ea typeface="Calibri"/>
                <a:cs typeface="Calibri"/>
                <a:sym typeface="Calibri"/>
              </a:rPr>
              <a:t>PLPT </a:t>
            </a:r>
            <a:r>
              <a:rPr lang="en-US" dirty="0"/>
              <a:t>ABI-</a:t>
            </a:r>
            <a:r>
              <a:rPr lang="en-US" dirty="0">
                <a:solidFill>
                  <a:srgbClr val="FF0000"/>
                </a:solidFill>
              </a:rPr>
              <a:t>FD</a:t>
            </a:r>
            <a:r>
              <a:rPr lang="en-US" dirty="0"/>
              <a:t>-DSI:</a:t>
            </a:r>
          </a:p>
        </p:txBody>
      </p:sp>
      <p:sp>
        <p:nvSpPr>
          <p:cNvPr id="23" name="Shape 130"/>
          <p:cNvSpPr txBox="1">
            <a:spLocks/>
          </p:cNvSpPr>
          <p:nvPr/>
        </p:nvSpPr>
        <p:spPr>
          <a:xfrm>
            <a:off x="2377440" y="772856"/>
            <a:ext cx="4267200"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algn="ctr">
              <a:spcBef>
                <a:spcPts val="0"/>
              </a:spcBef>
              <a:buFont typeface="Arial"/>
              <a:buNone/>
            </a:pPr>
            <a:r>
              <a:rPr lang="en-US" dirty="0"/>
              <a:t>2018.11-2019.04 </a:t>
            </a:r>
            <a:r>
              <a:rPr lang="en-US" dirty="0">
                <a:solidFill>
                  <a:srgbClr val="FF0000"/>
                </a:solidFill>
              </a:rPr>
              <a:t>SI</a:t>
            </a:r>
          </a:p>
        </p:txBody>
      </p:sp>
      <p:sp>
        <p:nvSpPr>
          <p:cNvPr id="15" name="Shape 92"/>
          <p:cNvSpPr txBox="1">
            <a:spLocks/>
          </p:cNvSpPr>
          <p:nvPr/>
        </p:nvSpPr>
        <p:spPr>
          <a:xfrm>
            <a:off x="6553200" y="6356350"/>
            <a:ext cx="2133599" cy="365125"/>
          </a:xfrm>
          <a:prstGeom prst="rect">
            <a:avLst/>
          </a:prstGeom>
          <a:noFill/>
          <a:ln>
            <a:noFill/>
          </a:ln>
        </p:spPr>
        <p:txBody>
          <a:bodyPr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buSzPct val="25000"/>
            </a:pPr>
            <a:fld id="{00000000-1234-1234-1234-123412341234}" type="slidenum">
              <a:rPr lang="en-US" sz="1200" smtClean="0">
                <a:solidFill>
                  <a:schemeClr val="lt1"/>
                </a:solidFill>
                <a:latin typeface="Calibri"/>
                <a:ea typeface="Calibri"/>
                <a:cs typeface="Calibri"/>
                <a:sym typeface="Calibri"/>
              </a:rPr>
              <a:pPr algn="r">
                <a:buSzPct val="25000"/>
              </a:pPr>
              <a:t>34</a:t>
            </a:fld>
            <a:endParaRPr lang="en-US" sz="1200" dirty="0">
              <a:solidFill>
                <a:schemeClr val="lt1"/>
              </a:solidFill>
              <a:latin typeface="Calibri"/>
              <a:ea typeface="Calibri"/>
              <a:cs typeface="Calibri"/>
              <a:sym typeface="Calibri"/>
            </a:endParaRPr>
          </a:p>
        </p:txBody>
      </p:sp>
      <p:sp>
        <p:nvSpPr>
          <p:cNvPr id="33" name="Shape 130">
            <a:extLst>
              <a:ext uri="{FF2B5EF4-FFF2-40B4-BE49-F238E27FC236}">
                <a16:creationId xmlns:a16="http://schemas.microsoft.com/office/drawing/2014/main" id="{2BD76977-9449-4925-A215-C3D3815E383B}"/>
              </a:ext>
            </a:extLst>
          </p:cNvPr>
          <p:cNvSpPr txBox="1">
            <a:spLocks/>
          </p:cNvSpPr>
          <p:nvPr/>
        </p:nvSpPr>
        <p:spPr>
          <a:xfrm>
            <a:off x="7121316" y="861816"/>
            <a:ext cx="1920240" cy="514924"/>
          </a:xfrm>
          <a:prstGeom prst="rect">
            <a:avLst/>
          </a:prstGeom>
          <a:noFill/>
          <a:ln>
            <a:solidFill>
              <a:srgbClr val="00FF00"/>
            </a:solidFill>
          </a:ln>
        </p:spPr>
        <p:txBody>
          <a:bodyPr lIns="72000" tIns="36000" rIns="36000" bIns="36000"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US" sz="1400" dirty="0">
                <a:solidFill>
                  <a:schemeClr val="bg1"/>
                </a:solidFill>
                <a:latin typeface="Arial Narrow" panose="020B0606020202030204" pitchFamily="34" charset="0"/>
              </a:rPr>
              <a:t>Accuracy spec: 2 K</a:t>
            </a:r>
          </a:p>
          <a:p>
            <a:pPr marL="0" indent="0">
              <a:spcBef>
                <a:spcPts val="0"/>
              </a:spcBef>
              <a:buFont typeface="Arial"/>
              <a:buNone/>
            </a:pPr>
            <a:r>
              <a:rPr lang="en-US" sz="1400" dirty="0">
                <a:solidFill>
                  <a:schemeClr val="bg1"/>
                </a:solidFill>
                <a:latin typeface="Arial Narrow" panose="020B0606020202030204" pitchFamily="34" charset="0"/>
              </a:rPr>
              <a:t>Precision spec: 6.5 K</a:t>
            </a:r>
          </a:p>
        </p:txBody>
      </p:sp>
      <p:sp>
        <p:nvSpPr>
          <p:cNvPr id="34" name="Shape 130">
            <a:extLst>
              <a:ext uri="{FF2B5EF4-FFF2-40B4-BE49-F238E27FC236}">
                <a16:creationId xmlns:a16="http://schemas.microsoft.com/office/drawing/2014/main" id="{4CE0D3E5-7D9A-4D02-BDE0-65D495CDA894}"/>
              </a:ext>
            </a:extLst>
          </p:cNvPr>
          <p:cNvSpPr txBox="1">
            <a:spLocks/>
          </p:cNvSpPr>
          <p:nvPr/>
        </p:nvSpPr>
        <p:spPr>
          <a:xfrm>
            <a:off x="952151" y="1274001"/>
            <a:ext cx="1415087"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US" sz="2800" b="1" dirty="0">
                <a:solidFill>
                  <a:srgbClr val="FF0000"/>
                </a:solidFill>
              </a:rPr>
              <a:t>RAOB</a:t>
            </a:r>
          </a:p>
        </p:txBody>
      </p:sp>
      <p:sp>
        <p:nvSpPr>
          <p:cNvPr id="35" name="Shape 130">
            <a:extLst>
              <a:ext uri="{FF2B5EF4-FFF2-40B4-BE49-F238E27FC236}">
                <a16:creationId xmlns:a16="http://schemas.microsoft.com/office/drawing/2014/main" id="{3290BFD9-9855-45F0-9090-5A9DB008B3E5}"/>
              </a:ext>
            </a:extLst>
          </p:cNvPr>
          <p:cNvSpPr txBox="1">
            <a:spLocks/>
          </p:cNvSpPr>
          <p:nvPr/>
        </p:nvSpPr>
        <p:spPr>
          <a:xfrm>
            <a:off x="3948739" y="1274001"/>
            <a:ext cx="1592748"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US" sz="2800" b="1" dirty="0">
                <a:solidFill>
                  <a:srgbClr val="FF0000"/>
                </a:solidFill>
              </a:rPr>
              <a:t>ECMWF</a:t>
            </a:r>
          </a:p>
        </p:txBody>
      </p:sp>
      <p:sp>
        <p:nvSpPr>
          <p:cNvPr id="36" name="Shape 130">
            <a:extLst>
              <a:ext uri="{FF2B5EF4-FFF2-40B4-BE49-F238E27FC236}">
                <a16:creationId xmlns:a16="http://schemas.microsoft.com/office/drawing/2014/main" id="{E1C02DE4-8A50-428E-AD6F-064BBFF09207}"/>
              </a:ext>
            </a:extLst>
          </p:cNvPr>
          <p:cNvSpPr txBox="1">
            <a:spLocks/>
          </p:cNvSpPr>
          <p:nvPr/>
        </p:nvSpPr>
        <p:spPr>
          <a:xfrm>
            <a:off x="6795574" y="1274001"/>
            <a:ext cx="1592748"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sz="2800" b="1" dirty="0">
                <a:solidFill>
                  <a:srgbClr val="FF0000"/>
                </a:solidFill>
              </a:rPr>
              <a:t>GDAS</a:t>
            </a:r>
          </a:p>
        </p:txBody>
      </p:sp>
      <p:pic>
        <p:nvPicPr>
          <p:cNvPr id="26" name="그림 25">
            <a:extLst>
              <a:ext uri="{FF2B5EF4-FFF2-40B4-BE49-F238E27FC236}">
                <a16:creationId xmlns:a16="http://schemas.microsoft.com/office/drawing/2014/main" id="{E61DB5BA-464C-413B-B823-99A02A77446A}"/>
              </a:ext>
            </a:extLst>
          </p:cNvPr>
          <p:cNvPicPr>
            <a:picLocks noChangeAspect="1"/>
          </p:cNvPicPr>
          <p:nvPr/>
        </p:nvPicPr>
        <p:blipFill>
          <a:blip r:embed="rId5"/>
          <a:stretch>
            <a:fillRect/>
          </a:stretch>
        </p:blipFill>
        <p:spPr>
          <a:xfrm>
            <a:off x="6161556" y="1765144"/>
            <a:ext cx="2880000" cy="2160000"/>
          </a:xfrm>
          <a:prstGeom prst="rect">
            <a:avLst/>
          </a:prstGeom>
          <a:solidFill>
            <a:schemeClr val="lt1"/>
          </a:solidFill>
        </p:spPr>
      </p:pic>
      <p:pic>
        <p:nvPicPr>
          <p:cNvPr id="38" name="그림 37">
            <a:extLst>
              <a:ext uri="{FF2B5EF4-FFF2-40B4-BE49-F238E27FC236}">
                <a16:creationId xmlns:a16="http://schemas.microsoft.com/office/drawing/2014/main" id="{FD28DCB1-CA25-4EBC-89E2-5BFEEFA9C7AE}"/>
              </a:ext>
            </a:extLst>
          </p:cNvPr>
          <p:cNvPicPr>
            <a:picLocks noChangeAspect="1"/>
          </p:cNvPicPr>
          <p:nvPr/>
        </p:nvPicPr>
        <p:blipFill>
          <a:blip r:embed="rId6"/>
          <a:stretch>
            <a:fillRect/>
          </a:stretch>
        </p:blipFill>
        <p:spPr>
          <a:xfrm>
            <a:off x="6161556" y="4068032"/>
            <a:ext cx="2880000" cy="2160000"/>
          </a:xfrm>
          <a:prstGeom prst="rect">
            <a:avLst/>
          </a:prstGeom>
          <a:solidFill>
            <a:schemeClr val="lt1"/>
          </a:solidFill>
        </p:spPr>
      </p:pic>
      <p:pic>
        <p:nvPicPr>
          <p:cNvPr id="40" name="그림 39">
            <a:extLst>
              <a:ext uri="{FF2B5EF4-FFF2-40B4-BE49-F238E27FC236}">
                <a16:creationId xmlns:a16="http://schemas.microsoft.com/office/drawing/2014/main" id="{E08786A8-128C-4758-9EC2-7392CEB651F4}"/>
              </a:ext>
            </a:extLst>
          </p:cNvPr>
          <p:cNvPicPr>
            <a:picLocks noChangeAspect="1"/>
          </p:cNvPicPr>
          <p:nvPr/>
        </p:nvPicPr>
        <p:blipFill>
          <a:blip r:embed="rId7"/>
          <a:stretch>
            <a:fillRect/>
          </a:stretch>
        </p:blipFill>
        <p:spPr>
          <a:xfrm>
            <a:off x="3134753" y="1762204"/>
            <a:ext cx="2880000" cy="2160000"/>
          </a:xfrm>
          <a:prstGeom prst="rect">
            <a:avLst/>
          </a:prstGeom>
          <a:solidFill>
            <a:schemeClr val="lt1"/>
          </a:solidFill>
        </p:spPr>
      </p:pic>
      <p:pic>
        <p:nvPicPr>
          <p:cNvPr id="42" name="그림 41">
            <a:extLst>
              <a:ext uri="{FF2B5EF4-FFF2-40B4-BE49-F238E27FC236}">
                <a16:creationId xmlns:a16="http://schemas.microsoft.com/office/drawing/2014/main" id="{3A8F3C8B-E668-4A74-A202-49247423B04F}"/>
              </a:ext>
            </a:extLst>
          </p:cNvPr>
          <p:cNvPicPr>
            <a:picLocks noChangeAspect="1"/>
          </p:cNvPicPr>
          <p:nvPr/>
        </p:nvPicPr>
        <p:blipFill>
          <a:blip r:embed="rId8"/>
          <a:stretch>
            <a:fillRect/>
          </a:stretch>
        </p:blipFill>
        <p:spPr>
          <a:xfrm>
            <a:off x="3131863" y="4093084"/>
            <a:ext cx="2880000" cy="2160000"/>
          </a:xfrm>
          <a:prstGeom prst="rect">
            <a:avLst/>
          </a:prstGeom>
          <a:solidFill>
            <a:schemeClr val="lt1"/>
          </a:solidFill>
        </p:spPr>
      </p:pic>
    </p:spTree>
    <p:extLst>
      <p:ext uri="{BB962C8B-B14F-4D97-AF65-F5344CB8AC3E}">
        <p14:creationId xmlns:p14="http://schemas.microsoft.com/office/powerpoint/2010/main" val="82318498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5" name="그림 4">
            <a:extLst>
              <a:ext uri="{FF2B5EF4-FFF2-40B4-BE49-F238E27FC236}">
                <a16:creationId xmlns:a16="http://schemas.microsoft.com/office/drawing/2014/main" id="{7A7323B5-E1EC-4CF6-ACCB-C435E0A1FE14}"/>
              </a:ext>
            </a:extLst>
          </p:cNvPr>
          <p:cNvPicPr>
            <a:picLocks noChangeAspect="1"/>
          </p:cNvPicPr>
          <p:nvPr/>
        </p:nvPicPr>
        <p:blipFill>
          <a:blip r:embed="rId3"/>
          <a:stretch>
            <a:fillRect/>
          </a:stretch>
        </p:blipFill>
        <p:spPr>
          <a:xfrm>
            <a:off x="127906" y="1769920"/>
            <a:ext cx="2880000" cy="2160000"/>
          </a:xfrm>
          <a:prstGeom prst="rect">
            <a:avLst/>
          </a:prstGeom>
          <a:solidFill>
            <a:schemeClr val="lt1"/>
          </a:solidFill>
        </p:spPr>
      </p:pic>
      <p:pic>
        <p:nvPicPr>
          <p:cNvPr id="7" name="그림 6">
            <a:extLst>
              <a:ext uri="{FF2B5EF4-FFF2-40B4-BE49-F238E27FC236}">
                <a16:creationId xmlns:a16="http://schemas.microsoft.com/office/drawing/2014/main" id="{0FDA2CF8-F42D-482A-AD50-9E348EA3BA98}"/>
              </a:ext>
            </a:extLst>
          </p:cNvPr>
          <p:cNvPicPr>
            <a:picLocks noChangeAspect="1"/>
          </p:cNvPicPr>
          <p:nvPr/>
        </p:nvPicPr>
        <p:blipFill>
          <a:blip r:embed="rId4"/>
          <a:stretch>
            <a:fillRect/>
          </a:stretch>
        </p:blipFill>
        <p:spPr>
          <a:xfrm>
            <a:off x="127906" y="4077288"/>
            <a:ext cx="2880000" cy="2160000"/>
          </a:xfrm>
          <a:prstGeom prst="rect">
            <a:avLst/>
          </a:prstGeom>
          <a:solidFill>
            <a:schemeClr val="lt1"/>
          </a:solidFill>
        </p:spPr>
      </p:pic>
      <p:sp>
        <p:nvSpPr>
          <p:cNvPr id="197" name="Shape 197"/>
          <p:cNvSpPr txBox="1">
            <a:spLocks noGrp="1"/>
          </p:cNvSpPr>
          <p:nvPr>
            <p:ph type="sldNum" idx="12"/>
          </p:nvPr>
        </p:nvSpPr>
        <p:spPr>
          <a:xfrm>
            <a:off x="6553200" y="6356350"/>
            <a:ext cx="2133600" cy="365100"/>
          </a:xfrm>
          <a:prstGeom prst="rect">
            <a:avLst/>
          </a:prstGeom>
        </p:spPr>
        <p:txBody>
          <a:bodyPr lIns="91425" tIns="45700" rIns="91425" bIns="45700" anchor="ctr" anchorCtr="0">
            <a:noAutofit/>
          </a:bodyPr>
          <a:lstStyle/>
          <a:p>
            <a:pPr lvl="0" rtl="0">
              <a:spcBef>
                <a:spcPts val="0"/>
              </a:spcBef>
              <a:buNone/>
            </a:pPr>
            <a:fld id="{00000000-1234-1234-1234-123412341234}" type="slidenum">
              <a:rPr lang="en-US"/>
              <a:pPr lvl="0" rtl="0">
                <a:spcBef>
                  <a:spcPts val="0"/>
                </a:spcBef>
                <a:buNone/>
              </a:pPr>
              <a:t>35</a:t>
            </a:fld>
            <a:endParaRPr lang="en-US"/>
          </a:p>
        </p:txBody>
      </p:sp>
      <p:sp>
        <p:nvSpPr>
          <p:cNvPr id="13" name="Shape 132"/>
          <p:cNvSpPr txBox="1">
            <a:spLocks noGrp="1"/>
          </p:cNvSpPr>
          <p:nvPr>
            <p:ph type="title"/>
          </p:nvPr>
        </p:nvSpPr>
        <p:spPr>
          <a:xfrm>
            <a:off x="457200" y="41514"/>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600" b="0" i="0" u="none" strike="noStrike" cap="none" dirty="0">
                <a:solidFill>
                  <a:schemeClr val="lt1"/>
                </a:solidFill>
                <a:latin typeface="Calibri"/>
                <a:ea typeface="Calibri"/>
                <a:cs typeface="Calibri"/>
                <a:sym typeface="Calibri"/>
              </a:rPr>
              <a:t>PLPT </a:t>
            </a:r>
            <a:r>
              <a:rPr lang="en-US" dirty="0"/>
              <a:t>ABI-</a:t>
            </a:r>
            <a:r>
              <a:rPr lang="en-US" dirty="0">
                <a:solidFill>
                  <a:srgbClr val="FF0000"/>
                </a:solidFill>
              </a:rPr>
              <a:t>FD</a:t>
            </a:r>
            <a:r>
              <a:rPr lang="en-US" dirty="0"/>
              <a:t>-DSI:</a:t>
            </a:r>
          </a:p>
        </p:txBody>
      </p:sp>
      <p:sp>
        <p:nvSpPr>
          <p:cNvPr id="23" name="Shape 130"/>
          <p:cNvSpPr txBox="1">
            <a:spLocks/>
          </p:cNvSpPr>
          <p:nvPr/>
        </p:nvSpPr>
        <p:spPr>
          <a:xfrm>
            <a:off x="2377440" y="772856"/>
            <a:ext cx="4267200"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algn="ctr">
              <a:spcBef>
                <a:spcPts val="0"/>
              </a:spcBef>
              <a:buFont typeface="Arial"/>
              <a:buNone/>
            </a:pPr>
            <a:r>
              <a:rPr lang="en-US" dirty="0"/>
              <a:t>2018.11-2019.04 </a:t>
            </a:r>
            <a:r>
              <a:rPr lang="en-US" dirty="0">
                <a:solidFill>
                  <a:srgbClr val="FF0000"/>
                </a:solidFill>
              </a:rPr>
              <a:t>KI</a:t>
            </a:r>
          </a:p>
        </p:txBody>
      </p:sp>
      <p:sp>
        <p:nvSpPr>
          <p:cNvPr id="15" name="Shape 92"/>
          <p:cNvSpPr txBox="1">
            <a:spLocks/>
          </p:cNvSpPr>
          <p:nvPr/>
        </p:nvSpPr>
        <p:spPr>
          <a:xfrm>
            <a:off x="6553200" y="6356350"/>
            <a:ext cx="2133599" cy="365125"/>
          </a:xfrm>
          <a:prstGeom prst="rect">
            <a:avLst/>
          </a:prstGeom>
          <a:noFill/>
          <a:ln>
            <a:noFill/>
          </a:ln>
        </p:spPr>
        <p:txBody>
          <a:bodyPr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buSzPct val="25000"/>
            </a:pPr>
            <a:fld id="{00000000-1234-1234-1234-123412341234}" type="slidenum">
              <a:rPr lang="en-US" sz="1200" smtClean="0">
                <a:solidFill>
                  <a:schemeClr val="lt1"/>
                </a:solidFill>
                <a:latin typeface="Calibri"/>
                <a:ea typeface="Calibri"/>
                <a:cs typeface="Calibri"/>
                <a:sym typeface="Calibri"/>
              </a:rPr>
              <a:pPr algn="r">
                <a:buSzPct val="25000"/>
              </a:pPr>
              <a:t>35</a:t>
            </a:fld>
            <a:endParaRPr lang="en-US" sz="1200" dirty="0">
              <a:solidFill>
                <a:schemeClr val="lt1"/>
              </a:solidFill>
              <a:latin typeface="Calibri"/>
              <a:ea typeface="Calibri"/>
              <a:cs typeface="Calibri"/>
              <a:sym typeface="Calibri"/>
            </a:endParaRPr>
          </a:p>
        </p:txBody>
      </p:sp>
      <p:sp>
        <p:nvSpPr>
          <p:cNvPr id="4" name="TextBox 3"/>
          <p:cNvSpPr txBox="1"/>
          <p:nvPr/>
        </p:nvSpPr>
        <p:spPr>
          <a:xfrm>
            <a:off x="341193" y="6319882"/>
            <a:ext cx="8345605" cy="338554"/>
          </a:xfrm>
          <a:prstGeom prst="rect">
            <a:avLst/>
          </a:prstGeom>
          <a:noFill/>
        </p:spPr>
        <p:txBody>
          <a:bodyPr wrap="square" rtlCol="0">
            <a:spAutoFit/>
          </a:bodyPr>
          <a:lstStyle/>
          <a:p>
            <a:r>
              <a:rPr lang="en-US" sz="1600" dirty="0">
                <a:solidFill>
                  <a:schemeClr val="bg1"/>
                </a:solidFill>
                <a:latin typeface="Calibri" panose="020F0502020204030204" pitchFamily="34" charset="0"/>
                <a:cs typeface="Calibri" panose="020F0502020204030204" pitchFamily="34" charset="0"/>
              </a:rPr>
              <a:t>*KI results are slightly larger than spec when compared with RAOBs. </a:t>
            </a:r>
          </a:p>
        </p:txBody>
      </p:sp>
      <p:sp>
        <p:nvSpPr>
          <p:cNvPr id="30" name="Shape 130">
            <a:extLst>
              <a:ext uri="{FF2B5EF4-FFF2-40B4-BE49-F238E27FC236}">
                <a16:creationId xmlns:a16="http://schemas.microsoft.com/office/drawing/2014/main" id="{50578081-6DEF-4448-A37A-0155BA91DEE7}"/>
              </a:ext>
            </a:extLst>
          </p:cNvPr>
          <p:cNvSpPr txBox="1">
            <a:spLocks/>
          </p:cNvSpPr>
          <p:nvPr/>
        </p:nvSpPr>
        <p:spPr>
          <a:xfrm>
            <a:off x="7121316" y="861816"/>
            <a:ext cx="1920240" cy="514924"/>
          </a:xfrm>
          <a:prstGeom prst="rect">
            <a:avLst/>
          </a:prstGeom>
          <a:noFill/>
          <a:ln>
            <a:solidFill>
              <a:srgbClr val="00FF00"/>
            </a:solidFill>
          </a:ln>
        </p:spPr>
        <p:txBody>
          <a:bodyPr lIns="72000" tIns="36000" rIns="36000" bIns="36000"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US" sz="1400" dirty="0">
                <a:solidFill>
                  <a:schemeClr val="bg1"/>
                </a:solidFill>
                <a:latin typeface="Arial Narrow" panose="020B0606020202030204" pitchFamily="34" charset="0"/>
              </a:rPr>
              <a:t>Accuracy spec: 2 K</a:t>
            </a:r>
          </a:p>
          <a:p>
            <a:pPr marL="0" indent="0">
              <a:spcBef>
                <a:spcPts val="0"/>
              </a:spcBef>
              <a:buFont typeface="Arial"/>
              <a:buNone/>
            </a:pPr>
            <a:r>
              <a:rPr lang="en-US" sz="1400" dirty="0">
                <a:solidFill>
                  <a:schemeClr val="bg1"/>
                </a:solidFill>
                <a:latin typeface="Arial Narrow" panose="020B0606020202030204" pitchFamily="34" charset="0"/>
              </a:rPr>
              <a:t>Precision spec: 5 K</a:t>
            </a:r>
          </a:p>
        </p:txBody>
      </p:sp>
      <p:sp>
        <p:nvSpPr>
          <p:cNvPr id="32" name="Shape 130">
            <a:extLst>
              <a:ext uri="{FF2B5EF4-FFF2-40B4-BE49-F238E27FC236}">
                <a16:creationId xmlns:a16="http://schemas.microsoft.com/office/drawing/2014/main" id="{C8CF2087-11A4-40DF-AEBA-7192CED67C93}"/>
              </a:ext>
            </a:extLst>
          </p:cNvPr>
          <p:cNvSpPr txBox="1">
            <a:spLocks/>
          </p:cNvSpPr>
          <p:nvPr/>
        </p:nvSpPr>
        <p:spPr>
          <a:xfrm>
            <a:off x="952151" y="1274001"/>
            <a:ext cx="1415087"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US" sz="2800" b="1" dirty="0">
                <a:solidFill>
                  <a:srgbClr val="FF0000"/>
                </a:solidFill>
              </a:rPr>
              <a:t>RAOB*</a:t>
            </a:r>
          </a:p>
        </p:txBody>
      </p:sp>
      <p:sp>
        <p:nvSpPr>
          <p:cNvPr id="33" name="Shape 130">
            <a:extLst>
              <a:ext uri="{FF2B5EF4-FFF2-40B4-BE49-F238E27FC236}">
                <a16:creationId xmlns:a16="http://schemas.microsoft.com/office/drawing/2014/main" id="{4A4EE216-2D98-41D3-B6A5-96701AD5D24D}"/>
              </a:ext>
            </a:extLst>
          </p:cNvPr>
          <p:cNvSpPr txBox="1">
            <a:spLocks/>
          </p:cNvSpPr>
          <p:nvPr/>
        </p:nvSpPr>
        <p:spPr>
          <a:xfrm>
            <a:off x="3948739" y="1274001"/>
            <a:ext cx="1592748"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US" sz="2800" b="1" dirty="0">
                <a:solidFill>
                  <a:srgbClr val="FF0000"/>
                </a:solidFill>
              </a:rPr>
              <a:t>ECMWF</a:t>
            </a:r>
          </a:p>
        </p:txBody>
      </p:sp>
      <p:sp>
        <p:nvSpPr>
          <p:cNvPr id="34" name="Shape 130">
            <a:extLst>
              <a:ext uri="{FF2B5EF4-FFF2-40B4-BE49-F238E27FC236}">
                <a16:creationId xmlns:a16="http://schemas.microsoft.com/office/drawing/2014/main" id="{4EEC1783-8248-42F8-B034-3400A2E7AB16}"/>
              </a:ext>
            </a:extLst>
          </p:cNvPr>
          <p:cNvSpPr txBox="1">
            <a:spLocks/>
          </p:cNvSpPr>
          <p:nvPr/>
        </p:nvSpPr>
        <p:spPr>
          <a:xfrm>
            <a:off x="6795574" y="1274001"/>
            <a:ext cx="1592748"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sz="2800" b="1" dirty="0">
                <a:solidFill>
                  <a:srgbClr val="FF0000"/>
                </a:solidFill>
              </a:rPr>
              <a:t>GDAS</a:t>
            </a:r>
          </a:p>
        </p:txBody>
      </p:sp>
      <p:pic>
        <p:nvPicPr>
          <p:cNvPr id="38" name="그림 37">
            <a:extLst>
              <a:ext uri="{FF2B5EF4-FFF2-40B4-BE49-F238E27FC236}">
                <a16:creationId xmlns:a16="http://schemas.microsoft.com/office/drawing/2014/main" id="{46D6A6A3-2328-4E30-967A-8012A25C08AE}"/>
              </a:ext>
            </a:extLst>
          </p:cNvPr>
          <p:cNvPicPr>
            <a:picLocks noChangeAspect="1"/>
          </p:cNvPicPr>
          <p:nvPr/>
        </p:nvPicPr>
        <p:blipFill>
          <a:blip r:embed="rId5"/>
          <a:stretch>
            <a:fillRect/>
          </a:stretch>
        </p:blipFill>
        <p:spPr>
          <a:xfrm>
            <a:off x="6151948" y="1773825"/>
            <a:ext cx="2880000" cy="2160000"/>
          </a:xfrm>
          <a:prstGeom prst="rect">
            <a:avLst/>
          </a:prstGeom>
          <a:solidFill>
            <a:schemeClr val="lt1"/>
          </a:solidFill>
        </p:spPr>
      </p:pic>
      <p:pic>
        <p:nvPicPr>
          <p:cNvPr id="40" name="그림 39">
            <a:extLst>
              <a:ext uri="{FF2B5EF4-FFF2-40B4-BE49-F238E27FC236}">
                <a16:creationId xmlns:a16="http://schemas.microsoft.com/office/drawing/2014/main" id="{842AB5BD-CE9E-4393-B836-F464BFE43284}"/>
              </a:ext>
            </a:extLst>
          </p:cNvPr>
          <p:cNvPicPr>
            <a:picLocks noChangeAspect="1"/>
          </p:cNvPicPr>
          <p:nvPr/>
        </p:nvPicPr>
        <p:blipFill>
          <a:blip r:embed="rId6"/>
          <a:stretch>
            <a:fillRect/>
          </a:stretch>
        </p:blipFill>
        <p:spPr>
          <a:xfrm>
            <a:off x="6145033" y="4059265"/>
            <a:ext cx="2880000" cy="2160000"/>
          </a:xfrm>
          <a:prstGeom prst="rect">
            <a:avLst/>
          </a:prstGeom>
          <a:solidFill>
            <a:schemeClr val="lt1"/>
          </a:solidFill>
        </p:spPr>
      </p:pic>
      <p:pic>
        <p:nvPicPr>
          <p:cNvPr id="42" name="그림 41">
            <a:extLst>
              <a:ext uri="{FF2B5EF4-FFF2-40B4-BE49-F238E27FC236}">
                <a16:creationId xmlns:a16="http://schemas.microsoft.com/office/drawing/2014/main" id="{38407128-9AAF-4814-894C-96316C645652}"/>
              </a:ext>
            </a:extLst>
          </p:cNvPr>
          <p:cNvPicPr>
            <a:picLocks noChangeAspect="1"/>
          </p:cNvPicPr>
          <p:nvPr/>
        </p:nvPicPr>
        <p:blipFill>
          <a:blip r:embed="rId7"/>
          <a:stretch>
            <a:fillRect/>
          </a:stretch>
        </p:blipFill>
        <p:spPr>
          <a:xfrm>
            <a:off x="3139927" y="1766143"/>
            <a:ext cx="2880000" cy="2160000"/>
          </a:xfrm>
          <a:prstGeom prst="rect">
            <a:avLst/>
          </a:prstGeom>
          <a:solidFill>
            <a:schemeClr val="lt1"/>
          </a:solidFill>
        </p:spPr>
      </p:pic>
      <p:pic>
        <p:nvPicPr>
          <p:cNvPr id="44" name="그림 43">
            <a:extLst>
              <a:ext uri="{FF2B5EF4-FFF2-40B4-BE49-F238E27FC236}">
                <a16:creationId xmlns:a16="http://schemas.microsoft.com/office/drawing/2014/main" id="{835F589F-9B5F-4A25-8A8B-1B49CD10B9F1}"/>
              </a:ext>
            </a:extLst>
          </p:cNvPr>
          <p:cNvPicPr>
            <a:picLocks noChangeAspect="1"/>
          </p:cNvPicPr>
          <p:nvPr/>
        </p:nvPicPr>
        <p:blipFill>
          <a:blip r:embed="rId8"/>
          <a:stretch>
            <a:fillRect/>
          </a:stretch>
        </p:blipFill>
        <p:spPr>
          <a:xfrm>
            <a:off x="3131863" y="4077288"/>
            <a:ext cx="2880000" cy="2160000"/>
          </a:xfrm>
          <a:prstGeom prst="rect">
            <a:avLst/>
          </a:prstGeom>
          <a:solidFill>
            <a:schemeClr val="lt1"/>
          </a:solidFill>
        </p:spPr>
      </p:pic>
    </p:spTree>
    <p:extLst>
      <p:ext uri="{BB962C8B-B14F-4D97-AF65-F5344CB8AC3E}">
        <p14:creationId xmlns:p14="http://schemas.microsoft.com/office/powerpoint/2010/main" val="322899516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3" name="그림 2">
            <a:extLst>
              <a:ext uri="{FF2B5EF4-FFF2-40B4-BE49-F238E27FC236}">
                <a16:creationId xmlns:a16="http://schemas.microsoft.com/office/drawing/2014/main" id="{A50EFEBD-3714-43B1-A5CE-F42840894C4A}"/>
              </a:ext>
            </a:extLst>
          </p:cNvPr>
          <p:cNvPicPr>
            <a:picLocks noChangeAspect="1"/>
          </p:cNvPicPr>
          <p:nvPr/>
        </p:nvPicPr>
        <p:blipFill>
          <a:blip r:embed="rId3"/>
          <a:stretch>
            <a:fillRect/>
          </a:stretch>
        </p:blipFill>
        <p:spPr>
          <a:xfrm>
            <a:off x="107950" y="1768746"/>
            <a:ext cx="2880000" cy="2160000"/>
          </a:xfrm>
          <a:prstGeom prst="rect">
            <a:avLst/>
          </a:prstGeom>
          <a:solidFill>
            <a:schemeClr val="lt1"/>
          </a:solidFill>
        </p:spPr>
      </p:pic>
      <p:pic>
        <p:nvPicPr>
          <p:cNvPr id="6" name="그림 5">
            <a:extLst>
              <a:ext uri="{FF2B5EF4-FFF2-40B4-BE49-F238E27FC236}">
                <a16:creationId xmlns:a16="http://schemas.microsoft.com/office/drawing/2014/main" id="{904F866C-209E-472A-9DB5-A6B13B9E2FD7}"/>
              </a:ext>
            </a:extLst>
          </p:cNvPr>
          <p:cNvPicPr>
            <a:picLocks noChangeAspect="1"/>
          </p:cNvPicPr>
          <p:nvPr/>
        </p:nvPicPr>
        <p:blipFill>
          <a:blip r:embed="rId4"/>
          <a:stretch>
            <a:fillRect/>
          </a:stretch>
        </p:blipFill>
        <p:spPr>
          <a:xfrm>
            <a:off x="107950" y="4077288"/>
            <a:ext cx="2880000" cy="2160000"/>
          </a:xfrm>
          <a:prstGeom prst="rect">
            <a:avLst/>
          </a:prstGeom>
          <a:solidFill>
            <a:schemeClr val="lt1"/>
          </a:solidFill>
        </p:spPr>
      </p:pic>
      <p:sp>
        <p:nvSpPr>
          <p:cNvPr id="197" name="Shape 197"/>
          <p:cNvSpPr txBox="1">
            <a:spLocks noGrp="1"/>
          </p:cNvSpPr>
          <p:nvPr>
            <p:ph type="sldNum" idx="12"/>
          </p:nvPr>
        </p:nvSpPr>
        <p:spPr>
          <a:xfrm>
            <a:off x="6553200" y="6356350"/>
            <a:ext cx="2133600" cy="365100"/>
          </a:xfrm>
          <a:prstGeom prst="rect">
            <a:avLst/>
          </a:prstGeom>
        </p:spPr>
        <p:txBody>
          <a:bodyPr lIns="91425" tIns="45700" rIns="91425" bIns="45700" anchor="ctr" anchorCtr="0">
            <a:noAutofit/>
          </a:bodyPr>
          <a:lstStyle/>
          <a:p>
            <a:pPr lvl="0" rtl="0">
              <a:spcBef>
                <a:spcPts val="0"/>
              </a:spcBef>
              <a:buNone/>
            </a:pPr>
            <a:fld id="{00000000-1234-1234-1234-123412341234}" type="slidenum">
              <a:rPr lang="en-US"/>
              <a:pPr lvl="0" rtl="0">
                <a:spcBef>
                  <a:spcPts val="0"/>
                </a:spcBef>
                <a:buNone/>
              </a:pPr>
              <a:t>36</a:t>
            </a:fld>
            <a:endParaRPr lang="en-US"/>
          </a:p>
        </p:txBody>
      </p:sp>
      <p:sp>
        <p:nvSpPr>
          <p:cNvPr id="13" name="Shape 132"/>
          <p:cNvSpPr txBox="1">
            <a:spLocks noGrp="1"/>
          </p:cNvSpPr>
          <p:nvPr>
            <p:ph type="title"/>
          </p:nvPr>
        </p:nvSpPr>
        <p:spPr>
          <a:xfrm>
            <a:off x="457200" y="41514"/>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600" b="0" i="0" u="none" strike="noStrike" cap="none" dirty="0">
                <a:solidFill>
                  <a:schemeClr val="lt1"/>
                </a:solidFill>
                <a:latin typeface="Calibri"/>
                <a:ea typeface="Calibri"/>
                <a:cs typeface="Calibri"/>
                <a:sym typeface="Calibri"/>
              </a:rPr>
              <a:t>PLPT </a:t>
            </a:r>
            <a:r>
              <a:rPr lang="en-US" dirty="0"/>
              <a:t>ABI-</a:t>
            </a:r>
            <a:r>
              <a:rPr lang="en-US" dirty="0">
                <a:solidFill>
                  <a:srgbClr val="FF0000"/>
                </a:solidFill>
              </a:rPr>
              <a:t>FD</a:t>
            </a:r>
            <a:r>
              <a:rPr lang="en-US" dirty="0"/>
              <a:t>-DSI:</a:t>
            </a:r>
          </a:p>
        </p:txBody>
      </p:sp>
      <p:sp>
        <p:nvSpPr>
          <p:cNvPr id="23" name="Shape 130"/>
          <p:cNvSpPr txBox="1">
            <a:spLocks/>
          </p:cNvSpPr>
          <p:nvPr/>
        </p:nvSpPr>
        <p:spPr>
          <a:xfrm>
            <a:off x="2377440" y="772856"/>
            <a:ext cx="4267200"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algn="ctr">
              <a:spcBef>
                <a:spcPts val="0"/>
              </a:spcBef>
              <a:buFont typeface="Arial"/>
              <a:buNone/>
            </a:pPr>
            <a:r>
              <a:rPr lang="en-US" dirty="0"/>
              <a:t>2018.11-2019.04 </a:t>
            </a:r>
            <a:r>
              <a:rPr lang="en-US" dirty="0">
                <a:solidFill>
                  <a:srgbClr val="FF0000"/>
                </a:solidFill>
              </a:rPr>
              <a:t>TT</a:t>
            </a:r>
          </a:p>
        </p:txBody>
      </p:sp>
      <p:sp>
        <p:nvSpPr>
          <p:cNvPr id="15" name="Shape 92"/>
          <p:cNvSpPr txBox="1">
            <a:spLocks/>
          </p:cNvSpPr>
          <p:nvPr/>
        </p:nvSpPr>
        <p:spPr>
          <a:xfrm>
            <a:off x="6553200" y="6356350"/>
            <a:ext cx="2133599" cy="365125"/>
          </a:xfrm>
          <a:prstGeom prst="rect">
            <a:avLst/>
          </a:prstGeom>
          <a:noFill/>
          <a:ln>
            <a:noFill/>
          </a:ln>
        </p:spPr>
        <p:txBody>
          <a:bodyPr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buSzPct val="25000"/>
            </a:pPr>
            <a:fld id="{00000000-1234-1234-1234-123412341234}" type="slidenum">
              <a:rPr lang="en-US" sz="1200" smtClean="0">
                <a:solidFill>
                  <a:schemeClr val="lt1"/>
                </a:solidFill>
                <a:latin typeface="Calibri"/>
                <a:ea typeface="Calibri"/>
                <a:cs typeface="Calibri"/>
                <a:sym typeface="Calibri"/>
              </a:rPr>
              <a:pPr algn="r">
                <a:buSzPct val="25000"/>
              </a:pPr>
              <a:t>36</a:t>
            </a:fld>
            <a:endParaRPr lang="en-US" sz="1200" dirty="0">
              <a:solidFill>
                <a:schemeClr val="lt1"/>
              </a:solidFill>
              <a:latin typeface="Calibri"/>
              <a:ea typeface="Calibri"/>
              <a:cs typeface="Calibri"/>
              <a:sym typeface="Calibri"/>
            </a:endParaRPr>
          </a:p>
        </p:txBody>
      </p:sp>
      <p:sp>
        <p:nvSpPr>
          <p:cNvPr id="4" name="TextBox 3"/>
          <p:cNvSpPr txBox="1"/>
          <p:nvPr/>
        </p:nvSpPr>
        <p:spPr>
          <a:xfrm>
            <a:off x="341193" y="6338932"/>
            <a:ext cx="8047129" cy="492443"/>
          </a:xfrm>
          <a:prstGeom prst="rect">
            <a:avLst/>
          </a:prstGeom>
          <a:noFill/>
        </p:spPr>
        <p:txBody>
          <a:bodyPr wrap="square" lIns="0" tIns="0" rIns="0" bIns="0" rtlCol="0">
            <a:spAutoFit/>
          </a:bodyPr>
          <a:lstStyle/>
          <a:p>
            <a:r>
              <a:rPr lang="en-US" sz="1600" dirty="0">
                <a:solidFill>
                  <a:schemeClr val="bg1"/>
                </a:solidFill>
                <a:latin typeface="Calibri" panose="020F0502020204030204" pitchFamily="34" charset="0"/>
                <a:cs typeface="Calibri" panose="020F0502020204030204" pitchFamily="34" charset="0"/>
              </a:rPr>
              <a:t>*TT results are slightly larger than spec when compared with RAOBs. </a:t>
            </a:r>
            <a:r>
              <a:rPr lang="en-US" altLang="ko-KR" sz="1600" dirty="0">
                <a:solidFill>
                  <a:schemeClr val="bg1"/>
                </a:solidFill>
                <a:latin typeface="Calibri" panose="020F0502020204030204" pitchFamily="34" charset="0"/>
                <a:cs typeface="Calibri" panose="020F0502020204030204" pitchFamily="34" charset="0"/>
              </a:rPr>
              <a:t>See next slide for more analysis </a:t>
            </a:r>
            <a:endParaRPr lang="en-US" sz="1600" dirty="0">
              <a:solidFill>
                <a:schemeClr val="bg1"/>
              </a:solidFill>
              <a:latin typeface="Calibri" panose="020F0502020204030204" pitchFamily="34" charset="0"/>
              <a:cs typeface="Calibri" panose="020F0502020204030204" pitchFamily="34" charset="0"/>
            </a:endParaRPr>
          </a:p>
        </p:txBody>
      </p:sp>
      <p:sp>
        <p:nvSpPr>
          <p:cNvPr id="24" name="Shape 130">
            <a:extLst>
              <a:ext uri="{FF2B5EF4-FFF2-40B4-BE49-F238E27FC236}">
                <a16:creationId xmlns:a16="http://schemas.microsoft.com/office/drawing/2014/main" id="{02C67795-622D-4B8B-A2E2-05610F81F17F}"/>
              </a:ext>
            </a:extLst>
          </p:cNvPr>
          <p:cNvSpPr txBox="1">
            <a:spLocks/>
          </p:cNvSpPr>
          <p:nvPr/>
        </p:nvSpPr>
        <p:spPr>
          <a:xfrm>
            <a:off x="7121316" y="861816"/>
            <a:ext cx="1920240" cy="514924"/>
          </a:xfrm>
          <a:prstGeom prst="rect">
            <a:avLst/>
          </a:prstGeom>
          <a:noFill/>
          <a:ln>
            <a:solidFill>
              <a:srgbClr val="00FF00"/>
            </a:solidFill>
          </a:ln>
        </p:spPr>
        <p:txBody>
          <a:bodyPr lIns="72000" tIns="36000" rIns="36000" bIns="36000"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US" sz="1400" dirty="0">
                <a:solidFill>
                  <a:schemeClr val="bg1"/>
                </a:solidFill>
                <a:latin typeface="Arial Narrow" panose="020B0606020202030204" pitchFamily="34" charset="0"/>
              </a:rPr>
              <a:t>Accuracy spec: 1 K</a:t>
            </a:r>
          </a:p>
          <a:p>
            <a:pPr marL="0" indent="0">
              <a:spcBef>
                <a:spcPts val="0"/>
              </a:spcBef>
              <a:buFont typeface="Arial"/>
              <a:buNone/>
            </a:pPr>
            <a:r>
              <a:rPr lang="en-US" sz="1400" dirty="0">
                <a:solidFill>
                  <a:schemeClr val="bg1"/>
                </a:solidFill>
                <a:latin typeface="Arial Narrow" panose="020B0606020202030204" pitchFamily="34" charset="0"/>
              </a:rPr>
              <a:t>Precision spec: 4 K</a:t>
            </a:r>
          </a:p>
        </p:txBody>
      </p:sp>
      <p:sp>
        <p:nvSpPr>
          <p:cNvPr id="25" name="Shape 130">
            <a:extLst>
              <a:ext uri="{FF2B5EF4-FFF2-40B4-BE49-F238E27FC236}">
                <a16:creationId xmlns:a16="http://schemas.microsoft.com/office/drawing/2014/main" id="{53212F98-6D56-4330-AC7D-3065A135FEF5}"/>
              </a:ext>
            </a:extLst>
          </p:cNvPr>
          <p:cNvSpPr txBox="1">
            <a:spLocks/>
          </p:cNvSpPr>
          <p:nvPr/>
        </p:nvSpPr>
        <p:spPr>
          <a:xfrm>
            <a:off x="952151" y="1274001"/>
            <a:ext cx="1415087"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US" sz="2800" b="1" dirty="0">
                <a:solidFill>
                  <a:srgbClr val="FF0000"/>
                </a:solidFill>
              </a:rPr>
              <a:t>RAOB*</a:t>
            </a:r>
          </a:p>
        </p:txBody>
      </p:sp>
      <p:sp>
        <p:nvSpPr>
          <p:cNvPr id="26" name="Shape 130">
            <a:extLst>
              <a:ext uri="{FF2B5EF4-FFF2-40B4-BE49-F238E27FC236}">
                <a16:creationId xmlns:a16="http://schemas.microsoft.com/office/drawing/2014/main" id="{BE6273B6-D87F-4F8F-8981-443D7C5D91EB}"/>
              </a:ext>
            </a:extLst>
          </p:cNvPr>
          <p:cNvSpPr txBox="1">
            <a:spLocks/>
          </p:cNvSpPr>
          <p:nvPr/>
        </p:nvSpPr>
        <p:spPr>
          <a:xfrm>
            <a:off x="3948739" y="1274001"/>
            <a:ext cx="1592748"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US" sz="2800" b="1" dirty="0">
                <a:solidFill>
                  <a:srgbClr val="FF0000"/>
                </a:solidFill>
              </a:rPr>
              <a:t>ECMWF</a:t>
            </a:r>
          </a:p>
        </p:txBody>
      </p:sp>
      <p:sp>
        <p:nvSpPr>
          <p:cNvPr id="27" name="Shape 130">
            <a:extLst>
              <a:ext uri="{FF2B5EF4-FFF2-40B4-BE49-F238E27FC236}">
                <a16:creationId xmlns:a16="http://schemas.microsoft.com/office/drawing/2014/main" id="{8F58F9EF-8E20-4AA3-81CF-17264DFA64D8}"/>
              </a:ext>
            </a:extLst>
          </p:cNvPr>
          <p:cNvSpPr txBox="1">
            <a:spLocks/>
          </p:cNvSpPr>
          <p:nvPr/>
        </p:nvSpPr>
        <p:spPr>
          <a:xfrm>
            <a:off x="6795574" y="1274001"/>
            <a:ext cx="1592748"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sz="2800" b="1" dirty="0">
                <a:solidFill>
                  <a:srgbClr val="FF0000"/>
                </a:solidFill>
              </a:rPr>
              <a:t>GDAS</a:t>
            </a:r>
          </a:p>
        </p:txBody>
      </p:sp>
      <p:pic>
        <p:nvPicPr>
          <p:cNvPr id="12" name="그림 11">
            <a:extLst>
              <a:ext uri="{FF2B5EF4-FFF2-40B4-BE49-F238E27FC236}">
                <a16:creationId xmlns:a16="http://schemas.microsoft.com/office/drawing/2014/main" id="{937588BB-250E-4843-B3F0-04063C156975}"/>
              </a:ext>
            </a:extLst>
          </p:cNvPr>
          <p:cNvPicPr>
            <a:picLocks noChangeAspect="1"/>
          </p:cNvPicPr>
          <p:nvPr/>
        </p:nvPicPr>
        <p:blipFill>
          <a:blip r:embed="rId5"/>
          <a:stretch>
            <a:fillRect/>
          </a:stretch>
        </p:blipFill>
        <p:spPr>
          <a:xfrm>
            <a:off x="6151948" y="1760682"/>
            <a:ext cx="2880000" cy="2160000"/>
          </a:xfrm>
          <a:prstGeom prst="rect">
            <a:avLst/>
          </a:prstGeom>
          <a:solidFill>
            <a:schemeClr val="lt1"/>
          </a:solidFill>
        </p:spPr>
      </p:pic>
      <p:pic>
        <p:nvPicPr>
          <p:cNvPr id="16" name="그림 15">
            <a:extLst>
              <a:ext uri="{FF2B5EF4-FFF2-40B4-BE49-F238E27FC236}">
                <a16:creationId xmlns:a16="http://schemas.microsoft.com/office/drawing/2014/main" id="{628198AE-968B-4F5B-B788-609905A4886C}"/>
              </a:ext>
            </a:extLst>
          </p:cNvPr>
          <p:cNvPicPr>
            <a:picLocks noChangeAspect="1"/>
          </p:cNvPicPr>
          <p:nvPr/>
        </p:nvPicPr>
        <p:blipFill>
          <a:blip r:embed="rId6"/>
          <a:stretch>
            <a:fillRect/>
          </a:stretch>
        </p:blipFill>
        <p:spPr>
          <a:xfrm>
            <a:off x="6151948" y="4077288"/>
            <a:ext cx="2880000" cy="2160000"/>
          </a:xfrm>
          <a:prstGeom prst="rect">
            <a:avLst/>
          </a:prstGeom>
          <a:solidFill>
            <a:schemeClr val="lt1"/>
          </a:solidFill>
        </p:spPr>
      </p:pic>
      <p:pic>
        <p:nvPicPr>
          <p:cNvPr id="18" name="그림 17">
            <a:extLst>
              <a:ext uri="{FF2B5EF4-FFF2-40B4-BE49-F238E27FC236}">
                <a16:creationId xmlns:a16="http://schemas.microsoft.com/office/drawing/2014/main" id="{E7DA181F-3735-43A4-8B7D-CD71DC5C0E75}"/>
              </a:ext>
            </a:extLst>
          </p:cNvPr>
          <p:cNvPicPr>
            <a:picLocks noChangeAspect="1"/>
          </p:cNvPicPr>
          <p:nvPr/>
        </p:nvPicPr>
        <p:blipFill>
          <a:blip r:embed="rId7"/>
          <a:stretch>
            <a:fillRect/>
          </a:stretch>
        </p:blipFill>
        <p:spPr>
          <a:xfrm>
            <a:off x="3129949" y="1779687"/>
            <a:ext cx="2880000" cy="2160000"/>
          </a:xfrm>
          <a:prstGeom prst="rect">
            <a:avLst/>
          </a:prstGeom>
          <a:solidFill>
            <a:schemeClr val="lt1"/>
          </a:solidFill>
        </p:spPr>
      </p:pic>
      <p:pic>
        <p:nvPicPr>
          <p:cNvPr id="29" name="그림 28">
            <a:extLst>
              <a:ext uri="{FF2B5EF4-FFF2-40B4-BE49-F238E27FC236}">
                <a16:creationId xmlns:a16="http://schemas.microsoft.com/office/drawing/2014/main" id="{AD797EB7-8C7D-4AC7-8076-6046495A890F}"/>
              </a:ext>
            </a:extLst>
          </p:cNvPr>
          <p:cNvPicPr>
            <a:picLocks noChangeAspect="1"/>
          </p:cNvPicPr>
          <p:nvPr/>
        </p:nvPicPr>
        <p:blipFill>
          <a:blip r:embed="rId8"/>
          <a:stretch>
            <a:fillRect/>
          </a:stretch>
        </p:blipFill>
        <p:spPr>
          <a:xfrm>
            <a:off x="3129949" y="4086160"/>
            <a:ext cx="2880000" cy="2160000"/>
          </a:xfrm>
          <a:prstGeom prst="rect">
            <a:avLst/>
          </a:prstGeom>
          <a:solidFill>
            <a:schemeClr val="lt1"/>
          </a:solidFill>
        </p:spPr>
      </p:pic>
    </p:spTree>
    <p:extLst>
      <p:ext uri="{BB962C8B-B14F-4D97-AF65-F5344CB8AC3E}">
        <p14:creationId xmlns:p14="http://schemas.microsoft.com/office/powerpoint/2010/main" val="345433623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9" name="그림 8">
            <a:extLst>
              <a:ext uri="{FF2B5EF4-FFF2-40B4-BE49-F238E27FC236}">
                <a16:creationId xmlns:a16="http://schemas.microsoft.com/office/drawing/2014/main" id="{D2921719-C0A5-46F7-842E-9DDA5254007F}"/>
              </a:ext>
            </a:extLst>
          </p:cNvPr>
          <p:cNvPicPr>
            <a:picLocks noChangeAspect="1"/>
          </p:cNvPicPr>
          <p:nvPr/>
        </p:nvPicPr>
        <p:blipFill>
          <a:blip r:embed="rId3"/>
          <a:stretch>
            <a:fillRect/>
          </a:stretch>
        </p:blipFill>
        <p:spPr>
          <a:xfrm>
            <a:off x="721407" y="2466342"/>
            <a:ext cx="3600000" cy="2700000"/>
          </a:xfrm>
          <a:prstGeom prst="rect">
            <a:avLst/>
          </a:prstGeom>
          <a:solidFill>
            <a:schemeClr val="lt1"/>
          </a:solidFill>
        </p:spPr>
      </p:pic>
      <p:pic>
        <p:nvPicPr>
          <p:cNvPr id="11" name="그림 10">
            <a:extLst>
              <a:ext uri="{FF2B5EF4-FFF2-40B4-BE49-F238E27FC236}">
                <a16:creationId xmlns:a16="http://schemas.microsoft.com/office/drawing/2014/main" id="{B7F2D982-0F9F-45A7-9185-6599DB7CB132}"/>
              </a:ext>
            </a:extLst>
          </p:cNvPr>
          <p:cNvPicPr>
            <a:picLocks noChangeAspect="1"/>
          </p:cNvPicPr>
          <p:nvPr/>
        </p:nvPicPr>
        <p:blipFill>
          <a:blip r:embed="rId4"/>
          <a:stretch>
            <a:fillRect/>
          </a:stretch>
        </p:blipFill>
        <p:spPr>
          <a:xfrm>
            <a:off x="4809987" y="2466342"/>
            <a:ext cx="3600000" cy="2700000"/>
          </a:xfrm>
          <a:prstGeom prst="rect">
            <a:avLst/>
          </a:prstGeom>
          <a:solidFill>
            <a:schemeClr val="lt1"/>
          </a:solidFill>
        </p:spPr>
      </p:pic>
      <p:sp>
        <p:nvSpPr>
          <p:cNvPr id="197" name="Shape 197"/>
          <p:cNvSpPr txBox="1">
            <a:spLocks noGrp="1"/>
          </p:cNvSpPr>
          <p:nvPr>
            <p:ph type="sldNum" idx="12"/>
          </p:nvPr>
        </p:nvSpPr>
        <p:spPr>
          <a:xfrm>
            <a:off x="6553200" y="6356350"/>
            <a:ext cx="2133600" cy="365100"/>
          </a:xfrm>
          <a:prstGeom prst="rect">
            <a:avLst/>
          </a:prstGeom>
        </p:spPr>
        <p:txBody>
          <a:bodyPr lIns="91425" tIns="45700" rIns="91425" bIns="45700" anchor="ctr" anchorCtr="0">
            <a:noAutofit/>
          </a:bodyPr>
          <a:lstStyle/>
          <a:p>
            <a:pPr lvl="0" rtl="0">
              <a:spcBef>
                <a:spcPts val="0"/>
              </a:spcBef>
              <a:buNone/>
            </a:pPr>
            <a:fld id="{00000000-1234-1234-1234-123412341234}" type="slidenum">
              <a:rPr lang="en-US"/>
              <a:pPr lvl="0" rtl="0">
                <a:spcBef>
                  <a:spcPts val="0"/>
                </a:spcBef>
                <a:buNone/>
              </a:pPr>
              <a:t>37</a:t>
            </a:fld>
            <a:endParaRPr lang="en-US"/>
          </a:p>
        </p:txBody>
      </p:sp>
      <p:sp>
        <p:nvSpPr>
          <p:cNvPr id="13" name="Shape 132"/>
          <p:cNvSpPr txBox="1">
            <a:spLocks noGrp="1"/>
          </p:cNvSpPr>
          <p:nvPr>
            <p:ph type="title"/>
          </p:nvPr>
        </p:nvSpPr>
        <p:spPr>
          <a:xfrm>
            <a:off x="457200" y="41514"/>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600" b="0" i="0" u="none" strike="noStrike" cap="none" dirty="0">
                <a:solidFill>
                  <a:schemeClr val="lt1"/>
                </a:solidFill>
                <a:latin typeface="Calibri"/>
                <a:ea typeface="Calibri"/>
                <a:cs typeface="Calibri"/>
                <a:sym typeface="Calibri"/>
              </a:rPr>
              <a:t>PLPT </a:t>
            </a:r>
            <a:r>
              <a:rPr lang="en-US" dirty="0"/>
              <a:t>ABI-</a:t>
            </a:r>
            <a:r>
              <a:rPr lang="en-US" dirty="0">
                <a:solidFill>
                  <a:srgbClr val="FF0000"/>
                </a:solidFill>
              </a:rPr>
              <a:t>FD</a:t>
            </a:r>
            <a:r>
              <a:rPr lang="en-US" dirty="0"/>
              <a:t>-DSI:</a:t>
            </a:r>
          </a:p>
        </p:txBody>
      </p:sp>
      <p:sp>
        <p:nvSpPr>
          <p:cNvPr id="17" name="Shape 130"/>
          <p:cNvSpPr txBox="1">
            <a:spLocks/>
          </p:cNvSpPr>
          <p:nvPr/>
        </p:nvSpPr>
        <p:spPr>
          <a:xfrm>
            <a:off x="347170" y="1951418"/>
            <a:ext cx="4462817"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sz="2000" dirty="0">
                <a:solidFill>
                  <a:schemeClr val="bg1"/>
                </a:solidFill>
              </a:rPr>
              <a:t>KI </a:t>
            </a:r>
            <a:r>
              <a:rPr lang="en-US" sz="2000" dirty="0">
                <a:solidFill>
                  <a:srgbClr val="FF0000"/>
                </a:solidFill>
              </a:rPr>
              <a:t>(&gt;26 for unstable cases)</a:t>
            </a:r>
          </a:p>
        </p:txBody>
      </p:sp>
      <p:sp>
        <p:nvSpPr>
          <p:cNvPr id="25" name="Shape 130"/>
          <p:cNvSpPr txBox="1">
            <a:spLocks/>
          </p:cNvSpPr>
          <p:nvPr/>
        </p:nvSpPr>
        <p:spPr>
          <a:xfrm>
            <a:off x="4752815" y="1951418"/>
            <a:ext cx="3600769"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sz="2000" dirty="0">
                <a:solidFill>
                  <a:schemeClr val="bg1"/>
                </a:solidFill>
              </a:rPr>
              <a:t>TT </a:t>
            </a:r>
            <a:r>
              <a:rPr lang="en-US" sz="2000" dirty="0">
                <a:solidFill>
                  <a:srgbClr val="FF0000"/>
                </a:solidFill>
              </a:rPr>
              <a:t>(&gt;44 for unstable cases)</a:t>
            </a:r>
          </a:p>
        </p:txBody>
      </p:sp>
      <p:sp>
        <p:nvSpPr>
          <p:cNvPr id="15" name="Shape 130"/>
          <p:cNvSpPr txBox="1">
            <a:spLocks/>
          </p:cNvSpPr>
          <p:nvPr/>
        </p:nvSpPr>
        <p:spPr>
          <a:xfrm>
            <a:off x="1904899" y="681416"/>
            <a:ext cx="5227421"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algn="ctr">
              <a:spcBef>
                <a:spcPts val="0"/>
              </a:spcBef>
              <a:buNone/>
            </a:pPr>
            <a:r>
              <a:rPr lang="en-US" altLang="ko-KR" sz="2800" dirty="0"/>
              <a:t>2018.11-2019.04</a:t>
            </a:r>
            <a:endParaRPr lang="en-US" sz="2800" dirty="0"/>
          </a:p>
          <a:p>
            <a:pPr algn="ctr">
              <a:spcBef>
                <a:spcPts val="0"/>
              </a:spcBef>
              <a:buFont typeface="Arial"/>
              <a:buNone/>
            </a:pPr>
            <a:r>
              <a:rPr lang="en-US" sz="2800" dirty="0"/>
              <a:t>including “only unstable cases”</a:t>
            </a:r>
          </a:p>
        </p:txBody>
      </p:sp>
      <p:sp>
        <p:nvSpPr>
          <p:cNvPr id="14" name="Shape 92"/>
          <p:cNvSpPr txBox="1">
            <a:spLocks/>
          </p:cNvSpPr>
          <p:nvPr/>
        </p:nvSpPr>
        <p:spPr>
          <a:xfrm>
            <a:off x="6553200" y="6356350"/>
            <a:ext cx="2133599" cy="365125"/>
          </a:xfrm>
          <a:prstGeom prst="rect">
            <a:avLst/>
          </a:prstGeom>
          <a:noFill/>
          <a:ln>
            <a:noFill/>
          </a:ln>
        </p:spPr>
        <p:txBody>
          <a:bodyPr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buSzPct val="25000"/>
            </a:pPr>
            <a:fld id="{00000000-1234-1234-1234-123412341234}" type="slidenum">
              <a:rPr lang="en-US" sz="1200" smtClean="0">
                <a:solidFill>
                  <a:schemeClr val="lt1"/>
                </a:solidFill>
                <a:latin typeface="Calibri"/>
                <a:ea typeface="Calibri"/>
                <a:cs typeface="Calibri"/>
                <a:sym typeface="Calibri"/>
              </a:rPr>
              <a:pPr algn="r">
                <a:buSzPct val="25000"/>
              </a:pPr>
              <a:t>37</a:t>
            </a:fld>
            <a:endParaRPr lang="en-US" sz="1200" dirty="0">
              <a:solidFill>
                <a:schemeClr val="lt1"/>
              </a:solidFill>
              <a:latin typeface="Calibri"/>
              <a:ea typeface="Calibri"/>
              <a:cs typeface="Calibri"/>
              <a:sym typeface="Calibri"/>
            </a:endParaRPr>
          </a:p>
        </p:txBody>
      </p:sp>
      <p:sp>
        <p:nvSpPr>
          <p:cNvPr id="12" name="Shape 130">
            <a:extLst>
              <a:ext uri="{FF2B5EF4-FFF2-40B4-BE49-F238E27FC236}">
                <a16:creationId xmlns:a16="http://schemas.microsoft.com/office/drawing/2014/main" id="{D2E764B5-0F61-4BBB-B013-A9CB582934AC}"/>
              </a:ext>
            </a:extLst>
          </p:cNvPr>
          <p:cNvSpPr txBox="1">
            <a:spLocks/>
          </p:cNvSpPr>
          <p:nvPr/>
        </p:nvSpPr>
        <p:spPr>
          <a:xfrm>
            <a:off x="5593080" y="5423804"/>
            <a:ext cx="1920240" cy="514924"/>
          </a:xfrm>
          <a:prstGeom prst="rect">
            <a:avLst/>
          </a:prstGeom>
          <a:noFill/>
          <a:ln>
            <a:solidFill>
              <a:srgbClr val="00FF00"/>
            </a:solidFill>
          </a:ln>
        </p:spPr>
        <p:txBody>
          <a:bodyPr lIns="72000" tIns="36000" rIns="36000" bIns="36000"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sz="1400" dirty="0">
                <a:solidFill>
                  <a:schemeClr val="bg1"/>
                </a:solidFill>
                <a:latin typeface="Arial Narrow" panose="020B0606020202030204" pitchFamily="34" charset="0"/>
              </a:rPr>
              <a:t>Accuracy spec: 1 K</a:t>
            </a:r>
          </a:p>
          <a:p>
            <a:pPr marL="0" indent="0" algn="ctr">
              <a:spcBef>
                <a:spcPts val="0"/>
              </a:spcBef>
              <a:buFont typeface="Arial"/>
              <a:buNone/>
            </a:pPr>
            <a:r>
              <a:rPr lang="en-US" sz="1400" dirty="0">
                <a:solidFill>
                  <a:schemeClr val="bg1"/>
                </a:solidFill>
                <a:latin typeface="Arial Narrow" panose="020B0606020202030204" pitchFamily="34" charset="0"/>
              </a:rPr>
              <a:t>Precision spec: 4 K</a:t>
            </a:r>
          </a:p>
        </p:txBody>
      </p:sp>
      <p:sp>
        <p:nvSpPr>
          <p:cNvPr id="16" name="Shape 130">
            <a:extLst>
              <a:ext uri="{FF2B5EF4-FFF2-40B4-BE49-F238E27FC236}">
                <a16:creationId xmlns:a16="http://schemas.microsoft.com/office/drawing/2014/main" id="{7D474D5C-6C87-4B9D-B32A-B6ED8CC1EE5C}"/>
              </a:ext>
            </a:extLst>
          </p:cNvPr>
          <p:cNvSpPr txBox="1">
            <a:spLocks/>
          </p:cNvSpPr>
          <p:nvPr/>
        </p:nvSpPr>
        <p:spPr>
          <a:xfrm>
            <a:off x="1561287" y="5423804"/>
            <a:ext cx="1920240" cy="514924"/>
          </a:xfrm>
          <a:prstGeom prst="rect">
            <a:avLst/>
          </a:prstGeom>
          <a:noFill/>
          <a:ln>
            <a:solidFill>
              <a:srgbClr val="00FF00"/>
            </a:solidFill>
          </a:ln>
        </p:spPr>
        <p:txBody>
          <a:bodyPr lIns="72000" tIns="36000" rIns="36000" bIns="36000"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sz="1400" dirty="0">
                <a:solidFill>
                  <a:schemeClr val="bg1"/>
                </a:solidFill>
                <a:latin typeface="Arial Narrow" panose="020B0606020202030204" pitchFamily="34" charset="0"/>
              </a:rPr>
              <a:t>Accuracy spec: 2 K</a:t>
            </a:r>
          </a:p>
          <a:p>
            <a:pPr marL="0" indent="0" algn="ctr">
              <a:spcBef>
                <a:spcPts val="0"/>
              </a:spcBef>
              <a:buFont typeface="Arial"/>
              <a:buNone/>
            </a:pPr>
            <a:r>
              <a:rPr lang="en-US" sz="1400" dirty="0">
                <a:solidFill>
                  <a:schemeClr val="bg1"/>
                </a:solidFill>
                <a:latin typeface="Arial Narrow" panose="020B0606020202030204" pitchFamily="34" charset="0"/>
              </a:rPr>
              <a:t>Precision spec: 5 K</a:t>
            </a:r>
          </a:p>
        </p:txBody>
      </p:sp>
      <p:sp>
        <p:nvSpPr>
          <p:cNvPr id="2" name="TextBox 1"/>
          <p:cNvSpPr txBox="1"/>
          <p:nvPr/>
        </p:nvSpPr>
        <p:spPr>
          <a:xfrm>
            <a:off x="1565435" y="6190094"/>
            <a:ext cx="4719562" cy="584775"/>
          </a:xfrm>
          <a:prstGeom prst="rect">
            <a:avLst/>
          </a:prstGeom>
          <a:noFill/>
        </p:spPr>
        <p:txBody>
          <a:bodyPr wrap="none" rtlCol="0">
            <a:spAutoFit/>
          </a:bodyPr>
          <a:lstStyle/>
          <a:p>
            <a:r>
              <a:rPr lang="en-US" sz="3200" dirty="0" smtClean="0">
                <a:solidFill>
                  <a:srgbClr val="FFFFFF"/>
                </a:solidFill>
              </a:rPr>
              <a:t>Comparisons with RAOB</a:t>
            </a:r>
            <a:endParaRPr lang="en-US" sz="3200" dirty="0">
              <a:solidFill>
                <a:srgbClr val="FFFFFF"/>
              </a:solidFill>
            </a:endParaRPr>
          </a:p>
        </p:txBody>
      </p:sp>
    </p:spTree>
    <p:extLst>
      <p:ext uri="{BB962C8B-B14F-4D97-AF65-F5344CB8AC3E}">
        <p14:creationId xmlns:p14="http://schemas.microsoft.com/office/powerpoint/2010/main" val="89558423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4" name="그림 3">
            <a:extLst>
              <a:ext uri="{FF2B5EF4-FFF2-40B4-BE49-F238E27FC236}">
                <a16:creationId xmlns:a16="http://schemas.microsoft.com/office/drawing/2014/main" id="{98C2CD64-3037-4BC3-B764-853CAB325610}"/>
              </a:ext>
            </a:extLst>
          </p:cNvPr>
          <p:cNvPicPr>
            <a:picLocks noChangeAspect="1"/>
          </p:cNvPicPr>
          <p:nvPr/>
        </p:nvPicPr>
        <p:blipFill>
          <a:blip r:embed="rId3"/>
          <a:stretch>
            <a:fillRect/>
          </a:stretch>
        </p:blipFill>
        <p:spPr>
          <a:xfrm>
            <a:off x="107950" y="1776639"/>
            <a:ext cx="2880000" cy="2160000"/>
          </a:xfrm>
          <a:prstGeom prst="rect">
            <a:avLst/>
          </a:prstGeom>
          <a:solidFill>
            <a:schemeClr val="lt1"/>
          </a:solidFill>
        </p:spPr>
      </p:pic>
      <p:pic>
        <p:nvPicPr>
          <p:cNvPr id="7" name="그림 6">
            <a:extLst>
              <a:ext uri="{FF2B5EF4-FFF2-40B4-BE49-F238E27FC236}">
                <a16:creationId xmlns:a16="http://schemas.microsoft.com/office/drawing/2014/main" id="{9ACA3F20-9E49-4921-8C53-7650047F17BF}"/>
              </a:ext>
            </a:extLst>
          </p:cNvPr>
          <p:cNvPicPr>
            <a:picLocks noChangeAspect="1"/>
          </p:cNvPicPr>
          <p:nvPr/>
        </p:nvPicPr>
        <p:blipFill>
          <a:blip r:embed="rId4"/>
          <a:stretch>
            <a:fillRect/>
          </a:stretch>
        </p:blipFill>
        <p:spPr>
          <a:xfrm>
            <a:off x="107950" y="4077288"/>
            <a:ext cx="2880000" cy="2160000"/>
          </a:xfrm>
          <a:prstGeom prst="rect">
            <a:avLst/>
          </a:prstGeom>
          <a:solidFill>
            <a:schemeClr val="lt1"/>
          </a:solidFill>
        </p:spPr>
      </p:pic>
      <p:sp>
        <p:nvSpPr>
          <p:cNvPr id="197" name="Shape 197"/>
          <p:cNvSpPr txBox="1">
            <a:spLocks noGrp="1"/>
          </p:cNvSpPr>
          <p:nvPr>
            <p:ph type="sldNum" idx="12"/>
          </p:nvPr>
        </p:nvSpPr>
        <p:spPr>
          <a:xfrm>
            <a:off x="6553200" y="6356350"/>
            <a:ext cx="2133600" cy="365100"/>
          </a:xfrm>
          <a:prstGeom prst="rect">
            <a:avLst/>
          </a:prstGeom>
        </p:spPr>
        <p:txBody>
          <a:bodyPr lIns="91425" tIns="45700" rIns="91425" bIns="45700" anchor="ctr" anchorCtr="0">
            <a:noAutofit/>
          </a:bodyPr>
          <a:lstStyle/>
          <a:p>
            <a:pPr lvl="0" rtl="0">
              <a:spcBef>
                <a:spcPts val="0"/>
              </a:spcBef>
              <a:buNone/>
            </a:pPr>
            <a:fld id="{00000000-1234-1234-1234-123412341234}" type="slidenum">
              <a:rPr lang="en-US"/>
              <a:pPr lvl="0" rtl="0">
                <a:spcBef>
                  <a:spcPts val="0"/>
                </a:spcBef>
                <a:buNone/>
              </a:pPr>
              <a:t>38</a:t>
            </a:fld>
            <a:endParaRPr lang="en-US"/>
          </a:p>
        </p:txBody>
      </p:sp>
      <p:sp>
        <p:nvSpPr>
          <p:cNvPr id="13" name="Shape 132"/>
          <p:cNvSpPr txBox="1">
            <a:spLocks noGrp="1"/>
          </p:cNvSpPr>
          <p:nvPr>
            <p:ph type="title"/>
          </p:nvPr>
        </p:nvSpPr>
        <p:spPr>
          <a:xfrm>
            <a:off x="457200" y="41514"/>
            <a:ext cx="8229600" cy="1143000"/>
          </a:xfrm>
          <a:prstGeom prst="rect">
            <a:avLst/>
          </a:prstGeom>
          <a:noFill/>
          <a:ln>
            <a:noFill/>
          </a:ln>
        </p:spPr>
        <p:txBody>
          <a:bodyPr lIns="91425" tIns="45700" rIns="91425" bIns="45700" anchor="ctr" anchorCtr="0">
            <a:noAutofit/>
          </a:bodyPr>
          <a:lstStyle/>
          <a:p>
            <a:pPr lvl="0">
              <a:buSzPct val="25000"/>
            </a:pPr>
            <a:r>
              <a:rPr lang="en-US" sz="3600" b="0" i="0" u="none" strike="noStrike" cap="none" dirty="0">
                <a:solidFill>
                  <a:schemeClr val="lt1"/>
                </a:solidFill>
                <a:latin typeface="Calibri"/>
                <a:ea typeface="Calibri"/>
                <a:cs typeface="Calibri"/>
                <a:sym typeface="Calibri"/>
              </a:rPr>
              <a:t>PLPT </a:t>
            </a:r>
            <a:r>
              <a:rPr lang="en-US" dirty="0"/>
              <a:t>ABI-</a:t>
            </a:r>
            <a:r>
              <a:rPr lang="en-US" altLang="ko-KR" dirty="0">
                <a:solidFill>
                  <a:srgbClr val="FFFF00"/>
                </a:solidFill>
              </a:rPr>
              <a:t>MESO2</a:t>
            </a:r>
            <a:r>
              <a:rPr lang="en-US" dirty="0"/>
              <a:t>-DSI:</a:t>
            </a:r>
          </a:p>
        </p:txBody>
      </p:sp>
      <p:sp>
        <p:nvSpPr>
          <p:cNvPr id="15" name="Shape 92"/>
          <p:cNvSpPr txBox="1">
            <a:spLocks/>
          </p:cNvSpPr>
          <p:nvPr/>
        </p:nvSpPr>
        <p:spPr>
          <a:xfrm>
            <a:off x="6553200" y="6356350"/>
            <a:ext cx="2133599" cy="365125"/>
          </a:xfrm>
          <a:prstGeom prst="rect">
            <a:avLst/>
          </a:prstGeom>
          <a:noFill/>
          <a:ln>
            <a:noFill/>
          </a:ln>
        </p:spPr>
        <p:txBody>
          <a:bodyPr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buSzPct val="25000"/>
            </a:pPr>
            <a:fld id="{00000000-1234-1234-1234-123412341234}" type="slidenum">
              <a:rPr lang="en-US" sz="1200" smtClean="0">
                <a:solidFill>
                  <a:schemeClr val="lt1"/>
                </a:solidFill>
                <a:latin typeface="Calibri"/>
                <a:ea typeface="Calibri"/>
                <a:cs typeface="Calibri"/>
                <a:sym typeface="Calibri"/>
              </a:rPr>
              <a:pPr algn="r">
                <a:buSzPct val="25000"/>
              </a:pPr>
              <a:t>38</a:t>
            </a:fld>
            <a:endParaRPr lang="en-US" sz="1200" dirty="0">
              <a:solidFill>
                <a:schemeClr val="lt1"/>
              </a:solidFill>
              <a:latin typeface="Calibri"/>
              <a:ea typeface="Calibri"/>
              <a:cs typeface="Calibri"/>
              <a:sym typeface="Calibri"/>
            </a:endParaRPr>
          </a:p>
        </p:txBody>
      </p:sp>
      <p:sp>
        <p:nvSpPr>
          <p:cNvPr id="24" name="Shape 130">
            <a:extLst>
              <a:ext uri="{FF2B5EF4-FFF2-40B4-BE49-F238E27FC236}">
                <a16:creationId xmlns:a16="http://schemas.microsoft.com/office/drawing/2014/main" id="{689159A3-9AB5-42CA-AC2F-D96546535F61}"/>
              </a:ext>
            </a:extLst>
          </p:cNvPr>
          <p:cNvSpPr txBox="1">
            <a:spLocks/>
          </p:cNvSpPr>
          <p:nvPr/>
        </p:nvSpPr>
        <p:spPr>
          <a:xfrm>
            <a:off x="952151" y="1274001"/>
            <a:ext cx="1415087"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US" sz="2800" b="1" dirty="0">
                <a:solidFill>
                  <a:srgbClr val="FF0000"/>
                </a:solidFill>
              </a:rPr>
              <a:t>RAOB</a:t>
            </a:r>
          </a:p>
        </p:txBody>
      </p:sp>
      <p:sp>
        <p:nvSpPr>
          <p:cNvPr id="26" name="Shape 130">
            <a:extLst>
              <a:ext uri="{FF2B5EF4-FFF2-40B4-BE49-F238E27FC236}">
                <a16:creationId xmlns:a16="http://schemas.microsoft.com/office/drawing/2014/main" id="{761DF5BD-10D1-4D60-92F6-6ECA0BF6B34E}"/>
              </a:ext>
            </a:extLst>
          </p:cNvPr>
          <p:cNvSpPr txBox="1">
            <a:spLocks/>
          </p:cNvSpPr>
          <p:nvPr/>
        </p:nvSpPr>
        <p:spPr>
          <a:xfrm>
            <a:off x="3948739" y="1274001"/>
            <a:ext cx="1592748"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US" sz="2800" b="1" dirty="0">
                <a:solidFill>
                  <a:srgbClr val="FF0000"/>
                </a:solidFill>
              </a:rPr>
              <a:t>ECMWF</a:t>
            </a:r>
          </a:p>
        </p:txBody>
      </p:sp>
      <p:sp>
        <p:nvSpPr>
          <p:cNvPr id="27" name="Shape 130">
            <a:extLst>
              <a:ext uri="{FF2B5EF4-FFF2-40B4-BE49-F238E27FC236}">
                <a16:creationId xmlns:a16="http://schemas.microsoft.com/office/drawing/2014/main" id="{C23495BC-CF4A-47AD-8133-BFE5C715BD66}"/>
              </a:ext>
            </a:extLst>
          </p:cNvPr>
          <p:cNvSpPr txBox="1">
            <a:spLocks/>
          </p:cNvSpPr>
          <p:nvPr/>
        </p:nvSpPr>
        <p:spPr>
          <a:xfrm>
            <a:off x="6795574" y="1274001"/>
            <a:ext cx="1592748"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sz="2800" b="1" dirty="0">
                <a:solidFill>
                  <a:srgbClr val="FF0000"/>
                </a:solidFill>
              </a:rPr>
              <a:t>GDAS</a:t>
            </a:r>
          </a:p>
        </p:txBody>
      </p:sp>
      <p:sp>
        <p:nvSpPr>
          <p:cNvPr id="34" name="Shape 130">
            <a:extLst>
              <a:ext uri="{FF2B5EF4-FFF2-40B4-BE49-F238E27FC236}">
                <a16:creationId xmlns:a16="http://schemas.microsoft.com/office/drawing/2014/main" id="{E503959A-3D75-44BA-ACA9-3DBDAE52A682}"/>
              </a:ext>
            </a:extLst>
          </p:cNvPr>
          <p:cNvSpPr txBox="1">
            <a:spLocks/>
          </p:cNvSpPr>
          <p:nvPr/>
        </p:nvSpPr>
        <p:spPr>
          <a:xfrm>
            <a:off x="7121316" y="861816"/>
            <a:ext cx="1920240" cy="514924"/>
          </a:xfrm>
          <a:prstGeom prst="rect">
            <a:avLst/>
          </a:prstGeom>
          <a:noFill/>
          <a:ln>
            <a:solidFill>
              <a:srgbClr val="00FF00"/>
            </a:solidFill>
          </a:ln>
        </p:spPr>
        <p:txBody>
          <a:bodyPr lIns="72000" tIns="36000" rIns="36000" bIns="36000"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US" sz="1400" dirty="0">
                <a:solidFill>
                  <a:schemeClr val="bg1"/>
                </a:solidFill>
                <a:latin typeface="Arial Narrow" panose="020B0606020202030204" pitchFamily="34" charset="0"/>
              </a:rPr>
              <a:t>Accuracy spec: 2 K</a:t>
            </a:r>
          </a:p>
          <a:p>
            <a:pPr marL="0" indent="0">
              <a:spcBef>
                <a:spcPts val="0"/>
              </a:spcBef>
              <a:buFont typeface="Arial"/>
              <a:buNone/>
            </a:pPr>
            <a:r>
              <a:rPr lang="en-US" sz="1400" dirty="0">
                <a:solidFill>
                  <a:schemeClr val="bg1"/>
                </a:solidFill>
                <a:latin typeface="Arial Narrow" panose="020B0606020202030204" pitchFamily="34" charset="0"/>
              </a:rPr>
              <a:t>Precision spec: 6.5 K</a:t>
            </a:r>
          </a:p>
        </p:txBody>
      </p:sp>
      <p:sp>
        <p:nvSpPr>
          <p:cNvPr id="46" name="Shape 130">
            <a:extLst>
              <a:ext uri="{FF2B5EF4-FFF2-40B4-BE49-F238E27FC236}">
                <a16:creationId xmlns:a16="http://schemas.microsoft.com/office/drawing/2014/main" id="{4424801F-EA0F-4E49-AD8D-1E92E3BDA62B}"/>
              </a:ext>
            </a:extLst>
          </p:cNvPr>
          <p:cNvSpPr txBox="1">
            <a:spLocks/>
          </p:cNvSpPr>
          <p:nvPr/>
        </p:nvSpPr>
        <p:spPr>
          <a:xfrm>
            <a:off x="2377440" y="772856"/>
            <a:ext cx="4267200"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algn="ctr">
              <a:spcBef>
                <a:spcPts val="0"/>
              </a:spcBef>
              <a:buFont typeface="Arial"/>
              <a:buNone/>
            </a:pPr>
            <a:r>
              <a:rPr lang="en-US" dirty="0"/>
              <a:t>2018.11-2019.04 </a:t>
            </a:r>
            <a:r>
              <a:rPr lang="en-US" dirty="0">
                <a:solidFill>
                  <a:srgbClr val="FF0000"/>
                </a:solidFill>
              </a:rPr>
              <a:t>LI</a:t>
            </a:r>
          </a:p>
        </p:txBody>
      </p:sp>
      <p:pic>
        <p:nvPicPr>
          <p:cNvPr id="3" name="그림 2">
            <a:extLst>
              <a:ext uri="{FF2B5EF4-FFF2-40B4-BE49-F238E27FC236}">
                <a16:creationId xmlns:a16="http://schemas.microsoft.com/office/drawing/2014/main" id="{2D8EE0D8-D4BC-4F01-8A65-A1B181C7035F}"/>
              </a:ext>
            </a:extLst>
          </p:cNvPr>
          <p:cNvPicPr>
            <a:picLocks noChangeAspect="1"/>
          </p:cNvPicPr>
          <p:nvPr/>
        </p:nvPicPr>
        <p:blipFill>
          <a:blip r:embed="rId5"/>
          <a:stretch>
            <a:fillRect/>
          </a:stretch>
        </p:blipFill>
        <p:spPr>
          <a:xfrm>
            <a:off x="3131863" y="1791927"/>
            <a:ext cx="2880000" cy="2160000"/>
          </a:xfrm>
          <a:prstGeom prst="rect">
            <a:avLst/>
          </a:prstGeom>
          <a:solidFill>
            <a:schemeClr val="lt1"/>
          </a:solidFill>
        </p:spPr>
      </p:pic>
      <p:pic>
        <p:nvPicPr>
          <p:cNvPr id="6" name="그림 5">
            <a:extLst>
              <a:ext uri="{FF2B5EF4-FFF2-40B4-BE49-F238E27FC236}">
                <a16:creationId xmlns:a16="http://schemas.microsoft.com/office/drawing/2014/main" id="{63AE5D31-73B1-4EAE-94CF-E446AE8210A9}"/>
              </a:ext>
            </a:extLst>
          </p:cNvPr>
          <p:cNvPicPr>
            <a:picLocks noChangeAspect="1"/>
          </p:cNvPicPr>
          <p:nvPr/>
        </p:nvPicPr>
        <p:blipFill>
          <a:blip r:embed="rId6"/>
          <a:stretch>
            <a:fillRect/>
          </a:stretch>
        </p:blipFill>
        <p:spPr>
          <a:xfrm>
            <a:off x="3132000" y="4077288"/>
            <a:ext cx="2880000" cy="2160000"/>
          </a:xfrm>
          <a:prstGeom prst="rect">
            <a:avLst/>
          </a:prstGeom>
          <a:solidFill>
            <a:schemeClr val="lt1"/>
          </a:solidFill>
        </p:spPr>
      </p:pic>
      <p:pic>
        <p:nvPicPr>
          <p:cNvPr id="8" name="그림 7">
            <a:extLst>
              <a:ext uri="{FF2B5EF4-FFF2-40B4-BE49-F238E27FC236}">
                <a16:creationId xmlns:a16="http://schemas.microsoft.com/office/drawing/2014/main" id="{17297548-C259-43D5-BDEB-07A1615F3A5B}"/>
              </a:ext>
            </a:extLst>
          </p:cNvPr>
          <p:cNvPicPr>
            <a:picLocks noChangeAspect="1"/>
          </p:cNvPicPr>
          <p:nvPr/>
        </p:nvPicPr>
        <p:blipFill>
          <a:blip r:embed="rId7"/>
          <a:stretch>
            <a:fillRect/>
          </a:stretch>
        </p:blipFill>
        <p:spPr>
          <a:xfrm>
            <a:off x="6151948" y="1776639"/>
            <a:ext cx="2880000" cy="2160000"/>
          </a:xfrm>
          <a:prstGeom prst="rect">
            <a:avLst/>
          </a:prstGeom>
          <a:solidFill>
            <a:schemeClr val="lt1"/>
          </a:solidFill>
        </p:spPr>
      </p:pic>
      <p:pic>
        <p:nvPicPr>
          <p:cNvPr id="11" name="그림 10">
            <a:extLst>
              <a:ext uri="{FF2B5EF4-FFF2-40B4-BE49-F238E27FC236}">
                <a16:creationId xmlns:a16="http://schemas.microsoft.com/office/drawing/2014/main" id="{FA99ECB6-894D-42A9-8EE3-DE22B100B09B}"/>
              </a:ext>
            </a:extLst>
          </p:cNvPr>
          <p:cNvPicPr>
            <a:picLocks noChangeAspect="1"/>
          </p:cNvPicPr>
          <p:nvPr/>
        </p:nvPicPr>
        <p:blipFill>
          <a:blip r:embed="rId8"/>
          <a:stretch>
            <a:fillRect/>
          </a:stretch>
        </p:blipFill>
        <p:spPr>
          <a:xfrm>
            <a:off x="6151948" y="4093084"/>
            <a:ext cx="2880000" cy="2160000"/>
          </a:xfrm>
          <a:prstGeom prst="rect">
            <a:avLst/>
          </a:prstGeom>
          <a:solidFill>
            <a:schemeClr val="lt1"/>
          </a:solidFill>
        </p:spPr>
      </p:pic>
    </p:spTree>
    <p:extLst>
      <p:ext uri="{BB962C8B-B14F-4D97-AF65-F5344CB8AC3E}">
        <p14:creationId xmlns:p14="http://schemas.microsoft.com/office/powerpoint/2010/main" val="134160614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Shape 197"/>
          <p:cNvSpPr txBox="1">
            <a:spLocks noGrp="1"/>
          </p:cNvSpPr>
          <p:nvPr>
            <p:ph type="sldNum" idx="12"/>
          </p:nvPr>
        </p:nvSpPr>
        <p:spPr>
          <a:xfrm>
            <a:off x="6553200" y="6356350"/>
            <a:ext cx="2133600" cy="365100"/>
          </a:xfrm>
          <a:prstGeom prst="rect">
            <a:avLst/>
          </a:prstGeom>
        </p:spPr>
        <p:txBody>
          <a:bodyPr lIns="91425" tIns="45700" rIns="91425" bIns="45700" anchor="ctr" anchorCtr="0">
            <a:noAutofit/>
          </a:bodyPr>
          <a:lstStyle/>
          <a:p>
            <a:pPr lvl="0" rtl="0">
              <a:spcBef>
                <a:spcPts val="0"/>
              </a:spcBef>
              <a:buNone/>
            </a:pPr>
            <a:fld id="{00000000-1234-1234-1234-123412341234}" type="slidenum">
              <a:rPr lang="en-US"/>
              <a:pPr lvl="0" rtl="0">
                <a:spcBef>
                  <a:spcPts val="0"/>
                </a:spcBef>
                <a:buNone/>
              </a:pPr>
              <a:t>39</a:t>
            </a:fld>
            <a:endParaRPr lang="en-US"/>
          </a:p>
        </p:txBody>
      </p:sp>
      <p:sp>
        <p:nvSpPr>
          <p:cNvPr id="13" name="Shape 132"/>
          <p:cNvSpPr txBox="1">
            <a:spLocks noGrp="1"/>
          </p:cNvSpPr>
          <p:nvPr>
            <p:ph type="title"/>
          </p:nvPr>
        </p:nvSpPr>
        <p:spPr>
          <a:xfrm>
            <a:off x="457200" y="41514"/>
            <a:ext cx="8229600" cy="1143000"/>
          </a:xfrm>
          <a:prstGeom prst="rect">
            <a:avLst/>
          </a:prstGeom>
          <a:noFill/>
          <a:ln>
            <a:noFill/>
          </a:ln>
        </p:spPr>
        <p:txBody>
          <a:bodyPr lIns="91425" tIns="45700" rIns="91425" bIns="45700" anchor="ctr" anchorCtr="0">
            <a:noAutofit/>
          </a:bodyPr>
          <a:lstStyle/>
          <a:p>
            <a:pPr lvl="0">
              <a:buSzPct val="25000"/>
            </a:pPr>
            <a:r>
              <a:rPr lang="en-US" sz="3600" b="0" i="0" u="none" strike="noStrike" cap="none" dirty="0">
                <a:solidFill>
                  <a:schemeClr val="lt1"/>
                </a:solidFill>
                <a:latin typeface="Calibri"/>
                <a:ea typeface="Calibri"/>
                <a:cs typeface="Calibri"/>
                <a:sym typeface="Calibri"/>
              </a:rPr>
              <a:t>PLPT </a:t>
            </a:r>
            <a:r>
              <a:rPr lang="en-US" dirty="0"/>
              <a:t>ABI-</a:t>
            </a:r>
            <a:r>
              <a:rPr lang="en-US" altLang="ko-KR" dirty="0">
                <a:solidFill>
                  <a:srgbClr val="FFFF00"/>
                </a:solidFill>
              </a:rPr>
              <a:t>MESO2</a:t>
            </a:r>
            <a:r>
              <a:rPr lang="en-US" dirty="0"/>
              <a:t>-DSI:</a:t>
            </a:r>
          </a:p>
        </p:txBody>
      </p:sp>
      <p:sp>
        <p:nvSpPr>
          <p:cNvPr id="23" name="Shape 130"/>
          <p:cNvSpPr txBox="1">
            <a:spLocks/>
          </p:cNvSpPr>
          <p:nvPr/>
        </p:nvSpPr>
        <p:spPr>
          <a:xfrm>
            <a:off x="2377440" y="772856"/>
            <a:ext cx="4267200"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algn="ctr">
              <a:spcBef>
                <a:spcPts val="0"/>
              </a:spcBef>
              <a:buFont typeface="Arial"/>
              <a:buNone/>
            </a:pPr>
            <a:r>
              <a:rPr lang="en-US" dirty="0"/>
              <a:t>2018.11-2019.04 </a:t>
            </a:r>
            <a:r>
              <a:rPr lang="en-US" dirty="0">
                <a:solidFill>
                  <a:srgbClr val="FF0000"/>
                </a:solidFill>
              </a:rPr>
              <a:t>CAPE</a:t>
            </a:r>
          </a:p>
        </p:txBody>
      </p:sp>
      <p:sp>
        <p:nvSpPr>
          <p:cNvPr id="15" name="Shape 92"/>
          <p:cNvSpPr txBox="1">
            <a:spLocks/>
          </p:cNvSpPr>
          <p:nvPr/>
        </p:nvSpPr>
        <p:spPr>
          <a:xfrm>
            <a:off x="6553200" y="6356350"/>
            <a:ext cx="2133599" cy="365125"/>
          </a:xfrm>
          <a:prstGeom prst="rect">
            <a:avLst/>
          </a:prstGeom>
          <a:noFill/>
          <a:ln>
            <a:noFill/>
          </a:ln>
        </p:spPr>
        <p:txBody>
          <a:bodyPr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buSzPct val="25000"/>
            </a:pPr>
            <a:fld id="{00000000-1234-1234-1234-123412341234}" type="slidenum">
              <a:rPr lang="en-US" sz="1200" smtClean="0">
                <a:solidFill>
                  <a:schemeClr val="lt1"/>
                </a:solidFill>
                <a:latin typeface="Calibri"/>
                <a:ea typeface="Calibri"/>
                <a:cs typeface="Calibri"/>
                <a:sym typeface="Calibri"/>
              </a:rPr>
              <a:pPr algn="r">
                <a:buSzPct val="25000"/>
              </a:pPr>
              <a:t>39</a:t>
            </a:fld>
            <a:endParaRPr lang="en-US" sz="1200" dirty="0">
              <a:solidFill>
                <a:schemeClr val="lt1"/>
              </a:solidFill>
              <a:latin typeface="Calibri"/>
              <a:ea typeface="Calibri"/>
              <a:cs typeface="Calibri"/>
              <a:sym typeface="Calibri"/>
            </a:endParaRPr>
          </a:p>
        </p:txBody>
      </p:sp>
      <p:sp>
        <p:nvSpPr>
          <p:cNvPr id="48" name="Shape 130">
            <a:extLst>
              <a:ext uri="{FF2B5EF4-FFF2-40B4-BE49-F238E27FC236}">
                <a16:creationId xmlns:a16="http://schemas.microsoft.com/office/drawing/2014/main" id="{7CDA3229-8372-4AAD-BC27-40AB86FA9356}"/>
              </a:ext>
            </a:extLst>
          </p:cNvPr>
          <p:cNvSpPr txBox="1">
            <a:spLocks/>
          </p:cNvSpPr>
          <p:nvPr/>
        </p:nvSpPr>
        <p:spPr>
          <a:xfrm>
            <a:off x="952151" y="1274001"/>
            <a:ext cx="1415087"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US" sz="2800" b="1" dirty="0">
                <a:solidFill>
                  <a:srgbClr val="FF0000"/>
                </a:solidFill>
              </a:rPr>
              <a:t>RAOB</a:t>
            </a:r>
          </a:p>
        </p:txBody>
      </p:sp>
      <p:sp>
        <p:nvSpPr>
          <p:cNvPr id="49" name="Shape 130">
            <a:extLst>
              <a:ext uri="{FF2B5EF4-FFF2-40B4-BE49-F238E27FC236}">
                <a16:creationId xmlns:a16="http://schemas.microsoft.com/office/drawing/2014/main" id="{ED7224EB-D628-4DBE-B49D-8E86F5D9DF7B}"/>
              </a:ext>
            </a:extLst>
          </p:cNvPr>
          <p:cNvSpPr txBox="1">
            <a:spLocks/>
          </p:cNvSpPr>
          <p:nvPr/>
        </p:nvSpPr>
        <p:spPr>
          <a:xfrm>
            <a:off x="3948739" y="1274001"/>
            <a:ext cx="1592748"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US" sz="2800" b="1" dirty="0">
                <a:solidFill>
                  <a:srgbClr val="FF0000"/>
                </a:solidFill>
              </a:rPr>
              <a:t>ECMWF</a:t>
            </a:r>
          </a:p>
        </p:txBody>
      </p:sp>
      <p:sp>
        <p:nvSpPr>
          <p:cNvPr id="50" name="Shape 130">
            <a:extLst>
              <a:ext uri="{FF2B5EF4-FFF2-40B4-BE49-F238E27FC236}">
                <a16:creationId xmlns:a16="http://schemas.microsoft.com/office/drawing/2014/main" id="{6D9C165E-FDFA-4CD8-8E2F-A5160DF23983}"/>
              </a:ext>
            </a:extLst>
          </p:cNvPr>
          <p:cNvSpPr txBox="1">
            <a:spLocks/>
          </p:cNvSpPr>
          <p:nvPr/>
        </p:nvSpPr>
        <p:spPr>
          <a:xfrm>
            <a:off x="6795574" y="1274001"/>
            <a:ext cx="1592748"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sz="2800" b="1" dirty="0">
                <a:solidFill>
                  <a:srgbClr val="FF0000"/>
                </a:solidFill>
              </a:rPr>
              <a:t>GDAS</a:t>
            </a:r>
          </a:p>
        </p:txBody>
      </p:sp>
      <p:sp>
        <p:nvSpPr>
          <p:cNvPr id="51" name="Shape 130">
            <a:extLst>
              <a:ext uri="{FF2B5EF4-FFF2-40B4-BE49-F238E27FC236}">
                <a16:creationId xmlns:a16="http://schemas.microsoft.com/office/drawing/2014/main" id="{6FA35A6C-BF4A-46AA-95B4-DC2A7D721F45}"/>
              </a:ext>
            </a:extLst>
          </p:cNvPr>
          <p:cNvSpPr txBox="1">
            <a:spLocks/>
          </p:cNvSpPr>
          <p:nvPr/>
        </p:nvSpPr>
        <p:spPr>
          <a:xfrm>
            <a:off x="7121316" y="861816"/>
            <a:ext cx="1920240" cy="514924"/>
          </a:xfrm>
          <a:prstGeom prst="rect">
            <a:avLst/>
          </a:prstGeom>
          <a:noFill/>
          <a:ln>
            <a:solidFill>
              <a:srgbClr val="00FF00"/>
            </a:solidFill>
          </a:ln>
        </p:spPr>
        <p:txBody>
          <a:bodyPr lIns="72000" tIns="36000" rIns="36000" bIns="36000"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US" sz="1400" dirty="0">
                <a:solidFill>
                  <a:schemeClr val="bg1"/>
                </a:solidFill>
                <a:latin typeface="Arial Narrow" panose="020B0606020202030204" pitchFamily="34" charset="0"/>
              </a:rPr>
              <a:t>Accuracy spec: 1000 J/kg</a:t>
            </a:r>
          </a:p>
          <a:p>
            <a:pPr marL="0" indent="0">
              <a:spcBef>
                <a:spcPts val="0"/>
              </a:spcBef>
              <a:buFont typeface="Arial"/>
              <a:buNone/>
            </a:pPr>
            <a:r>
              <a:rPr lang="en-US" sz="1400" dirty="0">
                <a:solidFill>
                  <a:schemeClr val="bg1"/>
                </a:solidFill>
                <a:latin typeface="Arial Narrow" panose="020B0606020202030204" pitchFamily="34" charset="0"/>
              </a:rPr>
              <a:t>Precision spec: 2500 J/kg</a:t>
            </a:r>
          </a:p>
        </p:txBody>
      </p:sp>
      <p:pic>
        <p:nvPicPr>
          <p:cNvPr id="3" name="그림 2">
            <a:extLst>
              <a:ext uri="{FF2B5EF4-FFF2-40B4-BE49-F238E27FC236}">
                <a16:creationId xmlns:a16="http://schemas.microsoft.com/office/drawing/2014/main" id="{2A49C38D-9163-4F56-867F-310993B5A58C}"/>
              </a:ext>
            </a:extLst>
          </p:cNvPr>
          <p:cNvPicPr>
            <a:picLocks noChangeAspect="1"/>
          </p:cNvPicPr>
          <p:nvPr/>
        </p:nvPicPr>
        <p:blipFill>
          <a:blip r:embed="rId3"/>
          <a:stretch>
            <a:fillRect/>
          </a:stretch>
        </p:blipFill>
        <p:spPr>
          <a:xfrm>
            <a:off x="3129949" y="1788925"/>
            <a:ext cx="2880000" cy="2160000"/>
          </a:xfrm>
          <a:prstGeom prst="rect">
            <a:avLst/>
          </a:prstGeom>
          <a:solidFill>
            <a:schemeClr val="lt1"/>
          </a:solidFill>
        </p:spPr>
      </p:pic>
      <p:pic>
        <p:nvPicPr>
          <p:cNvPr id="5" name="그림 4">
            <a:extLst>
              <a:ext uri="{FF2B5EF4-FFF2-40B4-BE49-F238E27FC236}">
                <a16:creationId xmlns:a16="http://schemas.microsoft.com/office/drawing/2014/main" id="{E44CF6A6-609D-4689-A829-F57557666920}"/>
              </a:ext>
            </a:extLst>
          </p:cNvPr>
          <p:cNvPicPr>
            <a:picLocks noChangeAspect="1"/>
          </p:cNvPicPr>
          <p:nvPr/>
        </p:nvPicPr>
        <p:blipFill>
          <a:blip r:embed="rId4"/>
          <a:stretch>
            <a:fillRect/>
          </a:stretch>
        </p:blipFill>
        <p:spPr>
          <a:xfrm>
            <a:off x="3132000" y="4064285"/>
            <a:ext cx="2880000" cy="2160000"/>
          </a:xfrm>
          <a:prstGeom prst="rect">
            <a:avLst/>
          </a:prstGeom>
          <a:solidFill>
            <a:schemeClr val="lt1"/>
          </a:solidFill>
        </p:spPr>
      </p:pic>
      <p:pic>
        <p:nvPicPr>
          <p:cNvPr id="8" name="그림 7">
            <a:extLst>
              <a:ext uri="{FF2B5EF4-FFF2-40B4-BE49-F238E27FC236}">
                <a16:creationId xmlns:a16="http://schemas.microsoft.com/office/drawing/2014/main" id="{88E1E89A-E4D5-44E6-BBE0-5CFAB76635B0}"/>
              </a:ext>
            </a:extLst>
          </p:cNvPr>
          <p:cNvPicPr>
            <a:picLocks noChangeAspect="1"/>
          </p:cNvPicPr>
          <p:nvPr/>
        </p:nvPicPr>
        <p:blipFill>
          <a:blip r:embed="rId5"/>
          <a:stretch>
            <a:fillRect/>
          </a:stretch>
        </p:blipFill>
        <p:spPr>
          <a:xfrm>
            <a:off x="6151948" y="1779733"/>
            <a:ext cx="2880000" cy="2160000"/>
          </a:xfrm>
          <a:prstGeom prst="rect">
            <a:avLst/>
          </a:prstGeom>
          <a:solidFill>
            <a:schemeClr val="lt1"/>
          </a:solidFill>
        </p:spPr>
      </p:pic>
      <p:pic>
        <p:nvPicPr>
          <p:cNvPr id="12" name="그림 11">
            <a:extLst>
              <a:ext uri="{FF2B5EF4-FFF2-40B4-BE49-F238E27FC236}">
                <a16:creationId xmlns:a16="http://schemas.microsoft.com/office/drawing/2014/main" id="{64D406BB-183B-4720-BF60-9525BF59E35A}"/>
              </a:ext>
            </a:extLst>
          </p:cNvPr>
          <p:cNvPicPr>
            <a:picLocks noChangeAspect="1"/>
          </p:cNvPicPr>
          <p:nvPr/>
        </p:nvPicPr>
        <p:blipFill>
          <a:blip r:embed="rId6"/>
          <a:stretch>
            <a:fillRect/>
          </a:stretch>
        </p:blipFill>
        <p:spPr>
          <a:xfrm>
            <a:off x="6151948" y="4093084"/>
            <a:ext cx="2880000" cy="2160000"/>
          </a:xfrm>
          <a:prstGeom prst="rect">
            <a:avLst/>
          </a:prstGeom>
          <a:solidFill>
            <a:schemeClr val="lt1"/>
          </a:solidFill>
        </p:spPr>
      </p:pic>
      <p:pic>
        <p:nvPicPr>
          <p:cNvPr id="18" name="그림 17">
            <a:extLst>
              <a:ext uri="{FF2B5EF4-FFF2-40B4-BE49-F238E27FC236}">
                <a16:creationId xmlns:a16="http://schemas.microsoft.com/office/drawing/2014/main" id="{5E5E38C7-C74F-4C18-8393-5E269919FBA4}"/>
              </a:ext>
            </a:extLst>
          </p:cNvPr>
          <p:cNvPicPr>
            <a:picLocks noChangeAspect="1"/>
          </p:cNvPicPr>
          <p:nvPr/>
        </p:nvPicPr>
        <p:blipFill>
          <a:blip r:embed="rId7"/>
          <a:stretch>
            <a:fillRect/>
          </a:stretch>
        </p:blipFill>
        <p:spPr>
          <a:xfrm>
            <a:off x="107950" y="1779733"/>
            <a:ext cx="2880000" cy="2160000"/>
          </a:xfrm>
          <a:prstGeom prst="rect">
            <a:avLst/>
          </a:prstGeom>
          <a:solidFill>
            <a:schemeClr val="lt1"/>
          </a:solidFill>
        </p:spPr>
      </p:pic>
      <p:pic>
        <p:nvPicPr>
          <p:cNvPr id="21" name="그림 20">
            <a:extLst>
              <a:ext uri="{FF2B5EF4-FFF2-40B4-BE49-F238E27FC236}">
                <a16:creationId xmlns:a16="http://schemas.microsoft.com/office/drawing/2014/main" id="{F1163D13-8D80-4023-B86B-F7C4FD76DD39}"/>
              </a:ext>
            </a:extLst>
          </p:cNvPr>
          <p:cNvPicPr>
            <a:picLocks noChangeAspect="1"/>
          </p:cNvPicPr>
          <p:nvPr/>
        </p:nvPicPr>
        <p:blipFill>
          <a:blip r:embed="rId8"/>
          <a:stretch>
            <a:fillRect/>
          </a:stretch>
        </p:blipFill>
        <p:spPr>
          <a:xfrm>
            <a:off x="107950" y="4064285"/>
            <a:ext cx="2880000" cy="2160000"/>
          </a:xfrm>
          <a:prstGeom prst="rect">
            <a:avLst/>
          </a:prstGeom>
          <a:solidFill>
            <a:schemeClr val="lt1"/>
          </a:solidFill>
        </p:spPr>
      </p:pic>
    </p:spTree>
    <p:extLst>
      <p:ext uri="{BB962C8B-B14F-4D97-AF65-F5344CB8AC3E}">
        <p14:creationId xmlns:p14="http://schemas.microsoft.com/office/powerpoint/2010/main" val="417084484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8279" y="507"/>
            <a:ext cx="5924812" cy="1143001"/>
          </a:xfrm>
        </p:spPr>
        <p:txBody>
          <a:bodyPr/>
          <a:lstStyle/>
          <a:p>
            <a:r>
              <a:rPr lang="en-US" dirty="0"/>
              <a:t>Review: Time-Line/Context</a:t>
            </a:r>
          </a:p>
        </p:txBody>
      </p:sp>
      <p:sp>
        <p:nvSpPr>
          <p:cNvPr id="5" name="Slide Number Placeholder 4"/>
          <p:cNvSpPr>
            <a:spLocks noGrp="1"/>
          </p:cNvSpPr>
          <p:nvPr>
            <p:ph type="sldNum" sz="quarter" idx="12"/>
          </p:nvPr>
        </p:nvSpPr>
        <p:spPr/>
        <p:txBody>
          <a:bodyPr/>
          <a:lstStyle/>
          <a:p>
            <a:pPr algn="r"/>
            <a:fld id="{615ADB79-25D6-47C0-AB51-22A13A0BBB50}" type="slidenum">
              <a:rPr lang="en-US" altLang="en-US" smtClean="0">
                <a:solidFill>
                  <a:prstClr val="white"/>
                </a:solidFill>
              </a:rPr>
              <a:pPr algn="r"/>
              <a:t>4</a:t>
            </a:fld>
            <a:endParaRPr lang="en-US" altLang="en-US" dirty="0">
              <a:solidFill>
                <a:prstClr val="white"/>
              </a:solidFill>
            </a:endParaRPr>
          </a:p>
        </p:txBody>
      </p:sp>
      <p:sp>
        <p:nvSpPr>
          <p:cNvPr id="10" name="Rectangle 9"/>
          <p:cNvSpPr/>
          <p:nvPr/>
        </p:nvSpPr>
        <p:spPr>
          <a:xfrm>
            <a:off x="288099" y="1482778"/>
            <a:ext cx="8760898" cy="3108543"/>
          </a:xfrm>
          <a:prstGeom prst="rect">
            <a:avLst/>
          </a:prstGeom>
          <a:noFill/>
        </p:spPr>
        <p:txBody>
          <a:bodyPr wrap="square" lIns="91440" tIns="45720" rIns="91440" bIns="45720">
            <a:spAutoFit/>
          </a:bodyPr>
          <a:lstStyle/>
          <a:p>
            <a:pPr marL="285750" indent="-285750">
              <a:buFont typeface="Arial" charset="0"/>
              <a:buChar char="•"/>
            </a:pPr>
            <a:r>
              <a:rPr lang="en-US" sz="2800" kern="1200" dirty="0">
                <a:ln w="0"/>
                <a:solidFill>
                  <a:srgbClr val="FFFF00"/>
                </a:solidFill>
                <a:effectLst>
                  <a:outerShdw blurRad="38100" dist="19050" dir="2700000" algn="tl" rotWithShape="0">
                    <a:prstClr val="black">
                      <a:alpha val="40000"/>
                    </a:prstClr>
                  </a:outerShdw>
                </a:effectLst>
                <a:latin typeface="Calibri"/>
                <a:ea typeface="+mn-ea"/>
                <a:cs typeface="+mn-cs"/>
              </a:rPr>
              <a:t>01 Mar 2018  </a:t>
            </a:r>
            <a:r>
              <a:rPr lang="en-US" sz="2800" kern="1200" dirty="0">
                <a:ln w="0"/>
                <a:solidFill>
                  <a:prstClr val="white"/>
                </a:solidFill>
                <a:effectLst>
                  <a:outerShdw blurRad="38100" dist="19050" dir="2700000" algn="tl" rotWithShape="0">
                    <a:prstClr val="black">
                      <a:alpha val="40000"/>
                    </a:prstClr>
                  </a:outerShdw>
                </a:effectLst>
                <a:latin typeface="Calibri"/>
                <a:ea typeface="+mn-ea"/>
                <a:cs typeface="+mn-cs"/>
              </a:rPr>
              <a:t>GOES-S Launch</a:t>
            </a:r>
          </a:p>
          <a:p>
            <a:pPr marL="285750" indent="-285750">
              <a:buFont typeface="Arial" charset="0"/>
              <a:buChar char="•"/>
            </a:pPr>
            <a:r>
              <a:rPr lang="en-US" sz="2800" kern="1200" dirty="0">
                <a:ln w="0"/>
                <a:solidFill>
                  <a:srgbClr val="FFFF00"/>
                </a:solidFill>
                <a:effectLst>
                  <a:outerShdw blurRad="38100" dist="19050" dir="2700000" algn="tl" rotWithShape="0">
                    <a:prstClr val="black">
                      <a:alpha val="40000"/>
                    </a:prstClr>
                  </a:outerShdw>
                </a:effectLst>
                <a:latin typeface="Calibri"/>
                <a:ea typeface="+mn-ea"/>
                <a:cs typeface="+mn-cs"/>
              </a:rPr>
              <a:t>12 Mar 2018  </a:t>
            </a:r>
            <a:r>
              <a:rPr lang="en-US" sz="2800" kern="1200" dirty="0">
                <a:ln w="0"/>
                <a:solidFill>
                  <a:prstClr val="white"/>
                </a:solidFill>
                <a:effectLst>
                  <a:outerShdw blurRad="38100" dist="19050" dir="2700000" algn="tl" rotWithShape="0">
                    <a:prstClr val="black">
                      <a:alpha val="40000"/>
                    </a:prstClr>
                  </a:outerShdw>
                </a:effectLst>
                <a:latin typeface="Calibri"/>
                <a:ea typeface="+mn-ea"/>
                <a:cs typeface="+mn-cs"/>
              </a:rPr>
              <a:t>GEO orbit attained (became GOES-17)</a:t>
            </a:r>
          </a:p>
          <a:p>
            <a:pPr marL="285750" indent="-285750">
              <a:buFont typeface="Arial" charset="0"/>
              <a:buChar char="•"/>
            </a:pPr>
            <a:r>
              <a:rPr lang="en-US" sz="2800" kern="1200" dirty="0">
                <a:ln w="0"/>
                <a:solidFill>
                  <a:srgbClr val="FFFF00"/>
                </a:solidFill>
                <a:effectLst>
                  <a:outerShdw blurRad="38100" dist="19050" dir="2700000" algn="tl" rotWithShape="0">
                    <a:prstClr val="black">
                      <a:alpha val="40000"/>
                    </a:prstClr>
                  </a:outerShdw>
                </a:effectLst>
                <a:latin typeface="Calibri"/>
                <a:ea typeface="+mn-ea"/>
                <a:cs typeface="+mn-cs"/>
              </a:rPr>
              <a:t>24 Oct ~ 13 Nov 2018 </a:t>
            </a:r>
            <a:r>
              <a:rPr lang="en-US" sz="2800" kern="1200" dirty="0" smtClean="0">
                <a:ln w="0"/>
                <a:solidFill>
                  <a:srgbClr val="FFFF00"/>
                </a:solidFill>
                <a:effectLst>
                  <a:outerShdw blurRad="38100" dist="19050" dir="2700000" algn="tl" rotWithShape="0">
                    <a:prstClr val="black">
                      <a:alpha val="40000"/>
                    </a:prstClr>
                  </a:outerShdw>
                </a:effectLst>
                <a:latin typeface="Calibri"/>
                <a:ea typeface="+mn-ea"/>
                <a:cs typeface="+mn-cs"/>
              </a:rPr>
              <a:t> </a:t>
            </a:r>
            <a:r>
              <a:rPr lang="en-US" sz="2800" kern="1200" dirty="0">
                <a:ln w="0"/>
                <a:solidFill>
                  <a:schemeClr val="bg1"/>
                </a:solidFill>
                <a:effectLst>
                  <a:outerShdw blurRad="38100" dist="19050" dir="2700000" algn="tl" rotWithShape="0">
                    <a:prstClr val="black">
                      <a:alpha val="40000"/>
                    </a:prstClr>
                  </a:outerShdw>
                </a:effectLst>
                <a:latin typeface="Calibri"/>
                <a:ea typeface="+mn-ea"/>
                <a:cs typeface="+mn-cs"/>
              </a:rPr>
              <a:t>Spacecraft drift to 137.2W from 89.5W</a:t>
            </a:r>
          </a:p>
          <a:p>
            <a:pPr marL="285750" indent="-285750">
              <a:buFont typeface="Arial" charset="0"/>
              <a:buChar char="•"/>
            </a:pPr>
            <a:r>
              <a:rPr lang="en-US" sz="2800" kern="1200" dirty="0">
                <a:ln w="0"/>
                <a:solidFill>
                  <a:srgbClr val="FFFF00"/>
                </a:solidFill>
                <a:effectLst>
                  <a:outerShdw blurRad="38100" dist="19050" dir="2700000" algn="tl" rotWithShape="0">
                    <a:prstClr val="black">
                      <a:alpha val="40000"/>
                    </a:prstClr>
                  </a:outerShdw>
                </a:effectLst>
                <a:latin typeface="Calibri"/>
                <a:ea typeface="+mn-ea"/>
                <a:cs typeface="+mn-cs"/>
              </a:rPr>
              <a:t>15 Nov 2018  </a:t>
            </a:r>
            <a:r>
              <a:rPr lang="en-US" sz="2800" kern="1200" dirty="0" smtClean="0">
                <a:ln w="0"/>
                <a:solidFill>
                  <a:schemeClr val="bg1"/>
                </a:solidFill>
                <a:effectLst>
                  <a:outerShdw blurRad="38100" dist="19050" dir="2700000" algn="tl" rotWithShape="0">
                    <a:prstClr val="black">
                      <a:alpha val="40000"/>
                    </a:prstClr>
                  </a:outerShdw>
                </a:effectLst>
                <a:latin typeface="Calibri"/>
                <a:ea typeface="+mn-ea"/>
                <a:cs typeface="+mn-cs"/>
              </a:rPr>
              <a:t>Radiance d</a:t>
            </a:r>
            <a:r>
              <a:rPr lang="en-US" sz="2800" kern="1200" dirty="0" smtClean="0">
                <a:ln w="0"/>
                <a:solidFill>
                  <a:schemeClr val="bg1"/>
                </a:solidFill>
                <a:effectLst>
                  <a:outerShdw blurRad="38100" dist="19050" dir="2700000" algn="tl" rotWithShape="0">
                    <a:prstClr val="black">
                      <a:alpha val="40000"/>
                    </a:prstClr>
                  </a:outerShdw>
                </a:effectLst>
                <a:latin typeface="Calibri"/>
                <a:ea typeface="+mn-ea"/>
                <a:cs typeface="+mn-cs"/>
              </a:rPr>
              <a:t>ata </a:t>
            </a:r>
            <a:r>
              <a:rPr lang="en-US" sz="2800" kern="1200" dirty="0">
                <a:ln w="0"/>
                <a:solidFill>
                  <a:schemeClr val="bg1"/>
                </a:solidFill>
                <a:effectLst>
                  <a:outerShdw blurRad="38100" dist="19050" dir="2700000" algn="tl" rotWithShape="0">
                    <a:prstClr val="black">
                      <a:alpha val="40000"/>
                    </a:prstClr>
                  </a:outerShdw>
                </a:effectLst>
                <a:latin typeface="Calibri"/>
                <a:ea typeface="+mn-ea"/>
                <a:cs typeface="+mn-cs"/>
              </a:rPr>
              <a:t>distribution resumes</a:t>
            </a:r>
            <a:endParaRPr lang="en-US" sz="2800" kern="1200" dirty="0">
              <a:ln w="0"/>
              <a:solidFill>
                <a:srgbClr val="99FF66"/>
              </a:solidFill>
              <a:effectLst>
                <a:outerShdw blurRad="38100" dist="19050" dir="2700000" algn="tl" rotWithShape="0">
                  <a:prstClr val="black">
                    <a:alpha val="40000"/>
                  </a:prstClr>
                </a:outerShdw>
              </a:effectLst>
              <a:latin typeface="Calibri"/>
            </a:endParaRPr>
          </a:p>
          <a:p>
            <a:pPr marL="285750" indent="-285750">
              <a:buFont typeface="Arial" charset="0"/>
              <a:buChar char="•"/>
            </a:pPr>
            <a:r>
              <a:rPr lang="en-US" altLang="ko-KR" sz="2800" kern="1200" dirty="0">
                <a:ln w="0"/>
                <a:solidFill>
                  <a:srgbClr val="FFFF00"/>
                </a:solidFill>
                <a:effectLst>
                  <a:outerShdw blurRad="38100" dist="19050" dir="2700000" algn="tl" rotWithShape="0">
                    <a:prstClr val="black">
                      <a:alpha val="40000"/>
                    </a:prstClr>
                  </a:outerShdw>
                </a:effectLst>
                <a:latin typeface="Calibri"/>
              </a:rPr>
              <a:t>12 Feb 2019  </a:t>
            </a:r>
            <a:r>
              <a:rPr lang="en-US" sz="2800" kern="1200" dirty="0">
                <a:ln w="0"/>
                <a:solidFill>
                  <a:prstClr val="white"/>
                </a:solidFill>
                <a:effectLst>
                  <a:outerShdw blurRad="38100" dist="19050" dir="2700000" algn="tl" rotWithShape="0">
                    <a:prstClr val="black">
                      <a:alpha val="40000"/>
                    </a:prstClr>
                  </a:outerShdw>
                </a:effectLst>
                <a:latin typeface="Calibri"/>
                <a:ea typeface="+mn-ea"/>
                <a:cs typeface="+mn-cs"/>
              </a:rPr>
              <a:t>Transitioned to operations as NOAA’s GOES West satellite</a:t>
            </a:r>
          </a:p>
        </p:txBody>
      </p:sp>
    </p:spTree>
    <p:extLst>
      <p:ext uri="{BB962C8B-B14F-4D97-AF65-F5344CB8AC3E}">
        <p14:creationId xmlns:p14="http://schemas.microsoft.com/office/powerpoint/2010/main" val="98060942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4" name="그림 3">
            <a:extLst>
              <a:ext uri="{FF2B5EF4-FFF2-40B4-BE49-F238E27FC236}">
                <a16:creationId xmlns:a16="http://schemas.microsoft.com/office/drawing/2014/main" id="{1E52C545-028C-442C-AB24-DD39525BB9A4}"/>
              </a:ext>
            </a:extLst>
          </p:cNvPr>
          <p:cNvPicPr>
            <a:picLocks noChangeAspect="1"/>
          </p:cNvPicPr>
          <p:nvPr/>
        </p:nvPicPr>
        <p:blipFill>
          <a:blip r:embed="rId3"/>
          <a:stretch>
            <a:fillRect/>
          </a:stretch>
        </p:blipFill>
        <p:spPr>
          <a:xfrm>
            <a:off x="107950" y="1780573"/>
            <a:ext cx="2880000" cy="2160000"/>
          </a:xfrm>
          <a:prstGeom prst="rect">
            <a:avLst/>
          </a:prstGeom>
          <a:solidFill>
            <a:schemeClr val="lt1"/>
          </a:solidFill>
        </p:spPr>
      </p:pic>
      <p:pic>
        <p:nvPicPr>
          <p:cNvPr id="7" name="그림 6">
            <a:extLst>
              <a:ext uri="{FF2B5EF4-FFF2-40B4-BE49-F238E27FC236}">
                <a16:creationId xmlns:a16="http://schemas.microsoft.com/office/drawing/2014/main" id="{CAAA8D06-DB71-44A5-8F1F-A5EAE091F322}"/>
              </a:ext>
            </a:extLst>
          </p:cNvPr>
          <p:cNvPicPr>
            <a:picLocks noChangeAspect="1"/>
          </p:cNvPicPr>
          <p:nvPr/>
        </p:nvPicPr>
        <p:blipFill>
          <a:blip r:embed="rId4"/>
          <a:stretch>
            <a:fillRect/>
          </a:stretch>
        </p:blipFill>
        <p:spPr>
          <a:xfrm>
            <a:off x="107950" y="4069808"/>
            <a:ext cx="2880000" cy="2160000"/>
          </a:xfrm>
          <a:prstGeom prst="rect">
            <a:avLst/>
          </a:prstGeom>
          <a:solidFill>
            <a:schemeClr val="lt1"/>
          </a:solidFill>
        </p:spPr>
      </p:pic>
      <p:sp>
        <p:nvSpPr>
          <p:cNvPr id="197" name="Shape 197"/>
          <p:cNvSpPr txBox="1">
            <a:spLocks noGrp="1"/>
          </p:cNvSpPr>
          <p:nvPr>
            <p:ph type="sldNum" idx="12"/>
          </p:nvPr>
        </p:nvSpPr>
        <p:spPr>
          <a:xfrm>
            <a:off x="6553200" y="6356350"/>
            <a:ext cx="2133600" cy="365100"/>
          </a:xfrm>
          <a:prstGeom prst="rect">
            <a:avLst/>
          </a:prstGeom>
        </p:spPr>
        <p:txBody>
          <a:bodyPr lIns="91425" tIns="45700" rIns="91425" bIns="45700" anchor="ctr" anchorCtr="0">
            <a:noAutofit/>
          </a:bodyPr>
          <a:lstStyle/>
          <a:p>
            <a:pPr lvl="0" rtl="0">
              <a:spcBef>
                <a:spcPts val="0"/>
              </a:spcBef>
              <a:buNone/>
            </a:pPr>
            <a:fld id="{00000000-1234-1234-1234-123412341234}" type="slidenum">
              <a:rPr lang="en-US"/>
              <a:pPr lvl="0" rtl="0">
                <a:spcBef>
                  <a:spcPts val="0"/>
                </a:spcBef>
                <a:buNone/>
              </a:pPr>
              <a:t>40</a:t>
            </a:fld>
            <a:endParaRPr lang="en-US"/>
          </a:p>
        </p:txBody>
      </p:sp>
      <p:sp>
        <p:nvSpPr>
          <p:cNvPr id="13" name="Shape 132"/>
          <p:cNvSpPr txBox="1">
            <a:spLocks noGrp="1"/>
          </p:cNvSpPr>
          <p:nvPr>
            <p:ph type="title"/>
          </p:nvPr>
        </p:nvSpPr>
        <p:spPr>
          <a:xfrm>
            <a:off x="457200" y="41514"/>
            <a:ext cx="8229600" cy="1143000"/>
          </a:xfrm>
          <a:prstGeom prst="rect">
            <a:avLst/>
          </a:prstGeom>
          <a:noFill/>
          <a:ln>
            <a:noFill/>
          </a:ln>
        </p:spPr>
        <p:txBody>
          <a:bodyPr lIns="91425" tIns="45700" rIns="91425" bIns="45700" anchor="ctr" anchorCtr="0">
            <a:noAutofit/>
          </a:bodyPr>
          <a:lstStyle/>
          <a:p>
            <a:pPr lvl="0">
              <a:buSzPct val="25000"/>
            </a:pPr>
            <a:r>
              <a:rPr lang="en-US" sz="3600" b="0" i="0" u="none" strike="noStrike" cap="none" dirty="0">
                <a:solidFill>
                  <a:schemeClr val="lt1"/>
                </a:solidFill>
                <a:latin typeface="Calibri"/>
                <a:ea typeface="Calibri"/>
                <a:cs typeface="Calibri"/>
                <a:sym typeface="Calibri"/>
              </a:rPr>
              <a:t>PLPT </a:t>
            </a:r>
            <a:r>
              <a:rPr lang="en-US" dirty="0"/>
              <a:t>ABI-</a:t>
            </a:r>
            <a:r>
              <a:rPr lang="en-US" altLang="ko-KR" dirty="0">
                <a:solidFill>
                  <a:srgbClr val="FFFF00"/>
                </a:solidFill>
              </a:rPr>
              <a:t>MESO2</a:t>
            </a:r>
            <a:r>
              <a:rPr lang="en-US" dirty="0"/>
              <a:t>-DSI:</a:t>
            </a:r>
          </a:p>
        </p:txBody>
      </p:sp>
      <p:sp>
        <p:nvSpPr>
          <p:cNvPr id="23" name="Shape 130"/>
          <p:cNvSpPr txBox="1">
            <a:spLocks/>
          </p:cNvSpPr>
          <p:nvPr/>
        </p:nvSpPr>
        <p:spPr>
          <a:xfrm>
            <a:off x="2377440" y="772856"/>
            <a:ext cx="4267200"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algn="ctr">
              <a:spcBef>
                <a:spcPts val="0"/>
              </a:spcBef>
              <a:buFont typeface="Arial"/>
              <a:buNone/>
            </a:pPr>
            <a:r>
              <a:rPr lang="en-US" dirty="0"/>
              <a:t>2018.11-2019.04 </a:t>
            </a:r>
            <a:r>
              <a:rPr lang="en-US" dirty="0">
                <a:solidFill>
                  <a:srgbClr val="FF0000"/>
                </a:solidFill>
              </a:rPr>
              <a:t>SI</a:t>
            </a:r>
          </a:p>
        </p:txBody>
      </p:sp>
      <p:sp>
        <p:nvSpPr>
          <p:cNvPr id="15" name="Shape 92"/>
          <p:cNvSpPr txBox="1">
            <a:spLocks/>
          </p:cNvSpPr>
          <p:nvPr/>
        </p:nvSpPr>
        <p:spPr>
          <a:xfrm>
            <a:off x="6553200" y="6356350"/>
            <a:ext cx="2133599" cy="365125"/>
          </a:xfrm>
          <a:prstGeom prst="rect">
            <a:avLst/>
          </a:prstGeom>
          <a:noFill/>
          <a:ln>
            <a:noFill/>
          </a:ln>
        </p:spPr>
        <p:txBody>
          <a:bodyPr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buSzPct val="25000"/>
            </a:pPr>
            <a:fld id="{00000000-1234-1234-1234-123412341234}" type="slidenum">
              <a:rPr lang="en-US" sz="1200" smtClean="0">
                <a:solidFill>
                  <a:schemeClr val="lt1"/>
                </a:solidFill>
                <a:latin typeface="Calibri"/>
                <a:ea typeface="Calibri"/>
                <a:cs typeface="Calibri"/>
                <a:sym typeface="Calibri"/>
              </a:rPr>
              <a:pPr algn="r">
                <a:buSzPct val="25000"/>
              </a:pPr>
              <a:t>40</a:t>
            </a:fld>
            <a:endParaRPr lang="en-US" sz="1200" dirty="0">
              <a:solidFill>
                <a:schemeClr val="lt1"/>
              </a:solidFill>
              <a:latin typeface="Calibri"/>
              <a:ea typeface="Calibri"/>
              <a:cs typeface="Calibri"/>
              <a:sym typeface="Calibri"/>
            </a:endParaRPr>
          </a:p>
        </p:txBody>
      </p:sp>
      <p:sp>
        <p:nvSpPr>
          <p:cNvPr id="33" name="Shape 130">
            <a:extLst>
              <a:ext uri="{FF2B5EF4-FFF2-40B4-BE49-F238E27FC236}">
                <a16:creationId xmlns:a16="http://schemas.microsoft.com/office/drawing/2014/main" id="{2BD76977-9449-4925-A215-C3D3815E383B}"/>
              </a:ext>
            </a:extLst>
          </p:cNvPr>
          <p:cNvSpPr txBox="1">
            <a:spLocks/>
          </p:cNvSpPr>
          <p:nvPr/>
        </p:nvSpPr>
        <p:spPr>
          <a:xfrm>
            <a:off x="7121316" y="861816"/>
            <a:ext cx="1920240" cy="514924"/>
          </a:xfrm>
          <a:prstGeom prst="rect">
            <a:avLst/>
          </a:prstGeom>
          <a:noFill/>
          <a:ln>
            <a:solidFill>
              <a:srgbClr val="00FF00"/>
            </a:solidFill>
          </a:ln>
        </p:spPr>
        <p:txBody>
          <a:bodyPr lIns="72000" tIns="36000" rIns="36000" bIns="36000"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US" sz="1400" dirty="0">
                <a:solidFill>
                  <a:schemeClr val="bg1"/>
                </a:solidFill>
                <a:latin typeface="Arial Narrow" panose="020B0606020202030204" pitchFamily="34" charset="0"/>
              </a:rPr>
              <a:t>Accuracy spec: 2 K</a:t>
            </a:r>
          </a:p>
          <a:p>
            <a:pPr marL="0" indent="0">
              <a:spcBef>
                <a:spcPts val="0"/>
              </a:spcBef>
              <a:buFont typeface="Arial"/>
              <a:buNone/>
            </a:pPr>
            <a:r>
              <a:rPr lang="en-US" sz="1400" dirty="0">
                <a:solidFill>
                  <a:schemeClr val="bg1"/>
                </a:solidFill>
                <a:latin typeface="Arial Narrow" panose="020B0606020202030204" pitchFamily="34" charset="0"/>
              </a:rPr>
              <a:t>Precision spec: 6.5 K</a:t>
            </a:r>
          </a:p>
        </p:txBody>
      </p:sp>
      <p:sp>
        <p:nvSpPr>
          <p:cNvPr id="34" name="Shape 130">
            <a:extLst>
              <a:ext uri="{FF2B5EF4-FFF2-40B4-BE49-F238E27FC236}">
                <a16:creationId xmlns:a16="http://schemas.microsoft.com/office/drawing/2014/main" id="{4CE0D3E5-7D9A-4D02-BDE0-65D495CDA894}"/>
              </a:ext>
            </a:extLst>
          </p:cNvPr>
          <p:cNvSpPr txBox="1">
            <a:spLocks/>
          </p:cNvSpPr>
          <p:nvPr/>
        </p:nvSpPr>
        <p:spPr>
          <a:xfrm>
            <a:off x="952151" y="1274001"/>
            <a:ext cx="1415087"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US" sz="2800" b="1" dirty="0">
                <a:solidFill>
                  <a:srgbClr val="FF0000"/>
                </a:solidFill>
              </a:rPr>
              <a:t>RAOB</a:t>
            </a:r>
          </a:p>
        </p:txBody>
      </p:sp>
      <p:sp>
        <p:nvSpPr>
          <p:cNvPr id="35" name="Shape 130">
            <a:extLst>
              <a:ext uri="{FF2B5EF4-FFF2-40B4-BE49-F238E27FC236}">
                <a16:creationId xmlns:a16="http://schemas.microsoft.com/office/drawing/2014/main" id="{3290BFD9-9855-45F0-9090-5A9DB008B3E5}"/>
              </a:ext>
            </a:extLst>
          </p:cNvPr>
          <p:cNvSpPr txBox="1">
            <a:spLocks/>
          </p:cNvSpPr>
          <p:nvPr/>
        </p:nvSpPr>
        <p:spPr>
          <a:xfrm>
            <a:off x="3948739" y="1274001"/>
            <a:ext cx="1592748"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US" sz="2800" b="1" dirty="0">
                <a:solidFill>
                  <a:srgbClr val="FF0000"/>
                </a:solidFill>
              </a:rPr>
              <a:t>ECMWF</a:t>
            </a:r>
          </a:p>
        </p:txBody>
      </p:sp>
      <p:sp>
        <p:nvSpPr>
          <p:cNvPr id="36" name="Shape 130">
            <a:extLst>
              <a:ext uri="{FF2B5EF4-FFF2-40B4-BE49-F238E27FC236}">
                <a16:creationId xmlns:a16="http://schemas.microsoft.com/office/drawing/2014/main" id="{E1C02DE4-8A50-428E-AD6F-064BBFF09207}"/>
              </a:ext>
            </a:extLst>
          </p:cNvPr>
          <p:cNvSpPr txBox="1">
            <a:spLocks/>
          </p:cNvSpPr>
          <p:nvPr/>
        </p:nvSpPr>
        <p:spPr>
          <a:xfrm>
            <a:off x="6795574" y="1274001"/>
            <a:ext cx="1592748"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sz="2800" b="1" dirty="0">
                <a:solidFill>
                  <a:srgbClr val="FF0000"/>
                </a:solidFill>
              </a:rPr>
              <a:t>GDAS</a:t>
            </a:r>
          </a:p>
        </p:txBody>
      </p:sp>
      <p:pic>
        <p:nvPicPr>
          <p:cNvPr id="3" name="그림 2">
            <a:extLst>
              <a:ext uri="{FF2B5EF4-FFF2-40B4-BE49-F238E27FC236}">
                <a16:creationId xmlns:a16="http://schemas.microsoft.com/office/drawing/2014/main" id="{F534E116-DDDE-4828-AE38-623CFEB173C2}"/>
              </a:ext>
            </a:extLst>
          </p:cNvPr>
          <p:cNvPicPr>
            <a:picLocks noChangeAspect="1"/>
          </p:cNvPicPr>
          <p:nvPr/>
        </p:nvPicPr>
        <p:blipFill>
          <a:blip r:embed="rId5"/>
          <a:stretch>
            <a:fillRect/>
          </a:stretch>
        </p:blipFill>
        <p:spPr>
          <a:xfrm>
            <a:off x="3138884" y="1778172"/>
            <a:ext cx="2880000" cy="2160000"/>
          </a:xfrm>
          <a:prstGeom prst="rect">
            <a:avLst/>
          </a:prstGeom>
          <a:solidFill>
            <a:schemeClr val="lt1"/>
          </a:solidFill>
        </p:spPr>
      </p:pic>
      <p:pic>
        <p:nvPicPr>
          <p:cNvPr id="6" name="그림 5">
            <a:extLst>
              <a:ext uri="{FF2B5EF4-FFF2-40B4-BE49-F238E27FC236}">
                <a16:creationId xmlns:a16="http://schemas.microsoft.com/office/drawing/2014/main" id="{DAABC419-FA2B-4F0E-ACA5-A2317078583E}"/>
              </a:ext>
            </a:extLst>
          </p:cNvPr>
          <p:cNvPicPr>
            <a:picLocks noChangeAspect="1"/>
          </p:cNvPicPr>
          <p:nvPr/>
        </p:nvPicPr>
        <p:blipFill>
          <a:blip r:embed="rId6"/>
          <a:stretch>
            <a:fillRect/>
          </a:stretch>
        </p:blipFill>
        <p:spPr>
          <a:xfrm>
            <a:off x="3132000" y="4077288"/>
            <a:ext cx="2880000" cy="2160000"/>
          </a:xfrm>
          <a:prstGeom prst="rect">
            <a:avLst/>
          </a:prstGeom>
          <a:solidFill>
            <a:schemeClr val="lt1"/>
          </a:solidFill>
        </p:spPr>
      </p:pic>
      <p:pic>
        <p:nvPicPr>
          <p:cNvPr id="9" name="그림 8">
            <a:extLst>
              <a:ext uri="{FF2B5EF4-FFF2-40B4-BE49-F238E27FC236}">
                <a16:creationId xmlns:a16="http://schemas.microsoft.com/office/drawing/2014/main" id="{400F2EC4-2B73-4F70-A800-D283111111F4}"/>
              </a:ext>
            </a:extLst>
          </p:cNvPr>
          <p:cNvPicPr>
            <a:picLocks noChangeAspect="1"/>
          </p:cNvPicPr>
          <p:nvPr/>
        </p:nvPicPr>
        <p:blipFill>
          <a:blip r:embed="rId7"/>
          <a:stretch>
            <a:fillRect/>
          </a:stretch>
        </p:blipFill>
        <p:spPr>
          <a:xfrm>
            <a:off x="6150839" y="1780573"/>
            <a:ext cx="2880000" cy="2160000"/>
          </a:xfrm>
          <a:prstGeom prst="rect">
            <a:avLst/>
          </a:prstGeom>
          <a:solidFill>
            <a:schemeClr val="lt1"/>
          </a:solidFill>
        </p:spPr>
      </p:pic>
      <p:pic>
        <p:nvPicPr>
          <p:cNvPr id="12" name="그림 11">
            <a:extLst>
              <a:ext uri="{FF2B5EF4-FFF2-40B4-BE49-F238E27FC236}">
                <a16:creationId xmlns:a16="http://schemas.microsoft.com/office/drawing/2014/main" id="{052FC74E-7AD4-4F8A-A693-100BAA9EE4C9}"/>
              </a:ext>
            </a:extLst>
          </p:cNvPr>
          <p:cNvPicPr>
            <a:picLocks noChangeAspect="1"/>
          </p:cNvPicPr>
          <p:nvPr/>
        </p:nvPicPr>
        <p:blipFill>
          <a:blip r:embed="rId8"/>
          <a:stretch>
            <a:fillRect/>
          </a:stretch>
        </p:blipFill>
        <p:spPr>
          <a:xfrm>
            <a:off x="6150839" y="4069808"/>
            <a:ext cx="2880000" cy="2160000"/>
          </a:xfrm>
          <a:prstGeom prst="rect">
            <a:avLst/>
          </a:prstGeom>
          <a:solidFill>
            <a:schemeClr val="lt1"/>
          </a:solidFill>
        </p:spPr>
      </p:pic>
    </p:spTree>
    <p:extLst>
      <p:ext uri="{BB962C8B-B14F-4D97-AF65-F5344CB8AC3E}">
        <p14:creationId xmlns:p14="http://schemas.microsoft.com/office/powerpoint/2010/main" val="290744452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Shape 197"/>
          <p:cNvSpPr txBox="1">
            <a:spLocks noGrp="1"/>
          </p:cNvSpPr>
          <p:nvPr>
            <p:ph type="sldNum" idx="12"/>
          </p:nvPr>
        </p:nvSpPr>
        <p:spPr>
          <a:xfrm>
            <a:off x="6553200" y="6356350"/>
            <a:ext cx="2133600" cy="365100"/>
          </a:xfrm>
          <a:prstGeom prst="rect">
            <a:avLst/>
          </a:prstGeom>
        </p:spPr>
        <p:txBody>
          <a:bodyPr lIns="91425" tIns="45700" rIns="91425" bIns="45700" anchor="ctr" anchorCtr="0">
            <a:noAutofit/>
          </a:bodyPr>
          <a:lstStyle/>
          <a:p>
            <a:pPr lvl="0" rtl="0">
              <a:spcBef>
                <a:spcPts val="0"/>
              </a:spcBef>
              <a:buNone/>
            </a:pPr>
            <a:fld id="{00000000-1234-1234-1234-123412341234}" type="slidenum">
              <a:rPr lang="en-US"/>
              <a:pPr lvl="0" rtl="0">
                <a:spcBef>
                  <a:spcPts val="0"/>
                </a:spcBef>
                <a:buNone/>
              </a:pPr>
              <a:t>41</a:t>
            </a:fld>
            <a:endParaRPr lang="en-US"/>
          </a:p>
        </p:txBody>
      </p:sp>
      <p:sp>
        <p:nvSpPr>
          <p:cNvPr id="13" name="Shape 132"/>
          <p:cNvSpPr txBox="1">
            <a:spLocks noGrp="1"/>
          </p:cNvSpPr>
          <p:nvPr>
            <p:ph type="title"/>
          </p:nvPr>
        </p:nvSpPr>
        <p:spPr>
          <a:xfrm>
            <a:off x="457200" y="41514"/>
            <a:ext cx="8229600" cy="1143000"/>
          </a:xfrm>
          <a:prstGeom prst="rect">
            <a:avLst/>
          </a:prstGeom>
          <a:noFill/>
          <a:ln>
            <a:noFill/>
          </a:ln>
        </p:spPr>
        <p:txBody>
          <a:bodyPr lIns="91425" tIns="45700" rIns="91425" bIns="45700" anchor="ctr" anchorCtr="0">
            <a:noAutofit/>
          </a:bodyPr>
          <a:lstStyle/>
          <a:p>
            <a:pPr lvl="0">
              <a:buSzPct val="25000"/>
            </a:pPr>
            <a:r>
              <a:rPr lang="en-US" sz="3600" b="0" i="0" u="none" strike="noStrike" cap="none" dirty="0">
                <a:solidFill>
                  <a:schemeClr val="lt1"/>
                </a:solidFill>
                <a:latin typeface="Calibri"/>
                <a:ea typeface="Calibri"/>
                <a:cs typeface="Calibri"/>
                <a:sym typeface="Calibri"/>
              </a:rPr>
              <a:t>PLPT </a:t>
            </a:r>
            <a:r>
              <a:rPr lang="en-US" dirty="0"/>
              <a:t>ABI-</a:t>
            </a:r>
            <a:r>
              <a:rPr lang="en-US" altLang="ko-KR" dirty="0">
                <a:solidFill>
                  <a:srgbClr val="FFFF00"/>
                </a:solidFill>
              </a:rPr>
              <a:t>MESO2</a:t>
            </a:r>
            <a:r>
              <a:rPr lang="en-US" dirty="0"/>
              <a:t>-DSI:</a:t>
            </a:r>
          </a:p>
        </p:txBody>
      </p:sp>
      <p:sp>
        <p:nvSpPr>
          <p:cNvPr id="23" name="Shape 130"/>
          <p:cNvSpPr txBox="1">
            <a:spLocks/>
          </p:cNvSpPr>
          <p:nvPr/>
        </p:nvSpPr>
        <p:spPr>
          <a:xfrm>
            <a:off x="2377440" y="772856"/>
            <a:ext cx="4267200"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algn="ctr">
              <a:spcBef>
                <a:spcPts val="0"/>
              </a:spcBef>
              <a:buFont typeface="Arial"/>
              <a:buNone/>
            </a:pPr>
            <a:r>
              <a:rPr lang="en-US" dirty="0"/>
              <a:t>2018.11-2019.04 </a:t>
            </a:r>
            <a:r>
              <a:rPr lang="en-US" dirty="0">
                <a:solidFill>
                  <a:srgbClr val="FF0000"/>
                </a:solidFill>
              </a:rPr>
              <a:t>KI</a:t>
            </a:r>
          </a:p>
        </p:txBody>
      </p:sp>
      <p:sp>
        <p:nvSpPr>
          <p:cNvPr id="15" name="Shape 92"/>
          <p:cNvSpPr txBox="1">
            <a:spLocks/>
          </p:cNvSpPr>
          <p:nvPr/>
        </p:nvSpPr>
        <p:spPr>
          <a:xfrm>
            <a:off x="6553200" y="6356350"/>
            <a:ext cx="2133599" cy="365125"/>
          </a:xfrm>
          <a:prstGeom prst="rect">
            <a:avLst/>
          </a:prstGeom>
          <a:noFill/>
          <a:ln>
            <a:noFill/>
          </a:ln>
        </p:spPr>
        <p:txBody>
          <a:bodyPr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buSzPct val="25000"/>
            </a:pPr>
            <a:fld id="{00000000-1234-1234-1234-123412341234}" type="slidenum">
              <a:rPr lang="en-US" sz="1200" smtClean="0">
                <a:solidFill>
                  <a:schemeClr val="lt1"/>
                </a:solidFill>
                <a:latin typeface="Calibri"/>
                <a:ea typeface="Calibri"/>
                <a:cs typeface="Calibri"/>
                <a:sym typeface="Calibri"/>
              </a:rPr>
              <a:pPr algn="r">
                <a:buSzPct val="25000"/>
              </a:pPr>
              <a:t>41</a:t>
            </a:fld>
            <a:endParaRPr lang="en-US" sz="1200" dirty="0">
              <a:solidFill>
                <a:schemeClr val="lt1"/>
              </a:solidFill>
              <a:latin typeface="Calibri"/>
              <a:ea typeface="Calibri"/>
              <a:cs typeface="Calibri"/>
              <a:sym typeface="Calibri"/>
            </a:endParaRPr>
          </a:p>
        </p:txBody>
      </p:sp>
      <p:sp>
        <p:nvSpPr>
          <p:cNvPr id="30" name="Shape 130">
            <a:extLst>
              <a:ext uri="{FF2B5EF4-FFF2-40B4-BE49-F238E27FC236}">
                <a16:creationId xmlns:a16="http://schemas.microsoft.com/office/drawing/2014/main" id="{50578081-6DEF-4448-A37A-0155BA91DEE7}"/>
              </a:ext>
            </a:extLst>
          </p:cNvPr>
          <p:cNvSpPr txBox="1">
            <a:spLocks/>
          </p:cNvSpPr>
          <p:nvPr/>
        </p:nvSpPr>
        <p:spPr>
          <a:xfrm>
            <a:off x="7121316" y="861816"/>
            <a:ext cx="1920240" cy="514924"/>
          </a:xfrm>
          <a:prstGeom prst="rect">
            <a:avLst/>
          </a:prstGeom>
          <a:noFill/>
          <a:ln>
            <a:solidFill>
              <a:srgbClr val="00FF00"/>
            </a:solidFill>
          </a:ln>
        </p:spPr>
        <p:txBody>
          <a:bodyPr lIns="72000" tIns="36000" rIns="36000" bIns="36000"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US" sz="1400" dirty="0">
                <a:solidFill>
                  <a:schemeClr val="bg1"/>
                </a:solidFill>
                <a:latin typeface="Arial Narrow" panose="020B0606020202030204" pitchFamily="34" charset="0"/>
              </a:rPr>
              <a:t>Accuracy spec: 2 K</a:t>
            </a:r>
          </a:p>
          <a:p>
            <a:pPr marL="0" indent="0">
              <a:spcBef>
                <a:spcPts val="0"/>
              </a:spcBef>
              <a:buFont typeface="Arial"/>
              <a:buNone/>
            </a:pPr>
            <a:r>
              <a:rPr lang="en-US" sz="1400" dirty="0">
                <a:solidFill>
                  <a:schemeClr val="bg1"/>
                </a:solidFill>
                <a:latin typeface="Arial Narrow" panose="020B0606020202030204" pitchFamily="34" charset="0"/>
              </a:rPr>
              <a:t>Precision spec: 5 K</a:t>
            </a:r>
          </a:p>
        </p:txBody>
      </p:sp>
      <p:sp>
        <p:nvSpPr>
          <p:cNvPr id="32" name="Shape 130">
            <a:extLst>
              <a:ext uri="{FF2B5EF4-FFF2-40B4-BE49-F238E27FC236}">
                <a16:creationId xmlns:a16="http://schemas.microsoft.com/office/drawing/2014/main" id="{C8CF2087-11A4-40DF-AEBA-7192CED67C93}"/>
              </a:ext>
            </a:extLst>
          </p:cNvPr>
          <p:cNvSpPr txBox="1">
            <a:spLocks/>
          </p:cNvSpPr>
          <p:nvPr/>
        </p:nvSpPr>
        <p:spPr>
          <a:xfrm>
            <a:off x="952151" y="1274001"/>
            <a:ext cx="1415087"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US" sz="2800" b="1" dirty="0">
                <a:solidFill>
                  <a:srgbClr val="FF0000"/>
                </a:solidFill>
              </a:rPr>
              <a:t>RAOB*</a:t>
            </a:r>
          </a:p>
        </p:txBody>
      </p:sp>
      <p:sp>
        <p:nvSpPr>
          <p:cNvPr id="33" name="Shape 130">
            <a:extLst>
              <a:ext uri="{FF2B5EF4-FFF2-40B4-BE49-F238E27FC236}">
                <a16:creationId xmlns:a16="http://schemas.microsoft.com/office/drawing/2014/main" id="{4A4EE216-2D98-41D3-B6A5-96701AD5D24D}"/>
              </a:ext>
            </a:extLst>
          </p:cNvPr>
          <p:cNvSpPr txBox="1">
            <a:spLocks/>
          </p:cNvSpPr>
          <p:nvPr/>
        </p:nvSpPr>
        <p:spPr>
          <a:xfrm>
            <a:off x="3948739" y="1274001"/>
            <a:ext cx="1592748"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US" sz="2800" b="1" dirty="0">
                <a:solidFill>
                  <a:srgbClr val="FF0000"/>
                </a:solidFill>
              </a:rPr>
              <a:t>ECMWF</a:t>
            </a:r>
          </a:p>
        </p:txBody>
      </p:sp>
      <p:sp>
        <p:nvSpPr>
          <p:cNvPr id="34" name="Shape 130">
            <a:extLst>
              <a:ext uri="{FF2B5EF4-FFF2-40B4-BE49-F238E27FC236}">
                <a16:creationId xmlns:a16="http://schemas.microsoft.com/office/drawing/2014/main" id="{4EEC1783-8248-42F8-B034-3400A2E7AB16}"/>
              </a:ext>
            </a:extLst>
          </p:cNvPr>
          <p:cNvSpPr txBox="1">
            <a:spLocks/>
          </p:cNvSpPr>
          <p:nvPr/>
        </p:nvSpPr>
        <p:spPr>
          <a:xfrm>
            <a:off x="6795574" y="1274001"/>
            <a:ext cx="1592748"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sz="2800" b="1" dirty="0">
                <a:solidFill>
                  <a:srgbClr val="FF0000"/>
                </a:solidFill>
              </a:rPr>
              <a:t>GDAS</a:t>
            </a:r>
          </a:p>
        </p:txBody>
      </p:sp>
      <p:pic>
        <p:nvPicPr>
          <p:cNvPr id="3" name="그림 2">
            <a:extLst>
              <a:ext uri="{FF2B5EF4-FFF2-40B4-BE49-F238E27FC236}">
                <a16:creationId xmlns:a16="http://schemas.microsoft.com/office/drawing/2014/main" id="{E753E30E-050C-4F49-BE16-68CF2C1464D7}"/>
              </a:ext>
            </a:extLst>
          </p:cNvPr>
          <p:cNvPicPr>
            <a:picLocks noChangeAspect="1"/>
          </p:cNvPicPr>
          <p:nvPr/>
        </p:nvPicPr>
        <p:blipFill>
          <a:blip r:embed="rId3"/>
          <a:stretch>
            <a:fillRect/>
          </a:stretch>
        </p:blipFill>
        <p:spPr>
          <a:xfrm>
            <a:off x="3135019" y="1772641"/>
            <a:ext cx="2880000" cy="2160000"/>
          </a:xfrm>
          <a:prstGeom prst="rect">
            <a:avLst/>
          </a:prstGeom>
          <a:solidFill>
            <a:schemeClr val="lt1"/>
          </a:solidFill>
        </p:spPr>
      </p:pic>
      <p:pic>
        <p:nvPicPr>
          <p:cNvPr id="6" name="그림 5">
            <a:extLst>
              <a:ext uri="{FF2B5EF4-FFF2-40B4-BE49-F238E27FC236}">
                <a16:creationId xmlns:a16="http://schemas.microsoft.com/office/drawing/2014/main" id="{F359C168-6822-4E58-A123-A5250FA997EC}"/>
              </a:ext>
            </a:extLst>
          </p:cNvPr>
          <p:cNvPicPr>
            <a:picLocks noChangeAspect="1"/>
          </p:cNvPicPr>
          <p:nvPr/>
        </p:nvPicPr>
        <p:blipFill>
          <a:blip r:embed="rId4"/>
          <a:stretch>
            <a:fillRect/>
          </a:stretch>
        </p:blipFill>
        <p:spPr>
          <a:xfrm>
            <a:off x="3135019" y="4077288"/>
            <a:ext cx="2880000" cy="2160000"/>
          </a:xfrm>
          <a:prstGeom prst="rect">
            <a:avLst/>
          </a:prstGeom>
          <a:solidFill>
            <a:schemeClr val="lt1"/>
          </a:solidFill>
        </p:spPr>
      </p:pic>
      <p:pic>
        <p:nvPicPr>
          <p:cNvPr id="9" name="그림 8">
            <a:extLst>
              <a:ext uri="{FF2B5EF4-FFF2-40B4-BE49-F238E27FC236}">
                <a16:creationId xmlns:a16="http://schemas.microsoft.com/office/drawing/2014/main" id="{421DFCC6-70D7-4C39-9CAB-6B2822BE8FFE}"/>
              </a:ext>
            </a:extLst>
          </p:cNvPr>
          <p:cNvPicPr>
            <a:picLocks noChangeAspect="1"/>
          </p:cNvPicPr>
          <p:nvPr/>
        </p:nvPicPr>
        <p:blipFill>
          <a:blip r:embed="rId5"/>
          <a:stretch>
            <a:fillRect/>
          </a:stretch>
        </p:blipFill>
        <p:spPr>
          <a:xfrm>
            <a:off x="6161556" y="1789214"/>
            <a:ext cx="2880000" cy="2160000"/>
          </a:xfrm>
          <a:prstGeom prst="rect">
            <a:avLst/>
          </a:prstGeom>
          <a:solidFill>
            <a:schemeClr val="lt1"/>
          </a:solidFill>
        </p:spPr>
      </p:pic>
      <p:pic>
        <p:nvPicPr>
          <p:cNvPr id="12" name="그림 11">
            <a:extLst>
              <a:ext uri="{FF2B5EF4-FFF2-40B4-BE49-F238E27FC236}">
                <a16:creationId xmlns:a16="http://schemas.microsoft.com/office/drawing/2014/main" id="{BE020729-4CAA-4C8E-AAD6-529A6DE6D537}"/>
              </a:ext>
            </a:extLst>
          </p:cNvPr>
          <p:cNvPicPr>
            <a:picLocks noChangeAspect="1"/>
          </p:cNvPicPr>
          <p:nvPr/>
        </p:nvPicPr>
        <p:blipFill>
          <a:blip r:embed="rId6"/>
          <a:stretch>
            <a:fillRect/>
          </a:stretch>
        </p:blipFill>
        <p:spPr>
          <a:xfrm>
            <a:off x="6151152" y="4072782"/>
            <a:ext cx="2880000" cy="2160000"/>
          </a:xfrm>
          <a:prstGeom prst="rect">
            <a:avLst/>
          </a:prstGeom>
          <a:solidFill>
            <a:schemeClr val="lt1"/>
          </a:solidFill>
        </p:spPr>
      </p:pic>
      <p:pic>
        <p:nvPicPr>
          <p:cNvPr id="17" name="그림 16">
            <a:extLst>
              <a:ext uri="{FF2B5EF4-FFF2-40B4-BE49-F238E27FC236}">
                <a16:creationId xmlns:a16="http://schemas.microsoft.com/office/drawing/2014/main" id="{22204202-6D5A-47C3-957B-DDF2D6468922}"/>
              </a:ext>
            </a:extLst>
          </p:cNvPr>
          <p:cNvPicPr>
            <a:picLocks noChangeAspect="1"/>
          </p:cNvPicPr>
          <p:nvPr/>
        </p:nvPicPr>
        <p:blipFill>
          <a:blip r:embed="rId7"/>
          <a:stretch>
            <a:fillRect/>
          </a:stretch>
        </p:blipFill>
        <p:spPr>
          <a:xfrm>
            <a:off x="107950" y="1774750"/>
            <a:ext cx="2880000" cy="2160000"/>
          </a:xfrm>
          <a:prstGeom prst="rect">
            <a:avLst/>
          </a:prstGeom>
          <a:solidFill>
            <a:schemeClr val="lt1"/>
          </a:solidFill>
        </p:spPr>
      </p:pic>
      <p:pic>
        <p:nvPicPr>
          <p:cNvPr id="21" name="그림 20">
            <a:extLst>
              <a:ext uri="{FF2B5EF4-FFF2-40B4-BE49-F238E27FC236}">
                <a16:creationId xmlns:a16="http://schemas.microsoft.com/office/drawing/2014/main" id="{FB90FD55-988A-49D4-B92B-CF8E53ECDC58}"/>
              </a:ext>
            </a:extLst>
          </p:cNvPr>
          <p:cNvPicPr>
            <a:picLocks noChangeAspect="1"/>
          </p:cNvPicPr>
          <p:nvPr/>
        </p:nvPicPr>
        <p:blipFill>
          <a:blip r:embed="rId8"/>
          <a:stretch>
            <a:fillRect/>
          </a:stretch>
        </p:blipFill>
        <p:spPr>
          <a:xfrm>
            <a:off x="107950" y="4077288"/>
            <a:ext cx="2880000" cy="2160000"/>
          </a:xfrm>
          <a:prstGeom prst="rect">
            <a:avLst/>
          </a:prstGeom>
          <a:solidFill>
            <a:schemeClr val="lt1"/>
          </a:solidFill>
        </p:spPr>
      </p:pic>
      <p:sp>
        <p:nvSpPr>
          <p:cNvPr id="16" name="TextBox 15">
            <a:extLst>
              <a:ext uri="{FF2B5EF4-FFF2-40B4-BE49-F238E27FC236}">
                <a16:creationId xmlns:a16="http://schemas.microsoft.com/office/drawing/2014/main" id="{74AC5BF4-D1E8-4315-A43F-0A556CF4D298}"/>
              </a:ext>
            </a:extLst>
          </p:cNvPr>
          <p:cNvSpPr txBox="1"/>
          <p:nvPr/>
        </p:nvSpPr>
        <p:spPr>
          <a:xfrm>
            <a:off x="319159" y="6319882"/>
            <a:ext cx="8345605" cy="338554"/>
          </a:xfrm>
          <a:prstGeom prst="rect">
            <a:avLst/>
          </a:prstGeom>
          <a:noFill/>
        </p:spPr>
        <p:txBody>
          <a:bodyPr wrap="square" rtlCol="0">
            <a:spAutoFit/>
          </a:bodyPr>
          <a:lstStyle/>
          <a:p>
            <a:r>
              <a:rPr lang="en-US" sz="1600" dirty="0">
                <a:solidFill>
                  <a:schemeClr val="bg1"/>
                </a:solidFill>
                <a:latin typeface="Calibri" panose="020F0502020204030204" pitchFamily="34" charset="0"/>
                <a:cs typeface="Calibri" panose="020F0502020204030204" pitchFamily="34" charset="0"/>
              </a:rPr>
              <a:t>*KI results are slightly larger than spec when compared with RAOBs. </a:t>
            </a:r>
          </a:p>
        </p:txBody>
      </p:sp>
    </p:spTree>
    <p:extLst>
      <p:ext uri="{BB962C8B-B14F-4D97-AF65-F5344CB8AC3E}">
        <p14:creationId xmlns:p14="http://schemas.microsoft.com/office/powerpoint/2010/main" val="328494968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Shape 197"/>
          <p:cNvSpPr txBox="1">
            <a:spLocks noGrp="1"/>
          </p:cNvSpPr>
          <p:nvPr>
            <p:ph type="sldNum" idx="12"/>
          </p:nvPr>
        </p:nvSpPr>
        <p:spPr>
          <a:xfrm>
            <a:off x="6553200" y="6356350"/>
            <a:ext cx="2133600" cy="365100"/>
          </a:xfrm>
          <a:prstGeom prst="rect">
            <a:avLst/>
          </a:prstGeom>
        </p:spPr>
        <p:txBody>
          <a:bodyPr lIns="91425" tIns="45700" rIns="91425" bIns="45700" anchor="ctr" anchorCtr="0">
            <a:noAutofit/>
          </a:bodyPr>
          <a:lstStyle/>
          <a:p>
            <a:pPr lvl="0" rtl="0">
              <a:spcBef>
                <a:spcPts val="0"/>
              </a:spcBef>
              <a:buNone/>
            </a:pPr>
            <a:fld id="{00000000-1234-1234-1234-123412341234}" type="slidenum">
              <a:rPr lang="en-US"/>
              <a:pPr lvl="0" rtl="0">
                <a:spcBef>
                  <a:spcPts val="0"/>
                </a:spcBef>
                <a:buNone/>
              </a:pPr>
              <a:t>42</a:t>
            </a:fld>
            <a:endParaRPr lang="en-US"/>
          </a:p>
        </p:txBody>
      </p:sp>
      <p:sp>
        <p:nvSpPr>
          <p:cNvPr id="13" name="Shape 132"/>
          <p:cNvSpPr txBox="1">
            <a:spLocks noGrp="1"/>
          </p:cNvSpPr>
          <p:nvPr>
            <p:ph type="title"/>
          </p:nvPr>
        </p:nvSpPr>
        <p:spPr>
          <a:xfrm>
            <a:off x="457200" y="41514"/>
            <a:ext cx="8229600" cy="1143000"/>
          </a:xfrm>
          <a:prstGeom prst="rect">
            <a:avLst/>
          </a:prstGeom>
          <a:noFill/>
          <a:ln>
            <a:noFill/>
          </a:ln>
        </p:spPr>
        <p:txBody>
          <a:bodyPr lIns="91425" tIns="45700" rIns="91425" bIns="45700" anchor="ctr" anchorCtr="0">
            <a:noAutofit/>
          </a:bodyPr>
          <a:lstStyle/>
          <a:p>
            <a:pPr lvl="0">
              <a:buSzPct val="25000"/>
            </a:pPr>
            <a:r>
              <a:rPr lang="en-US" sz="3600" b="0" i="0" u="none" strike="noStrike" cap="none" dirty="0">
                <a:solidFill>
                  <a:schemeClr val="lt1"/>
                </a:solidFill>
                <a:latin typeface="Calibri"/>
                <a:ea typeface="Calibri"/>
                <a:cs typeface="Calibri"/>
                <a:sym typeface="Calibri"/>
              </a:rPr>
              <a:t>PLPT </a:t>
            </a:r>
            <a:r>
              <a:rPr lang="en-US" dirty="0"/>
              <a:t>ABI-</a:t>
            </a:r>
            <a:r>
              <a:rPr lang="en-US" altLang="ko-KR" dirty="0">
                <a:solidFill>
                  <a:srgbClr val="FFFF00"/>
                </a:solidFill>
              </a:rPr>
              <a:t>MESO2</a:t>
            </a:r>
            <a:r>
              <a:rPr lang="en-US" dirty="0"/>
              <a:t>-DSI:</a:t>
            </a:r>
          </a:p>
        </p:txBody>
      </p:sp>
      <p:sp>
        <p:nvSpPr>
          <p:cNvPr id="23" name="Shape 130"/>
          <p:cNvSpPr txBox="1">
            <a:spLocks/>
          </p:cNvSpPr>
          <p:nvPr/>
        </p:nvSpPr>
        <p:spPr>
          <a:xfrm>
            <a:off x="2377440" y="772856"/>
            <a:ext cx="4267200"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algn="ctr">
              <a:spcBef>
                <a:spcPts val="0"/>
              </a:spcBef>
              <a:buFont typeface="Arial"/>
              <a:buNone/>
            </a:pPr>
            <a:r>
              <a:rPr lang="en-US" dirty="0"/>
              <a:t>2018.11-2019.04 </a:t>
            </a:r>
            <a:r>
              <a:rPr lang="en-US" dirty="0">
                <a:solidFill>
                  <a:srgbClr val="FF0000"/>
                </a:solidFill>
              </a:rPr>
              <a:t>TT</a:t>
            </a:r>
          </a:p>
        </p:txBody>
      </p:sp>
      <p:sp>
        <p:nvSpPr>
          <p:cNvPr id="15" name="Shape 92"/>
          <p:cNvSpPr txBox="1">
            <a:spLocks/>
          </p:cNvSpPr>
          <p:nvPr/>
        </p:nvSpPr>
        <p:spPr>
          <a:xfrm>
            <a:off x="6553200" y="6356350"/>
            <a:ext cx="2133599" cy="365125"/>
          </a:xfrm>
          <a:prstGeom prst="rect">
            <a:avLst/>
          </a:prstGeom>
          <a:noFill/>
          <a:ln>
            <a:noFill/>
          </a:ln>
        </p:spPr>
        <p:txBody>
          <a:bodyPr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buSzPct val="25000"/>
            </a:pPr>
            <a:fld id="{00000000-1234-1234-1234-123412341234}" type="slidenum">
              <a:rPr lang="en-US" sz="1200" smtClean="0">
                <a:solidFill>
                  <a:schemeClr val="lt1"/>
                </a:solidFill>
                <a:latin typeface="Calibri"/>
                <a:ea typeface="Calibri"/>
                <a:cs typeface="Calibri"/>
                <a:sym typeface="Calibri"/>
              </a:rPr>
              <a:pPr algn="r">
                <a:buSzPct val="25000"/>
              </a:pPr>
              <a:t>42</a:t>
            </a:fld>
            <a:endParaRPr lang="en-US" sz="1200" dirty="0">
              <a:solidFill>
                <a:schemeClr val="lt1"/>
              </a:solidFill>
              <a:latin typeface="Calibri"/>
              <a:ea typeface="Calibri"/>
              <a:cs typeface="Calibri"/>
              <a:sym typeface="Calibri"/>
            </a:endParaRPr>
          </a:p>
        </p:txBody>
      </p:sp>
      <p:sp>
        <p:nvSpPr>
          <p:cNvPr id="24" name="Shape 130">
            <a:extLst>
              <a:ext uri="{FF2B5EF4-FFF2-40B4-BE49-F238E27FC236}">
                <a16:creationId xmlns:a16="http://schemas.microsoft.com/office/drawing/2014/main" id="{02C67795-622D-4B8B-A2E2-05610F81F17F}"/>
              </a:ext>
            </a:extLst>
          </p:cNvPr>
          <p:cNvSpPr txBox="1">
            <a:spLocks/>
          </p:cNvSpPr>
          <p:nvPr/>
        </p:nvSpPr>
        <p:spPr>
          <a:xfrm>
            <a:off x="7121316" y="861816"/>
            <a:ext cx="1920240" cy="514924"/>
          </a:xfrm>
          <a:prstGeom prst="rect">
            <a:avLst/>
          </a:prstGeom>
          <a:noFill/>
          <a:ln>
            <a:solidFill>
              <a:srgbClr val="00FF00"/>
            </a:solidFill>
          </a:ln>
        </p:spPr>
        <p:txBody>
          <a:bodyPr lIns="72000" tIns="36000" rIns="36000" bIns="36000"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US" sz="1400" dirty="0">
                <a:solidFill>
                  <a:schemeClr val="bg1"/>
                </a:solidFill>
                <a:latin typeface="Arial Narrow" panose="020B0606020202030204" pitchFamily="34" charset="0"/>
              </a:rPr>
              <a:t>Accuracy spec: 1 K</a:t>
            </a:r>
          </a:p>
          <a:p>
            <a:pPr marL="0" indent="0">
              <a:spcBef>
                <a:spcPts val="0"/>
              </a:spcBef>
              <a:buFont typeface="Arial"/>
              <a:buNone/>
            </a:pPr>
            <a:r>
              <a:rPr lang="en-US" sz="1400" dirty="0">
                <a:solidFill>
                  <a:schemeClr val="bg1"/>
                </a:solidFill>
                <a:latin typeface="Arial Narrow" panose="020B0606020202030204" pitchFamily="34" charset="0"/>
              </a:rPr>
              <a:t>Precision spec: 4 K</a:t>
            </a:r>
          </a:p>
        </p:txBody>
      </p:sp>
      <p:sp>
        <p:nvSpPr>
          <p:cNvPr id="25" name="Shape 130">
            <a:extLst>
              <a:ext uri="{FF2B5EF4-FFF2-40B4-BE49-F238E27FC236}">
                <a16:creationId xmlns:a16="http://schemas.microsoft.com/office/drawing/2014/main" id="{53212F98-6D56-4330-AC7D-3065A135FEF5}"/>
              </a:ext>
            </a:extLst>
          </p:cNvPr>
          <p:cNvSpPr txBox="1">
            <a:spLocks/>
          </p:cNvSpPr>
          <p:nvPr/>
        </p:nvSpPr>
        <p:spPr>
          <a:xfrm>
            <a:off x="952151" y="1274001"/>
            <a:ext cx="1415087"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US" sz="2800" b="1" dirty="0">
                <a:solidFill>
                  <a:srgbClr val="FF0000"/>
                </a:solidFill>
              </a:rPr>
              <a:t>RAOB*</a:t>
            </a:r>
          </a:p>
        </p:txBody>
      </p:sp>
      <p:sp>
        <p:nvSpPr>
          <p:cNvPr id="26" name="Shape 130">
            <a:extLst>
              <a:ext uri="{FF2B5EF4-FFF2-40B4-BE49-F238E27FC236}">
                <a16:creationId xmlns:a16="http://schemas.microsoft.com/office/drawing/2014/main" id="{BE6273B6-D87F-4F8F-8981-443D7C5D91EB}"/>
              </a:ext>
            </a:extLst>
          </p:cNvPr>
          <p:cNvSpPr txBox="1">
            <a:spLocks/>
          </p:cNvSpPr>
          <p:nvPr/>
        </p:nvSpPr>
        <p:spPr>
          <a:xfrm>
            <a:off x="3948739" y="1274001"/>
            <a:ext cx="1592748"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US" sz="2800" b="1" dirty="0">
                <a:solidFill>
                  <a:srgbClr val="FF0000"/>
                </a:solidFill>
              </a:rPr>
              <a:t>ECMWF</a:t>
            </a:r>
          </a:p>
        </p:txBody>
      </p:sp>
      <p:sp>
        <p:nvSpPr>
          <p:cNvPr id="27" name="Shape 130">
            <a:extLst>
              <a:ext uri="{FF2B5EF4-FFF2-40B4-BE49-F238E27FC236}">
                <a16:creationId xmlns:a16="http://schemas.microsoft.com/office/drawing/2014/main" id="{8F58F9EF-8E20-4AA3-81CF-17264DFA64D8}"/>
              </a:ext>
            </a:extLst>
          </p:cNvPr>
          <p:cNvSpPr txBox="1">
            <a:spLocks/>
          </p:cNvSpPr>
          <p:nvPr/>
        </p:nvSpPr>
        <p:spPr>
          <a:xfrm>
            <a:off x="6795574" y="1274001"/>
            <a:ext cx="1592748"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sz="2800" b="1" dirty="0">
                <a:solidFill>
                  <a:srgbClr val="FF0000"/>
                </a:solidFill>
              </a:rPr>
              <a:t>GDAS</a:t>
            </a:r>
          </a:p>
        </p:txBody>
      </p:sp>
      <p:pic>
        <p:nvPicPr>
          <p:cNvPr id="3" name="그림 2">
            <a:extLst>
              <a:ext uri="{FF2B5EF4-FFF2-40B4-BE49-F238E27FC236}">
                <a16:creationId xmlns:a16="http://schemas.microsoft.com/office/drawing/2014/main" id="{9A681325-55EB-4E1E-B122-3D7C9D5FE1F5}"/>
              </a:ext>
            </a:extLst>
          </p:cNvPr>
          <p:cNvPicPr>
            <a:picLocks noChangeAspect="1"/>
          </p:cNvPicPr>
          <p:nvPr/>
        </p:nvPicPr>
        <p:blipFill>
          <a:blip r:embed="rId3"/>
          <a:stretch>
            <a:fillRect/>
          </a:stretch>
        </p:blipFill>
        <p:spPr>
          <a:xfrm>
            <a:off x="3131370" y="1773825"/>
            <a:ext cx="2880000" cy="2160000"/>
          </a:xfrm>
          <a:prstGeom prst="rect">
            <a:avLst/>
          </a:prstGeom>
          <a:solidFill>
            <a:schemeClr val="lt1"/>
          </a:solidFill>
        </p:spPr>
      </p:pic>
      <p:pic>
        <p:nvPicPr>
          <p:cNvPr id="7" name="그림 6">
            <a:extLst>
              <a:ext uri="{FF2B5EF4-FFF2-40B4-BE49-F238E27FC236}">
                <a16:creationId xmlns:a16="http://schemas.microsoft.com/office/drawing/2014/main" id="{BC092AD7-131F-47A0-8DE7-195DDCF4C57F}"/>
              </a:ext>
            </a:extLst>
          </p:cNvPr>
          <p:cNvPicPr>
            <a:picLocks noChangeAspect="1"/>
          </p:cNvPicPr>
          <p:nvPr/>
        </p:nvPicPr>
        <p:blipFill>
          <a:blip r:embed="rId4"/>
          <a:stretch>
            <a:fillRect/>
          </a:stretch>
        </p:blipFill>
        <p:spPr>
          <a:xfrm>
            <a:off x="3134753" y="4077288"/>
            <a:ext cx="2880000" cy="2160000"/>
          </a:xfrm>
          <a:prstGeom prst="rect">
            <a:avLst/>
          </a:prstGeom>
          <a:solidFill>
            <a:schemeClr val="lt1"/>
          </a:solidFill>
        </p:spPr>
      </p:pic>
      <p:pic>
        <p:nvPicPr>
          <p:cNvPr id="10" name="그림 9">
            <a:extLst>
              <a:ext uri="{FF2B5EF4-FFF2-40B4-BE49-F238E27FC236}">
                <a16:creationId xmlns:a16="http://schemas.microsoft.com/office/drawing/2014/main" id="{0BE905C6-42E2-45B5-9BEC-BFDB0C4F1952}"/>
              </a:ext>
            </a:extLst>
          </p:cNvPr>
          <p:cNvPicPr>
            <a:picLocks noChangeAspect="1"/>
          </p:cNvPicPr>
          <p:nvPr/>
        </p:nvPicPr>
        <p:blipFill>
          <a:blip r:embed="rId5"/>
          <a:stretch>
            <a:fillRect/>
          </a:stretch>
        </p:blipFill>
        <p:spPr>
          <a:xfrm>
            <a:off x="6161556" y="1774855"/>
            <a:ext cx="2880000" cy="2160000"/>
          </a:xfrm>
          <a:prstGeom prst="rect">
            <a:avLst/>
          </a:prstGeom>
          <a:solidFill>
            <a:schemeClr val="lt1"/>
          </a:solidFill>
        </p:spPr>
      </p:pic>
      <p:pic>
        <p:nvPicPr>
          <p:cNvPr id="14" name="그림 13">
            <a:extLst>
              <a:ext uri="{FF2B5EF4-FFF2-40B4-BE49-F238E27FC236}">
                <a16:creationId xmlns:a16="http://schemas.microsoft.com/office/drawing/2014/main" id="{4C85C30F-797E-4CAA-A662-F37D1AD6CF36}"/>
              </a:ext>
            </a:extLst>
          </p:cNvPr>
          <p:cNvPicPr>
            <a:picLocks noChangeAspect="1"/>
          </p:cNvPicPr>
          <p:nvPr/>
        </p:nvPicPr>
        <p:blipFill>
          <a:blip r:embed="rId6"/>
          <a:stretch>
            <a:fillRect/>
          </a:stretch>
        </p:blipFill>
        <p:spPr>
          <a:xfrm>
            <a:off x="6161556" y="4070922"/>
            <a:ext cx="2880000" cy="2160000"/>
          </a:xfrm>
          <a:prstGeom prst="rect">
            <a:avLst/>
          </a:prstGeom>
          <a:solidFill>
            <a:schemeClr val="lt1"/>
          </a:solidFill>
        </p:spPr>
      </p:pic>
      <p:pic>
        <p:nvPicPr>
          <p:cNvPr id="19" name="그림 18">
            <a:extLst>
              <a:ext uri="{FF2B5EF4-FFF2-40B4-BE49-F238E27FC236}">
                <a16:creationId xmlns:a16="http://schemas.microsoft.com/office/drawing/2014/main" id="{1FCDCADD-DDAF-4D92-9A99-7758394CD3B8}"/>
              </a:ext>
            </a:extLst>
          </p:cNvPr>
          <p:cNvPicPr>
            <a:picLocks noChangeAspect="1"/>
          </p:cNvPicPr>
          <p:nvPr/>
        </p:nvPicPr>
        <p:blipFill>
          <a:blip r:embed="rId7"/>
          <a:stretch>
            <a:fillRect/>
          </a:stretch>
        </p:blipFill>
        <p:spPr>
          <a:xfrm>
            <a:off x="107950" y="1788925"/>
            <a:ext cx="2880000" cy="2160000"/>
          </a:xfrm>
          <a:prstGeom prst="rect">
            <a:avLst/>
          </a:prstGeom>
          <a:solidFill>
            <a:schemeClr val="lt1"/>
          </a:solidFill>
        </p:spPr>
      </p:pic>
      <p:pic>
        <p:nvPicPr>
          <p:cNvPr id="22" name="그림 21">
            <a:extLst>
              <a:ext uri="{FF2B5EF4-FFF2-40B4-BE49-F238E27FC236}">
                <a16:creationId xmlns:a16="http://schemas.microsoft.com/office/drawing/2014/main" id="{4C233446-B2FF-41B8-9074-BEB83B7A10B8}"/>
              </a:ext>
            </a:extLst>
          </p:cNvPr>
          <p:cNvPicPr>
            <a:picLocks noChangeAspect="1"/>
          </p:cNvPicPr>
          <p:nvPr/>
        </p:nvPicPr>
        <p:blipFill>
          <a:blip r:embed="rId8"/>
          <a:stretch>
            <a:fillRect/>
          </a:stretch>
        </p:blipFill>
        <p:spPr>
          <a:xfrm>
            <a:off x="107950" y="4077288"/>
            <a:ext cx="2880000" cy="2160000"/>
          </a:xfrm>
          <a:prstGeom prst="rect">
            <a:avLst/>
          </a:prstGeom>
          <a:solidFill>
            <a:schemeClr val="lt1"/>
          </a:solidFill>
        </p:spPr>
      </p:pic>
      <p:sp>
        <p:nvSpPr>
          <p:cNvPr id="16" name="TextBox 15">
            <a:extLst>
              <a:ext uri="{FF2B5EF4-FFF2-40B4-BE49-F238E27FC236}">
                <a16:creationId xmlns:a16="http://schemas.microsoft.com/office/drawing/2014/main" id="{1280BCEF-2462-4904-8039-ACA6295668D1}"/>
              </a:ext>
            </a:extLst>
          </p:cNvPr>
          <p:cNvSpPr txBox="1"/>
          <p:nvPr/>
        </p:nvSpPr>
        <p:spPr>
          <a:xfrm>
            <a:off x="319159" y="6319882"/>
            <a:ext cx="8345605" cy="338554"/>
          </a:xfrm>
          <a:prstGeom prst="rect">
            <a:avLst/>
          </a:prstGeom>
          <a:noFill/>
        </p:spPr>
        <p:txBody>
          <a:bodyPr wrap="square" rtlCol="0">
            <a:spAutoFit/>
          </a:bodyPr>
          <a:lstStyle/>
          <a:p>
            <a:r>
              <a:rPr lang="en-US" sz="1600" dirty="0">
                <a:solidFill>
                  <a:schemeClr val="bg1"/>
                </a:solidFill>
                <a:latin typeface="Calibri" panose="020F0502020204030204" pitchFamily="34" charset="0"/>
                <a:cs typeface="Calibri" panose="020F0502020204030204" pitchFamily="34" charset="0"/>
              </a:rPr>
              <a:t>*TT results are slightly larger than spec when compared with RAOBs. </a:t>
            </a:r>
          </a:p>
        </p:txBody>
      </p:sp>
    </p:spTree>
    <p:extLst>
      <p:ext uri="{BB962C8B-B14F-4D97-AF65-F5344CB8AC3E}">
        <p14:creationId xmlns:p14="http://schemas.microsoft.com/office/powerpoint/2010/main" val="325710413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Shape 366"/>
          <p:cNvSpPr txBox="1">
            <a:spLocks noGrp="1"/>
          </p:cNvSpPr>
          <p:nvPr>
            <p:ph type="title"/>
          </p:nvPr>
        </p:nvSpPr>
        <p:spPr>
          <a:xfrm>
            <a:off x="457200" y="98664"/>
            <a:ext cx="8229600" cy="1143000"/>
          </a:xfrm>
          <a:prstGeom prst="rect">
            <a:avLst/>
          </a:prstGeom>
        </p:spPr>
        <p:txBody>
          <a:bodyPr lIns="91425" tIns="91425" rIns="91425" bIns="91425" anchor="ctr" anchorCtr="0">
            <a:noAutofit/>
          </a:bodyPr>
          <a:lstStyle/>
          <a:p>
            <a:pPr lvl="0" rtl="0">
              <a:spcBef>
                <a:spcPts val="0"/>
              </a:spcBef>
              <a:buNone/>
            </a:pPr>
            <a:r>
              <a:rPr lang="en-US" dirty="0">
                <a:solidFill>
                  <a:srgbClr val="00FF00"/>
                </a:solidFill>
              </a:rPr>
              <a:t>DSI Performance Summary</a:t>
            </a:r>
          </a:p>
        </p:txBody>
      </p:sp>
      <p:sp>
        <p:nvSpPr>
          <p:cNvPr id="367" name="Shape 367"/>
          <p:cNvSpPr txBox="1">
            <a:spLocks noGrp="1"/>
          </p:cNvSpPr>
          <p:nvPr>
            <p:ph type="body" idx="1"/>
          </p:nvPr>
        </p:nvSpPr>
        <p:spPr>
          <a:xfrm>
            <a:off x="-177799" y="1328427"/>
            <a:ext cx="9321799" cy="5191583"/>
          </a:xfrm>
          <a:prstGeom prst="rect">
            <a:avLst/>
          </a:prstGeom>
        </p:spPr>
        <p:txBody>
          <a:bodyPr lIns="91425" tIns="91425" rIns="91425" bIns="91425" anchor="t" anchorCtr="0">
            <a:noAutofit/>
          </a:bodyPr>
          <a:lstStyle/>
          <a:p>
            <a:pPr marL="685800" lvl="0" indent="-457200" rtl="0">
              <a:spcBef>
                <a:spcPts val="0"/>
              </a:spcBef>
              <a:buFont typeface="Courier New" panose="02070309020205020404" pitchFamily="49" charset="0"/>
              <a:buChar char="o"/>
            </a:pPr>
            <a:r>
              <a:rPr lang="en-US" sz="2800" dirty="0"/>
              <a:t>DSI retrieval is working as expected on GOES-17 ABI data when combined with NWP short-range forecasts (as first guess);</a:t>
            </a:r>
          </a:p>
          <a:p>
            <a:pPr marL="685800" indent="-457200">
              <a:spcBef>
                <a:spcPts val="0"/>
              </a:spcBef>
              <a:buFont typeface="Courier New" panose="02070309020205020404" pitchFamily="49" charset="0"/>
              <a:buChar char="o"/>
            </a:pPr>
            <a:r>
              <a:rPr lang="en-US" sz="2800" dirty="0"/>
              <a:t>With a highly quantitative web-based tool (</a:t>
            </a:r>
            <a:r>
              <a:rPr lang="en-US" sz="2800" dirty="0">
                <a:solidFill>
                  <a:srgbClr val="00FF00"/>
                </a:solidFill>
              </a:rPr>
              <a:t>http://soundingval.ssec.wisc.edu</a:t>
            </a:r>
            <a:r>
              <a:rPr lang="en-US" sz="2800" dirty="0"/>
              <a:t>) and the comparisons with RAOB, ECMWF and GDAS, it does indicate performances mostly meet spec. for all the coverages, except small sample size cases and the comparisons of TT and KI </a:t>
            </a:r>
            <a:r>
              <a:rPr lang="en-US" sz="2800" dirty="0">
                <a:solidFill>
                  <a:srgbClr val="FF0000"/>
                </a:solidFill>
              </a:rPr>
              <a:t>with RAOBs</a:t>
            </a:r>
            <a:r>
              <a:rPr lang="en-US" sz="2800" dirty="0"/>
              <a:t>. The TT and KI results are much closer to the requirements if the atmosphere is in the unstable conditions.</a:t>
            </a:r>
            <a:endParaRPr sz="2800" dirty="0"/>
          </a:p>
        </p:txBody>
      </p:sp>
      <p:sp>
        <p:nvSpPr>
          <p:cNvPr id="368" name="Shape 368"/>
          <p:cNvSpPr txBox="1">
            <a:spLocks noGrp="1"/>
          </p:cNvSpPr>
          <p:nvPr>
            <p:ph type="sldNum" idx="12"/>
          </p:nvPr>
        </p:nvSpPr>
        <p:spPr>
          <a:xfrm>
            <a:off x="6553200" y="6356350"/>
            <a:ext cx="2133600" cy="365100"/>
          </a:xfrm>
          <a:prstGeom prst="rect">
            <a:avLst/>
          </a:prstGeom>
        </p:spPr>
        <p:txBody>
          <a:bodyPr lIns="91425" tIns="45700" rIns="91425" bIns="45700" anchor="ctr" anchorCtr="0">
            <a:noAutofit/>
          </a:bodyPr>
          <a:lstStyle/>
          <a:p>
            <a:pPr lvl="0" rtl="0">
              <a:spcBef>
                <a:spcPts val="0"/>
              </a:spcBef>
              <a:buClr>
                <a:srgbClr val="000000"/>
              </a:buClr>
              <a:buSzPct val="25000"/>
              <a:buFont typeface="Arial"/>
              <a:buNone/>
            </a:pPr>
            <a:fld id="{00000000-1234-1234-1234-123412341234}" type="slidenum">
              <a:rPr lang="en-US"/>
              <a:t>43</a:t>
            </a:fld>
            <a:endParaRPr lang="en-US"/>
          </a:p>
        </p:txBody>
      </p:sp>
      <p:sp>
        <p:nvSpPr>
          <p:cNvPr id="5" name="Shape 92"/>
          <p:cNvSpPr txBox="1">
            <a:spLocks/>
          </p:cNvSpPr>
          <p:nvPr/>
        </p:nvSpPr>
        <p:spPr>
          <a:xfrm>
            <a:off x="6553200" y="6356350"/>
            <a:ext cx="2133599" cy="365125"/>
          </a:xfrm>
          <a:prstGeom prst="rect">
            <a:avLst/>
          </a:prstGeom>
          <a:noFill/>
          <a:ln>
            <a:noFill/>
          </a:ln>
        </p:spPr>
        <p:txBody>
          <a:bodyPr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buSzPct val="25000"/>
            </a:pPr>
            <a:fld id="{00000000-1234-1234-1234-123412341234}" type="slidenum">
              <a:rPr lang="en-US" sz="1200" smtClean="0">
                <a:solidFill>
                  <a:schemeClr val="lt1"/>
                </a:solidFill>
                <a:latin typeface="Calibri"/>
                <a:ea typeface="Calibri"/>
                <a:cs typeface="Calibri"/>
                <a:sym typeface="Calibri"/>
              </a:rPr>
              <a:pPr algn="r">
                <a:buSzPct val="25000"/>
              </a:pPr>
              <a:t>43</a:t>
            </a:fld>
            <a:endParaRPr lang="en-US" sz="1200"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61359419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pic>
        <p:nvPicPr>
          <p:cNvPr id="7" name="그림 6">
            <a:extLst>
              <a:ext uri="{FF2B5EF4-FFF2-40B4-BE49-F238E27FC236}">
                <a16:creationId xmlns:a16="http://schemas.microsoft.com/office/drawing/2014/main" id="{0560D7FC-0BA3-46E6-85C4-6652F7C0B0BC}"/>
              </a:ext>
            </a:extLst>
          </p:cNvPr>
          <p:cNvPicPr preferRelativeResize="0">
            <a:picLocks/>
          </p:cNvPicPr>
          <p:nvPr/>
        </p:nvPicPr>
        <p:blipFill>
          <a:blip r:embed="rId3"/>
          <a:stretch>
            <a:fillRect/>
          </a:stretch>
        </p:blipFill>
        <p:spPr>
          <a:xfrm>
            <a:off x="834433" y="1421395"/>
            <a:ext cx="4068000" cy="2772000"/>
          </a:xfrm>
          <a:prstGeom prst="rect">
            <a:avLst/>
          </a:prstGeom>
          <a:solidFill>
            <a:schemeClr val="lt1"/>
          </a:solidFill>
        </p:spPr>
      </p:pic>
      <p:pic>
        <p:nvPicPr>
          <p:cNvPr id="5" name="그림 4" descr="별이(가) 표시된 사진&#10;&#10;자동 생성된 설명">
            <a:extLst>
              <a:ext uri="{FF2B5EF4-FFF2-40B4-BE49-F238E27FC236}">
                <a16:creationId xmlns:a16="http://schemas.microsoft.com/office/drawing/2014/main" id="{019AAF82-1758-4FED-ADF4-83AEAE2D3E1E}"/>
              </a:ext>
            </a:extLst>
          </p:cNvPr>
          <p:cNvPicPr>
            <a:picLocks noChangeAspect="1"/>
          </p:cNvPicPr>
          <p:nvPr/>
        </p:nvPicPr>
        <p:blipFill>
          <a:blip r:embed="rId4"/>
          <a:stretch>
            <a:fillRect/>
          </a:stretch>
        </p:blipFill>
        <p:spPr>
          <a:xfrm>
            <a:off x="4560154" y="1421396"/>
            <a:ext cx="4114800" cy="2772000"/>
          </a:xfrm>
          <a:prstGeom prst="rect">
            <a:avLst/>
          </a:prstGeom>
          <a:solidFill>
            <a:schemeClr val="lt1"/>
          </a:solidFill>
        </p:spPr>
      </p:pic>
      <p:sp>
        <p:nvSpPr>
          <p:cNvPr id="479" name="Shape 479"/>
          <p:cNvSpPr txBox="1">
            <a:spLocks noGrp="1"/>
          </p:cNvSpPr>
          <p:nvPr>
            <p:ph type="title"/>
          </p:nvPr>
        </p:nvSpPr>
        <p:spPr>
          <a:xfrm>
            <a:off x="1531916" y="255669"/>
            <a:ext cx="6056415" cy="771403"/>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200" b="0" i="0" u="none" strike="noStrike" cap="none" dirty="0">
                <a:solidFill>
                  <a:schemeClr val="lt1"/>
                </a:solidFill>
                <a:latin typeface="Calibri"/>
                <a:ea typeface="Calibri"/>
                <a:cs typeface="Calibri"/>
                <a:sym typeface="Calibri"/>
              </a:rPr>
              <a:t>GOES-16 vs. GOES-17 ABI LAP Products comparisons</a:t>
            </a:r>
          </a:p>
        </p:txBody>
      </p:sp>
      <p:sp>
        <p:nvSpPr>
          <p:cNvPr id="481" name="Shape 481"/>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1"/>
                </a:solidFill>
                <a:latin typeface="Calibri"/>
                <a:ea typeface="Calibri"/>
                <a:cs typeface="Calibri"/>
                <a:sym typeface="Calibri"/>
              </a:rPr>
              <a:t>44</a:t>
            </a:fld>
            <a:endParaRPr lang="en-US" sz="1200">
              <a:solidFill>
                <a:schemeClr val="lt1"/>
              </a:solidFill>
              <a:latin typeface="Calibri"/>
              <a:ea typeface="Calibri"/>
              <a:cs typeface="Calibri"/>
              <a:sym typeface="Calibri"/>
            </a:endParaRPr>
          </a:p>
        </p:txBody>
      </p:sp>
      <p:sp>
        <p:nvSpPr>
          <p:cNvPr id="16" name="타원 15">
            <a:extLst>
              <a:ext uri="{FF2B5EF4-FFF2-40B4-BE49-F238E27FC236}">
                <a16:creationId xmlns:a16="http://schemas.microsoft.com/office/drawing/2014/main" id="{644D326E-B5B5-47F6-BE48-D6EA9CAF3AEB}"/>
              </a:ext>
            </a:extLst>
          </p:cNvPr>
          <p:cNvSpPr/>
          <p:nvPr/>
        </p:nvSpPr>
        <p:spPr>
          <a:xfrm>
            <a:off x="1467767" y="1508168"/>
            <a:ext cx="2142321" cy="2545398"/>
          </a:xfrm>
          <a:prstGeom prst="ellipse">
            <a:avLst/>
          </a:prstGeom>
          <a:noFill/>
          <a:ln w="9525">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21" name="타원 20">
            <a:extLst>
              <a:ext uri="{FF2B5EF4-FFF2-40B4-BE49-F238E27FC236}">
                <a16:creationId xmlns:a16="http://schemas.microsoft.com/office/drawing/2014/main" id="{CF4970CA-5669-4DF4-AA9C-934CA5719474}"/>
              </a:ext>
            </a:extLst>
          </p:cNvPr>
          <p:cNvSpPr/>
          <p:nvPr/>
        </p:nvSpPr>
        <p:spPr>
          <a:xfrm>
            <a:off x="6059364" y="1508168"/>
            <a:ext cx="2142321" cy="2545398"/>
          </a:xfrm>
          <a:prstGeom prst="ellipse">
            <a:avLst/>
          </a:prstGeom>
          <a:noFill/>
          <a:ln w="9525">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7" name="TextBox 16">
            <a:extLst>
              <a:ext uri="{FF2B5EF4-FFF2-40B4-BE49-F238E27FC236}">
                <a16:creationId xmlns:a16="http://schemas.microsoft.com/office/drawing/2014/main" id="{9D4A79F2-6613-4DAE-A478-EF656CDE665B}"/>
              </a:ext>
            </a:extLst>
          </p:cNvPr>
          <p:cNvSpPr txBox="1"/>
          <p:nvPr/>
        </p:nvSpPr>
        <p:spPr>
          <a:xfrm>
            <a:off x="1531917" y="4647189"/>
            <a:ext cx="1525723" cy="923330"/>
          </a:xfrm>
          <a:prstGeom prst="rect">
            <a:avLst/>
          </a:prstGeom>
          <a:noFill/>
        </p:spPr>
        <p:txBody>
          <a:bodyPr wrap="square" rtlCol="0">
            <a:spAutoFit/>
          </a:bodyPr>
          <a:lstStyle/>
          <a:p>
            <a:r>
              <a:rPr lang="en-US" altLang="ko-KR" sz="1800" dirty="0">
                <a:solidFill>
                  <a:schemeClr val="bg1"/>
                </a:solidFill>
                <a:latin typeface="Calibri" panose="020F0502020204030204" pitchFamily="34" charset="0"/>
                <a:cs typeface="Calibri" panose="020F0502020204030204" pitchFamily="34" charset="0"/>
              </a:rPr>
              <a:t>Clear-sky, Overlapped coverage</a:t>
            </a:r>
            <a:endParaRPr lang="ko-KR" altLang="en-US" sz="1800" dirty="0">
              <a:solidFill>
                <a:schemeClr val="bg1"/>
              </a:solidFill>
              <a:latin typeface="Calibri" panose="020F0502020204030204" pitchFamily="34" charset="0"/>
              <a:cs typeface="Calibri" panose="020F0502020204030204" pitchFamily="34" charset="0"/>
            </a:endParaRPr>
          </a:p>
        </p:txBody>
      </p:sp>
      <p:sp>
        <p:nvSpPr>
          <p:cNvPr id="24" name="TextBox 23">
            <a:extLst>
              <a:ext uri="{FF2B5EF4-FFF2-40B4-BE49-F238E27FC236}">
                <a16:creationId xmlns:a16="http://schemas.microsoft.com/office/drawing/2014/main" id="{BB3B61EF-B411-493F-9429-27FA42B1DCEB}"/>
              </a:ext>
            </a:extLst>
          </p:cNvPr>
          <p:cNvSpPr txBox="1"/>
          <p:nvPr/>
        </p:nvSpPr>
        <p:spPr>
          <a:xfrm>
            <a:off x="3404111" y="2339371"/>
            <a:ext cx="1156012" cy="369332"/>
          </a:xfrm>
          <a:prstGeom prst="rect">
            <a:avLst/>
          </a:prstGeom>
          <a:noFill/>
        </p:spPr>
        <p:txBody>
          <a:bodyPr wrap="square" rtlCol="0">
            <a:spAutoFit/>
          </a:bodyPr>
          <a:lstStyle/>
          <a:p>
            <a:r>
              <a:rPr lang="en-US" altLang="ko-KR" sz="1800" b="1" dirty="0">
                <a:solidFill>
                  <a:srgbClr val="0000FF"/>
                </a:solidFill>
                <a:latin typeface="Calibri" panose="020F0502020204030204" pitchFamily="34" charset="0"/>
                <a:cs typeface="Calibri" panose="020F0502020204030204" pitchFamily="34" charset="0"/>
              </a:rPr>
              <a:t>GOES 17</a:t>
            </a:r>
            <a:endParaRPr lang="ko-KR" altLang="en-US" sz="1800" b="1" dirty="0">
              <a:solidFill>
                <a:srgbClr val="0000FF"/>
              </a:solidFill>
              <a:latin typeface="Calibri" panose="020F0502020204030204" pitchFamily="34" charset="0"/>
              <a:cs typeface="Calibri" panose="020F0502020204030204" pitchFamily="34" charset="0"/>
            </a:endParaRPr>
          </a:p>
        </p:txBody>
      </p:sp>
      <p:sp>
        <p:nvSpPr>
          <p:cNvPr id="26" name="TextBox 25">
            <a:extLst>
              <a:ext uri="{FF2B5EF4-FFF2-40B4-BE49-F238E27FC236}">
                <a16:creationId xmlns:a16="http://schemas.microsoft.com/office/drawing/2014/main" id="{222714B2-8383-492B-8DC7-D47F5D6A8AE2}"/>
              </a:ext>
            </a:extLst>
          </p:cNvPr>
          <p:cNvSpPr txBox="1"/>
          <p:nvPr/>
        </p:nvSpPr>
        <p:spPr>
          <a:xfrm>
            <a:off x="5074825" y="2339371"/>
            <a:ext cx="1156012" cy="369332"/>
          </a:xfrm>
          <a:prstGeom prst="rect">
            <a:avLst/>
          </a:prstGeom>
          <a:noFill/>
        </p:spPr>
        <p:txBody>
          <a:bodyPr wrap="square" rtlCol="0">
            <a:spAutoFit/>
          </a:bodyPr>
          <a:lstStyle/>
          <a:p>
            <a:r>
              <a:rPr lang="en-US" altLang="ko-KR" sz="1800" b="1" dirty="0">
                <a:solidFill>
                  <a:srgbClr val="0000FF"/>
                </a:solidFill>
                <a:latin typeface="Calibri" panose="020F0502020204030204" pitchFamily="34" charset="0"/>
                <a:cs typeface="Calibri" panose="020F0502020204030204" pitchFamily="34" charset="0"/>
              </a:rPr>
              <a:t>GOES 16</a:t>
            </a:r>
            <a:endParaRPr lang="ko-KR" altLang="en-US" sz="1800" b="1" dirty="0">
              <a:solidFill>
                <a:srgbClr val="0000FF"/>
              </a:solidFill>
              <a:latin typeface="Calibri" panose="020F0502020204030204" pitchFamily="34" charset="0"/>
              <a:cs typeface="Calibri" panose="020F0502020204030204" pitchFamily="34" charset="0"/>
            </a:endParaRPr>
          </a:p>
        </p:txBody>
      </p:sp>
      <p:pic>
        <p:nvPicPr>
          <p:cNvPr id="9" name="그림 8">
            <a:extLst>
              <a:ext uri="{FF2B5EF4-FFF2-40B4-BE49-F238E27FC236}">
                <a16:creationId xmlns:a16="http://schemas.microsoft.com/office/drawing/2014/main" id="{D9958C3A-C983-4F6A-839C-A6BED19DF0C0}"/>
              </a:ext>
            </a:extLst>
          </p:cNvPr>
          <p:cNvPicPr>
            <a:picLocks noChangeAspect="1"/>
          </p:cNvPicPr>
          <p:nvPr/>
        </p:nvPicPr>
        <p:blipFill>
          <a:blip r:embed="rId5"/>
          <a:stretch>
            <a:fillRect/>
          </a:stretch>
        </p:blipFill>
        <p:spPr>
          <a:xfrm>
            <a:off x="2841867" y="3564637"/>
            <a:ext cx="3578831" cy="3132000"/>
          </a:xfrm>
          <a:prstGeom prst="rect">
            <a:avLst/>
          </a:prstGeom>
          <a:solidFill>
            <a:schemeClr val="bg1"/>
          </a:solidFill>
        </p:spPr>
      </p:pic>
      <p:sp>
        <p:nvSpPr>
          <p:cNvPr id="22" name="타원 21">
            <a:extLst>
              <a:ext uri="{FF2B5EF4-FFF2-40B4-BE49-F238E27FC236}">
                <a16:creationId xmlns:a16="http://schemas.microsoft.com/office/drawing/2014/main" id="{C41E9C1E-F1DA-45F8-A752-31260C691E4C}"/>
              </a:ext>
            </a:extLst>
          </p:cNvPr>
          <p:cNvSpPr/>
          <p:nvPr/>
        </p:nvSpPr>
        <p:spPr>
          <a:xfrm>
            <a:off x="4061357" y="3805299"/>
            <a:ext cx="1294411" cy="2545398"/>
          </a:xfrm>
          <a:prstGeom prst="ellipse">
            <a:avLst/>
          </a:prstGeom>
          <a:noFill/>
          <a:ln w="9525">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27" name="TextBox 26">
            <a:extLst>
              <a:ext uri="{FF2B5EF4-FFF2-40B4-BE49-F238E27FC236}">
                <a16:creationId xmlns:a16="http://schemas.microsoft.com/office/drawing/2014/main" id="{3862B8A0-9BFD-4AF4-9890-4207F93EC13B}"/>
              </a:ext>
            </a:extLst>
          </p:cNvPr>
          <p:cNvSpPr txBox="1"/>
          <p:nvPr/>
        </p:nvSpPr>
        <p:spPr>
          <a:xfrm>
            <a:off x="3185301" y="5844376"/>
            <a:ext cx="2226134" cy="369332"/>
          </a:xfrm>
          <a:prstGeom prst="rect">
            <a:avLst/>
          </a:prstGeom>
          <a:noFill/>
        </p:spPr>
        <p:txBody>
          <a:bodyPr wrap="square" rtlCol="0">
            <a:spAutoFit/>
          </a:bodyPr>
          <a:lstStyle/>
          <a:p>
            <a:r>
              <a:rPr lang="en-US" altLang="ko-KR" sz="1800" b="1" dirty="0">
                <a:solidFill>
                  <a:srgbClr val="0000FF"/>
                </a:solidFill>
                <a:latin typeface="Calibri" panose="020F0502020204030204" pitchFamily="34" charset="0"/>
                <a:cs typeface="Calibri" panose="020F0502020204030204" pitchFamily="34" charset="0"/>
              </a:rPr>
              <a:t>GOES 17 – GOES 16</a:t>
            </a:r>
            <a:endParaRPr lang="ko-KR" altLang="en-US" sz="1800" b="1" dirty="0">
              <a:solidFill>
                <a:srgbClr val="0000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9999821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슬라이드 번호 개체 틀 3">
            <a:extLst>
              <a:ext uri="{FF2B5EF4-FFF2-40B4-BE49-F238E27FC236}">
                <a16:creationId xmlns:a16="http://schemas.microsoft.com/office/drawing/2014/main" id="{00BC1E81-8178-4A5E-A620-38FA8569129F}"/>
              </a:ext>
            </a:extLst>
          </p:cNvPr>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lt1"/>
                </a:solidFill>
                <a:latin typeface="Calibri"/>
                <a:ea typeface="Calibri"/>
                <a:cs typeface="Calibri"/>
                <a:sym typeface="Calibri"/>
              </a:rPr>
              <a:pPr marL="0" marR="0" lvl="0" indent="0" algn="r" rtl="0">
                <a:spcBef>
                  <a:spcPts val="0"/>
                </a:spcBef>
                <a:buSzPct val="25000"/>
                <a:buNone/>
              </a:pPr>
              <a:t>45</a:t>
            </a:fld>
            <a:endParaRPr lang="en-US" sz="1200" b="0" i="0" u="none" strike="noStrike" cap="none">
              <a:solidFill>
                <a:schemeClr val="lt1"/>
              </a:solidFill>
              <a:latin typeface="Calibri"/>
              <a:ea typeface="Calibri"/>
              <a:cs typeface="Calibri"/>
              <a:sym typeface="Calibri"/>
            </a:endParaRPr>
          </a:p>
        </p:txBody>
      </p:sp>
      <p:sp>
        <p:nvSpPr>
          <p:cNvPr id="5" name="TextBox 4">
            <a:extLst>
              <a:ext uri="{FF2B5EF4-FFF2-40B4-BE49-F238E27FC236}">
                <a16:creationId xmlns:a16="http://schemas.microsoft.com/office/drawing/2014/main" id="{C1CB3B88-050B-4A82-8585-3F64B6E10563}"/>
              </a:ext>
            </a:extLst>
          </p:cNvPr>
          <p:cNvSpPr txBox="1"/>
          <p:nvPr/>
        </p:nvSpPr>
        <p:spPr>
          <a:xfrm>
            <a:off x="2158071" y="267590"/>
            <a:ext cx="5323383" cy="954107"/>
          </a:xfrm>
          <a:prstGeom prst="rect">
            <a:avLst/>
          </a:prstGeom>
          <a:noFill/>
        </p:spPr>
        <p:txBody>
          <a:bodyPr wrap="square" rtlCol="0">
            <a:spAutoFit/>
          </a:bodyPr>
          <a:lstStyle/>
          <a:p>
            <a:pPr algn="ctr"/>
            <a:r>
              <a:rPr lang="en-US" sz="2800" kern="1200" dirty="0">
                <a:solidFill>
                  <a:schemeClr val="bg1"/>
                </a:solidFill>
                <a:latin typeface="Calibri"/>
                <a:ea typeface="+mn-ea"/>
              </a:rPr>
              <a:t>GOES-17 vs. GOES-16 comparisons </a:t>
            </a:r>
          </a:p>
          <a:p>
            <a:pPr algn="ctr"/>
            <a:r>
              <a:rPr lang="en-US" sz="2800" kern="1200" dirty="0">
                <a:solidFill>
                  <a:schemeClr val="bg1"/>
                </a:solidFill>
                <a:latin typeface="Calibri"/>
                <a:ea typeface="+mn-ea"/>
              </a:rPr>
              <a:t>LVT and LVM </a:t>
            </a:r>
          </a:p>
        </p:txBody>
      </p:sp>
      <p:pic>
        <p:nvPicPr>
          <p:cNvPr id="7" name="그림 6">
            <a:extLst>
              <a:ext uri="{FF2B5EF4-FFF2-40B4-BE49-F238E27FC236}">
                <a16:creationId xmlns:a16="http://schemas.microsoft.com/office/drawing/2014/main" id="{34318A5E-0C92-42C5-B506-D22193E1493B}"/>
              </a:ext>
            </a:extLst>
          </p:cNvPr>
          <p:cNvPicPr>
            <a:picLocks noChangeAspect="1"/>
          </p:cNvPicPr>
          <p:nvPr/>
        </p:nvPicPr>
        <p:blipFill>
          <a:blip r:embed="rId2"/>
          <a:stretch>
            <a:fillRect/>
          </a:stretch>
        </p:blipFill>
        <p:spPr>
          <a:xfrm>
            <a:off x="5086799" y="2168944"/>
            <a:ext cx="3600000" cy="4199999"/>
          </a:xfrm>
          <a:prstGeom prst="rect">
            <a:avLst/>
          </a:prstGeom>
          <a:solidFill>
            <a:schemeClr val="lt1"/>
          </a:solidFill>
        </p:spPr>
      </p:pic>
      <p:pic>
        <p:nvPicPr>
          <p:cNvPr id="11" name="그림 10">
            <a:extLst>
              <a:ext uri="{FF2B5EF4-FFF2-40B4-BE49-F238E27FC236}">
                <a16:creationId xmlns:a16="http://schemas.microsoft.com/office/drawing/2014/main" id="{B60FFDA6-EB97-4508-A55B-0CE9C0F80B1F}"/>
              </a:ext>
            </a:extLst>
          </p:cNvPr>
          <p:cNvPicPr>
            <a:picLocks noChangeAspect="1"/>
          </p:cNvPicPr>
          <p:nvPr/>
        </p:nvPicPr>
        <p:blipFill>
          <a:blip r:embed="rId3"/>
          <a:stretch>
            <a:fillRect/>
          </a:stretch>
        </p:blipFill>
        <p:spPr>
          <a:xfrm>
            <a:off x="1089133" y="2180100"/>
            <a:ext cx="3600000" cy="4200000"/>
          </a:xfrm>
          <a:prstGeom prst="rect">
            <a:avLst/>
          </a:prstGeom>
          <a:solidFill>
            <a:schemeClr val="lt1"/>
          </a:solidFill>
        </p:spPr>
      </p:pic>
      <p:sp>
        <p:nvSpPr>
          <p:cNvPr id="13" name="TextBox 12">
            <a:extLst>
              <a:ext uri="{FF2B5EF4-FFF2-40B4-BE49-F238E27FC236}">
                <a16:creationId xmlns:a16="http://schemas.microsoft.com/office/drawing/2014/main" id="{93FBA9D5-51E7-45D0-A3AC-7E8E1F976893}"/>
              </a:ext>
            </a:extLst>
          </p:cNvPr>
          <p:cNvSpPr txBox="1"/>
          <p:nvPr/>
        </p:nvSpPr>
        <p:spPr>
          <a:xfrm>
            <a:off x="632347" y="1208844"/>
            <a:ext cx="6433471" cy="400110"/>
          </a:xfrm>
          <a:prstGeom prst="rect">
            <a:avLst/>
          </a:prstGeom>
          <a:noFill/>
        </p:spPr>
        <p:txBody>
          <a:bodyPr wrap="square" rtlCol="0">
            <a:spAutoFit/>
          </a:bodyPr>
          <a:lstStyle/>
          <a:p>
            <a:pPr marL="285750" indent="-285750">
              <a:buFont typeface="Wingdings" panose="05000000000000000000" pitchFamily="2" charset="2"/>
              <a:buChar char="Ø"/>
            </a:pPr>
            <a:r>
              <a:rPr lang="en-US" altLang="ko-KR" sz="2000" b="1" dirty="0">
                <a:solidFill>
                  <a:schemeClr val="bg1"/>
                </a:solidFill>
                <a:latin typeface="Calibri" panose="020F0502020204030204" pitchFamily="34" charset="0"/>
                <a:cs typeface="Calibri" panose="020F0502020204030204" pitchFamily="34" charset="0"/>
              </a:rPr>
              <a:t>Bias and STD for the overlapped area (zenith angle </a:t>
            </a:r>
            <a:r>
              <a:rPr lang="en-US" altLang="ko-KR" sz="2000" b="1" dirty="0">
                <a:solidFill>
                  <a:schemeClr val="bg1"/>
                </a:solidFill>
                <a:latin typeface="Calibri" panose="020F0502020204030204" pitchFamily="34" charset="0"/>
                <a:cs typeface="Calibri" panose="020F0502020204030204" pitchFamily="34" charset="0"/>
                <a:sym typeface="Symbol" panose="05050102010706020507" pitchFamily="18" charset="2"/>
              </a:rPr>
              <a:t></a:t>
            </a:r>
            <a:r>
              <a:rPr lang="en-US" altLang="ko-KR" sz="2000" b="1" dirty="0">
                <a:solidFill>
                  <a:schemeClr val="bg1"/>
                </a:solidFill>
                <a:latin typeface="Calibri" panose="020F0502020204030204" pitchFamily="34" charset="0"/>
                <a:cs typeface="Calibri" panose="020F0502020204030204" pitchFamily="34" charset="0"/>
              </a:rPr>
              <a:t> 65)</a:t>
            </a:r>
            <a:endParaRPr lang="ko-KR" altLang="en-US" sz="2000" b="1" dirty="0">
              <a:solidFill>
                <a:schemeClr val="bg1"/>
              </a:solidFill>
              <a:latin typeface="Calibri" panose="020F0502020204030204" pitchFamily="34" charset="0"/>
              <a:cs typeface="Calibri" panose="020F0502020204030204" pitchFamily="34" charset="0"/>
            </a:endParaRPr>
          </a:p>
        </p:txBody>
      </p:sp>
      <p:sp>
        <p:nvSpPr>
          <p:cNvPr id="14" name="직사각형 13">
            <a:extLst>
              <a:ext uri="{FF2B5EF4-FFF2-40B4-BE49-F238E27FC236}">
                <a16:creationId xmlns:a16="http://schemas.microsoft.com/office/drawing/2014/main" id="{DFBF1D9A-A89F-4CF4-A58D-4E42DEC10F44}"/>
              </a:ext>
            </a:extLst>
          </p:cNvPr>
          <p:cNvSpPr/>
          <p:nvPr/>
        </p:nvSpPr>
        <p:spPr>
          <a:xfrm>
            <a:off x="2706834" y="1752552"/>
            <a:ext cx="552524" cy="400110"/>
          </a:xfrm>
          <a:prstGeom prst="rect">
            <a:avLst/>
          </a:prstGeom>
        </p:spPr>
        <p:txBody>
          <a:bodyPr wrap="none">
            <a:spAutoFit/>
          </a:bodyPr>
          <a:lstStyle/>
          <a:p>
            <a:r>
              <a:rPr lang="en-US" altLang="ko-KR" sz="2000" b="1" kern="1200" dirty="0">
                <a:solidFill>
                  <a:schemeClr val="bg1"/>
                </a:solidFill>
                <a:latin typeface="Calibri"/>
              </a:rPr>
              <a:t>LVT</a:t>
            </a:r>
            <a:endParaRPr lang="ko-KR" altLang="en-US" sz="2000" b="1" dirty="0"/>
          </a:p>
        </p:txBody>
      </p:sp>
      <p:sp>
        <p:nvSpPr>
          <p:cNvPr id="15" name="직사각형 14">
            <a:extLst>
              <a:ext uri="{FF2B5EF4-FFF2-40B4-BE49-F238E27FC236}">
                <a16:creationId xmlns:a16="http://schemas.microsoft.com/office/drawing/2014/main" id="{711E7CB6-AE76-42CE-BFFF-CAA1B28E0364}"/>
              </a:ext>
            </a:extLst>
          </p:cNvPr>
          <p:cNvSpPr/>
          <p:nvPr/>
        </p:nvSpPr>
        <p:spPr>
          <a:xfrm>
            <a:off x="6721429" y="1752552"/>
            <a:ext cx="650306" cy="400110"/>
          </a:xfrm>
          <a:prstGeom prst="rect">
            <a:avLst/>
          </a:prstGeom>
        </p:spPr>
        <p:txBody>
          <a:bodyPr wrap="none">
            <a:spAutoFit/>
          </a:bodyPr>
          <a:lstStyle/>
          <a:p>
            <a:r>
              <a:rPr lang="en-US" altLang="ko-KR" sz="2000" b="1" kern="1200" dirty="0">
                <a:solidFill>
                  <a:schemeClr val="bg1"/>
                </a:solidFill>
                <a:latin typeface="Calibri"/>
              </a:rPr>
              <a:t>LVM</a:t>
            </a:r>
            <a:endParaRPr lang="ko-KR" altLang="en-US" sz="2000" b="1" dirty="0"/>
          </a:p>
        </p:txBody>
      </p:sp>
      <p:sp>
        <p:nvSpPr>
          <p:cNvPr id="16" name="TextBox 15">
            <a:extLst>
              <a:ext uri="{FF2B5EF4-FFF2-40B4-BE49-F238E27FC236}">
                <a16:creationId xmlns:a16="http://schemas.microsoft.com/office/drawing/2014/main" id="{725A960C-EEC7-491C-B53C-5F6982E0BABF}"/>
              </a:ext>
            </a:extLst>
          </p:cNvPr>
          <p:cNvSpPr txBox="1"/>
          <p:nvPr/>
        </p:nvSpPr>
        <p:spPr>
          <a:xfrm>
            <a:off x="7481454" y="5537084"/>
            <a:ext cx="1063112" cy="307777"/>
          </a:xfrm>
          <a:prstGeom prst="rect">
            <a:avLst/>
          </a:prstGeom>
          <a:noFill/>
        </p:spPr>
        <p:txBody>
          <a:bodyPr wrap="none" rtlCol="0">
            <a:spAutoFit/>
          </a:bodyPr>
          <a:lstStyle/>
          <a:p>
            <a:r>
              <a:rPr lang="en-US" altLang="ko-KR" b="1" dirty="0">
                <a:solidFill>
                  <a:schemeClr val="tx1"/>
                </a:solidFill>
                <a:latin typeface="Calibri" panose="020F0502020204030204" pitchFamily="34" charset="0"/>
                <a:cs typeface="Calibri" panose="020F0502020204030204" pitchFamily="34" charset="0"/>
              </a:rPr>
              <a:t>N = 133,237</a:t>
            </a:r>
            <a:endParaRPr lang="ko-KR" altLang="en-US" b="1" dirty="0">
              <a:solidFill>
                <a:schemeClr val="tx1"/>
              </a:solidFill>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DEC5B6F7-D6AA-4806-A898-E25E4755DCE3}"/>
              </a:ext>
            </a:extLst>
          </p:cNvPr>
          <p:cNvSpPr txBox="1"/>
          <p:nvPr/>
        </p:nvSpPr>
        <p:spPr>
          <a:xfrm>
            <a:off x="3508888" y="5537084"/>
            <a:ext cx="1063112" cy="307777"/>
          </a:xfrm>
          <a:prstGeom prst="rect">
            <a:avLst/>
          </a:prstGeom>
          <a:noFill/>
        </p:spPr>
        <p:txBody>
          <a:bodyPr wrap="none" rtlCol="0">
            <a:spAutoFit/>
          </a:bodyPr>
          <a:lstStyle/>
          <a:p>
            <a:r>
              <a:rPr lang="en-US" altLang="ko-KR" b="1" dirty="0">
                <a:solidFill>
                  <a:schemeClr val="tx1"/>
                </a:solidFill>
                <a:latin typeface="Calibri" panose="020F0502020204030204" pitchFamily="34" charset="0"/>
                <a:cs typeface="Calibri" panose="020F0502020204030204" pitchFamily="34" charset="0"/>
              </a:rPr>
              <a:t>N = 133,237</a:t>
            </a:r>
            <a:endParaRPr lang="ko-KR" altLang="en-US" b="1" dirty="0">
              <a:solidFill>
                <a:schemeClr val="tx1"/>
              </a:solidFill>
              <a:latin typeface="Calibri" panose="020F0502020204030204" pitchFamily="34" charset="0"/>
              <a:cs typeface="Calibri" panose="020F0502020204030204" pitchFamily="34" charset="0"/>
            </a:endParaRPr>
          </a:p>
        </p:txBody>
      </p:sp>
      <p:sp>
        <p:nvSpPr>
          <p:cNvPr id="18" name="직사각형 17">
            <a:extLst>
              <a:ext uri="{FF2B5EF4-FFF2-40B4-BE49-F238E27FC236}">
                <a16:creationId xmlns:a16="http://schemas.microsoft.com/office/drawing/2014/main" id="{E973D182-7B58-47C8-A5A3-5F7B070E55CA}"/>
              </a:ext>
            </a:extLst>
          </p:cNvPr>
          <p:cNvSpPr/>
          <p:nvPr/>
        </p:nvSpPr>
        <p:spPr>
          <a:xfrm>
            <a:off x="7276234" y="1237003"/>
            <a:ext cx="1630575" cy="369332"/>
          </a:xfrm>
          <a:prstGeom prst="rect">
            <a:avLst/>
          </a:prstGeom>
        </p:spPr>
        <p:txBody>
          <a:bodyPr wrap="none">
            <a:spAutoFit/>
          </a:bodyPr>
          <a:lstStyle/>
          <a:p>
            <a:r>
              <a:rPr lang="en-US" altLang="ko-KR" sz="1800" kern="1200" dirty="0">
                <a:solidFill>
                  <a:schemeClr val="bg1"/>
                </a:solidFill>
                <a:latin typeface="Calibri"/>
              </a:rPr>
              <a:t>2019.03.01 00Z</a:t>
            </a:r>
          </a:p>
        </p:txBody>
      </p:sp>
    </p:spTree>
    <p:extLst>
      <p:ext uri="{BB962C8B-B14F-4D97-AF65-F5344CB8AC3E}">
        <p14:creationId xmlns:p14="http://schemas.microsoft.com/office/powerpoint/2010/main" val="414021351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슬라이드 번호 개체 틀 3">
            <a:extLst>
              <a:ext uri="{FF2B5EF4-FFF2-40B4-BE49-F238E27FC236}">
                <a16:creationId xmlns:a16="http://schemas.microsoft.com/office/drawing/2014/main" id="{00BC1E81-8178-4A5E-A620-38FA8569129F}"/>
              </a:ext>
            </a:extLst>
          </p:cNvPr>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lt1"/>
                </a:solidFill>
                <a:latin typeface="Calibri"/>
                <a:ea typeface="Calibri"/>
                <a:cs typeface="Calibri"/>
                <a:sym typeface="Calibri"/>
              </a:rPr>
              <a:pPr marL="0" marR="0" lvl="0" indent="0" algn="r" rtl="0">
                <a:spcBef>
                  <a:spcPts val="0"/>
                </a:spcBef>
                <a:buSzPct val="25000"/>
                <a:buNone/>
              </a:pPr>
              <a:t>46</a:t>
            </a:fld>
            <a:endParaRPr lang="en-US" sz="1200" b="0" i="0" u="none" strike="noStrike" cap="none">
              <a:solidFill>
                <a:schemeClr val="lt1"/>
              </a:solidFill>
              <a:latin typeface="Calibri"/>
              <a:ea typeface="Calibri"/>
              <a:cs typeface="Calibri"/>
              <a:sym typeface="Calibri"/>
            </a:endParaRPr>
          </a:p>
        </p:txBody>
      </p:sp>
      <p:sp>
        <p:nvSpPr>
          <p:cNvPr id="5" name="TextBox 4">
            <a:extLst>
              <a:ext uri="{FF2B5EF4-FFF2-40B4-BE49-F238E27FC236}">
                <a16:creationId xmlns:a16="http://schemas.microsoft.com/office/drawing/2014/main" id="{C1CB3B88-050B-4A82-8585-3F64B6E10563}"/>
              </a:ext>
            </a:extLst>
          </p:cNvPr>
          <p:cNvSpPr txBox="1"/>
          <p:nvPr/>
        </p:nvSpPr>
        <p:spPr>
          <a:xfrm>
            <a:off x="2158071" y="267590"/>
            <a:ext cx="5323383" cy="954107"/>
          </a:xfrm>
          <a:prstGeom prst="rect">
            <a:avLst/>
          </a:prstGeom>
          <a:noFill/>
        </p:spPr>
        <p:txBody>
          <a:bodyPr wrap="square" rtlCol="0">
            <a:spAutoFit/>
          </a:bodyPr>
          <a:lstStyle/>
          <a:p>
            <a:pPr algn="ctr"/>
            <a:r>
              <a:rPr lang="en-US" sz="2800" kern="1200" dirty="0">
                <a:solidFill>
                  <a:schemeClr val="bg1"/>
                </a:solidFill>
                <a:latin typeface="Calibri"/>
                <a:ea typeface="+mn-ea"/>
              </a:rPr>
              <a:t>GOES-17 vs. GOES-16 comparisons </a:t>
            </a:r>
          </a:p>
          <a:p>
            <a:pPr algn="ctr"/>
            <a:r>
              <a:rPr lang="en-US" sz="2800" kern="1200" dirty="0">
                <a:solidFill>
                  <a:schemeClr val="bg1"/>
                </a:solidFill>
                <a:latin typeface="Calibri"/>
                <a:ea typeface="+mn-ea"/>
              </a:rPr>
              <a:t>TPW and DSI </a:t>
            </a:r>
          </a:p>
        </p:txBody>
      </p:sp>
      <p:sp>
        <p:nvSpPr>
          <p:cNvPr id="12" name="직사각형 11">
            <a:extLst>
              <a:ext uri="{FF2B5EF4-FFF2-40B4-BE49-F238E27FC236}">
                <a16:creationId xmlns:a16="http://schemas.microsoft.com/office/drawing/2014/main" id="{F64B6440-E35E-4D63-BF08-7D1EA48E1529}"/>
              </a:ext>
            </a:extLst>
          </p:cNvPr>
          <p:cNvSpPr/>
          <p:nvPr/>
        </p:nvSpPr>
        <p:spPr>
          <a:xfrm>
            <a:off x="7276234" y="1237003"/>
            <a:ext cx="1630575" cy="369332"/>
          </a:xfrm>
          <a:prstGeom prst="rect">
            <a:avLst/>
          </a:prstGeom>
        </p:spPr>
        <p:txBody>
          <a:bodyPr wrap="none">
            <a:spAutoFit/>
          </a:bodyPr>
          <a:lstStyle/>
          <a:p>
            <a:r>
              <a:rPr lang="en-US" altLang="ko-KR" sz="1800" kern="1200" dirty="0">
                <a:solidFill>
                  <a:schemeClr val="bg1"/>
                </a:solidFill>
                <a:latin typeface="Calibri"/>
              </a:rPr>
              <a:t>2019.03.01 00Z</a:t>
            </a:r>
          </a:p>
        </p:txBody>
      </p:sp>
      <p:sp>
        <p:nvSpPr>
          <p:cNvPr id="15" name="직사각형 14">
            <a:extLst>
              <a:ext uri="{FF2B5EF4-FFF2-40B4-BE49-F238E27FC236}">
                <a16:creationId xmlns:a16="http://schemas.microsoft.com/office/drawing/2014/main" id="{711E7CB6-AE76-42CE-BFFF-CAA1B28E0364}"/>
              </a:ext>
            </a:extLst>
          </p:cNvPr>
          <p:cNvSpPr/>
          <p:nvPr/>
        </p:nvSpPr>
        <p:spPr>
          <a:xfrm>
            <a:off x="6721429" y="1752552"/>
            <a:ext cx="786562" cy="400110"/>
          </a:xfrm>
          <a:prstGeom prst="rect">
            <a:avLst/>
          </a:prstGeom>
        </p:spPr>
        <p:txBody>
          <a:bodyPr wrap="none">
            <a:spAutoFit/>
          </a:bodyPr>
          <a:lstStyle/>
          <a:p>
            <a:r>
              <a:rPr lang="en-US" altLang="ko-KR" sz="2000" b="1" kern="1200" dirty="0">
                <a:solidFill>
                  <a:schemeClr val="bg1"/>
                </a:solidFill>
                <a:latin typeface="Calibri"/>
              </a:rPr>
              <a:t>LVMP</a:t>
            </a:r>
            <a:endParaRPr lang="ko-KR" altLang="en-US" sz="2000" b="1" dirty="0"/>
          </a:p>
        </p:txBody>
      </p:sp>
      <p:pic>
        <p:nvPicPr>
          <p:cNvPr id="3" name="그림 2">
            <a:extLst>
              <a:ext uri="{FF2B5EF4-FFF2-40B4-BE49-F238E27FC236}">
                <a16:creationId xmlns:a16="http://schemas.microsoft.com/office/drawing/2014/main" id="{52DB70D8-401A-4338-9FD6-CC3DAEA192F1}"/>
              </a:ext>
            </a:extLst>
          </p:cNvPr>
          <p:cNvPicPr>
            <a:picLocks noChangeAspect="1"/>
          </p:cNvPicPr>
          <p:nvPr/>
        </p:nvPicPr>
        <p:blipFill>
          <a:blip r:embed="rId2"/>
          <a:stretch>
            <a:fillRect/>
          </a:stretch>
        </p:blipFill>
        <p:spPr>
          <a:xfrm>
            <a:off x="6195371" y="1629725"/>
            <a:ext cx="2682960" cy="2520000"/>
          </a:xfrm>
          <a:prstGeom prst="rect">
            <a:avLst/>
          </a:prstGeom>
          <a:solidFill>
            <a:schemeClr val="lt1"/>
          </a:solidFill>
        </p:spPr>
      </p:pic>
      <p:pic>
        <p:nvPicPr>
          <p:cNvPr id="8" name="그림 7">
            <a:extLst>
              <a:ext uri="{FF2B5EF4-FFF2-40B4-BE49-F238E27FC236}">
                <a16:creationId xmlns:a16="http://schemas.microsoft.com/office/drawing/2014/main" id="{6AE6C5DD-FA21-48CC-B0A9-C264632FD9E0}"/>
              </a:ext>
            </a:extLst>
          </p:cNvPr>
          <p:cNvPicPr>
            <a:picLocks noChangeAspect="1"/>
          </p:cNvPicPr>
          <p:nvPr/>
        </p:nvPicPr>
        <p:blipFill>
          <a:blip r:embed="rId3"/>
          <a:stretch>
            <a:fillRect/>
          </a:stretch>
        </p:blipFill>
        <p:spPr>
          <a:xfrm>
            <a:off x="3300079" y="4222113"/>
            <a:ext cx="2682960" cy="2520000"/>
          </a:xfrm>
          <a:prstGeom prst="rect">
            <a:avLst/>
          </a:prstGeom>
          <a:solidFill>
            <a:schemeClr val="lt1"/>
          </a:solidFill>
        </p:spPr>
      </p:pic>
      <p:pic>
        <p:nvPicPr>
          <p:cNvPr id="10" name="그림 9">
            <a:extLst>
              <a:ext uri="{FF2B5EF4-FFF2-40B4-BE49-F238E27FC236}">
                <a16:creationId xmlns:a16="http://schemas.microsoft.com/office/drawing/2014/main" id="{ACFE1FF6-DD47-4445-A420-2886074B9268}"/>
              </a:ext>
            </a:extLst>
          </p:cNvPr>
          <p:cNvPicPr>
            <a:picLocks noChangeAspect="1"/>
          </p:cNvPicPr>
          <p:nvPr/>
        </p:nvPicPr>
        <p:blipFill>
          <a:blip r:embed="rId4"/>
          <a:stretch>
            <a:fillRect/>
          </a:stretch>
        </p:blipFill>
        <p:spPr>
          <a:xfrm>
            <a:off x="3306006" y="1629725"/>
            <a:ext cx="2682960" cy="2520000"/>
          </a:xfrm>
          <a:prstGeom prst="rect">
            <a:avLst/>
          </a:prstGeom>
          <a:solidFill>
            <a:schemeClr val="lt1"/>
          </a:solidFill>
        </p:spPr>
      </p:pic>
      <p:pic>
        <p:nvPicPr>
          <p:cNvPr id="19" name="그림 18">
            <a:extLst>
              <a:ext uri="{FF2B5EF4-FFF2-40B4-BE49-F238E27FC236}">
                <a16:creationId xmlns:a16="http://schemas.microsoft.com/office/drawing/2014/main" id="{1DC775D9-4AFA-4799-AD54-02E5D8AA7CAE}"/>
              </a:ext>
            </a:extLst>
          </p:cNvPr>
          <p:cNvPicPr>
            <a:picLocks noChangeAspect="1"/>
          </p:cNvPicPr>
          <p:nvPr/>
        </p:nvPicPr>
        <p:blipFill>
          <a:blip r:embed="rId5"/>
          <a:stretch>
            <a:fillRect/>
          </a:stretch>
        </p:blipFill>
        <p:spPr>
          <a:xfrm>
            <a:off x="405996" y="4222113"/>
            <a:ext cx="2682960" cy="2520000"/>
          </a:xfrm>
          <a:prstGeom prst="rect">
            <a:avLst/>
          </a:prstGeom>
          <a:solidFill>
            <a:schemeClr val="lt1"/>
          </a:solidFill>
        </p:spPr>
      </p:pic>
      <p:pic>
        <p:nvPicPr>
          <p:cNvPr id="21" name="그림 20">
            <a:extLst>
              <a:ext uri="{FF2B5EF4-FFF2-40B4-BE49-F238E27FC236}">
                <a16:creationId xmlns:a16="http://schemas.microsoft.com/office/drawing/2014/main" id="{DF029013-97B3-4845-BC3A-878A43FB316C}"/>
              </a:ext>
            </a:extLst>
          </p:cNvPr>
          <p:cNvPicPr>
            <a:picLocks noChangeAspect="1"/>
          </p:cNvPicPr>
          <p:nvPr/>
        </p:nvPicPr>
        <p:blipFill>
          <a:blip r:embed="rId6"/>
          <a:stretch>
            <a:fillRect/>
          </a:stretch>
        </p:blipFill>
        <p:spPr>
          <a:xfrm>
            <a:off x="416641" y="1629479"/>
            <a:ext cx="2682960" cy="2520000"/>
          </a:xfrm>
          <a:prstGeom prst="rect">
            <a:avLst/>
          </a:prstGeom>
          <a:solidFill>
            <a:schemeClr val="lt1"/>
          </a:solidFill>
        </p:spPr>
      </p:pic>
      <p:pic>
        <p:nvPicPr>
          <p:cNvPr id="23" name="그림 22">
            <a:extLst>
              <a:ext uri="{FF2B5EF4-FFF2-40B4-BE49-F238E27FC236}">
                <a16:creationId xmlns:a16="http://schemas.microsoft.com/office/drawing/2014/main" id="{E0767DE9-8FBC-4F0D-918C-6301364D11DF}"/>
              </a:ext>
            </a:extLst>
          </p:cNvPr>
          <p:cNvPicPr>
            <a:picLocks noChangeAspect="1"/>
          </p:cNvPicPr>
          <p:nvPr/>
        </p:nvPicPr>
        <p:blipFill>
          <a:blip r:embed="rId7"/>
          <a:stretch>
            <a:fillRect/>
          </a:stretch>
        </p:blipFill>
        <p:spPr>
          <a:xfrm>
            <a:off x="6194162" y="4230395"/>
            <a:ext cx="2682960" cy="2520000"/>
          </a:xfrm>
          <a:prstGeom prst="rect">
            <a:avLst/>
          </a:prstGeom>
          <a:solidFill>
            <a:schemeClr val="lt1"/>
          </a:solidFill>
        </p:spPr>
      </p:pic>
      <p:sp>
        <p:nvSpPr>
          <p:cNvPr id="16" name="TextBox 15">
            <a:extLst>
              <a:ext uri="{FF2B5EF4-FFF2-40B4-BE49-F238E27FC236}">
                <a16:creationId xmlns:a16="http://schemas.microsoft.com/office/drawing/2014/main" id="{725A960C-EEC7-491C-B53C-5F6982E0BABF}"/>
              </a:ext>
            </a:extLst>
          </p:cNvPr>
          <p:cNvSpPr txBox="1"/>
          <p:nvPr/>
        </p:nvSpPr>
        <p:spPr>
          <a:xfrm>
            <a:off x="7001681" y="6077425"/>
            <a:ext cx="1067921" cy="307777"/>
          </a:xfrm>
          <a:prstGeom prst="rect">
            <a:avLst/>
          </a:prstGeom>
          <a:noFill/>
        </p:spPr>
        <p:txBody>
          <a:bodyPr wrap="none" rtlCol="0">
            <a:spAutoFit/>
          </a:bodyPr>
          <a:lstStyle/>
          <a:p>
            <a:r>
              <a:rPr lang="en-US" altLang="ko-KR" b="1" dirty="0">
                <a:solidFill>
                  <a:schemeClr val="tx1"/>
                </a:solidFill>
                <a:latin typeface="Calibri" panose="020F0502020204030204" pitchFamily="34" charset="0"/>
                <a:cs typeface="Calibri" panose="020F0502020204030204" pitchFamily="34" charset="0"/>
              </a:rPr>
              <a:t>N = 147,894</a:t>
            </a:r>
            <a:endParaRPr lang="ko-KR" altLang="en-US" b="1" dirty="0">
              <a:solidFill>
                <a:schemeClr val="tx1"/>
              </a:solidFill>
              <a:latin typeface="Calibri" panose="020F0502020204030204" pitchFamily="34" charset="0"/>
              <a:cs typeface="Calibri" panose="020F0502020204030204" pitchFamily="34" charset="0"/>
            </a:endParaRPr>
          </a:p>
        </p:txBody>
      </p:sp>
      <p:sp>
        <p:nvSpPr>
          <p:cNvPr id="14" name="직사각형 13">
            <a:extLst>
              <a:ext uri="{FF2B5EF4-FFF2-40B4-BE49-F238E27FC236}">
                <a16:creationId xmlns:a16="http://schemas.microsoft.com/office/drawing/2014/main" id="{DFBF1D9A-A89F-4CF4-A58D-4E42DEC10F44}"/>
              </a:ext>
            </a:extLst>
          </p:cNvPr>
          <p:cNvSpPr/>
          <p:nvPr/>
        </p:nvSpPr>
        <p:spPr>
          <a:xfrm>
            <a:off x="1884653" y="3029575"/>
            <a:ext cx="878767" cy="523220"/>
          </a:xfrm>
          <a:prstGeom prst="rect">
            <a:avLst/>
          </a:prstGeom>
        </p:spPr>
        <p:txBody>
          <a:bodyPr wrap="none">
            <a:spAutoFit/>
          </a:bodyPr>
          <a:lstStyle/>
          <a:p>
            <a:r>
              <a:rPr lang="en-US" altLang="ko-KR" sz="2800" b="1" kern="1200" dirty="0">
                <a:solidFill>
                  <a:srgbClr val="FF0000"/>
                </a:solidFill>
                <a:latin typeface="Calibri"/>
              </a:rPr>
              <a:t>TPW</a:t>
            </a:r>
            <a:endParaRPr lang="ko-KR" altLang="en-US" sz="2800" b="1" dirty="0">
              <a:solidFill>
                <a:srgbClr val="FF0000"/>
              </a:solidFill>
            </a:endParaRPr>
          </a:p>
        </p:txBody>
      </p:sp>
      <p:sp>
        <p:nvSpPr>
          <p:cNvPr id="24" name="직사각형 23">
            <a:extLst>
              <a:ext uri="{FF2B5EF4-FFF2-40B4-BE49-F238E27FC236}">
                <a16:creationId xmlns:a16="http://schemas.microsoft.com/office/drawing/2014/main" id="{A8FC9EAB-8C56-40A2-92E8-277D4E8A8A51}"/>
              </a:ext>
            </a:extLst>
          </p:cNvPr>
          <p:cNvSpPr/>
          <p:nvPr/>
        </p:nvSpPr>
        <p:spPr>
          <a:xfrm>
            <a:off x="5252894" y="3029575"/>
            <a:ext cx="433132" cy="523220"/>
          </a:xfrm>
          <a:prstGeom prst="rect">
            <a:avLst/>
          </a:prstGeom>
        </p:spPr>
        <p:txBody>
          <a:bodyPr wrap="none">
            <a:spAutoFit/>
          </a:bodyPr>
          <a:lstStyle/>
          <a:p>
            <a:r>
              <a:rPr lang="en-US" altLang="ko-KR" sz="2800" b="1" kern="1200" dirty="0">
                <a:solidFill>
                  <a:srgbClr val="FF0000"/>
                </a:solidFill>
                <a:latin typeface="Calibri"/>
              </a:rPr>
              <a:t>LI</a:t>
            </a:r>
            <a:endParaRPr lang="ko-KR" altLang="en-US" sz="2800" b="1" dirty="0">
              <a:solidFill>
                <a:srgbClr val="FF0000"/>
              </a:solidFill>
            </a:endParaRPr>
          </a:p>
        </p:txBody>
      </p:sp>
      <p:sp>
        <p:nvSpPr>
          <p:cNvPr id="25" name="직사각형 24">
            <a:extLst>
              <a:ext uri="{FF2B5EF4-FFF2-40B4-BE49-F238E27FC236}">
                <a16:creationId xmlns:a16="http://schemas.microsoft.com/office/drawing/2014/main" id="{3AD99931-C95B-46C8-ACDF-576B9E48231D}"/>
              </a:ext>
            </a:extLst>
          </p:cNvPr>
          <p:cNvSpPr/>
          <p:nvPr/>
        </p:nvSpPr>
        <p:spPr>
          <a:xfrm>
            <a:off x="7806302" y="3029575"/>
            <a:ext cx="958917" cy="523220"/>
          </a:xfrm>
          <a:prstGeom prst="rect">
            <a:avLst/>
          </a:prstGeom>
        </p:spPr>
        <p:txBody>
          <a:bodyPr wrap="none">
            <a:spAutoFit/>
          </a:bodyPr>
          <a:lstStyle/>
          <a:p>
            <a:r>
              <a:rPr lang="en-US" altLang="ko-KR" sz="2800" b="1" kern="1200" dirty="0">
                <a:solidFill>
                  <a:srgbClr val="FF0000"/>
                </a:solidFill>
                <a:latin typeface="Calibri"/>
              </a:rPr>
              <a:t>CAPE</a:t>
            </a:r>
            <a:endParaRPr lang="ko-KR" altLang="en-US" sz="2800" b="1" dirty="0">
              <a:solidFill>
                <a:srgbClr val="FF0000"/>
              </a:solidFill>
            </a:endParaRPr>
          </a:p>
        </p:txBody>
      </p:sp>
      <p:sp>
        <p:nvSpPr>
          <p:cNvPr id="26" name="직사각형 25">
            <a:extLst>
              <a:ext uri="{FF2B5EF4-FFF2-40B4-BE49-F238E27FC236}">
                <a16:creationId xmlns:a16="http://schemas.microsoft.com/office/drawing/2014/main" id="{8D57C37A-8DF1-4423-90E2-4BD0E3A17AEF}"/>
              </a:ext>
            </a:extLst>
          </p:cNvPr>
          <p:cNvSpPr/>
          <p:nvPr/>
        </p:nvSpPr>
        <p:spPr>
          <a:xfrm>
            <a:off x="2346769" y="5834497"/>
            <a:ext cx="450764" cy="523220"/>
          </a:xfrm>
          <a:prstGeom prst="rect">
            <a:avLst/>
          </a:prstGeom>
        </p:spPr>
        <p:txBody>
          <a:bodyPr wrap="none">
            <a:spAutoFit/>
          </a:bodyPr>
          <a:lstStyle/>
          <a:p>
            <a:r>
              <a:rPr lang="en-US" altLang="ko-KR" sz="2800" b="1" kern="1200" dirty="0">
                <a:solidFill>
                  <a:srgbClr val="FF0000"/>
                </a:solidFill>
                <a:latin typeface="Calibri"/>
              </a:rPr>
              <a:t>SI</a:t>
            </a:r>
            <a:endParaRPr lang="ko-KR" altLang="en-US" sz="2800" b="1" dirty="0">
              <a:solidFill>
                <a:srgbClr val="FF0000"/>
              </a:solidFill>
            </a:endParaRPr>
          </a:p>
        </p:txBody>
      </p:sp>
      <p:sp>
        <p:nvSpPr>
          <p:cNvPr id="27" name="직사각형 26">
            <a:extLst>
              <a:ext uri="{FF2B5EF4-FFF2-40B4-BE49-F238E27FC236}">
                <a16:creationId xmlns:a16="http://schemas.microsoft.com/office/drawing/2014/main" id="{7EE347F3-1B25-4516-9920-836E1DDA4053}"/>
              </a:ext>
            </a:extLst>
          </p:cNvPr>
          <p:cNvSpPr/>
          <p:nvPr/>
        </p:nvSpPr>
        <p:spPr>
          <a:xfrm>
            <a:off x="5252894" y="5786963"/>
            <a:ext cx="478016" cy="523220"/>
          </a:xfrm>
          <a:prstGeom prst="rect">
            <a:avLst/>
          </a:prstGeom>
        </p:spPr>
        <p:txBody>
          <a:bodyPr wrap="none">
            <a:spAutoFit/>
          </a:bodyPr>
          <a:lstStyle/>
          <a:p>
            <a:r>
              <a:rPr lang="en-US" altLang="ko-KR" sz="2800" b="1" kern="1200" dirty="0">
                <a:solidFill>
                  <a:srgbClr val="FF0000"/>
                </a:solidFill>
                <a:latin typeface="Calibri"/>
              </a:rPr>
              <a:t>KI</a:t>
            </a:r>
            <a:endParaRPr lang="ko-KR" altLang="en-US" sz="2800" b="1" dirty="0">
              <a:solidFill>
                <a:srgbClr val="FF0000"/>
              </a:solidFill>
            </a:endParaRPr>
          </a:p>
        </p:txBody>
      </p:sp>
      <p:sp>
        <p:nvSpPr>
          <p:cNvPr id="28" name="직사각형 27">
            <a:extLst>
              <a:ext uri="{FF2B5EF4-FFF2-40B4-BE49-F238E27FC236}">
                <a16:creationId xmlns:a16="http://schemas.microsoft.com/office/drawing/2014/main" id="{D529FB8A-3751-4EF9-B51F-101E11277275}"/>
              </a:ext>
            </a:extLst>
          </p:cNvPr>
          <p:cNvSpPr/>
          <p:nvPr/>
        </p:nvSpPr>
        <p:spPr>
          <a:xfrm>
            <a:off x="8143571" y="5786963"/>
            <a:ext cx="544893" cy="523220"/>
          </a:xfrm>
          <a:prstGeom prst="rect">
            <a:avLst/>
          </a:prstGeom>
        </p:spPr>
        <p:txBody>
          <a:bodyPr wrap="none">
            <a:spAutoFit/>
          </a:bodyPr>
          <a:lstStyle/>
          <a:p>
            <a:r>
              <a:rPr lang="en-US" altLang="ko-KR" sz="2800" b="1" kern="1200" dirty="0">
                <a:solidFill>
                  <a:srgbClr val="FF0000"/>
                </a:solidFill>
                <a:latin typeface="Calibri"/>
              </a:rPr>
              <a:t>TT</a:t>
            </a:r>
            <a:endParaRPr lang="ko-KR" altLang="en-US" sz="2800" b="1" dirty="0">
              <a:solidFill>
                <a:srgbClr val="FF0000"/>
              </a:solidFill>
            </a:endParaRPr>
          </a:p>
        </p:txBody>
      </p:sp>
      <p:sp>
        <p:nvSpPr>
          <p:cNvPr id="31" name="TextBox 30">
            <a:extLst>
              <a:ext uri="{FF2B5EF4-FFF2-40B4-BE49-F238E27FC236}">
                <a16:creationId xmlns:a16="http://schemas.microsoft.com/office/drawing/2014/main" id="{4D0AD935-2FA0-4B9B-84C5-C087BE054121}"/>
              </a:ext>
            </a:extLst>
          </p:cNvPr>
          <p:cNvSpPr txBox="1"/>
          <p:nvPr/>
        </p:nvSpPr>
        <p:spPr>
          <a:xfrm>
            <a:off x="287958" y="1208844"/>
            <a:ext cx="6433471" cy="400110"/>
          </a:xfrm>
          <a:prstGeom prst="rect">
            <a:avLst/>
          </a:prstGeom>
          <a:noFill/>
        </p:spPr>
        <p:txBody>
          <a:bodyPr wrap="square" rtlCol="0">
            <a:spAutoFit/>
          </a:bodyPr>
          <a:lstStyle/>
          <a:p>
            <a:pPr marL="285750" indent="-285750">
              <a:buFont typeface="Wingdings" panose="05000000000000000000" pitchFamily="2" charset="2"/>
              <a:buChar char="Ø"/>
            </a:pPr>
            <a:r>
              <a:rPr lang="en-US" altLang="ko-KR" sz="2000" b="1" dirty="0">
                <a:solidFill>
                  <a:schemeClr val="bg1"/>
                </a:solidFill>
                <a:latin typeface="Calibri" panose="020F0502020204030204" pitchFamily="34" charset="0"/>
                <a:cs typeface="Calibri" panose="020F0502020204030204" pitchFamily="34" charset="0"/>
              </a:rPr>
              <a:t>G17 – G16 statistics (zenith angle </a:t>
            </a:r>
            <a:r>
              <a:rPr lang="en-US" altLang="ko-KR" sz="2000" b="1" dirty="0">
                <a:solidFill>
                  <a:schemeClr val="bg1"/>
                </a:solidFill>
                <a:latin typeface="Calibri" panose="020F0502020204030204" pitchFamily="34" charset="0"/>
                <a:cs typeface="Calibri" panose="020F0502020204030204" pitchFamily="34" charset="0"/>
                <a:sym typeface="Symbol" panose="05050102010706020507" pitchFamily="18" charset="2"/>
              </a:rPr>
              <a:t></a:t>
            </a:r>
            <a:r>
              <a:rPr lang="en-US" altLang="ko-KR" sz="2000" b="1" dirty="0">
                <a:solidFill>
                  <a:schemeClr val="bg1"/>
                </a:solidFill>
                <a:latin typeface="Calibri" panose="020F0502020204030204" pitchFamily="34" charset="0"/>
                <a:cs typeface="Calibri" panose="020F0502020204030204" pitchFamily="34" charset="0"/>
              </a:rPr>
              <a:t> 65)</a:t>
            </a:r>
            <a:endParaRPr lang="ko-KR" altLang="en-US" sz="2000" b="1" dirty="0">
              <a:solidFill>
                <a:schemeClr val="bg1"/>
              </a:solidFill>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4A0FFA55-AB6B-48DF-8B8C-A223A948D7B0}"/>
              </a:ext>
            </a:extLst>
          </p:cNvPr>
          <p:cNvSpPr txBox="1"/>
          <p:nvPr/>
        </p:nvSpPr>
        <p:spPr>
          <a:xfrm rot="16200000">
            <a:off x="5893264" y="2800117"/>
            <a:ext cx="678391" cy="230832"/>
          </a:xfrm>
          <a:prstGeom prst="rect">
            <a:avLst/>
          </a:prstGeom>
          <a:noFill/>
        </p:spPr>
        <p:txBody>
          <a:bodyPr wrap="none" rtlCol="0">
            <a:spAutoFit/>
          </a:bodyPr>
          <a:lstStyle/>
          <a:p>
            <a:r>
              <a:rPr lang="en-US" altLang="ko-KR" sz="900" b="1" dirty="0">
                <a:latin typeface="helvetica" panose="020B0604020202020204" pitchFamily="34" charset="0"/>
                <a:cs typeface="helvetica" panose="020B0604020202020204" pitchFamily="34" charset="0"/>
              </a:rPr>
              <a:t>GOES 17</a:t>
            </a:r>
            <a:endParaRPr lang="ko-KR" altLang="en-US" sz="900" b="1"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420844568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Shape 479"/>
          <p:cNvSpPr txBox="1">
            <a:spLocks noGrp="1"/>
          </p:cNvSpPr>
          <p:nvPr>
            <p:ph type="title"/>
          </p:nvPr>
        </p:nvSpPr>
        <p:spPr>
          <a:xfrm>
            <a:off x="457200" y="273526"/>
            <a:ext cx="8229600" cy="1143001"/>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600" b="0" i="0" u="none" strike="noStrike" cap="none" dirty="0">
                <a:solidFill>
                  <a:schemeClr val="lt1"/>
                </a:solidFill>
                <a:latin typeface="Calibri"/>
                <a:ea typeface="Calibri"/>
                <a:cs typeface="Calibri"/>
                <a:sym typeface="Calibri"/>
              </a:rPr>
              <a:t>PLPT Outcomes: Summary</a:t>
            </a:r>
          </a:p>
        </p:txBody>
      </p:sp>
      <p:sp>
        <p:nvSpPr>
          <p:cNvPr id="481" name="Shape 481"/>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1"/>
                </a:solidFill>
                <a:latin typeface="Calibri"/>
                <a:ea typeface="Calibri"/>
                <a:cs typeface="Calibri"/>
                <a:sym typeface="Calibri"/>
              </a:rPr>
              <a:t>47</a:t>
            </a:fld>
            <a:endParaRPr lang="en-US" sz="1200">
              <a:solidFill>
                <a:schemeClr val="lt1"/>
              </a:solidFill>
              <a:latin typeface="Calibri"/>
              <a:ea typeface="Calibri"/>
              <a:cs typeface="Calibri"/>
              <a:sym typeface="Calibri"/>
            </a:endParaRPr>
          </a:p>
        </p:txBody>
      </p:sp>
      <p:sp>
        <p:nvSpPr>
          <p:cNvPr id="7" name="Shape 480">
            <a:extLst>
              <a:ext uri="{FF2B5EF4-FFF2-40B4-BE49-F238E27FC236}">
                <a16:creationId xmlns:a16="http://schemas.microsoft.com/office/drawing/2014/main" id="{09005674-0766-4A02-9BD5-489386C0F54B}"/>
              </a:ext>
            </a:extLst>
          </p:cNvPr>
          <p:cNvSpPr txBox="1">
            <a:spLocks noGrp="1"/>
          </p:cNvSpPr>
          <p:nvPr>
            <p:ph type="body" idx="1"/>
          </p:nvPr>
        </p:nvSpPr>
        <p:spPr>
          <a:xfrm>
            <a:off x="293251" y="1303810"/>
            <a:ext cx="8841851" cy="5066188"/>
          </a:xfrm>
          <a:prstGeom prst="rect">
            <a:avLst/>
          </a:prstGeom>
          <a:noFill/>
          <a:ln>
            <a:noFill/>
          </a:ln>
        </p:spPr>
        <p:txBody>
          <a:bodyPr lIns="91425" tIns="45700" rIns="91425" bIns="45700" anchor="t" anchorCtr="0">
            <a:noAutofit/>
          </a:bodyPr>
          <a:lstStyle/>
          <a:p>
            <a:pPr marL="457200" marR="0" lvl="0" indent="-457200" algn="l" rtl="0">
              <a:spcBef>
                <a:spcPts val="0"/>
              </a:spcBef>
              <a:spcAft>
                <a:spcPts val="0"/>
              </a:spcAft>
              <a:buClr>
                <a:schemeClr val="lt1"/>
              </a:buClr>
              <a:buSzPct val="100000"/>
              <a:buFont typeface="Wingdings" panose="05000000000000000000" pitchFamily="2" charset="2"/>
              <a:buChar char="ü"/>
            </a:pPr>
            <a:r>
              <a:rPr lang="en-US" sz="2800" b="0" i="0" u="none" strike="noStrike" cap="none" dirty="0">
                <a:solidFill>
                  <a:schemeClr val="lt1"/>
                </a:solidFill>
                <a:sym typeface="Calibri"/>
              </a:rPr>
              <a:t>All PLPT activities needed to make LAP products provisional have been completed.</a:t>
            </a:r>
          </a:p>
          <a:p>
            <a:pPr marL="457200" marR="0" lvl="0" indent="-457200" algn="l" rtl="0">
              <a:spcBef>
                <a:spcPts val="480"/>
              </a:spcBef>
              <a:spcAft>
                <a:spcPts val="0"/>
              </a:spcAft>
              <a:buClr>
                <a:schemeClr val="lt1"/>
              </a:buClr>
              <a:buSzPct val="100000"/>
              <a:buFont typeface="Wingdings" panose="05000000000000000000" pitchFamily="2" charset="2"/>
              <a:buChar char="ü"/>
            </a:pPr>
            <a:r>
              <a:rPr lang="en-US" sz="2800" b="0" i="0" u="none" strike="noStrike" cap="none" dirty="0">
                <a:solidFill>
                  <a:schemeClr val="lt1"/>
                </a:solidFill>
                <a:sym typeface="Calibri"/>
              </a:rPr>
              <a:t>Minor issues revealed by PLPTs:</a:t>
            </a:r>
          </a:p>
          <a:p>
            <a:pPr marL="690562" marR="0" lvl="1" indent="-233362" algn="l" rtl="0">
              <a:spcBef>
                <a:spcPts val="400"/>
              </a:spcBef>
              <a:spcAft>
                <a:spcPts val="0"/>
              </a:spcAft>
              <a:buClr>
                <a:schemeClr val="lt1"/>
              </a:buClr>
              <a:buSzPct val="100000"/>
              <a:buFont typeface="Arial"/>
              <a:buChar char="–"/>
            </a:pPr>
            <a:r>
              <a:rPr lang="en-US" sz="2400" dirty="0"/>
              <a:t>Missing values in random boxed areas</a:t>
            </a:r>
          </a:p>
          <a:p>
            <a:pPr marL="690562" marR="0" lvl="1" indent="-233362" algn="l" rtl="0">
              <a:spcBef>
                <a:spcPts val="400"/>
              </a:spcBef>
              <a:spcAft>
                <a:spcPts val="0"/>
              </a:spcAft>
              <a:buClr>
                <a:schemeClr val="lt1"/>
              </a:buClr>
              <a:buSzPct val="100000"/>
              <a:buFont typeface="Arial"/>
              <a:buChar char="–"/>
            </a:pPr>
            <a:r>
              <a:rPr lang="en-US" sz="2400" dirty="0"/>
              <a:t>The migration of the sun affects the LAP products</a:t>
            </a:r>
          </a:p>
          <a:p>
            <a:pPr marL="690562" marR="0" lvl="1" indent="-233362" algn="l" rtl="0">
              <a:spcBef>
                <a:spcPts val="400"/>
              </a:spcBef>
              <a:spcAft>
                <a:spcPts val="0"/>
              </a:spcAft>
              <a:buClr>
                <a:schemeClr val="lt1"/>
              </a:buClr>
              <a:buSzPct val="100000"/>
              <a:buFont typeface="Arial"/>
              <a:buChar char="–"/>
            </a:pPr>
            <a:r>
              <a:rPr lang="en-US" sz="2400" dirty="0"/>
              <a:t>The Loop Heat Pipe affects the LAP products</a:t>
            </a:r>
          </a:p>
          <a:p>
            <a:pPr marL="690563" marR="0" lvl="1" indent="-233362" algn="l" rtl="0">
              <a:spcBef>
                <a:spcPts val="400"/>
              </a:spcBef>
              <a:spcAft>
                <a:spcPts val="0"/>
              </a:spcAft>
              <a:buClr>
                <a:schemeClr val="lt1"/>
              </a:buClr>
              <a:buSzPct val="100000"/>
              <a:buFont typeface="Arial"/>
              <a:buChar char="–"/>
            </a:pPr>
            <a:r>
              <a:rPr lang="en-US" sz="2400" dirty="0"/>
              <a:t>Slightly large discrepancy of some DSI </a:t>
            </a:r>
            <a:r>
              <a:rPr lang="en-US" sz="2400" dirty="0" smtClean="0"/>
              <a:t>products (KI and TT) </a:t>
            </a:r>
            <a:r>
              <a:rPr lang="en-US" sz="2400" dirty="0"/>
              <a:t>compared with RAOB</a:t>
            </a:r>
          </a:p>
          <a:p>
            <a:pPr marL="508000" lvl="0" indent="-457200">
              <a:spcBef>
                <a:spcPts val="480"/>
              </a:spcBef>
              <a:buFont typeface="Wingdings" panose="05000000000000000000" pitchFamily="2" charset="2"/>
              <a:buChar char="ü"/>
            </a:pPr>
            <a:r>
              <a:rPr lang="en-US" sz="2800" dirty="0"/>
              <a:t>These minor issues may not prevent the declaration of Provisional Maturity</a:t>
            </a:r>
          </a:p>
        </p:txBody>
      </p:sp>
    </p:spTree>
    <p:extLst>
      <p:ext uri="{BB962C8B-B14F-4D97-AF65-F5344CB8AC3E}">
        <p14:creationId xmlns:p14="http://schemas.microsoft.com/office/powerpoint/2010/main" val="157636589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sp>
        <p:nvSpPr>
          <p:cNvPr id="644" name="Shape 644"/>
          <p:cNvSpPr txBox="1">
            <a:spLocks noGrp="1"/>
          </p:cNvSpPr>
          <p:nvPr>
            <p:ph type="title"/>
          </p:nvPr>
        </p:nvSpPr>
        <p:spPr>
          <a:xfrm>
            <a:off x="722312" y="4406900"/>
            <a:ext cx="8262944" cy="13619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lt1"/>
              </a:buClr>
              <a:buSzPct val="25000"/>
              <a:buFont typeface="Calibri"/>
              <a:buNone/>
            </a:pPr>
            <a:r>
              <a:rPr lang="en-US" sz="4000" b="1" i="0" u="none" strike="noStrike" cap="none" dirty="0" smtClean="0">
                <a:solidFill>
                  <a:schemeClr val="lt1"/>
                </a:solidFill>
                <a:latin typeface="Calibri"/>
                <a:ea typeface="Calibri"/>
                <a:cs typeface="Calibri"/>
                <a:sym typeface="Calibri"/>
              </a:rPr>
              <a:t>Path to Delta Review</a:t>
            </a:r>
            <a:endParaRPr lang="en-US" sz="4000" b="1" i="0" u="none" strike="noStrike" cap="none" dirty="0">
              <a:solidFill>
                <a:schemeClr val="lt1"/>
              </a:solidFill>
              <a:latin typeface="Calibri"/>
              <a:ea typeface="Calibri"/>
              <a:cs typeface="Calibri"/>
              <a:sym typeface="Calibri"/>
            </a:endParaRPr>
          </a:p>
        </p:txBody>
      </p:sp>
      <p:sp>
        <p:nvSpPr>
          <p:cNvPr id="645" name="Shape 645"/>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chemeClr val="lt1"/>
                </a:solidFill>
                <a:latin typeface="Arial"/>
                <a:ea typeface="Arial"/>
                <a:cs typeface="Arial"/>
                <a:sym typeface="Arial"/>
              </a:rPr>
              <a:t>48</a:t>
            </a:fld>
            <a:endParaRPr lang="en-US" sz="14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13238252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Shape 519"/>
          <p:cNvSpPr txBox="1">
            <a:spLocks noGrp="1"/>
          </p:cNvSpPr>
          <p:nvPr>
            <p:ph type="title"/>
          </p:nvPr>
        </p:nvSpPr>
        <p:spPr>
          <a:xfrm>
            <a:off x="457200" y="146651"/>
            <a:ext cx="8229600" cy="1143001"/>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600" b="0" i="0" u="none" strike="noStrike" cap="none" dirty="0">
                <a:solidFill>
                  <a:schemeClr val="lt1"/>
                </a:solidFill>
                <a:latin typeface="Calibri"/>
                <a:ea typeface="Calibri"/>
                <a:cs typeface="Calibri"/>
                <a:sym typeface="Calibri"/>
              </a:rPr>
              <a:t>Path to </a:t>
            </a:r>
            <a:r>
              <a:rPr lang="en-US" sz="3600" b="0" i="0" u="none" strike="noStrike" cap="none" dirty="0" smtClean="0">
                <a:solidFill>
                  <a:schemeClr val="lt1"/>
                </a:solidFill>
                <a:latin typeface="Calibri"/>
                <a:ea typeface="Calibri"/>
                <a:cs typeface="Calibri"/>
                <a:sym typeface="Calibri"/>
              </a:rPr>
              <a:t>Delta Review</a:t>
            </a:r>
            <a:endParaRPr lang="en-US" sz="3600" b="0" i="0" u="none" strike="noStrike" cap="none" dirty="0">
              <a:solidFill>
                <a:schemeClr val="lt1"/>
              </a:solidFill>
              <a:latin typeface="Calibri"/>
              <a:ea typeface="Calibri"/>
              <a:cs typeface="Calibri"/>
              <a:sym typeface="Calibri"/>
            </a:endParaRPr>
          </a:p>
        </p:txBody>
      </p:sp>
      <p:sp>
        <p:nvSpPr>
          <p:cNvPr id="520" name="Shape 520"/>
          <p:cNvSpPr txBox="1">
            <a:spLocks noGrp="1"/>
          </p:cNvSpPr>
          <p:nvPr>
            <p:ph type="body" idx="1"/>
          </p:nvPr>
        </p:nvSpPr>
        <p:spPr>
          <a:xfrm>
            <a:off x="143123" y="1258425"/>
            <a:ext cx="8921363" cy="5385135"/>
          </a:xfrm>
          <a:prstGeom prst="rect">
            <a:avLst/>
          </a:prstGeom>
          <a:noFill/>
          <a:ln>
            <a:noFill/>
          </a:ln>
        </p:spPr>
        <p:txBody>
          <a:bodyPr lIns="91425" tIns="45700" rIns="91425" bIns="45700" anchor="t" anchorCtr="0">
            <a:noAutofit/>
          </a:bodyPr>
          <a:lstStyle/>
          <a:p>
            <a:pPr marL="914400" marR="0" lvl="2" indent="0" algn="l" rtl="0">
              <a:spcBef>
                <a:spcPts val="280"/>
              </a:spcBef>
              <a:spcAft>
                <a:spcPts val="0"/>
              </a:spcAft>
              <a:buClr>
                <a:schemeClr val="lt1"/>
              </a:buClr>
              <a:buSzPct val="100000"/>
              <a:buNone/>
            </a:pPr>
            <a:endParaRPr lang="en-US" sz="1600" dirty="0"/>
          </a:p>
          <a:p>
            <a:pPr marL="914400" marR="0" lvl="2" indent="0" algn="l" rtl="0">
              <a:spcBef>
                <a:spcPts val="280"/>
              </a:spcBef>
              <a:spcAft>
                <a:spcPts val="0"/>
              </a:spcAft>
              <a:buClr>
                <a:schemeClr val="lt1"/>
              </a:buClr>
              <a:buSzPct val="100000"/>
              <a:buNone/>
            </a:pPr>
            <a:endParaRPr lang="en-US" sz="1400" dirty="0"/>
          </a:p>
          <a:p>
            <a:pPr marL="342900" marR="0" lvl="0" indent="-342900" algn="l" rtl="0">
              <a:spcBef>
                <a:spcPts val="400"/>
              </a:spcBef>
              <a:spcAft>
                <a:spcPts val="0"/>
              </a:spcAft>
              <a:buClr>
                <a:schemeClr val="lt1"/>
              </a:buClr>
              <a:buSzPct val="100000"/>
              <a:buFont typeface="Arial"/>
              <a:buNone/>
            </a:pPr>
            <a:endParaRPr sz="2000" b="0" i="0" u="none" strike="noStrike" cap="none" dirty="0">
              <a:solidFill>
                <a:schemeClr val="lt1"/>
              </a:solidFill>
              <a:latin typeface="Calibri"/>
              <a:ea typeface="Calibri"/>
              <a:cs typeface="Calibri"/>
              <a:sym typeface="Calibri"/>
            </a:endParaRPr>
          </a:p>
        </p:txBody>
      </p:sp>
      <p:sp>
        <p:nvSpPr>
          <p:cNvPr id="521" name="Shape 521"/>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1"/>
                </a:solidFill>
                <a:latin typeface="Calibri"/>
                <a:ea typeface="Calibri"/>
                <a:cs typeface="Calibri"/>
                <a:sym typeface="Calibri"/>
              </a:rPr>
              <a:t>49</a:t>
            </a:fld>
            <a:endParaRPr lang="en-US" sz="1200" dirty="0">
              <a:solidFill>
                <a:schemeClr val="lt1"/>
              </a:solidFill>
              <a:latin typeface="Calibri"/>
              <a:ea typeface="Calibri"/>
              <a:cs typeface="Calibri"/>
              <a:sym typeface="Calibri"/>
            </a:endParaRPr>
          </a:p>
        </p:txBody>
      </p:sp>
      <p:sp>
        <p:nvSpPr>
          <p:cNvPr id="5" name="Shape 520">
            <a:extLst>
              <a:ext uri="{FF2B5EF4-FFF2-40B4-BE49-F238E27FC236}">
                <a16:creationId xmlns:a16="http://schemas.microsoft.com/office/drawing/2014/main" id="{BF6357ED-B285-4C5C-B43D-E7BE3768FC51}"/>
              </a:ext>
            </a:extLst>
          </p:cNvPr>
          <p:cNvSpPr txBox="1">
            <a:spLocks/>
          </p:cNvSpPr>
          <p:nvPr/>
        </p:nvSpPr>
        <p:spPr>
          <a:xfrm>
            <a:off x="79515" y="1030818"/>
            <a:ext cx="9137372" cy="5385135"/>
          </a:xfrm>
          <a:prstGeom prst="rect">
            <a:avLst/>
          </a:prstGeom>
          <a:noFill/>
          <a:ln>
            <a:noFill/>
          </a:ln>
        </p:spPr>
        <p:txBody>
          <a:bodyPr lIns="91425" tIns="45700" rIns="91425" bIns="45700"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indent="-342900">
              <a:spcBef>
                <a:spcPts val="0"/>
              </a:spcBef>
              <a:buFont typeface="Wingdings" panose="05000000000000000000" pitchFamily="2" charset="2"/>
              <a:buChar char="ü"/>
            </a:pPr>
            <a:r>
              <a:rPr lang="en-US" sz="2000" dirty="0"/>
              <a:t>We expect to apply the same PLPTs to be conducted for Full Maturity</a:t>
            </a:r>
          </a:p>
          <a:p>
            <a:pPr marL="690562" lvl="1" indent="-233362">
              <a:spcBef>
                <a:spcPts val="360"/>
              </a:spcBef>
            </a:pPr>
            <a:r>
              <a:rPr lang="en-US" sz="1800" dirty="0" smtClean="0">
                <a:solidFill>
                  <a:srgbClr val="FFFFFF"/>
                </a:solidFill>
              </a:rPr>
              <a:t>Extend period for testing </a:t>
            </a:r>
            <a:r>
              <a:rPr lang="en-US" sz="1800" dirty="0">
                <a:solidFill>
                  <a:srgbClr val="FFFFFF"/>
                </a:solidFill>
              </a:rPr>
              <a:t>throughout </a:t>
            </a:r>
            <a:r>
              <a:rPr lang="en-US" sz="1800" dirty="0" smtClean="0">
                <a:solidFill>
                  <a:srgbClr val="FFFFFF"/>
                </a:solidFill>
              </a:rPr>
              <a:t> May 2019 </a:t>
            </a:r>
            <a:r>
              <a:rPr lang="en-US" sz="1800" dirty="0">
                <a:solidFill>
                  <a:srgbClr val="FFFFFF"/>
                </a:solidFill>
              </a:rPr>
              <a:t>to </a:t>
            </a:r>
            <a:r>
              <a:rPr lang="en-US" sz="1800" dirty="0" smtClean="0">
                <a:solidFill>
                  <a:srgbClr val="FFFFFF"/>
                </a:solidFill>
              </a:rPr>
              <a:t>November 2019.</a:t>
            </a:r>
            <a:endParaRPr lang="en-US" sz="1800" dirty="0">
              <a:solidFill>
                <a:srgbClr val="FFFFFF"/>
              </a:solidFill>
            </a:endParaRPr>
          </a:p>
          <a:p>
            <a:pPr marL="690562" lvl="1" indent="-233362">
              <a:spcBef>
                <a:spcPts val="360"/>
              </a:spcBef>
            </a:pPr>
            <a:r>
              <a:rPr lang="en-US" sz="1800" dirty="0" smtClean="0">
                <a:solidFill>
                  <a:srgbClr val="FFFFFF"/>
                </a:solidFill>
              </a:rPr>
              <a:t>Save </a:t>
            </a:r>
            <a:r>
              <a:rPr lang="en-US" sz="1800" dirty="0">
                <a:solidFill>
                  <a:srgbClr val="FFFFFF"/>
                </a:solidFill>
              </a:rPr>
              <a:t>L2 to enable further </a:t>
            </a:r>
            <a:r>
              <a:rPr lang="en-US" sz="1800" dirty="0" smtClean="0">
                <a:solidFill>
                  <a:srgbClr val="FFFFFF"/>
                </a:solidFill>
              </a:rPr>
              <a:t>comparisons </a:t>
            </a:r>
            <a:r>
              <a:rPr lang="en-US" sz="1800" dirty="0">
                <a:solidFill>
                  <a:srgbClr val="FFFFFF"/>
                </a:solidFill>
              </a:rPr>
              <a:t>with the reference </a:t>
            </a:r>
            <a:r>
              <a:rPr lang="en-US" sz="1800" dirty="0" smtClean="0">
                <a:solidFill>
                  <a:srgbClr val="FFFFFF"/>
                </a:solidFill>
              </a:rPr>
              <a:t>datasets.</a:t>
            </a:r>
          </a:p>
          <a:p>
            <a:pPr marL="690562" lvl="1" indent="-233362">
              <a:spcBef>
                <a:spcPts val="360"/>
              </a:spcBef>
            </a:pPr>
            <a:r>
              <a:rPr lang="en-US" sz="1800" dirty="0" smtClean="0">
                <a:solidFill>
                  <a:srgbClr val="FFFFFF"/>
                </a:solidFill>
              </a:rPr>
              <a:t>Deep dive for those small samples that have large differences between LAP and references.</a:t>
            </a:r>
          </a:p>
          <a:p>
            <a:pPr marL="690562" lvl="1" indent="-233362">
              <a:spcBef>
                <a:spcPts val="360"/>
              </a:spcBef>
            </a:pPr>
            <a:r>
              <a:rPr lang="en-US" sz="1800" dirty="0" smtClean="0">
                <a:solidFill>
                  <a:srgbClr val="FFFFFF"/>
                </a:solidFill>
              </a:rPr>
              <a:t>Evaluate added value (spatial, temporal, precision, accuracy) over NWP background.</a:t>
            </a:r>
            <a:endParaRPr lang="en-US" sz="1800" dirty="0">
              <a:solidFill>
                <a:srgbClr val="FFFFFF"/>
              </a:solidFill>
            </a:endParaRPr>
          </a:p>
          <a:p>
            <a:pPr indent="-342900">
              <a:spcBef>
                <a:spcPts val="400"/>
              </a:spcBef>
              <a:buFont typeface="Wingdings" panose="05000000000000000000" pitchFamily="2" charset="2"/>
              <a:buChar char="ü"/>
            </a:pPr>
            <a:r>
              <a:rPr lang="en-US" sz="2000" dirty="0" smtClean="0"/>
              <a:t>Currently </a:t>
            </a:r>
            <a:r>
              <a:rPr lang="en-US" sz="2000" dirty="0"/>
              <a:t>minor issues may not prevent declaration of Full Maturity (3</a:t>
            </a:r>
            <a:r>
              <a:rPr lang="en-US" sz="1800" dirty="0"/>
              <a:t> issues identified through the PLPT work and will be mitigated during provisional stage)</a:t>
            </a:r>
          </a:p>
          <a:p>
            <a:pPr marL="690562" lvl="1" indent="-233362">
              <a:spcBef>
                <a:spcPts val="360"/>
              </a:spcBef>
            </a:pPr>
            <a:r>
              <a:rPr lang="en-US" sz="1800" dirty="0"/>
              <a:t>Missing values are randomly discovered over some boxed areas. </a:t>
            </a:r>
            <a:endParaRPr lang="en-US" sz="1800" dirty="0" smtClean="0"/>
          </a:p>
          <a:p>
            <a:pPr marL="690562" lvl="1" indent="-233362">
              <a:spcBef>
                <a:spcPts val="360"/>
              </a:spcBef>
            </a:pPr>
            <a:r>
              <a:rPr lang="en-US" sz="1800" dirty="0" smtClean="0"/>
              <a:t>LAP </a:t>
            </a:r>
            <a:r>
              <a:rPr lang="en-US" sz="1800" dirty="0"/>
              <a:t>products are affected by the migration of the sun which might be caused by the cloud mask. </a:t>
            </a:r>
          </a:p>
          <a:p>
            <a:pPr marL="690562" lvl="1" indent="-233362">
              <a:spcBef>
                <a:spcPts val="360"/>
              </a:spcBef>
            </a:pPr>
            <a:r>
              <a:rPr lang="en-US" sz="1800" dirty="0"/>
              <a:t>The retrieval rate decrease during the Loop Heat Pipe problem time-period </a:t>
            </a:r>
          </a:p>
          <a:p>
            <a:pPr marL="690562" lvl="1" indent="-233362">
              <a:spcBef>
                <a:spcPts val="360"/>
              </a:spcBef>
            </a:pPr>
            <a:r>
              <a:rPr lang="en-US" sz="1800" dirty="0"/>
              <a:t>TT and KI values have slightly large discrepancy </a:t>
            </a:r>
            <a:r>
              <a:rPr lang="en-US" sz="1800" dirty="0">
                <a:solidFill>
                  <a:srgbClr val="FF0000"/>
                </a:solidFill>
              </a:rPr>
              <a:t>when compared with </a:t>
            </a:r>
            <a:r>
              <a:rPr lang="en-US" sz="1800" dirty="0" smtClean="0">
                <a:solidFill>
                  <a:srgbClr val="FF0000"/>
                </a:solidFill>
              </a:rPr>
              <a:t>(“point-source”) RAOBs</a:t>
            </a:r>
            <a:r>
              <a:rPr lang="en-US" sz="1800" dirty="0"/>
              <a:t>; when considering only unstable atmospheric conditions, the results are closer to specification.</a:t>
            </a:r>
          </a:p>
          <a:p>
            <a:pPr marL="914400" lvl="2" indent="0">
              <a:spcBef>
                <a:spcPts val="280"/>
              </a:spcBef>
              <a:buFont typeface="Arial"/>
              <a:buNone/>
            </a:pPr>
            <a:endParaRPr lang="en-US" sz="1600" dirty="0"/>
          </a:p>
          <a:p>
            <a:pPr marL="914400" lvl="2" indent="0">
              <a:spcBef>
                <a:spcPts val="280"/>
              </a:spcBef>
              <a:buFont typeface="Arial"/>
              <a:buNone/>
            </a:pPr>
            <a:endParaRPr lang="en-US" sz="1400" dirty="0"/>
          </a:p>
          <a:p>
            <a:pPr indent="-342900">
              <a:spcBef>
                <a:spcPts val="400"/>
              </a:spcBef>
              <a:buFont typeface="Arial"/>
              <a:buNone/>
            </a:pPr>
            <a:endParaRPr lang="en-US" sz="2000" dirty="0"/>
          </a:p>
        </p:txBody>
      </p:sp>
    </p:spTree>
    <p:extLst>
      <p:ext uri="{BB962C8B-B14F-4D97-AF65-F5344CB8AC3E}">
        <p14:creationId xmlns:p14="http://schemas.microsoft.com/office/powerpoint/2010/main" val="108156539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Shape 106"/>
          <p:cNvSpPr txBox="1">
            <a:spLocks noGrp="1"/>
          </p:cNvSpPr>
          <p:nvPr>
            <p:ph type="title"/>
          </p:nvPr>
        </p:nvSpPr>
        <p:spPr>
          <a:xfrm>
            <a:off x="457200" y="90152"/>
            <a:ext cx="8229600" cy="10371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600" b="0" i="0" u="none" strike="noStrike" cap="none">
                <a:solidFill>
                  <a:schemeClr val="lt1"/>
                </a:solidFill>
                <a:latin typeface="Calibri"/>
                <a:ea typeface="Calibri"/>
                <a:cs typeface="Calibri"/>
                <a:sym typeface="Calibri"/>
              </a:rPr>
              <a:t>PLPTs Under Review</a:t>
            </a:r>
          </a:p>
        </p:txBody>
      </p:sp>
      <p:graphicFrame>
        <p:nvGraphicFramePr>
          <p:cNvPr id="107" name="Shape 107"/>
          <p:cNvGraphicFramePr/>
          <p:nvPr>
            <p:extLst>
              <p:ext uri="{D42A27DB-BD31-4B8C-83A1-F6EECF244321}">
                <p14:modId xmlns:p14="http://schemas.microsoft.com/office/powerpoint/2010/main" val="2878592361"/>
              </p:ext>
            </p:extLst>
          </p:nvPr>
        </p:nvGraphicFramePr>
        <p:xfrm>
          <a:off x="109416" y="1453665"/>
          <a:ext cx="8932984" cy="1979812"/>
        </p:xfrm>
        <a:graphic>
          <a:graphicData uri="http://schemas.openxmlformats.org/drawingml/2006/table">
            <a:tbl>
              <a:tblPr firstRow="1" bandRow="1">
                <a:noFill/>
              </a:tblPr>
              <a:tblGrid>
                <a:gridCol w="1994115">
                  <a:extLst>
                    <a:ext uri="{9D8B030D-6E8A-4147-A177-3AD203B41FA5}">
                      <a16:colId xmlns:a16="http://schemas.microsoft.com/office/drawing/2014/main" val="20000"/>
                    </a:ext>
                  </a:extLst>
                </a:gridCol>
                <a:gridCol w="3075509">
                  <a:extLst>
                    <a:ext uri="{9D8B030D-6E8A-4147-A177-3AD203B41FA5}">
                      <a16:colId xmlns:a16="http://schemas.microsoft.com/office/drawing/2014/main" val="20001"/>
                    </a:ext>
                  </a:extLst>
                </a:gridCol>
                <a:gridCol w="1398748">
                  <a:extLst>
                    <a:ext uri="{9D8B030D-6E8A-4147-A177-3AD203B41FA5}">
                      <a16:colId xmlns:a16="http://schemas.microsoft.com/office/drawing/2014/main" val="20002"/>
                    </a:ext>
                  </a:extLst>
                </a:gridCol>
                <a:gridCol w="1207838">
                  <a:extLst>
                    <a:ext uri="{9D8B030D-6E8A-4147-A177-3AD203B41FA5}">
                      <a16:colId xmlns:a16="http://schemas.microsoft.com/office/drawing/2014/main" val="20003"/>
                    </a:ext>
                  </a:extLst>
                </a:gridCol>
                <a:gridCol w="1256774">
                  <a:extLst>
                    <a:ext uri="{9D8B030D-6E8A-4147-A177-3AD203B41FA5}">
                      <a16:colId xmlns:a16="http://schemas.microsoft.com/office/drawing/2014/main" val="20004"/>
                    </a:ext>
                  </a:extLst>
                </a:gridCol>
              </a:tblGrid>
              <a:tr h="443334">
                <a:tc>
                  <a:txBody>
                    <a:bodyPr/>
                    <a:lstStyle/>
                    <a:p>
                      <a:pPr marL="0" marR="0" lvl="0" indent="0" algn="ctr" rtl="0">
                        <a:spcBef>
                          <a:spcPts val="0"/>
                        </a:spcBef>
                        <a:buSzPct val="25000"/>
                        <a:buNone/>
                      </a:pPr>
                      <a:r>
                        <a:rPr lang="en-US" sz="1400" b="1" i="0" u="none" strike="noStrike" cap="none" dirty="0"/>
                        <a:t>PLPT ID</a:t>
                      </a:r>
                    </a:p>
                  </a:txBody>
                  <a:tcPr marL="91450" marR="91450" marT="45725" marB="45725" anchor="ctr">
                    <a:solidFill>
                      <a:srgbClr val="BFBFBF"/>
                    </a:solidFill>
                  </a:tcPr>
                </a:tc>
                <a:tc>
                  <a:txBody>
                    <a:bodyPr/>
                    <a:lstStyle/>
                    <a:p>
                      <a:pPr marL="0" marR="0" lvl="0" indent="0" algn="ctr" rtl="0">
                        <a:spcBef>
                          <a:spcPts val="0"/>
                        </a:spcBef>
                        <a:buSzPct val="25000"/>
                        <a:buNone/>
                      </a:pPr>
                      <a:r>
                        <a:rPr lang="en-US" sz="1400" b="1" i="0" u="none" strike="noStrike" cap="none"/>
                        <a:t>Descriptive Title</a:t>
                      </a:r>
                    </a:p>
                  </a:txBody>
                  <a:tcPr marL="91450" marR="91450" marT="45725" marB="45725" anchor="ctr">
                    <a:solidFill>
                      <a:srgbClr val="BFBFBF"/>
                    </a:solidFill>
                  </a:tcPr>
                </a:tc>
                <a:tc>
                  <a:txBody>
                    <a:bodyPr/>
                    <a:lstStyle/>
                    <a:p>
                      <a:pPr marL="0" marR="0" lvl="0" indent="0" algn="ctr" rtl="0">
                        <a:spcBef>
                          <a:spcPts val="0"/>
                        </a:spcBef>
                        <a:buSzPct val="25000"/>
                        <a:buNone/>
                      </a:pPr>
                      <a:r>
                        <a:rPr lang="en-US" sz="1400" b="1" i="0" u="none" strike="noStrike" cap="none"/>
                        <a:t>% Complete</a:t>
                      </a:r>
                    </a:p>
                  </a:txBody>
                  <a:tcPr marL="91450" marR="91450" marT="45725" marB="45725" anchor="ctr">
                    <a:solidFill>
                      <a:srgbClr val="BFBFBF"/>
                    </a:solidFill>
                  </a:tcPr>
                </a:tc>
                <a:tc>
                  <a:txBody>
                    <a:bodyPr/>
                    <a:lstStyle/>
                    <a:p>
                      <a:pPr marL="0" marR="0" lvl="0" indent="0" algn="ctr" rtl="0">
                        <a:spcBef>
                          <a:spcPts val="0"/>
                        </a:spcBef>
                        <a:buSzPct val="25000"/>
                        <a:buNone/>
                      </a:pPr>
                      <a:r>
                        <a:rPr lang="en-US" sz="1400" b="1" i="0" u="none" strike="noStrike" cap="none"/>
                        <a:t>Results</a:t>
                      </a:r>
                    </a:p>
                  </a:txBody>
                  <a:tcPr marL="91450" marR="91450" marT="45725" marB="45725" anchor="ctr">
                    <a:solidFill>
                      <a:srgbClr val="BFBFBF"/>
                    </a:solidFill>
                  </a:tcPr>
                </a:tc>
                <a:tc>
                  <a:txBody>
                    <a:bodyPr/>
                    <a:lstStyle/>
                    <a:p>
                      <a:pPr marL="0" marR="0" lvl="0" indent="0" algn="ctr" rtl="0">
                        <a:spcBef>
                          <a:spcPts val="0"/>
                        </a:spcBef>
                        <a:buSzPct val="25000"/>
                        <a:buNone/>
                      </a:pPr>
                      <a:r>
                        <a:rPr lang="en-US" sz="1400" b="1" i="0" u="none" strike="noStrike" cap="none"/>
                        <a:t>AWG POC</a:t>
                      </a:r>
                    </a:p>
                  </a:txBody>
                  <a:tcPr marL="91450" marR="91450" marT="45725" marB="45725" anchor="ctr">
                    <a:solidFill>
                      <a:srgbClr val="BFBFBF"/>
                    </a:solidFill>
                  </a:tcPr>
                </a:tc>
                <a:extLst>
                  <a:ext uri="{0D108BD9-81ED-4DB2-BD59-A6C34878D82A}">
                    <a16:rowId xmlns:a16="http://schemas.microsoft.com/office/drawing/2014/main" val="10000"/>
                  </a:ext>
                </a:extLst>
              </a:tr>
              <a:tr h="443334">
                <a:tc>
                  <a:txBody>
                    <a:bodyPr/>
                    <a:lstStyle/>
                    <a:p>
                      <a:pPr marL="0" marR="0" lvl="0" indent="0" algn="l" rtl="0">
                        <a:spcBef>
                          <a:spcPts val="0"/>
                        </a:spcBef>
                        <a:buSzPct val="25000"/>
                        <a:buNone/>
                      </a:pPr>
                      <a:r>
                        <a:rPr lang="en-US" sz="1400" u="none" strike="noStrike" cap="none" dirty="0" smtClean="0"/>
                        <a:t>ABI-FD_TPW09</a:t>
                      </a:r>
                      <a:endParaRPr lang="en-US" sz="1400" u="none" strike="noStrike" cap="none" dirty="0"/>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400" u="none" strike="noStrike" cap="none" dirty="0"/>
                        <a:t>Quantitative analysis of </a:t>
                      </a:r>
                      <a:r>
                        <a:rPr lang="en-US" sz="1400" u="none" strike="noStrike" cap="none" dirty="0" smtClean="0"/>
                        <a:t>M6 </a:t>
                      </a:r>
                      <a:r>
                        <a:rPr lang="en-US" sz="1400" u="none" strike="noStrike" cap="none" dirty="0"/>
                        <a:t>FD </a:t>
                      </a:r>
                      <a:r>
                        <a:rPr lang="en-US" sz="1400" u="none" strike="noStrike" cap="none" dirty="0" smtClean="0"/>
                        <a:t>TPW</a:t>
                      </a:r>
                      <a:endParaRPr lang="en-US" sz="1400" u="none" strike="noStrike" cap="none" dirty="0"/>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400" dirty="0"/>
                        <a:t>100</a:t>
                      </a:r>
                    </a:p>
                  </a:txBody>
                  <a:tcPr marL="91450" marR="91450" marT="45725" marB="45725" anchor="ctr">
                    <a:solidFill>
                      <a:schemeClr val="lt1"/>
                    </a:solidFill>
                  </a:tcPr>
                </a:tc>
                <a:tc>
                  <a:txBody>
                    <a:bodyPr/>
                    <a:lstStyle/>
                    <a:p>
                      <a:pPr lvl="0" algn="ctr" rtl="0">
                        <a:spcBef>
                          <a:spcPts val="0"/>
                        </a:spcBef>
                        <a:buClr>
                          <a:schemeClr val="dk1"/>
                        </a:buClr>
                        <a:buSzPct val="25000"/>
                        <a:buFont typeface="Arial"/>
                        <a:buNone/>
                      </a:pPr>
                      <a:r>
                        <a:rPr lang="en-US" sz="1400" dirty="0"/>
                        <a:t>Complete</a:t>
                      </a: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400"/>
                        <a:t>AWG</a:t>
                      </a:r>
                    </a:p>
                  </a:txBody>
                  <a:tcPr marL="91450" marR="91450" marT="45725" marB="45725" anchor="ctr">
                    <a:solidFill>
                      <a:schemeClr val="lt1"/>
                    </a:solidFill>
                  </a:tcPr>
                </a:tc>
                <a:extLst>
                  <a:ext uri="{0D108BD9-81ED-4DB2-BD59-A6C34878D82A}">
                    <a16:rowId xmlns:a16="http://schemas.microsoft.com/office/drawing/2014/main" val="10006"/>
                  </a:ext>
                </a:extLst>
              </a:tr>
              <a:tr h="546572">
                <a:tc>
                  <a:txBody>
                    <a:bodyPr/>
                    <a:lstStyle/>
                    <a:p>
                      <a:pPr marL="0" marR="0" lvl="0" indent="0" algn="l" rtl="0">
                        <a:spcBef>
                          <a:spcPts val="0"/>
                        </a:spcBef>
                        <a:buSzPct val="25000"/>
                        <a:buNone/>
                      </a:pPr>
                      <a:r>
                        <a:rPr lang="en-US" sz="1400" u="none" strike="noStrike" cap="none" dirty="0" smtClean="0"/>
                        <a:t>ABI-CONUS_TPW10</a:t>
                      </a:r>
                      <a:endParaRPr lang="en-US" sz="1400" u="none" strike="noStrike" cap="none" dirty="0"/>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400" u="none" strike="noStrike" cap="none" dirty="0"/>
                        <a:t>Quantitative analysis of </a:t>
                      </a:r>
                      <a:r>
                        <a:rPr lang="en-US" sz="1400" u="none" strike="noStrike" cap="none" dirty="0" smtClean="0"/>
                        <a:t>M6 </a:t>
                      </a:r>
                      <a:r>
                        <a:rPr lang="en-US" sz="1400" dirty="0"/>
                        <a:t>CONUS </a:t>
                      </a:r>
                      <a:r>
                        <a:rPr lang="en-US" sz="1400" u="none" strike="noStrike" cap="none" dirty="0" smtClean="0"/>
                        <a:t>TPW</a:t>
                      </a:r>
                      <a:endParaRPr lang="en-US" sz="1400" u="none" strike="noStrike" cap="none" dirty="0"/>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400" dirty="0"/>
                        <a:t>100</a:t>
                      </a:r>
                    </a:p>
                  </a:txBody>
                  <a:tcPr marL="91450" marR="91450" marT="45725" marB="45725" anchor="ctr">
                    <a:solidFill>
                      <a:schemeClr val="lt1"/>
                    </a:solidFill>
                  </a:tcPr>
                </a:tc>
                <a:tc>
                  <a:txBody>
                    <a:bodyPr/>
                    <a:lstStyle/>
                    <a:p>
                      <a:pPr lvl="0" algn="ctr" rtl="0">
                        <a:spcBef>
                          <a:spcPts val="0"/>
                        </a:spcBef>
                        <a:buClr>
                          <a:schemeClr val="dk1"/>
                        </a:buClr>
                        <a:buSzPct val="25000"/>
                        <a:buFont typeface="Arial"/>
                        <a:buNone/>
                      </a:pPr>
                      <a:r>
                        <a:rPr lang="en-US" sz="1400" dirty="0"/>
                        <a:t>Complete</a:t>
                      </a:r>
                    </a:p>
                  </a:txBody>
                  <a:tcPr marL="91450" marR="91450" marT="45725" marB="45725" anchor="ctr">
                    <a:solidFill>
                      <a:schemeClr val="lt1"/>
                    </a:solidFill>
                  </a:tcPr>
                </a:tc>
                <a:tc>
                  <a:txBody>
                    <a:bodyPr/>
                    <a:lstStyle/>
                    <a:p>
                      <a:pPr marL="0" marR="0" lvl="0" indent="0" algn="ctr" rtl="0">
                        <a:spcBef>
                          <a:spcPts val="0"/>
                        </a:spcBef>
                        <a:buSzPct val="25000"/>
                        <a:buNone/>
                      </a:pPr>
                      <a:r>
                        <a:rPr lang="en-US" sz="1400" dirty="0"/>
                        <a:t>AWG</a:t>
                      </a:r>
                    </a:p>
                  </a:txBody>
                  <a:tcPr marL="91450" marR="91450" marT="45725" marB="45725" anchor="ctr">
                    <a:solidFill>
                      <a:schemeClr val="lt1"/>
                    </a:solidFill>
                  </a:tcPr>
                </a:tc>
                <a:extLst>
                  <a:ext uri="{0D108BD9-81ED-4DB2-BD59-A6C34878D82A}">
                    <a16:rowId xmlns:a16="http://schemas.microsoft.com/office/drawing/2014/main" val="10007"/>
                  </a:ext>
                </a:extLst>
              </a:tr>
              <a:tr h="546572">
                <a:tc>
                  <a:txBody>
                    <a:bodyPr/>
                    <a:lstStyle/>
                    <a:p>
                      <a:pPr marL="0" marR="0" lvl="0" indent="0" algn="l" rtl="0">
                        <a:spcBef>
                          <a:spcPts val="0"/>
                        </a:spcBef>
                        <a:buSzPct val="25000"/>
                        <a:buNone/>
                      </a:pPr>
                      <a:r>
                        <a:rPr lang="en-US" sz="1400" u="none" strike="noStrike" cap="none" dirty="0" smtClean="0"/>
                        <a:t>ABI-MESO_TPW11</a:t>
                      </a:r>
                      <a:endParaRPr lang="en-US" sz="1400" u="none" strike="noStrike" cap="none" dirty="0"/>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400" u="none" strike="noStrike" cap="none" dirty="0"/>
                        <a:t>Quantitative analysis of </a:t>
                      </a:r>
                      <a:r>
                        <a:rPr lang="en-US" sz="1400" u="none" strike="noStrike" cap="none" dirty="0" smtClean="0"/>
                        <a:t>M6 </a:t>
                      </a:r>
                      <a:r>
                        <a:rPr lang="en-US" sz="1400" u="none" strike="noStrike" cap="none" dirty="0" err="1"/>
                        <a:t>Meso</a:t>
                      </a:r>
                      <a:r>
                        <a:rPr lang="en-US" sz="1400" u="none" strike="noStrike" cap="none" dirty="0"/>
                        <a:t> </a:t>
                      </a:r>
                      <a:r>
                        <a:rPr lang="en-US" sz="1400" u="none" strike="noStrike" cap="none" dirty="0" smtClean="0"/>
                        <a:t>TPW</a:t>
                      </a:r>
                      <a:endParaRPr lang="en-US" sz="1400" u="none" strike="noStrike" cap="none" dirty="0"/>
                    </a:p>
                  </a:txBody>
                  <a:tcPr marL="91450" marR="91450" marT="45725" marB="45725" anchor="ctr">
                    <a:solidFill>
                      <a:schemeClr val="lt1"/>
                    </a:solidFill>
                  </a:tcPr>
                </a:tc>
                <a:tc>
                  <a:txBody>
                    <a:bodyPr/>
                    <a:lstStyle/>
                    <a:p>
                      <a:pPr marL="0" marR="0" lvl="0" indent="0" algn="ctr" rtl="0">
                        <a:spcBef>
                          <a:spcPts val="0"/>
                        </a:spcBef>
                        <a:buSzPct val="25000"/>
                        <a:buNone/>
                      </a:pPr>
                      <a:r>
                        <a:rPr lang="en-US" sz="1400" dirty="0"/>
                        <a:t>100</a:t>
                      </a:r>
                    </a:p>
                  </a:txBody>
                  <a:tcPr marL="91450" marR="91450" marT="45725" marB="45725" anchor="ctr">
                    <a:solidFill>
                      <a:schemeClr val="lt1"/>
                    </a:solidFill>
                  </a:tcPr>
                </a:tc>
                <a:tc>
                  <a:txBody>
                    <a:bodyPr/>
                    <a:lstStyle/>
                    <a:p>
                      <a:pPr lvl="0" algn="ctr" rtl="0">
                        <a:spcBef>
                          <a:spcPts val="0"/>
                        </a:spcBef>
                        <a:buClr>
                          <a:schemeClr val="dk1"/>
                        </a:buClr>
                        <a:buSzPct val="25000"/>
                        <a:buFont typeface="Arial"/>
                        <a:buNone/>
                      </a:pPr>
                      <a:r>
                        <a:rPr lang="en-US" sz="1400"/>
                        <a:t>Complete</a:t>
                      </a:r>
                    </a:p>
                  </a:txBody>
                  <a:tcPr marL="91450" marR="91450" marT="45725" marB="45725" anchor="ctr">
                    <a:solidFill>
                      <a:schemeClr val="lt1"/>
                    </a:solidFill>
                  </a:tcPr>
                </a:tc>
                <a:tc>
                  <a:txBody>
                    <a:bodyPr/>
                    <a:lstStyle/>
                    <a:p>
                      <a:pPr marL="0" marR="0" lvl="0" indent="0" algn="ctr" rtl="0">
                        <a:spcBef>
                          <a:spcPts val="0"/>
                        </a:spcBef>
                        <a:buSzPct val="25000"/>
                        <a:buNone/>
                      </a:pPr>
                      <a:r>
                        <a:rPr lang="en-US" sz="1400" dirty="0"/>
                        <a:t>AWG</a:t>
                      </a:r>
                    </a:p>
                  </a:txBody>
                  <a:tcPr marL="91450" marR="91450" marT="45725" marB="45725" anchor="ctr">
                    <a:solidFill>
                      <a:schemeClr val="lt1"/>
                    </a:solidFill>
                  </a:tcPr>
                </a:tc>
                <a:extLst>
                  <a:ext uri="{0D108BD9-81ED-4DB2-BD59-A6C34878D82A}">
                    <a16:rowId xmlns:a16="http://schemas.microsoft.com/office/drawing/2014/main" val="10008"/>
                  </a:ext>
                </a:extLst>
              </a:tr>
            </a:tbl>
          </a:graphicData>
        </a:graphic>
      </p:graphicFrame>
      <p:sp>
        <p:nvSpPr>
          <p:cNvPr id="108" name="Shape 108"/>
          <p:cNvSpPr txBox="1">
            <a:spLocks noGrp="1"/>
          </p:cNvSpPr>
          <p:nvPr>
            <p:ph type="sldNum" idx="12"/>
          </p:nvPr>
        </p:nvSpPr>
        <p:spPr>
          <a:xfrm>
            <a:off x="6553200" y="6356350"/>
            <a:ext cx="2133600" cy="3651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chemeClr val="lt1"/>
                </a:solidFill>
                <a:latin typeface="Calibri"/>
                <a:ea typeface="Calibri"/>
                <a:cs typeface="Calibri"/>
                <a:sym typeface="Calibri"/>
              </a:rPr>
              <a:pPr marL="0" marR="0" lvl="0" indent="0" algn="r" rtl="0">
                <a:spcBef>
                  <a:spcPts val="0"/>
                </a:spcBef>
                <a:buSzPct val="25000"/>
                <a:buNone/>
              </a:pPr>
              <a:t>5</a:t>
            </a:fld>
            <a:endParaRPr lang="en-US" sz="12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56877736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Shape 527"/>
          <p:cNvSpPr txBox="1">
            <a:spLocks noGrp="1"/>
          </p:cNvSpPr>
          <p:nvPr>
            <p:ph type="title"/>
          </p:nvPr>
        </p:nvSpPr>
        <p:spPr>
          <a:xfrm>
            <a:off x="457200" y="1242159"/>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dirty="0"/>
              <a:t>Issue #1 – Missing data over </a:t>
            </a:r>
            <a:br>
              <a:rPr lang="en-US" dirty="0"/>
            </a:br>
            <a:r>
              <a:rPr lang="en-US" dirty="0"/>
              <a:t>randomly distributed boxed areas</a:t>
            </a:r>
            <a:endParaRPr lang="en-US" sz="3600" b="0" i="0" u="none" strike="noStrike" cap="none" dirty="0">
              <a:solidFill>
                <a:schemeClr val="lt1"/>
              </a:solidFill>
              <a:latin typeface="Calibri"/>
              <a:ea typeface="Calibri"/>
              <a:cs typeface="Calibri"/>
              <a:sym typeface="Calibri"/>
            </a:endParaRPr>
          </a:p>
        </p:txBody>
      </p:sp>
      <p:sp>
        <p:nvSpPr>
          <p:cNvPr id="528" name="Shape 528"/>
          <p:cNvSpPr txBox="1">
            <a:spLocks noGrp="1"/>
          </p:cNvSpPr>
          <p:nvPr>
            <p:ph type="body" idx="1"/>
          </p:nvPr>
        </p:nvSpPr>
        <p:spPr>
          <a:xfrm>
            <a:off x="119269" y="3093057"/>
            <a:ext cx="8921363" cy="1657073"/>
          </a:xfrm>
          <a:prstGeom prst="rect">
            <a:avLst/>
          </a:prstGeom>
          <a:noFill/>
          <a:ln>
            <a:noFill/>
          </a:ln>
        </p:spPr>
        <p:txBody>
          <a:bodyPr lIns="91425" tIns="45700" rIns="91425" bIns="45700" anchor="t" anchorCtr="0">
            <a:noAutofit/>
          </a:bodyPr>
          <a:lstStyle/>
          <a:p>
            <a:pPr marR="0" lvl="0" indent="-342900" algn="l" rtl="0">
              <a:spcBef>
                <a:spcPts val="0"/>
              </a:spcBef>
              <a:spcAft>
                <a:spcPts val="0"/>
              </a:spcAft>
              <a:buClr>
                <a:schemeClr val="lt1"/>
              </a:buClr>
              <a:buSzPct val="100000"/>
              <a:buFont typeface="Wingdings" panose="05000000000000000000" pitchFamily="2" charset="2"/>
              <a:buChar char="Ø"/>
            </a:pPr>
            <a:r>
              <a:rPr lang="en-US" sz="2400" b="0" i="0" u="none" strike="noStrike" cap="none" dirty="0">
                <a:solidFill>
                  <a:schemeClr val="lt1"/>
                </a:solidFill>
                <a:latin typeface="Calibri"/>
                <a:ea typeface="Calibri"/>
                <a:cs typeface="Calibri"/>
                <a:sym typeface="Calibri"/>
              </a:rPr>
              <a:t>Initial analysis showed missing data </a:t>
            </a:r>
            <a:r>
              <a:rPr lang="en-US" sz="2400" dirty="0"/>
              <a:t>over randomly distributed boxed area</a:t>
            </a:r>
            <a:endParaRPr lang="en-US" sz="2400" b="0" i="0" u="none" strike="noStrike" cap="none" dirty="0">
              <a:solidFill>
                <a:schemeClr val="lt1"/>
              </a:solidFill>
              <a:latin typeface="Calibri"/>
              <a:ea typeface="Calibri"/>
              <a:cs typeface="Calibri"/>
              <a:sym typeface="Calibri"/>
            </a:endParaRPr>
          </a:p>
          <a:p>
            <a:pPr marL="633412" marR="0" lvl="1" indent="-239712" algn="l" rtl="0">
              <a:spcBef>
                <a:spcPts val="400"/>
              </a:spcBef>
              <a:spcAft>
                <a:spcPts val="0"/>
              </a:spcAft>
              <a:buClr>
                <a:schemeClr val="lt1"/>
              </a:buClr>
              <a:buSzPct val="100000"/>
              <a:buFont typeface="Arial"/>
              <a:buChar char="–"/>
            </a:pPr>
            <a:r>
              <a:rPr lang="en-US" sz="2000" b="0" i="0" u="none" strike="noStrike" cap="none" dirty="0">
                <a:solidFill>
                  <a:schemeClr val="lt1"/>
                </a:solidFill>
                <a:latin typeface="Calibri"/>
                <a:ea typeface="Calibri"/>
                <a:cs typeface="Calibri"/>
                <a:sym typeface="Calibri"/>
              </a:rPr>
              <a:t>The missing data occur frequently and randomly in boxed </a:t>
            </a:r>
            <a:r>
              <a:rPr lang="en-US" sz="2000" b="0" i="0" u="none" strike="noStrike" cap="none" dirty="0" smtClean="0">
                <a:solidFill>
                  <a:schemeClr val="lt1"/>
                </a:solidFill>
                <a:latin typeface="Calibri"/>
                <a:ea typeface="Calibri"/>
                <a:cs typeface="Calibri"/>
                <a:sym typeface="Calibri"/>
              </a:rPr>
              <a:t>shapes</a:t>
            </a:r>
          </a:p>
          <a:p>
            <a:pPr marL="633412" marR="0" lvl="1" indent="-239712" algn="l" rtl="0">
              <a:spcBef>
                <a:spcPts val="400"/>
              </a:spcBef>
              <a:spcAft>
                <a:spcPts val="0"/>
              </a:spcAft>
              <a:buClr>
                <a:schemeClr val="lt1"/>
              </a:buClr>
              <a:buSzPct val="100000"/>
              <a:buFont typeface="Arial"/>
              <a:buChar char="–"/>
            </a:pPr>
            <a:endParaRPr lang="en-US" sz="2000" dirty="0" smtClean="0"/>
          </a:p>
          <a:p>
            <a:pPr marL="233362" indent="-239712">
              <a:spcBef>
                <a:spcPts val="400"/>
              </a:spcBef>
              <a:buFont typeface="Arial"/>
              <a:buChar char="–"/>
            </a:pPr>
            <a:r>
              <a:rPr lang="en-US" sz="2400" dirty="0" smtClean="0"/>
              <a:t>Need to submit an ADR on this issue</a:t>
            </a:r>
          </a:p>
          <a:p>
            <a:pPr marL="633412" lvl="1" indent="-239712">
              <a:spcBef>
                <a:spcPts val="400"/>
              </a:spcBef>
            </a:pPr>
            <a:r>
              <a:rPr lang="en-US" sz="2000" dirty="0" smtClean="0"/>
              <a:t>Thought this issue was eliminated, but it’s not.</a:t>
            </a:r>
          </a:p>
          <a:p>
            <a:pPr marL="1033462" lvl="2" indent="-239712">
              <a:spcBef>
                <a:spcPts val="400"/>
              </a:spcBef>
            </a:pPr>
            <a:r>
              <a:rPr lang="en-US" sz="1600" dirty="0" smtClean="0"/>
              <a:t>Harder to track down since it’s very intermittent.</a:t>
            </a:r>
            <a:endParaRPr lang="en-US" sz="2400" dirty="0"/>
          </a:p>
          <a:p>
            <a:pPr marL="0" marR="0" lvl="0" indent="0" algn="l" rtl="0">
              <a:spcBef>
                <a:spcPts val="400"/>
              </a:spcBef>
              <a:spcAft>
                <a:spcPts val="0"/>
              </a:spcAft>
              <a:buNone/>
            </a:pPr>
            <a:endParaRPr sz="2400" dirty="0"/>
          </a:p>
          <a:p>
            <a:pPr marL="290512" marR="0" lvl="0" indent="-239712" algn="l" rtl="0">
              <a:spcBef>
                <a:spcPts val="480"/>
              </a:spcBef>
              <a:spcAft>
                <a:spcPts val="0"/>
              </a:spcAft>
              <a:buClr>
                <a:schemeClr val="lt1"/>
              </a:buClr>
              <a:buSzPct val="100000"/>
              <a:buFont typeface="Arial"/>
              <a:buNone/>
            </a:pPr>
            <a:endParaRPr sz="2400" b="0" i="0" u="none" strike="noStrike" cap="none" dirty="0">
              <a:solidFill>
                <a:schemeClr val="lt1"/>
              </a:solidFill>
              <a:latin typeface="Calibri"/>
              <a:ea typeface="Calibri"/>
              <a:cs typeface="Calibri"/>
              <a:sym typeface="Calibri"/>
            </a:endParaRPr>
          </a:p>
        </p:txBody>
      </p:sp>
      <p:sp>
        <p:nvSpPr>
          <p:cNvPr id="529" name="Shape 529"/>
          <p:cNvSpPr txBox="1">
            <a:spLocks noGrp="1"/>
          </p:cNvSpPr>
          <p:nvPr>
            <p:ph type="sldNum" idx="12"/>
          </p:nvPr>
        </p:nvSpPr>
        <p:spPr>
          <a:xfrm>
            <a:off x="6553200" y="6356350"/>
            <a:ext cx="2133600" cy="3651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chemeClr val="lt1"/>
                </a:solidFill>
                <a:latin typeface="Calibri"/>
                <a:ea typeface="Calibri"/>
                <a:cs typeface="Calibri"/>
                <a:sym typeface="Calibri"/>
              </a:rPr>
              <a:t>50</a:t>
            </a:fld>
            <a:endParaRPr lang="en-US" sz="12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400849224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pic>
        <p:nvPicPr>
          <p:cNvPr id="3" name="그림 2">
            <a:extLst>
              <a:ext uri="{FF2B5EF4-FFF2-40B4-BE49-F238E27FC236}">
                <a16:creationId xmlns:a16="http://schemas.microsoft.com/office/drawing/2014/main" id="{629AE365-07A6-4270-A38E-1A03605A1933}"/>
              </a:ext>
            </a:extLst>
          </p:cNvPr>
          <p:cNvPicPr>
            <a:picLocks noChangeAspect="1"/>
          </p:cNvPicPr>
          <p:nvPr/>
        </p:nvPicPr>
        <p:blipFill>
          <a:blip r:embed="rId3"/>
          <a:stretch>
            <a:fillRect/>
          </a:stretch>
        </p:blipFill>
        <p:spPr>
          <a:xfrm>
            <a:off x="10110" y="1387004"/>
            <a:ext cx="5077418" cy="4392000"/>
          </a:xfrm>
          <a:prstGeom prst="rect">
            <a:avLst/>
          </a:prstGeom>
        </p:spPr>
      </p:pic>
      <p:sp>
        <p:nvSpPr>
          <p:cNvPr id="535" name="Shape 535"/>
          <p:cNvSpPr txBox="1">
            <a:spLocks noGrp="1"/>
          </p:cNvSpPr>
          <p:nvPr>
            <p:ph type="title"/>
          </p:nvPr>
        </p:nvSpPr>
        <p:spPr>
          <a:xfrm>
            <a:off x="1445450" y="30150"/>
            <a:ext cx="62532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200" b="0" i="0" u="none" strike="noStrike" cap="none" dirty="0">
                <a:solidFill>
                  <a:schemeClr val="lt1"/>
                </a:solidFill>
                <a:sym typeface="Calibri"/>
              </a:rPr>
              <a:t>An example of the missing data </a:t>
            </a:r>
            <a:br>
              <a:rPr lang="en-US" sz="3200" b="0" i="0" u="none" strike="noStrike" cap="none" dirty="0">
                <a:solidFill>
                  <a:schemeClr val="lt1"/>
                </a:solidFill>
                <a:sym typeface="Calibri"/>
              </a:rPr>
            </a:br>
            <a:r>
              <a:rPr lang="en-US" sz="3200" b="0" i="0" u="none" strike="noStrike" cap="none" dirty="0">
                <a:solidFill>
                  <a:schemeClr val="lt1"/>
                </a:solidFill>
                <a:sym typeface="Calibri"/>
              </a:rPr>
              <a:t>in boxed area over Full disk</a:t>
            </a:r>
            <a:endParaRPr lang="en-US" sz="3200" dirty="0"/>
          </a:p>
        </p:txBody>
      </p:sp>
      <p:sp>
        <p:nvSpPr>
          <p:cNvPr id="9" name="Shape 92"/>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chemeClr val="lt1"/>
                </a:solidFill>
                <a:latin typeface="Calibri"/>
                <a:ea typeface="Calibri"/>
                <a:cs typeface="Calibri"/>
                <a:sym typeface="Calibri"/>
              </a:rPr>
              <a:pPr marL="0" marR="0" lvl="0" indent="0" algn="r" rtl="0">
                <a:spcBef>
                  <a:spcPts val="0"/>
                </a:spcBef>
                <a:buSzPct val="25000"/>
                <a:buNone/>
              </a:pPr>
              <a:t>51</a:t>
            </a:fld>
            <a:endParaRPr lang="en-US" sz="1200" b="0" i="0" u="none" strike="noStrike" cap="none" dirty="0">
              <a:solidFill>
                <a:schemeClr val="lt1"/>
              </a:solidFill>
              <a:latin typeface="Calibri"/>
              <a:ea typeface="Calibri"/>
              <a:cs typeface="Calibri"/>
              <a:sym typeface="Calibri"/>
            </a:endParaRPr>
          </a:p>
        </p:txBody>
      </p:sp>
      <p:sp>
        <p:nvSpPr>
          <p:cNvPr id="6" name="직사각형 5">
            <a:extLst>
              <a:ext uri="{FF2B5EF4-FFF2-40B4-BE49-F238E27FC236}">
                <a16:creationId xmlns:a16="http://schemas.microsoft.com/office/drawing/2014/main" id="{3D3FDD40-84A2-406B-8AEB-9AE0555AAFCF}"/>
              </a:ext>
            </a:extLst>
          </p:cNvPr>
          <p:cNvSpPr/>
          <p:nvPr/>
        </p:nvSpPr>
        <p:spPr>
          <a:xfrm>
            <a:off x="538921" y="4294104"/>
            <a:ext cx="1663547" cy="8629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65739" y="1173150"/>
            <a:ext cx="4776537" cy="4776537"/>
          </a:xfrm>
          <a:prstGeom prst="rect">
            <a:avLst/>
          </a:prstGeom>
        </p:spPr>
      </p:pic>
      <p:sp>
        <p:nvSpPr>
          <p:cNvPr id="4" name="TextBox 3"/>
          <p:cNvSpPr txBox="1"/>
          <p:nvPr/>
        </p:nvSpPr>
        <p:spPr>
          <a:xfrm>
            <a:off x="1063037" y="6235795"/>
            <a:ext cx="6904454" cy="369332"/>
          </a:xfrm>
          <a:prstGeom prst="rect">
            <a:avLst/>
          </a:prstGeom>
          <a:noFill/>
        </p:spPr>
        <p:txBody>
          <a:bodyPr wrap="none" rtlCol="0">
            <a:spAutoFit/>
          </a:bodyPr>
          <a:lstStyle/>
          <a:p>
            <a:r>
              <a:rPr lang="en-US" sz="1800" dirty="0" smtClean="0">
                <a:solidFill>
                  <a:srgbClr val="FFFF00"/>
                </a:solidFill>
              </a:rPr>
              <a:t>Sometimes due to missing radiance data…due to solar avoidance</a:t>
            </a:r>
            <a:endParaRPr lang="en-US" sz="1800" dirty="0">
              <a:solidFill>
                <a:srgbClr val="FFFF00"/>
              </a:solidFill>
            </a:endParaRPr>
          </a:p>
        </p:txBody>
      </p:sp>
      <p:sp>
        <p:nvSpPr>
          <p:cNvPr id="8" name="직사각형 5">
            <a:extLst>
              <a:ext uri="{FF2B5EF4-FFF2-40B4-BE49-F238E27FC236}">
                <a16:creationId xmlns:a16="http://schemas.microsoft.com/office/drawing/2014/main" id="{3D3FDD40-84A2-406B-8AEB-9AE0555AAFCF}"/>
              </a:ext>
            </a:extLst>
          </p:cNvPr>
          <p:cNvSpPr/>
          <p:nvPr/>
        </p:nvSpPr>
        <p:spPr>
          <a:xfrm>
            <a:off x="2202468" y="4675128"/>
            <a:ext cx="668670" cy="48192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Tree>
    <p:extLst>
      <p:ext uri="{BB962C8B-B14F-4D97-AF65-F5344CB8AC3E}">
        <p14:creationId xmlns:p14="http://schemas.microsoft.com/office/powerpoint/2010/main" val="91092767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그림 6">
            <a:extLst>
              <a:ext uri="{FF2B5EF4-FFF2-40B4-BE49-F238E27FC236}">
                <a16:creationId xmlns:a16="http://schemas.microsoft.com/office/drawing/2014/main" id="{0269E603-FDF1-4D44-A5B9-BE0F7A2E6232}"/>
              </a:ext>
            </a:extLst>
          </p:cNvPr>
          <p:cNvPicPr>
            <a:picLocks noChangeAspect="1"/>
          </p:cNvPicPr>
          <p:nvPr/>
        </p:nvPicPr>
        <p:blipFill>
          <a:blip r:embed="rId2"/>
          <a:stretch>
            <a:fillRect/>
          </a:stretch>
        </p:blipFill>
        <p:spPr>
          <a:xfrm>
            <a:off x="8252" y="1377319"/>
            <a:ext cx="4997564" cy="4392000"/>
          </a:xfrm>
          <a:prstGeom prst="rect">
            <a:avLst/>
          </a:prstGeom>
        </p:spPr>
      </p:pic>
      <p:sp>
        <p:nvSpPr>
          <p:cNvPr id="4" name="슬라이드 번호 개체 틀 3">
            <a:extLst>
              <a:ext uri="{FF2B5EF4-FFF2-40B4-BE49-F238E27FC236}">
                <a16:creationId xmlns:a16="http://schemas.microsoft.com/office/drawing/2014/main" id="{BFE703F5-D919-4452-B445-8A71432406D1}"/>
              </a:ext>
            </a:extLst>
          </p:cNvPr>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lt1"/>
                </a:solidFill>
                <a:latin typeface="Calibri"/>
                <a:ea typeface="Calibri"/>
                <a:cs typeface="Calibri"/>
                <a:sym typeface="Calibri"/>
              </a:rPr>
              <a:pPr marL="0" marR="0" lvl="0" indent="0" algn="r" rtl="0">
                <a:spcBef>
                  <a:spcPts val="0"/>
                </a:spcBef>
                <a:buSzPct val="25000"/>
                <a:buNone/>
              </a:pPr>
              <a:t>52</a:t>
            </a:fld>
            <a:endParaRPr lang="en-US" sz="1200" b="0" i="0" u="none" strike="noStrike" cap="none">
              <a:solidFill>
                <a:schemeClr val="lt1"/>
              </a:solidFill>
              <a:latin typeface="Calibri"/>
              <a:ea typeface="Calibri"/>
              <a:cs typeface="Calibri"/>
              <a:sym typeface="Calibri"/>
            </a:endParaRPr>
          </a:p>
        </p:txBody>
      </p:sp>
      <p:sp>
        <p:nvSpPr>
          <p:cNvPr id="5" name="Shape 535">
            <a:extLst>
              <a:ext uri="{FF2B5EF4-FFF2-40B4-BE49-F238E27FC236}">
                <a16:creationId xmlns:a16="http://schemas.microsoft.com/office/drawing/2014/main" id="{698D0E10-19CC-4D14-9C13-1FBB15364EB2}"/>
              </a:ext>
            </a:extLst>
          </p:cNvPr>
          <p:cNvSpPr txBox="1">
            <a:spLocks noGrp="1"/>
          </p:cNvSpPr>
          <p:nvPr>
            <p:ph type="title"/>
          </p:nvPr>
        </p:nvSpPr>
        <p:spPr>
          <a:xfrm>
            <a:off x="1445450" y="30150"/>
            <a:ext cx="62532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200" b="0" i="0" u="none" strike="noStrike" cap="none" dirty="0">
                <a:solidFill>
                  <a:schemeClr val="lt1"/>
                </a:solidFill>
                <a:sym typeface="Calibri"/>
              </a:rPr>
              <a:t>An example of the missing data </a:t>
            </a:r>
            <a:br>
              <a:rPr lang="en-US" sz="3200" b="0" i="0" u="none" strike="noStrike" cap="none" dirty="0">
                <a:solidFill>
                  <a:schemeClr val="lt1"/>
                </a:solidFill>
                <a:sym typeface="Calibri"/>
              </a:rPr>
            </a:br>
            <a:r>
              <a:rPr lang="en-US" sz="3200" b="0" i="0" u="none" strike="noStrike" cap="none" dirty="0">
                <a:solidFill>
                  <a:schemeClr val="lt1"/>
                </a:solidFill>
                <a:sym typeface="Calibri"/>
              </a:rPr>
              <a:t>in boxed area over Full disk</a:t>
            </a:r>
            <a:endParaRPr lang="en-US" sz="3200" dirty="0"/>
          </a:p>
        </p:txBody>
      </p:sp>
      <p:sp>
        <p:nvSpPr>
          <p:cNvPr id="6" name="직사각형 5">
            <a:extLst>
              <a:ext uri="{FF2B5EF4-FFF2-40B4-BE49-F238E27FC236}">
                <a16:creationId xmlns:a16="http://schemas.microsoft.com/office/drawing/2014/main" id="{99B8C9CC-37AF-4226-9C5F-9DD85106B44A}"/>
              </a:ext>
            </a:extLst>
          </p:cNvPr>
          <p:cNvSpPr/>
          <p:nvPr/>
        </p:nvSpPr>
        <p:spPr>
          <a:xfrm>
            <a:off x="1509795" y="2916455"/>
            <a:ext cx="2810577" cy="43313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9" name="직사각형 8">
            <a:extLst>
              <a:ext uri="{FF2B5EF4-FFF2-40B4-BE49-F238E27FC236}">
                <a16:creationId xmlns:a16="http://schemas.microsoft.com/office/drawing/2014/main" id="{DB15A76A-A3F7-47C9-9408-A194BA4F13BF}"/>
              </a:ext>
            </a:extLst>
          </p:cNvPr>
          <p:cNvSpPr/>
          <p:nvPr/>
        </p:nvSpPr>
        <p:spPr>
          <a:xfrm>
            <a:off x="447230" y="3065647"/>
            <a:ext cx="1062566" cy="28394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4026" y="1232940"/>
            <a:ext cx="4689974" cy="4689974"/>
          </a:xfrm>
          <a:prstGeom prst="rect">
            <a:avLst/>
          </a:prstGeom>
        </p:spPr>
      </p:pic>
      <p:sp>
        <p:nvSpPr>
          <p:cNvPr id="8" name="TextBox 7"/>
          <p:cNvSpPr txBox="1"/>
          <p:nvPr/>
        </p:nvSpPr>
        <p:spPr>
          <a:xfrm>
            <a:off x="844106" y="6051129"/>
            <a:ext cx="7455887" cy="369332"/>
          </a:xfrm>
          <a:prstGeom prst="rect">
            <a:avLst/>
          </a:prstGeom>
          <a:noFill/>
        </p:spPr>
        <p:txBody>
          <a:bodyPr wrap="none" rtlCol="0">
            <a:spAutoFit/>
          </a:bodyPr>
          <a:lstStyle/>
          <a:p>
            <a:r>
              <a:rPr lang="en-US" sz="1800" dirty="0" smtClean="0">
                <a:solidFill>
                  <a:srgbClr val="FFFF00"/>
                </a:solidFill>
              </a:rPr>
              <a:t>But sometimes the radiance data is there and hence an ADR is needed.</a:t>
            </a:r>
            <a:endParaRPr lang="en-US" sz="1800" dirty="0">
              <a:solidFill>
                <a:srgbClr val="FFFF00"/>
              </a:solidFill>
            </a:endParaRPr>
          </a:p>
        </p:txBody>
      </p:sp>
    </p:spTree>
    <p:extLst>
      <p:ext uri="{BB962C8B-B14F-4D97-AF65-F5344CB8AC3E}">
        <p14:creationId xmlns:p14="http://schemas.microsoft.com/office/powerpoint/2010/main" val="287827111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1417" y="1173150"/>
            <a:ext cx="6588475" cy="4912074"/>
          </a:xfrm>
          <a:prstGeom prst="rect">
            <a:avLst/>
          </a:prstGeom>
        </p:spPr>
      </p:pic>
      <p:sp>
        <p:nvSpPr>
          <p:cNvPr id="4" name="슬라이드 번호 개체 틀 3">
            <a:extLst>
              <a:ext uri="{FF2B5EF4-FFF2-40B4-BE49-F238E27FC236}">
                <a16:creationId xmlns:a16="http://schemas.microsoft.com/office/drawing/2014/main" id="{BFE703F5-D919-4452-B445-8A71432406D1}"/>
              </a:ext>
            </a:extLst>
          </p:cNvPr>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lt1"/>
                </a:solidFill>
                <a:latin typeface="Calibri"/>
                <a:ea typeface="Calibri"/>
                <a:cs typeface="Calibri"/>
                <a:sym typeface="Calibri"/>
              </a:rPr>
              <a:pPr marL="0" marR="0" lvl="0" indent="0" algn="r" rtl="0">
                <a:spcBef>
                  <a:spcPts val="0"/>
                </a:spcBef>
                <a:buSzPct val="25000"/>
                <a:buNone/>
              </a:pPr>
              <a:t>53</a:t>
            </a:fld>
            <a:endParaRPr lang="en-US" sz="1200" b="0" i="0" u="none" strike="noStrike" cap="none" dirty="0">
              <a:solidFill>
                <a:schemeClr val="lt1"/>
              </a:solidFill>
              <a:latin typeface="Calibri"/>
              <a:ea typeface="Calibri"/>
              <a:cs typeface="Calibri"/>
              <a:sym typeface="Calibri"/>
            </a:endParaRPr>
          </a:p>
        </p:txBody>
      </p:sp>
      <p:sp>
        <p:nvSpPr>
          <p:cNvPr id="5" name="Shape 535">
            <a:extLst>
              <a:ext uri="{FF2B5EF4-FFF2-40B4-BE49-F238E27FC236}">
                <a16:creationId xmlns:a16="http://schemas.microsoft.com/office/drawing/2014/main" id="{698D0E10-19CC-4D14-9C13-1FBB15364EB2}"/>
              </a:ext>
            </a:extLst>
          </p:cNvPr>
          <p:cNvSpPr txBox="1">
            <a:spLocks noGrp="1"/>
          </p:cNvSpPr>
          <p:nvPr>
            <p:ph type="title"/>
          </p:nvPr>
        </p:nvSpPr>
        <p:spPr>
          <a:xfrm>
            <a:off x="1445450" y="30150"/>
            <a:ext cx="62532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200" b="0" i="0" u="none" strike="noStrike" cap="none" dirty="0">
                <a:solidFill>
                  <a:schemeClr val="lt1"/>
                </a:solidFill>
                <a:sym typeface="Calibri"/>
              </a:rPr>
              <a:t>An example of the missing data </a:t>
            </a:r>
            <a:br>
              <a:rPr lang="en-US" sz="3200" b="0" i="0" u="none" strike="noStrike" cap="none" dirty="0">
                <a:solidFill>
                  <a:schemeClr val="lt1"/>
                </a:solidFill>
                <a:sym typeface="Calibri"/>
              </a:rPr>
            </a:br>
            <a:r>
              <a:rPr lang="en-US" sz="3200" b="0" i="0" u="none" strike="noStrike" cap="none" dirty="0">
                <a:solidFill>
                  <a:schemeClr val="lt1"/>
                </a:solidFill>
                <a:sym typeface="Calibri"/>
              </a:rPr>
              <a:t>in boxed area over Full disk</a:t>
            </a:r>
            <a:endParaRPr lang="en-US" sz="3200" dirty="0"/>
          </a:p>
        </p:txBody>
      </p:sp>
      <p:sp>
        <p:nvSpPr>
          <p:cNvPr id="9" name="직사각형 8">
            <a:extLst>
              <a:ext uri="{FF2B5EF4-FFF2-40B4-BE49-F238E27FC236}">
                <a16:creationId xmlns:a16="http://schemas.microsoft.com/office/drawing/2014/main" id="{DB15A76A-A3F7-47C9-9408-A194BA4F13BF}"/>
              </a:ext>
            </a:extLst>
          </p:cNvPr>
          <p:cNvSpPr/>
          <p:nvPr/>
        </p:nvSpPr>
        <p:spPr>
          <a:xfrm>
            <a:off x="2278251" y="3332136"/>
            <a:ext cx="1137837" cy="15942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8" name="TextBox 7"/>
          <p:cNvSpPr txBox="1"/>
          <p:nvPr/>
        </p:nvSpPr>
        <p:spPr>
          <a:xfrm>
            <a:off x="2000680" y="6235795"/>
            <a:ext cx="4378122" cy="369332"/>
          </a:xfrm>
          <a:prstGeom prst="rect">
            <a:avLst/>
          </a:prstGeom>
          <a:noFill/>
        </p:spPr>
        <p:txBody>
          <a:bodyPr wrap="none" rtlCol="0">
            <a:spAutoFit/>
          </a:bodyPr>
          <a:lstStyle/>
          <a:p>
            <a:r>
              <a:rPr lang="en-US" sz="1800" dirty="0" smtClean="0">
                <a:solidFill>
                  <a:srgbClr val="FFFF00"/>
                </a:solidFill>
              </a:rPr>
              <a:t>But sometimes the radiance data </a:t>
            </a:r>
            <a:r>
              <a:rPr lang="en-US" sz="1800" u="sng" dirty="0" smtClean="0">
                <a:solidFill>
                  <a:srgbClr val="FFFF00"/>
                </a:solidFill>
              </a:rPr>
              <a:t>is there</a:t>
            </a:r>
            <a:endParaRPr lang="en-US" sz="1800" u="sng" dirty="0">
              <a:solidFill>
                <a:srgbClr val="FFFF00"/>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0041" y="1216551"/>
            <a:ext cx="4943959" cy="4943959"/>
          </a:xfrm>
          <a:prstGeom prst="rect">
            <a:avLst/>
          </a:prstGeom>
        </p:spPr>
      </p:pic>
    </p:spTree>
    <p:extLst>
      <p:ext uri="{BB962C8B-B14F-4D97-AF65-F5344CB8AC3E}">
        <p14:creationId xmlns:p14="http://schemas.microsoft.com/office/powerpoint/2010/main" val="335032601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597" name="Shape 597"/>
          <p:cNvSpPr txBox="1">
            <a:spLocks noGrp="1"/>
          </p:cNvSpPr>
          <p:nvPr>
            <p:ph type="title"/>
          </p:nvPr>
        </p:nvSpPr>
        <p:spPr>
          <a:xfrm>
            <a:off x="441016" y="908202"/>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400" b="0" i="0" u="none" strike="noStrike" cap="none" dirty="0">
                <a:solidFill>
                  <a:schemeClr val="lt1"/>
                </a:solidFill>
                <a:latin typeface="Calibri"/>
                <a:ea typeface="Calibri"/>
                <a:cs typeface="Calibri"/>
                <a:sym typeface="Calibri"/>
              </a:rPr>
              <a:t>Issue</a:t>
            </a:r>
            <a:r>
              <a:rPr lang="en-US" sz="3400" dirty="0"/>
              <a:t> #2</a:t>
            </a:r>
            <a:r>
              <a:rPr lang="en-US" sz="3400" b="0" i="0" u="none" strike="noStrike" cap="none" dirty="0">
                <a:solidFill>
                  <a:schemeClr val="lt1"/>
                </a:solidFill>
                <a:latin typeface="Calibri"/>
                <a:ea typeface="Calibri"/>
                <a:cs typeface="Calibri"/>
                <a:sym typeface="Calibri"/>
              </a:rPr>
              <a:t> – The migration of the sun</a:t>
            </a:r>
            <a:br>
              <a:rPr lang="en-US" sz="3400" b="0" i="0" u="none" strike="noStrike" cap="none" dirty="0">
                <a:solidFill>
                  <a:schemeClr val="lt1"/>
                </a:solidFill>
                <a:latin typeface="Calibri"/>
                <a:ea typeface="Calibri"/>
                <a:cs typeface="Calibri"/>
                <a:sym typeface="Calibri"/>
              </a:rPr>
            </a:br>
            <a:r>
              <a:rPr lang="en-US" sz="3400" b="0" i="0" u="none" strike="noStrike" cap="none" dirty="0">
                <a:solidFill>
                  <a:schemeClr val="lt1"/>
                </a:solidFill>
                <a:latin typeface="Calibri"/>
                <a:ea typeface="Calibri"/>
                <a:cs typeface="Calibri"/>
                <a:sym typeface="Calibri"/>
              </a:rPr>
              <a:t>affect</a:t>
            </a:r>
            <a:r>
              <a:rPr lang="en-US" sz="3400" dirty="0"/>
              <a:t>ing the LAP products</a:t>
            </a:r>
            <a:endParaRPr lang="en-US" sz="3400" b="0" i="0" u="none" strike="noStrike" cap="none" dirty="0">
              <a:solidFill>
                <a:schemeClr val="lt1"/>
              </a:solidFill>
              <a:latin typeface="Calibri"/>
              <a:ea typeface="Calibri"/>
              <a:cs typeface="Calibri"/>
              <a:sym typeface="Calibri"/>
            </a:endParaRPr>
          </a:p>
        </p:txBody>
      </p:sp>
      <p:sp>
        <p:nvSpPr>
          <p:cNvPr id="598" name="Shape 598"/>
          <p:cNvSpPr txBox="1">
            <a:spLocks noGrp="1"/>
          </p:cNvSpPr>
          <p:nvPr>
            <p:ph type="body" idx="1"/>
          </p:nvPr>
        </p:nvSpPr>
        <p:spPr>
          <a:xfrm>
            <a:off x="457199" y="2769737"/>
            <a:ext cx="8425543" cy="1600382"/>
          </a:xfrm>
          <a:prstGeom prst="rect">
            <a:avLst/>
          </a:prstGeom>
          <a:noFill/>
          <a:ln>
            <a:noFill/>
          </a:ln>
        </p:spPr>
        <p:txBody>
          <a:bodyPr lIns="91425" tIns="45700" rIns="91425" bIns="45700" anchor="t" anchorCtr="0">
            <a:noAutofit/>
          </a:bodyPr>
          <a:lstStyle/>
          <a:p>
            <a:pPr marR="0" lvl="0" indent="-342900" algn="l" rtl="0">
              <a:lnSpc>
                <a:spcPct val="90000"/>
              </a:lnSpc>
              <a:spcBef>
                <a:spcPts val="0"/>
              </a:spcBef>
              <a:spcAft>
                <a:spcPts val="0"/>
              </a:spcAft>
              <a:buClr>
                <a:schemeClr val="lt1"/>
              </a:buClr>
              <a:buSzPct val="100909"/>
              <a:buFont typeface="Wingdings" panose="05000000000000000000" pitchFamily="2" charset="2"/>
              <a:buChar char="Ø"/>
            </a:pPr>
            <a:r>
              <a:rPr lang="en-US" sz="2220" b="0" i="0" u="none" strike="noStrike" cap="none" dirty="0">
                <a:solidFill>
                  <a:schemeClr val="lt1"/>
                </a:solidFill>
                <a:latin typeface="Calibri"/>
                <a:ea typeface="Calibri"/>
                <a:cs typeface="Calibri"/>
                <a:sym typeface="Calibri"/>
              </a:rPr>
              <a:t>Initial analysis showed that the migration of the sun affects the LAP products. </a:t>
            </a:r>
          </a:p>
          <a:p>
            <a:pPr marL="633412" marR="0" lvl="1" indent="-253682" algn="l" rtl="0">
              <a:lnSpc>
                <a:spcPct val="90000"/>
              </a:lnSpc>
              <a:spcBef>
                <a:spcPts val="0"/>
              </a:spcBef>
              <a:spcAft>
                <a:spcPts val="0"/>
              </a:spcAft>
              <a:buClr>
                <a:schemeClr val="lt1"/>
              </a:buClr>
              <a:buSzPct val="100909"/>
              <a:buFont typeface="Arial"/>
              <a:buChar char="–"/>
            </a:pPr>
            <a:r>
              <a:rPr lang="en-US" sz="2220" dirty="0"/>
              <a:t>Some retrievals appear abnormal in sun-set and sun-rise regions</a:t>
            </a:r>
            <a:r>
              <a:rPr lang="en-US" sz="2220" dirty="0" smtClean="0"/>
              <a:t>.</a:t>
            </a:r>
          </a:p>
          <a:p>
            <a:pPr marL="633412" marR="0" lvl="1" indent="-253682" algn="l" rtl="0">
              <a:lnSpc>
                <a:spcPct val="90000"/>
              </a:lnSpc>
              <a:spcBef>
                <a:spcPts val="0"/>
              </a:spcBef>
              <a:spcAft>
                <a:spcPts val="0"/>
              </a:spcAft>
              <a:buClr>
                <a:schemeClr val="lt1"/>
              </a:buClr>
              <a:buSzPct val="100909"/>
              <a:buFont typeface="Arial"/>
              <a:buChar char="–"/>
            </a:pPr>
            <a:r>
              <a:rPr lang="en-US" sz="2220" dirty="0" smtClean="0"/>
              <a:t>This might just because during the day, more spectral bands are used in the cloud mask. </a:t>
            </a:r>
            <a:endParaRPr lang="en-US" sz="2220" dirty="0"/>
          </a:p>
          <a:p>
            <a:pPr marL="233362" marR="0" lvl="0" indent="-233362" algn="l" rtl="0">
              <a:lnSpc>
                <a:spcPct val="90000"/>
              </a:lnSpc>
              <a:spcBef>
                <a:spcPts val="444"/>
              </a:spcBef>
              <a:spcAft>
                <a:spcPts val="0"/>
              </a:spcAft>
              <a:buClr>
                <a:schemeClr val="lt1"/>
              </a:buClr>
              <a:buSzPct val="100909"/>
              <a:buFont typeface="Arial"/>
              <a:buNone/>
            </a:pPr>
            <a:endParaRPr sz="2220" b="0" i="0" u="none" strike="noStrike" cap="none" dirty="0">
              <a:solidFill>
                <a:schemeClr val="lt1"/>
              </a:solidFill>
              <a:latin typeface="Calibri"/>
              <a:ea typeface="Calibri"/>
              <a:cs typeface="Calibri"/>
              <a:sym typeface="Calibri"/>
            </a:endParaRPr>
          </a:p>
          <a:p>
            <a:pPr marL="0" marR="0" lvl="0" indent="0" algn="l" rtl="0">
              <a:lnSpc>
                <a:spcPct val="90000"/>
              </a:lnSpc>
              <a:spcBef>
                <a:spcPts val="444"/>
              </a:spcBef>
              <a:spcAft>
                <a:spcPts val="0"/>
              </a:spcAft>
              <a:buNone/>
            </a:pPr>
            <a:endParaRPr sz="2220" dirty="0"/>
          </a:p>
          <a:p>
            <a:pPr marL="0" marR="0" lvl="0" indent="-140970" algn="l" rtl="0">
              <a:lnSpc>
                <a:spcPct val="90000"/>
              </a:lnSpc>
              <a:spcBef>
                <a:spcPts val="444"/>
              </a:spcBef>
              <a:spcAft>
                <a:spcPts val="0"/>
              </a:spcAft>
              <a:buClr>
                <a:schemeClr val="lt1"/>
              </a:buClr>
              <a:buSzPct val="100909"/>
              <a:buFont typeface="Arial"/>
              <a:buNone/>
            </a:pPr>
            <a:endParaRPr sz="2220" b="0" i="0" u="none" strike="noStrike" cap="none" dirty="0">
              <a:solidFill>
                <a:schemeClr val="lt1"/>
              </a:solidFill>
              <a:latin typeface="Calibri"/>
              <a:ea typeface="Calibri"/>
              <a:cs typeface="Calibri"/>
              <a:sym typeface="Calibri"/>
            </a:endParaRPr>
          </a:p>
          <a:p>
            <a:pPr marL="290512" marR="0" lvl="0" indent="-239712" algn="l" rtl="0">
              <a:lnSpc>
                <a:spcPct val="90000"/>
              </a:lnSpc>
              <a:spcBef>
                <a:spcPts val="444"/>
              </a:spcBef>
              <a:spcAft>
                <a:spcPts val="0"/>
              </a:spcAft>
              <a:buClr>
                <a:schemeClr val="lt1"/>
              </a:buClr>
              <a:buSzPct val="100909"/>
              <a:buFont typeface="Arial"/>
              <a:buNone/>
            </a:pPr>
            <a:endParaRPr sz="2220" b="0" i="0" u="none" strike="noStrike" cap="none" dirty="0">
              <a:solidFill>
                <a:schemeClr val="lt1"/>
              </a:solidFill>
              <a:latin typeface="Calibri"/>
              <a:ea typeface="Calibri"/>
              <a:cs typeface="Calibri"/>
              <a:sym typeface="Calibri"/>
            </a:endParaRPr>
          </a:p>
        </p:txBody>
      </p:sp>
      <p:sp>
        <p:nvSpPr>
          <p:cNvPr id="599" name="Shape 599"/>
          <p:cNvSpPr txBox="1">
            <a:spLocks noGrp="1"/>
          </p:cNvSpPr>
          <p:nvPr>
            <p:ph type="sldNum" idx="12"/>
          </p:nvPr>
        </p:nvSpPr>
        <p:spPr>
          <a:xfrm>
            <a:off x="6553200" y="6356350"/>
            <a:ext cx="2133600" cy="3651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chemeClr val="lt1"/>
                </a:solidFill>
                <a:latin typeface="Calibri"/>
                <a:ea typeface="Calibri"/>
                <a:cs typeface="Calibri"/>
                <a:sym typeface="Calibri"/>
              </a:rPr>
              <a:t>54</a:t>
            </a:fld>
            <a:endParaRPr lang="en-US" sz="12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400613963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12" name="Shape 535"/>
          <p:cNvSpPr txBox="1">
            <a:spLocks noGrp="1"/>
          </p:cNvSpPr>
          <p:nvPr>
            <p:ph type="title"/>
          </p:nvPr>
        </p:nvSpPr>
        <p:spPr>
          <a:xfrm>
            <a:off x="1439882" y="278450"/>
            <a:ext cx="6311735"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200" b="0" i="0" u="none" strike="noStrike" cap="none" dirty="0">
                <a:solidFill>
                  <a:schemeClr val="lt1"/>
                </a:solidFill>
                <a:sym typeface="Calibri"/>
              </a:rPr>
              <a:t>An example of the migration of the sun affecting LAP products over Full </a:t>
            </a:r>
            <a:r>
              <a:rPr lang="en-US" sz="3200" b="0" i="0" u="none" strike="noStrike" cap="none" dirty="0" smtClean="0">
                <a:solidFill>
                  <a:schemeClr val="lt1"/>
                </a:solidFill>
                <a:sym typeface="Calibri"/>
              </a:rPr>
              <a:t>Disk (might via cloud mask)</a:t>
            </a:r>
            <a:endParaRPr lang="en-US" sz="3200" dirty="0"/>
          </a:p>
        </p:txBody>
      </p:sp>
      <p:sp>
        <p:nvSpPr>
          <p:cNvPr id="8" name="Shape 92"/>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chemeClr val="lt1"/>
                </a:solidFill>
                <a:latin typeface="Calibri"/>
                <a:ea typeface="Calibri"/>
                <a:cs typeface="Calibri"/>
                <a:sym typeface="Calibri"/>
              </a:rPr>
              <a:pPr marL="0" marR="0" lvl="0" indent="0" algn="r" rtl="0">
                <a:spcBef>
                  <a:spcPts val="0"/>
                </a:spcBef>
                <a:buSzPct val="25000"/>
                <a:buNone/>
              </a:pPr>
              <a:t>55</a:t>
            </a:fld>
            <a:endParaRPr lang="en-US" sz="1200" b="0" i="0" u="none" strike="noStrike" cap="none" dirty="0">
              <a:solidFill>
                <a:schemeClr val="lt1"/>
              </a:solidFill>
              <a:latin typeface="Calibri"/>
              <a:ea typeface="Calibri"/>
              <a:cs typeface="Calibri"/>
              <a:sym typeface="Calibri"/>
            </a:endParaRPr>
          </a:p>
        </p:txBody>
      </p:sp>
      <p:pic>
        <p:nvPicPr>
          <p:cNvPr id="3" name="그림 2">
            <a:extLst>
              <a:ext uri="{FF2B5EF4-FFF2-40B4-BE49-F238E27FC236}">
                <a16:creationId xmlns:a16="http://schemas.microsoft.com/office/drawing/2014/main" id="{AA5EE816-CDC9-4B64-BC1D-DF1D7AA78DE5}"/>
              </a:ext>
            </a:extLst>
          </p:cNvPr>
          <p:cNvPicPr>
            <a:picLocks noChangeAspect="1"/>
          </p:cNvPicPr>
          <p:nvPr/>
        </p:nvPicPr>
        <p:blipFill>
          <a:blip r:embed="rId3"/>
          <a:stretch>
            <a:fillRect/>
          </a:stretch>
        </p:blipFill>
        <p:spPr>
          <a:xfrm>
            <a:off x="2197099" y="1850319"/>
            <a:ext cx="5422900" cy="4259552"/>
          </a:xfrm>
          <a:prstGeom prst="rect">
            <a:avLst/>
          </a:prstGeom>
        </p:spPr>
      </p:pic>
      <p:sp>
        <p:nvSpPr>
          <p:cNvPr id="2" name="TextBox 1"/>
          <p:cNvSpPr txBox="1"/>
          <p:nvPr/>
        </p:nvSpPr>
        <p:spPr>
          <a:xfrm>
            <a:off x="683581" y="6413698"/>
            <a:ext cx="960519" cy="307777"/>
          </a:xfrm>
          <a:prstGeom prst="rect">
            <a:avLst/>
          </a:prstGeom>
          <a:noFill/>
        </p:spPr>
        <p:txBody>
          <a:bodyPr wrap="none" rtlCol="0">
            <a:spAutoFit/>
          </a:bodyPr>
          <a:lstStyle/>
          <a:p>
            <a:r>
              <a:rPr lang="en-US" dirty="0" smtClean="0">
                <a:solidFill>
                  <a:srgbClr val="FFFF00"/>
                </a:solidFill>
              </a:rPr>
              <a:t>animation</a:t>
            </a:r>
            <a:endParaRPr lang="en-US" dirty="0">
              <a:solidFill>
                <a:srgbClr val="FFFF00"/>
              </a:solidFill>
            </a:endParaRPr>
          </a:p>
        </p:txBody>
      </p:sp>
    </p:spTree>
    <p:extLst>
      <p:ext uri="{BB962C8B-B14F-4D97-AF65-F5344CB8AC3E}">
        <p14:creationId xmlns:p14="http://schemas.microsoft.com/office/powerpoint/2010/main" val="19131246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슬라이드 번호 개체 틀 3">
            <a:extLst>
              <a:ext uri="{FF2B5EF4-FFF2-40B4-BE49-F238E27FC236}">
                <a16:creationId xmlns:a16="http://schemas.microsoft.com/office/drawing/2014/main" id="{7F0E92D7-99AC-4C31-AA3A-460AABE47EC0}"/>
              </a:ext>
            </a:extLst>
          </p:cNvPr>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lt1"/>
                </a:solidFill>
                <a:latin typeface="Calibri"/>
                <a:ea typeface="Calibri"/>
                <a:cs typeface="Calibri"/>
                <a:sym typeface="Calibri"/>
              </a:rPr>
              <a:pPr marL="0" marR="0" lvl="0" indent="0" algn="r" rtl="0">
                <a:spcBef>
                  <a:spcPts val="0"/>
                </a:spcBef>
                <a:buSzPct val="25000"/>
                <a:buNone/>
              </a:pPr>
              <a:t>56</a:t>
            </a:fld>
            <a:endParaRPr lang="en-US" sz="1200" b="0" i="0" u="none" strike="noStrike" cap="none">
              <a:solidFill>
                <a:schemeClr val="lt1"/>
              </a:solidFill>
              <a:latin typeface="Calibri"/>
              <a:ea typeface="Calibri"/>
              <a:cs typeface="Calibri"/>
              <a:sym typeface="Calibri"/>
            </a:endParaRPr>
          </a:p>
        </p:txBody>
      </p:sp>
      <p:sp>
        <p:nvSpPr>
          <p:cNvPr id="5" name="Shape 597">
            <a:extLst>
              <a:ext uri="{FF2B5EF4-FFF2-40B4-BE49-F238E27FC236}">
                <a16:creationId xmlns:a16="http://schemas.microsoft.com/office/drawing/2014/main" id="{F14ED2F7-8765-46D7-BB4E-16E370AAF803}"/>
              </a:ext>
            </a:extLst>
          </p:cNvPr>
          <p:cNvSpPr txBox="1">
            <a:spLocks noGrp="1"/>
          </p:cNvSpPr>
          <p:nvPr>
            <p:ph type="title"/>
          </p:nvPr>
        </p:nvSpPr>
        <p:spPr>
          <a:xfrm>
            <a:off x="1193534" y="654519"/>
            <a:ext cx="6439300" cy="1809548"/>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400" b="0" i="0" u="none" strike="noStrike" cap="none" dirty="0">
                <a:solidFill>
                  <a:schemeClr val="lt1"/>
                </a:solidFill>
                <a:latin typeface="Calibri"/>
                <a:ea typeface="Calibri"/>
                <a:cs typeface="Calibri"/>
                <a:sym typeface="Calibri"/>
              </a:rPr>
              <a:t>Issue</a:t>
            </a:r>
            <a:r>
              <a:rPr lang="en-US" sz="3400" dirty="0"/>
              <a:t> #3</a:t>
            </a:r>
            <a:r>
              <a:rPr lang="en-US" sz="3400" b="0" i="0" u="none" strike="noStrike" cap="none" dirty="0">
                <a:solidFill>
                  <a:schemeClr val="lt1"/>
                </a:solidFill>
                <a:latin typeface="Calibri"/>
                <a:ea typeface="Calibri"/>
                <a:cs typeface="Calibri"/>
                <a:sym typeface="Calibri"/>
              </a:rPr>
              <a:t> – GOES-17 Loop Heat Pipe (LHP) problems affect the retrievals of LAP products</a:t>
            </a:r>
          </a:p>
        </p:txBody>
      </p:sp>
      <p:sp>
        <p:nvSpPr>
          <p:cNvPr id="6" name="Shape 598">
            <a:extLst>
              <a:ext uri="{FF2B5EF4-FFF2-40B4-BE49-F238E27FC236}">
                <a16:creationId xmlns:a16="http://schemas.microsoft.com/office/drawing/2014/main" id="{57DD5226-422B-4EB8-9EF0-B9742CBF63C6}"/>
              </a:ext>
            </a:extLst>
          </p:cNvPr>
          <p:cNvSpPr txBox="1">
            <a:spLocks noGrp="1"/>
          </p:cNvSpPr>
          <p:nvPr>
            <p:ph type="body" idx="1"/>
          </p:nvPr>
        </p:nvSpPr>
        <p:spPr>
          <a:xfrm>
            <a:off x="457200" y="2769737"/>
            <a:ext cx="8578850" cy="2158523"/>
          </a:xfrm>
          <a:prstGeom prst="rect">
            <a:avLst/>
          </a:prstGeom>
          <a:noFill/>
          <a:ln>
            <a:noFill/>
          </a:ln>
        </p:spPr>
        <p:txBody>
          <a:bodyPr lIns="91425" tIns="45700" rIns="91425" bIns="45700" anchor="t" anchorCtr="0">
            <a:noAutofit/>
          </a:bodyPr>
          <a:lstStyle/>
          <a:p>
            <a:pPr marR="0" lvl="0" indent="-342900" algn="l" rtl="0">
              <a:lnSpc>
                <a:spcPct val="90000"/>
              </a:lnSpc>
              <a:spcBef>
                <a:spcPts val="0"/>
              </a:spcBef>
              <a:spcAft>
                <a:spcPts val="0"/>
              </a:spcAft>
              <a:buClr>
                <a:schemeClr val="lt1"/>
              </a:buClr>
              <a:buSzPct val="100909"/>
              <a:buFont typeface="Wingdings" panose="05000000000000000000" pitchFamily="2" charset="2"/>
              <a:buChar char="Ø"/>
            </a:pPr>
            <a:r>
              <a:rPr lang="en-US" sz="2220" b="0" i="0" u="none" strike="noStrike" cap="none" dirty="0">
                <a:solidFill>
                  <a:schemeClr val="lt1"/>
                </a:solidFill>
                <a:latin typeface="Calibri"/>
                <a:ea typeface="Calibri"/>
                <a:cs typeface="Calibri"/>
                <a:sym typeface="Calibri"/>
              </a:rPr>
              <a:t>Initial analysis showed that the GOES-17 LHP affects the LAP products. </a:t>
            </a:r>
          </a:p>
          <a:p>
            <a:pPr marL="633412" marR="0" lvl="1" indent="-253682" algn="l" rtl="0">
              <a:lnSpc>
                <a:spcPct val="90000"/>
              </a:lnSpc>
              <a:spcBef>
                <a:spcPts val="0"/>
              </a:spcBef>
              <a:spcAft>
                <a:spcPts val="0"/>
              </a:spcAft>
              <a:buClr>
                <a:schemeClr val="lt1"/>
              </a:buClr>
              <a:buSzPct val="100909"/>
              <a:buFont typeface="Arial"/>
              <a:buChar char="–"/>
            </a:pPr>
            <a:r>
              <a:rPr lang="en-US" sz="2220" dirty="0"/>
              <a:t>Some or most of the data are missing during nighttime hours  (around 10 UTC ~ 17 UTC in March), and the retrieval rate  decreases during this time period.</a:t>
            </a:r>
          </a:p>
          <a:p>
            <a:pPr marL="233362" marR="0" lvl="0" indent="-233362" algn="l" rtl="0">
              <a:lnSpc>
                <a:spcPct val="90000"/>
              </a:lnSpc>
              <a:spcBef>
                <a:spcPts val="444"/>
              </a:spcBef>
              <a:spcAft>
                <a:spcPts val="0"/>
              </a:spcAft>
              <a:buClr>
                <a:schemeClr val="lt1"/>
              </a:buClr>
              <a:buSzPct val="100909"/>
              <a:buFont typeface="Arial"/>
              <a:buNone/>
            </a:pPr>
            <a:endParaRPr sz="2220" b="0" i="0" u="none" strike="noStrike" cap="none" dirty="0">
              <a:solidFill>
                <a:schemeClr val="lt1"/>
              </a:solidFill>
              <a:latin typeface="Calibri"/>
              <a:ea typeface="Calibri"/>
              <a:cs typeface="Calibri"/>
              <a:sym typeface="Calibri"/>
            </a:endParaRPr>
          </a:p>
          <a:p>
            <a:pPr marL="0" marR="0" lvl="0" indent="0" algn="l" rtl="0">
              <a:lnSpc>
                <a:spcPct val="90000"/>
              </a:lnSpc>
              <a:spcBef>
                <a:spcPts val="444"/>
              </a:spcBef>
              <a:spcAft>
                <a:spcPts val="0"/>
              </a:spcAft>
              <a:buNone/>
            </a:pPr>
            <a:endParaRPr sz="2220" dirty="0"/>
          </a:p>
          <a:p>
            <a:pPr marL="0" marR="0" lvl="0" indent="-140970" algn="l" rtl="0">
              <a:lnSpc>
                <a:spcPct val="90000"/>
              </a:lnSpc>
              <a:spcBef>
                <a:spcPts val="444"/>
              </a:spcBef>
              <a:spcAft>
                <a:spcPts val="0"/>
              </a:spcAft>
              <a:buClr>
                <a:schemeClr val="lt1"/>
              </a:buClr>
              <a:buSzPct val="100909"/>
              <a:buFont typeface="Arial"/>
              <a:buNone/>
            </a:pPr>
            <a:endParaRPr sz="2220" b="0" i="0" u="none" strike="noStrike" cap="none" dirty="0">
              <a:solidFill>
                <a:schemeClr val="lt1"/>
              </a:solidFill>
              <a:latin typeface="Calibri"/>
              <a:ea typeface="Calibri"/>
              <a:cs typeface="Calibri"/>
              <a:sym typeface="Calibri"/>
            </a:endParaRPr>
          </a:p>
          <a:p>
            <a:pPr marL="290512" marR="0" lvl="0" indent="-239712" algn="l" rtl="0">
              <a:lnSpc>
                <a:spcPct val="90000"/>
              </a:lnSpc>
              <a:spcBef>
                <a:spcPts val="444"/>
              </a:spcBef>
              <a:spcAft>
                <a:spcPts val="0"/>
              </a:spcAft>
              <a:buClr>
                <a:schemeClr val="lt1"/>
              </a:buClr>
              <a:buSzPct val="100909"/>
              <a:buFont typeface="Arial"/>
              <a:buNone/>
            </a:pPr>
            <a:endParaRPr sz="222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63395287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C9BEB95E-F978-4507-AFCE-EE03B91B8B71}"/>
              </a:ext>
            </a:extLst>
          </p:cNvPr>
          <p:cNvSpPr>
            <a:spLocks noGrp="1"/>
          </p:cNvSpPr>
          <p:nvPr>
            <p:ph type="title"/>
          </p:nvPr>
        </p:nvSpPr>
        <p:spPr>
          <a:xfrm>
            <a:off x="2008705" y="65175"/>
            <a:ext cx="5088194" cy="1143001"/>
          </a:xfrm>
        </p:spPr>
        <p:txBody>
          <a:bodyPr/>
          <a:lstStyle/>
          <a:p>
            <a:r>
              <a:rPr lang="en-US" altLang="ko-KR" dirty="0"/>
              <a:t>GOES-17</a:t>
            </a:r>
            <a:r>
              <a:rPr lang="ko-KR" altLang="en-US" dirty="0"/>
              <a:t> </a:t>
            </a:r>
            <a:r>
              <a:rPr lang="en-US" altLang="ko-KR" dirty="0"/>
              <a:t>LHP issue</a:t>
            </a:r>
            <a:endParaRPr lang="ko-KR" altLang="en-US" dirty="0"/>
          </a:p>
        </p:txBody>
      </p:sp>
      <p:sp>
        <p:nvSpPr>
          <p:cNvPr id="4" name="슬라이드 번호 개체 틀 3">
            <a:extLst>
              <a:ext uri="{FF2B5EF4-FFF2-40B4-BE49-F238E27FC236}">
                <a16:creationId xmlns:a16="http://schemas.microsoft.com/office/drawing/2014/main" id="{9E6E8106-D827-49E8-A9BF-D2C5C34E2981}"/>
              </a:ext>
            </a:extLst>
          </p:cNvPr>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lt1"/>
                </a:solidFill>
                <a:latin typeface="Calibri"/>
                <a:ea typeface="Calibri"/>
                <a:cs typeface="Calibri"/>
                <a:sym typeface="Calibri"/>
              </a:rPr>
              <a:pPr marL="0" marR="0" lvl="0" indent="0" algn="r" rtl="0">
                <a:spcBef>
                  <a:spcPts val="0"/>
                </a:spcBef>
                <a:buSzPct val="25000"/>
                <a:buNone/>
              </a:pPr>
              <a:t>57</a:t>
            </a:fld>
            <a:endParaRPr lang="en-US" sz="1200" b="0" i="0" u="none" strike="noStrike" cap="none">
              <a:solidFill>
                <a:schemeClr val="lt1"/>
              </a:solidFill>
              <a:latin typeface="Calibri"/>
              <a:ea typeface="Calibri"/>
              <a:cs typeface="Calibri"/>
              <a:sym typeface="Calibri"/>
            </a:endParaRPr>
          </a:p>
        </p:txBody>
      </p:sp>
      <p:sp>
        <p:nvSpPr>
          <p:cNvPr id="5" name="TextBox 4">
            <a:extLst>
              <a:ext uri="{FF2B5EF4-FFF2-40B4-BE49-F238E27FC236}">
                <a16:creationId xmlns:a16="http://schemas.microsoft.com/office/drawing/2014/main" id="{509EC6BF-AC2E-4E45-B1B5-5862A313D72E}"/>
              </a:ext>
            </a:extLst>
          </p:cNvPr>
          <p:cNvSpPr txBox="1"/>
          <p:nvPr/>
        </p:nvSpPr>
        <p:spPr>
          <a:xfrm>
            <a:off x="266546" y="1160091"/>
            <a:ext cx="5513048" cy="369332"/>
          </a:xfrm>
          <a:prstGeom prst="rect">
            <a:avLst/>
          </a:prstGeom>
          <a:noFill/>
        </p:spPr>
        <p:txBody>
          <a:bodyPr wrap="none" rtlCol="0">
            <a:spAutoFit/>
          </a:bodyPr>
          <a:lstStyle/>
          <a:p>
            <a:r>
              <a:rPr lang="en-US" sz="1800" b="1" dirty="0">
                <a:solidFill>
                  <a:schemeClr val="bg1"/>
                </a:solidFill>
                <a:latin typeface="Calibri" panose="020F0502020204030204" pitchFamily="34" charset="0"/>
                <a:cs typeface="Calibri" panose="020F0502020204030204" pitchFamily="34" charset="0"/>
              </a:rPr>
              <a:t>GOES-17 LWIR </a:t>
            </a:r>
            <a:r>
              <a:rPr lang="en-US" sz="1800" b="1" dirty="0">
                <a:solidFill>
                  <a:srgbClr val="FFFF00"/>
                </a:solidFill>
                <a:latin typeface="Calibri" panose="020F0502020204030204" pitchFamily="34" charset="0"/>
                <a:cs typeface="Calibri" panose="020F0502020204030204" pitchFamily="34" charset="0"/>
              </a:rPr>
              <a:t>Focal Plane Modul (FPM) </a:t>
            </a:r>
            <a:r>
              <a:rPr lang="en-US" sz="1800" dirty="0">
                <a:solidFill>
                  <a:schemeClr val="bg1"/>
                </a:solidFill>
                <a:latin typeface="Calibri" panose="020F0502020204030204" pitchFamily="34" charset="0"/>
                <a:cs typeface="Calibri" panose="020F0502020204030204" pitchFamily="34" charset="0"/>
              </a:rPr>
              <a:t>on </a:t>
            </a:r>
            <a:r>
              <a:rPr lang="en-US" sz="1800" b="1" dirty="0">
                <a:solidFill>
                  <a:schemeClr val="bg1"/>
                </a:solidFill>
                <a:latin typeface="Calibri" panose="020F0502020204030204" pitchFamily="34" charset="0"/>
                <a:cs typeface="Calibri" panose="020F0502020204030204" pitchFamily="34" charset="0"/>
              </a:rPr>
              <a:t>Apr. 1, 2019</a:t>
            </a:r>
          </a:p>
        </p:txBody>
      </p:sp>
      <p:pic>
        <p:nvPicPr>
          <p:cNvPr id="6" name="Picture 5" descr="C:\Users\slee\Documents\Work\GOES17\GOES17_ABI_band10_20190401.png">
            <a:extLst>
              <a:ext uri="{FF2B5EF4-FFF2-40B4-BE49-F238E27FC236}">
                <a16:creationId xmlns:a16="http://schemas.microsoft.com/office/drawing/2014/main" id="{24E5E8B1-29E9-42F1-87B9-AAF7C8B46B61}"/>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925" t="-1000" r="925" b="1000"/>
          <a:stretch/>
        </p:blipFill>
        <p:spPr bwMode="auto">
          <a:xfrm>
            <a:off x="4727127" y="1486913"/>
            <a:ext cx="2268000" cy="1800000"/>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pic>
        <p:nvPicPr>
          <p:cNvPr id="7" name="Picture 8" descr="C:\Users\slee\Documents\Work\GOES17\GOES17_ABI_band13_20190401.png">
            <a:extLst>
              <a:ext uri="{FF2B5EF4-FFF2-40B4-BE49-F238E27FC236}">
                <a16:creationId xmlns:a16="http://schemas.microsoft.com/office/drawing/2014/main" id="{75F2C844-44CF-40D7-8D15-CD60FB43F07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834"/>
          <a:stretch/>
        </p:blipFill>
        <p:spPr bwMode="auto">
          <a:xfrm>
            <a:off x="4727127" y="3271403"/>
            <a:ext cx="2268000" cy="1800000"/>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pic>
        <p:nvPicPr>
          <p:cNvPr id="8" name="Picture 11" descr="C:\Users\slee\Documents\Work\GOES17\GOES17_ABI_band16_20190401.png">
            <a:extLst>
              <a:ext uri="{FF2B5EF4-FFF2-40B4-BE49-F238E27FC236}">
                <a16:creationId xmlns:a16="http://schemas.microsoft.com/office/drawing/2014/main" id="{411F4938-8FBC-47E1-8C2F-9E1D9D31526F}"/>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361"/>
          <a:stretch/>
        </p:blipFill>
        <p:spPr bwMode="auto">
          <a:xfrm>
            <a:off x="4727127" y="5006744"/>
            <a:ext cx="2268000" cy="1800000"/>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pic>
        <p:nvPicPr>
          <p:cNvPr id="9" name="Picture 4" descr="C:\Users\slee\Documents\Work\GOES17\GOES17_ABI_band09_20190401.png">
            <a:extLst>
              <a:ext uri="{FF2B5EF4-FFF2-40B4-BE49-F238E27FC236}">
                <a16:creationId xmlns:a16="http://schemas.microsoft.com/office/drawing/2014/main" id="{D79E362A-FF21-47B7-A7E7-E676462A65F5}"/>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1115"/>
          <a:stretch/>
        </p:blipFill>
        <p:spPr bwMode="auto">
          <a:xfrm>
            <a:off x="2446720" y="1512313"/>
            <a:ext cx="2268000" cy="1800000"/>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pic>
        <p:nvPicPr>
          <p:cNvPr id="10" name="Picture 7" descr="C:\Users\slee\Documents\Work\GOES17\GOES17_ABI_band12_20190401.png">
            <a:extLst>
              <a:ext uri="{FF2B5EF4-FFF2-40B4-BE49-F238E27FC236}">
                <a16:creationId xmlns:a16="http://schemas.microsoft.com/office/drawing/2014/main" id="{C805D0EC-67B0-4F8C-9432-0E95BD7C004F}"/>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1316"/>
          <a:stretch/>
        </p:blipFill>
        <p:spPr bwMode="auto">
          <a:xfrm>
            <a:off x="2447152" y="3265150"/>
            <a:ext cx="2268000" cy="1800000"/>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pic>
        <p:nvPicPr>
          <p:cNvPr id="11" name="Picture 10" descr="C:\Users\slee\Documents\Work\GOES17\GOES17_ABI_band15_20190401.jpg">
            <a:extLst>
              <a:ext uri="{FF2B5EF4-FFF2-40B4-BE49-F238E27FC236}">
                <a16:creationId xmlns:a16="http://schemas.microsoft.com/office/drawing/2014/main" id="{663C7909-16CA-41C2-9978-01677734837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47152" y="5006744"/>
            <a:ext cx="2267137" cy="1800000"/>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pic>
        <p:nvPicPr>
          <p:cNvPr id="12" name="Picture 3" descr="C:\Users\slee\Documents\Work\GOES17\GOES17_ABI_band08_20190401.png">
            <a:extLst>
              <a:ext uri="{FF2B5EF4-FFF2-40B4-BE49-F238E27FC236}">
                <a16:creationId xmlns:a16="http://schemas.microsoft.com/office/drawing/2014/main" id="{1778526E-83AD-4257-8D02-16B3E30A24EE}"/>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160"/>
          <a:stretch/>
        </p:blipFill>
        <p:spPr bwMode="auto">
          <a:xfrm>
            <a:off x="163992" y="1512313"/>
            <a:ext cx="2268000" cy="1800000"/>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pic>
        <p:nvPicPr>
          <p:cNvPr id="13" name="Picture 6" descr="C:\Users\slee\Documents\Work\GOES17\GOES17_ABI_band11_20190401.png">
            <a:extLst>
              <a:ext uri="{FF2B5EF4-FFF2-40B4-BE49-F238E27FC236}">
                <a16:creationId xmlns:a16="http://schemas.microsoft.com/office/drawing/2014/main" id="{AEFF098A-DA3B-4AD7-86F2-C72D8E15CC5D}"/>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1000" b="-1000"/>
          <a:stretch/>
        </p:blipFill>
        <p:spPr bwMode="auto">
          <a:xfrm>
            <a:off x="163992" y="3259528"/>
            <a:ext cx="2269124" cy="1800000"/>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pic>
        <p:nvPicPr>
          <p:cNvPr id="14" name="Picture 9" descr="C:\Users\slee\Documents\Work\GOES17\GOES17_ABI_band14_20190401.png">
            <a:extLst>
              <a:ext uri="{FF2B5EF4-FFF2-40B4-BE49-F238E27FC236}">
                <a16:creationId xmlns:a16="http://schemas.microsoft.com/office/drawing/2014/main" id="{3F52EF46-244D-416F-9126-E7935DBCBFD0}"/>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r="1316"/>
          <a:stretch/>
        </p:blipFill>
        <p:spPr bwMode="auto">
          <a:xfrm>
            <a:off x="165116" y="5006744"/>
            <a:ext cx="2268000" cy="1800000"/>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FA4B80C8-8E80-4C38-A0EF-1365BDA07396}"/>
              </a:ext>
            </a:extLst>
          </p:cNvPr>
          <p:cNvSpPr txBox="1"/>
          <p:nvPr/>
        </p:nvSpPr>
        <p:spPr>
          <a:xfrm>
            <a:off x="316240" y="1854200"/>
            <a:ext cx="543739" cy="307777"/>
          </a:xfrm>
          <a:prstGeom prst="rect">
            <a:avLst/>
          </a:prstGeom>
          <a:noFill/>
        </p:spPr>
        <p:txBody>
          <a:bodyPr wrap="none" rtlCol="0">
            <a:spAutoFit/>
          </a:bodyPr>
          <a:lstStyle/>
          <a:p>
            <a:r>
              <a:rPr lang="en-US" altLang="ko-KR" dirty="0"/>
              <a:t>CH8</a:t>
            </a:r>
            <a:endParaRPr lang="ko-KR" altLang="en-US" dirty="0"/>
          </a:p>
        </p:txBody>
      </p:sp>
      <p:sp>
        <p:nvSpPr>
          <p:cNvPr id="16" name="TextBox 15">
            <a:extLst>
              <a:ext uri="{FF2B5EF4-FFF2-40B4-BE49-F238E27FC236}">
                <a16:creationId xmlns:a16="http://schemas.microsoft.com/office/drawing/2014/main" id="{30B77200-B822-457E-A647-075CD7C5A96D}"/>
              </a:ext>
            </a:extLst>
          </p:cNvPr>
          <p:cNvSpPr txBox="1"/>
          <p:nvPr/>
        </p:nvSpPr>
        <p:spPr>
          <a:xfrm>
            <a:off x="2524282" y="1854200"/>
            <a:ext cx="543739" cy="307777"/>
          </a:xfrm>
          <a:prstGeom prst="rect">
            <a:avLst/>
          </a:prstGeom>
          <a:noFill/>
        </p:spPr>
        <p:txBody>
          <a:bodyPr wrap="none" rtlCol="0">
            <a:spAutoFit/>
          </a:bodyPr>
          <a:lstStyle/>
          <a:p>
            <a:r>
              <a:rPr lang="en-US" altLang="ko-KR" dirty="0"/>
              <a:t>CH9</a:t>
            </a:r>
            <a:endParaRPr lang="ko-KR" altLang="en-US" dirty="0"/>
          </a:p>
        </p:txBody>
      </p:sp>
      <p:sp>
        <p:nvSpPr>
          <p:cNvPr id="17" name="TextBox 16">
            <a:extLst>
              <a:ext uri="{FF2B5EF4-FFF2-40B4-BE49-F238E27FC236}">
                <a16:creationId xmlns:a16="http://schemas.microsoft.com/office/drawing/2014/main" id="{F50024FD-528D-435E-8F7F-CC0A96D9868C}"/>
              </a:ext>
            </a:extLst>
          </p:cNvPr>
          <p:cNvSpPr txBox="1"/>
          <p:nvPr/>
        </p:nvSpPr>
        <p:spPr>
          <a:xfrm>
            <a:off x="4811932" y="1854200"/>
            <a:ext cx="643125" cy="307777"/>
          </a:xfrm>
          <a:prstGeom prst="rect">
            <a:avLst/>
          </a:prstGeom>
          <a:noFill/>
        </p:spPr>
        <p:txBody>
          <a:bodyPr wrap="none" rtlCol="0">
            <a:spAutoFit/>
          </a:bodyPr>
          <a:lstStyle/>
          <a:p>
            <a:r>
              <a:rPr lang="en-US" altLang="ko-KR" dirty="0"/>
              <a:t>CH10</a:t>
            </a:r>
            <a:endParaRPr lang="ko-KR" altLang="en-US" dirty="0"/>
          </a:p>
        </p:txBody>
      </p:sp>
      <p:sp>
        <p:nvSpPr>
          <p:cNvPr id="18" name="TextBox 17">
            <a:extLst>
              <a:ext uri="{FF2B5EF4-FFF2-40B4-BE49-F238E27FC236}">
                <a16:creationId xmlns:a16="http://schemas.microsoft.com/office/drawing/2014/main" id="{40F825A3-1582-47E1-B8F0-058C13C35F6D}"/>
              </a:ext>
            </a:extLst>
          </p:cNvPr>
          <p:cNvSpPr txBox="1"/>
          <p:nvPr/>
        </p:nvSpPr>
        <p:spPr>
          <a:xfrm>
            <a:off x="316240" y="3545688"/>
            <a:ext cx="643125" cy="307777"/>
          </a:xfrm>
          <a:prstGeom prst="rect">
            <a:avLst/>
          </a:prstGeom>
          <a:noFill/>
        </p:spPr>
        <p:txBody>
          <a:bodyPr wrap="none" rtlCol="0">
            <a:spAutoFit/>
          </a:bodyPr>
          <a:lstStyle/>
          <a:p>
            <a:r>
              <a:rPr lang="en-US" altLang="ko-KR" dirty="0"/>
              <a:t>CH11</a:t>
            </a:r>
            <a:endParaRPr lang="ko-KR" altLang="en-US" dirty="0"/>
          </a:p>
        </p:txBody>
      </p:sp>
      <p:sp>
        <p:nvSpPr>
          <p:cNvPr id="19" name="TextBox 18">
            <a:extLst>
              <a:ext uri="{FF2B5EF4-FFF2-40B4-BE49-F238E27FC236}">
                <a16:creationId xmlns:a16="http://schemas.microsoft.com/office/drawing/2014/main" id="{452789B7-6522-41AB-BD9F-8BB90567E6EE}"/>
              </a:ext>
            </a:extLst>
          </p:cNvPr>
          <p:cNvSpPr txBox="1"/>
          <p:nvPr/>
        </p:nvSpPr>
        <p:spPr>
          <a:xfrm>
            <a:off x="2474588" y="3545688"/>
            <a:ext cx="643125" cy="307777"/>
          </a:xfrm>
          <a:prstGeom prst="rect">
            <a:avLst/>
          </a:prstGeom>
          <a:noFill/>
        </p:spPr>
        <p:txBody>
          <a:bodyPr wrap="none" rtlCol="0">
            <a:spAutoFit/>
          </a:bodyPr>
          <a:lstStyle/>
          <a:p>
            <a:r>
              <a:rPr lang="en-US" altLang="ko-KR" dirty="0"/>
              <a:t>CH12</a:t>
            </a:r>
            <a:endParaRPr lang="ko-KR" altLang="en-US" dirty="0"/>
          </a:p>
        </p:txBody>
      </p:sp>
      <p:sp>
        <p:nvSpPr>
          <p:cNvPr id="20" name="TextBox 19">
            <a:extLst>
              <a:ext uri="{FF2B5EF4-FFF2-40B4-BE49-F238E27FC236}">
                <a16:creationId xmlns:a16="http://schemas.microsoft.com/office/drawing/2014/main" id="{0FE313F2-EE06-4D81-BAF1-DC7961069B93}"/>
              </a:ext>
            </a:extLst>
          </p:cNvPr>
          <p:cNvSpPr txBox="1"/>
          <p:nvPr/>
        </p:nvSpPr>
        <p:spPr>
          <a:xfrm>
            <a:off x="4811932" y="3545688"/>
            <a:ext cx="643125" cy="307777"/>
          </a:xfrm>
          <a:prstGeom prst="rect">
            <a:avLst/>
          </a:prstGeom>
          <a:noFill/>
        </p:spPr>
        <p:txBody>
          <a:bodyPr wrap="none" rtlCol="0">
            <a:spAutoFit/>
          </a:bodyPr>
          <a:lstStyle/>
          <a:p>
            <a:r>
              <a:rPr lang="en-US" altLang="ko-KR" dirty="0"/>
              <a:t>CH13</a:t>
            </a:r>
            <a:endParaRPr lang="ko-KR" altLang="en-US" dirty="0"/>
          </a:p>
        </p:txBody>
      </p:sp>
      <p:sp>
        <p:nvSpPr>
          <p:cNvPr id="21" name="TextBox 20">
            <a:extLst>
              <a:ext uri="{FF2B5EF4-FFF2-40B4-BE49-F238E27FC236}">
                <a16:creationId xmlns:a16="http://schemas.microsoft.com/office/drawing/2014/main" id="{FF61A361-A5CD-4E38-98CB-E9E3B3D0B2F6}"/>
              </a:ext>
            </a:extLst>
          </p:cNvPr>
          <p:cNvSpPr txBox="1"/>
          <p:nvPr/>
        </p:nvSpPr>
        <p:spPr>
          <a:xfrm>
            <a:off x="2474588" y="5191798"/>
            <a:ext cx="643125" cy="307777"/>
          </a:xfrm>
          <a:prstGeom prst="rect">
            <a:avLst/>
          </a:prstGeom>
          <a:noFill/>
        </p:spPr>
        <p:txBody>
          <a:bodyPr wrap="none" rtlCol="0">
            <a:spAutoFit/>
          </a:bodyPr>
          <a:lstStyle/>
          <a:p>
            <a:r>
              <a:rPr lang="en-US" altLang="ko-KR" dirty="0"/>
              <a:t>CH15</a:t>
            </a:r>
            <a:endParaRPr lang="ko-KR" altLang="en-US" dirty="0"/>
          </a:p>
        </p:txBody>
      </p:sp>
      <p:sp>
        <p:nvSpPr>
          <p:cNvPr id="22" name="TextBox 21">
            <a:extLst>
              <a:ext uri="{FF2B5EF4-FFF2-40B4-BE49-F238E27FC236}">
                <a16:creationId xmlns:a16="http://schemas.microsoft.com/office/drawing/2014/main" id="{83CC4545-0993-4673-8366-9D90D2C05139}"/>
              </a:ext>
            </a:extLst>
          </p:cNvPr>
          <p:cNvSpPr txBox="1"/>
          <p:nvPr/>
        </p:nvSpPr>
        <p:spPr>
          <a:xfrm>
            <a:off x="266546" y="5191798"/>
            <a:ext cx="643125" cy="307777"/>
          </a:xfrm>
          <a:prstGeom prst="rect">
            <a:avLst/>
          </a:prstGeom>
          <a:noFill/>
        </p:spPr>
        <p:txBody>
          <a:bodyPr wrap="none" rtlCol="0">
            <a:spAutoFit/>
          </a:bodyPr>
          <a:lstStyle/>
          <a:p>
            <a:r>
              <a:rPr lang="en-US" altLang="ko-KR" dirty="0"/>
              <a:t>CH14</a:t>
            </a:r>
            <a:endParaRPr lang="ko-KR" altLang="en-US" dirty="0"/>
          </a:p>
        </p:txBody>
      </p:sp>
      <p:sp>
        <p:nvSpPr>
          <p:cNvPr id="23" name="TextBox 22">
            <a:extLst>
              <a:ext uri="{FF2B5EF4-FFF2-40B4-BE49-F238E27FC236}">
                <a16:creationId xmlns:a16="http://schemas.microsoft.com/office/drawing/2014/main" id="{EA694658-56E3-4868-8081-FF11084936BC}"/>
              </a:ext>
            </a:extLst>
          </p:cNvPr>
          <p:cNvSpPr txBox="1"/>
          <p:nvPr/>
        </p:nvSpPr>
        <p:spPr>
          <a:xfrm>
            <a:off x="4811932" y="5191798"/>
            <a:ext cx="643125" cy="307777"/>
          </a:xfrm>
          <a:prstGeom prst="rect">
            <a:avLst/>
          </a:prstGeom>
          <a:noFill/>
        </p:spPr>
        <p:txBody>
          <a:bodyPr wrap="none" rtlCol="0">
            <a:spAutoFit/>
          </a:bodyPr>
          <a:lstStyle/>
          <a:p>
            <a:r>
              <a:rPr lang="en-US" altLang="ko-KR" dirty="0"/>
              <a:t>CH16</a:t>
            </a:r>
            <a:endParaRPr lang="ko-KR" altLang="en-US" dirty="0"/>
          </a:p>
        </p:txBody>
      </p:sp>
      <p:sp>
        <p:nvSpPr>
          <p:cNvPr id="24" name="TextBox 23">
            <a:extLst>
              <a:ext uri="{FF2B5EF4-FFF2-40B4-BE49-F238E27FC236}">
                <a16:creationId xmlns:a16="http://schemas.microsoft.com/office/drawing/2014/main" id="{316381CD-2E55-4046-BF8D-EE9024D57F63}"/>
              </a:ext>
            </a:extLst>
          </p:cNvPr>
          <p:cNvSpPr txBox="1"/>
          <p:nvPr/>
        </p:nvSpPr>
        <p:spPr>
          <a:xfrm>
            <a:off x="7079932" y="1509812"/>
            <a:ext cx="1956118" cy="3139321"/>
          </a:xfrm>
          <a:prstGeom prst="rect">
            <a:avLst/>
          </a:prstGeom>
          <a:noFill/>
        </p:spPr>
        <p:txBody>
          <a:bodyPr wrap="square" rtlCol="0">
            <a:spAutoFit/>
          </a:bodyPr>
          <a:lstStyle/>
          <a:p>
            <a:pPr marL="177800" indent="-177800">
              <a:buFont typeface="Arial" panose="020B0604020202020204" pitchFamily="34" charset="0"/>
              <a:buChar char="•"/>
            </a:pPr>
            <a:r>
              <a:rPr lang="en-US" sz="1800" dirty="0">
                <a:solidFill>
                  <a:schemeClr val="bg1"/>
                </a:solidFill>
                <a:latin typeface="Calibri" panose="020F0502020204030204" pitchFamily="34" charset="0"/>
                <a:cs typeface="Calibri" panose="020F0502020204030204" pitchFamily="34" charset="0"/>
              </a:rPr>
              <a:t>Without solar forcing, the FPM temperature (black lines) is around 80 K</a:t>
            </a:r>
          </a:p>
          <a:p>
            <a:pPr marL="177800" indent="-177800">
              <a:buFont typeface="Arial" panose="020B0604020202020204" pitchFamily="34" charset="0"/>
              <a:buChar char="•"/>
            </a:pPr>
            <a:endParaRPr lang="en-US" sz="1800" dirty="0">
              <a:solidFill>
                <a:schemeClr val="bg1"/>
              </a:solidFill>
              <a:latin typeface="Calibri" panose="020F0502020204030204" pitchFamily="34" charset="0"/>
              <a:cs typeface="Calibri" panose="020F0502020204030204" pitchFamily="34" charset="0"/>
            </a:endParaRPr>
          </a:p>
          <a:p>
            <a:pPr marL="177800" indent="-177800">
              <a:buFont typeface="Arial" panose="020B0604020202020204" pitchFamily="34" charset="0"/>
              <a:buChar char="•"/>
            </a:pPr>
            <a:r>
              <a:rPr lang="en-US" sz="1800" dirty="0">
                <a:solidFill>
                  <a:schemeClr val="bg1"/>
                </a:solidFill>
                <a:latin typeface="Calibri" panose="020F0502020204030204" pitchFamily="34" charset="0"/>
                <a:cs typeface="Calibri" panose="020F0502020204030204" pitchFamily="34" charset="0"/>
              </a:rPr>
              <a:t>At night, when sunlight hits ABI, FPM temperatures increase </a:t>
            </a:r>
          </a:p>
        </p:txBody>
      </p:sp>
      <p:sp>
        <p:nvSpPr>
          <p:cNvPr id="25" name="직사각형 24">
            <a:extLst>
              <a:ext uri="{FF2B5EF4-FFF2-40B4-BE49-F238E27FC236}">
                <a16:creationId xmlns:a16="http://schemas.microsoft.com/office/drawing/2014/main" id="{93BC283B-63B2-4EF8-8450-33E803F257D3}"/>
              </a:ext>
            </a:extLst>
          </p:cNvPr>
          <p:cNvSpPr/>
          <p:nvPr/>
        </p:nvSpPr>
        <p:spPr>
          <a:xfrm>
            <a:off x="7238528" y="5203131"/>
            <a:ext cx="1797522" cy="1200329"/>
          </a:xfrm>
          <a:prstGeom prst="rect">
            <a:avLst/>
          </a:prstGeom>
        </p:spPr>
        <p:txBody>
          <a:bodyPr wrap="square">
            <a:spAutoFit/>
          </a:bodyPr>
          <a:lstStyle/>
          <a:p>
            <a:r>
              <a:rPr lang="en-US" altLang="ko-KR" sz="1800" b="1" dirty="0">
                <a:solidFill>
                  <a:schemeClr val="bg1"/>
                </a:solidFill>
                <a:latin typeface="Calibri" panose="020F0502020204030204" pitchFamily="34" charset="0"/>
                <a:cs typeface="Calibri" panose="020F0502020204030204" pitchFamily="34" charset="0"/>
                <a:sym typeface="Wingdings" panose="05000000000000000000" pitchFamily="2" charset="2"/>
              </a:rPr>
              <a:t> </a:t>
            </a:r>
            <a:r>
              <a:rPr lang="en-US" altLang="ko-KR" sz="1800" b="1" dirty="0">
                <a:solidFill>
                  <a:srgbClr val="FF0000"/>
                </a:solidFill>
                <a:latin typeface="Calibri" panose="020F0502020204030204" pitchFamily="34" charset="0"/>
                <a:cs typeface="Calibri" panose="020F0502020204030204" pitchFamily="34" charset="0"/>
              </a:rPr>
              <a:t>excluded period of LHP issue for the ABI LAP evaluation</a:t>
            </a:r>
            <a:endParaRPr lang="ko-KR" altLang="en-US" sz="18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6202015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슬라이드 번호 개체 틀 3">
            <a:extLst>
              <a:ext uri="{FF2B5EF4-FFF2-40B4-BE49-F238E27FC236}">
                <a16:creationId xmlns:a16="http://schemas.microsoft.com/office/drawing/2014/main" id="{7F0E92D7-99AC-4C31-AA3A-460AABE47EC0}"/>
              </a:ext>
            </a:extLst>
          </p:cNvPr>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lt1"/>
                </a:solidFill>
                <a:latin typeface="Calibri"/>
                <a:ea typeface="Calibri"/>
                <a:cs typeface="Calibri"/>
                <a:sym typeface="Calibri"/>
              </a:rPr>
              <a:pPr marL="0" marR="0" lvl="0" indent="0" algn="r" rtl="0">
                <a:spcBef>
                  <a:spcPts val="0"/>
                </a:spcBef>
                <a:buSzPct val="25000"/>
                <a:buNone/>
              </a:pPr>
              <a:t>58</a:t>
            </a:fld>
            <a:endParaRPr lang="en-US" sz="1200" b="0" i="0" u="none" strike="noStrike" cap="none">
              <a:solidFill>
                <a:schemeClr val="lt1"/>
              </a:solidFill>
              <a:latin typeface="Calibri"/>
              <a:ea typeface="Calibri"/>
              <a:cs typeface="Calibri"/>
              <a:sym typeface="Calibri"/>
            </a:endParaRPr>
          </a:p>
        </p:txBody>
      </p:sp>
      <p:sp>
        <p:nvSpPr>
          <p:cNvPr id="6" name="Shape 535">
            <a:extLst>
              <a:ext uri="{FF2B5EF4-FFF2-40B4-BE49-F238E27FC236}">
                <a16:creationId xmlns:a16="http://schemas.microsoft.com/office/drawing/2014/main" id="{792C3A36-B958-4FDD-B00A-D144A743C50D}"/>
              </a:ext>
            </a:extLst>
          </p:cNvPr>
          <p:cNvSpPr txBox="1">
            <a:spLocks noGrp="1"/>
          </p:cNvSpPr>
          <p:nvPr>
            <p:ph type="title"/>
          </p:nvPr>
        </p:nvSpPr>
        <p:spPr>
          <a:xfrm>
            <a:off x="1924216" y="236886"/>
            <a:ext cx="5224007"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200" dirty="0"/>
              <a:t>An example of the GOES-17 LHP effects</a:t>
            </a:r>
          </a:p>
        </p:txBody>
      </p:sp>
      <p:sp>
        <p:nvSpPr>
          <p:cNvPr id="15" name="화살표: 오른쪽 14">
            <a:extLst>
              <a:ext uri="{FF2B5EF4-FFF2-40B4-BE49-F238E27FC236}">
                <a16:creationId xmlns:a16="http://schemas.microsoft.com/office/drawing/2014/main" id="{3FBFB3AB-94BD-485E-A525-2DAF466808BA}"/>
              </a:ext>
            </a:extLst>
          </p:cNvPr>
          <p:cNvSpPr/>
          <p:nvPr/>
        </p:nvSpPr>
        <p:spPr>
          <a:xfrm>
            <a:off x="2966099" y="2656573"/>
            <a:ext cx="340158" cy="250256"/>
          </a:xfrm>
          <a:prstGeom prst="rightArrow">
            <a:avLst/>
          </a:prstGeom>
          <a:solidFill>
            <a:srgbClr val="D0D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 name="화살표: 오른쪽 15">
            <a:extLst>
              <a:ext uri="{FF2B5EF4-FFF2-40B4-BE49-F238E27FC236}">
                <a16:creationId xmlns:a16="http://schemas.microsoft.com/office/drawing/2014/main" id="{3B06EC79-E8ED-4E8D-90FC-44D74B1CF596}"/>
              </a:ext>
            </a:extLst>
          </p:cNvPr>
          <p:cNvSpPr/>
          <p:nvPr/>
        </p:nvSpPr>
        <p:spPr>
          <a:xfrm>
            <a:off x="5099819" y="5440575"/>
            <a:ext cx="340158" cy="250256"/>
          </a:xfrm>
          <a:prstGeom prst="rightArrow">
            <a:avLst/>
          </a:prstGeom>
          <a:solidFill>
            <a:srgbClr val="D0D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 name="화살표: 오른쪽 16">
            <a:extLst>
              <a:ext uri="{FF2B5EF4-FFF2-40B4-BE49-F238E27FC236}">
                <a16:creationId xmlns:a16="http://schemas.microsoft.com/office/drawing/2014/main" id="{EB175050-BAFB-4F7F-8A0D-E61349B9471A}"/>
              </a:ext>
            </a:extLst>
          </p:cNvPr>
          <p:cNvSpPr/>
          <p:nvPr/>
        </p:nvSpPr>
        <p:spPr>
          <a:xfrm rot="6239626">
            <a:off x="4160723" y="4101181"/>
            <a:ext cx="364525" cy="235409"/>
          </a:xfrm>
          <a:prstGeom prst="rightArrow">
            <a:avLst/>
          </a:prstGeom>
          <a:solidFill>
            <a:srgbClr val="D0D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 name="TextBox 17">
            <a:extLst>
              <a:ext uri="{FF2B5EF4-FFF2-40B4-BE49-F238E27FC236}">
                <a16:creationId xmlns:a16="http://schemas.microsoft.com/office/drawing/2014/main" id="{9DB4B83A-E397-4CF0-A463-A5F4163B0619}"/>
              </a:ext>
            </a:extLst>
          </p:cNvPr>
          <p:cNvSpPr txBox="1"/>
          <p:nvPr/>
        </p:nvSpPr>
        <p:spPr>
          <a:xfrm>
            <a:off x="1155032" y="1417425"/>
            <a:ext cx="1117614" cy="338554"/>
          </a:xfrm>
          <a:prstGeom prst="rect">
            <a:avLst/>
          </a:prstGeom>
          <a:noFill/>
        </p:spPr>
        <p:txBody>
          <a:bodyPr wrap="none" rtlCol="0">
            <a:spAutoFit/>
          </a:bodyPr>
          <a:lstStyle/>
          <a:p>
            <a:r>
              <a:rPr lang="en-US" altLang="ko-KR" sz="1600" b="1" dirty="0">
                <a:solidFill>
                  <a:srgbClr val="FFFF00"/>
                </a:solidFill>
              </a:rPr>
              <a:t>1100 UTC</a:t>
            </a:r>
          </a:p>
        </p:txBody>
      </p:sp>
      <p:sp>
        <p:nvSpPr>
          <p:cNvPr id="19" name="TextBox 18">
            <a:extLst>
              <a:ext uri="{FF2B5EF4-FFF2-40B4-BE49-F238E27FC236}">
                <a16:creationId xmlns:a16="http://schemas.microsoft.com/office/drawing/2014/main" id="{7F620931-B186-4BB4-8D7A-8B183816C6D3}"/>
              </a:ext>
            </a:extLst>
          </p:cNvPr>
          <p:cNvSpPr txBox="1"/>
          <p:nvPr/>
        </p:nvSpPr>
        <p:spPr>
          <a:xfrm>
            <a:off x="3010096" y="4183516"/>
            <a:ext cx="1117614" cy="338554"/>
          </a:xfrm>
          <a:prstGeom prst="rect">
            <a:avLst/>
          </a:prstGeom>
          <a:noFill/>
        </p:spPr>
        <p:txBody>
          <a:bodyPr wrap="none" rtlCol="0">
            <a:spAutoFit/>
          </a:bodyPr>
          <a:lstStyle/>
          <a:p>
            <a:r>
              <a:rPr lang="en-US" altLang="ko-KR" sz="1600" b="1" dirty="0">
                <a:solidFill>
                  <a:srgbClr val="FFFF00"/>
                </a:solidFill>
              </a:rPr>
              <a:t>1500 UTC</a:t>
            </a:r>
          </a:p>
        </p:txBody>
      </p:sp>
      <p:sp>
        <p:nvSpPr>
          <p:cNvPr id="20" name="TextBox 19">
            <a:extLst>
              <a:ext uri="{FF2B5EF4-FFF2-40B4-BE49-F238E27FC236}">
                <a16:creationId xmlns:a16="http://schemas.microsoft.com/office/drawing/2014/main" id="{84B65208-2669-4127-8A59-CCE7FAA131EF}"/>
              </a:ext>
            </a:extLst>
          </p:cNvPr>
          <p:cNvSpPr txBox="1"/>
          <p:nvPr/>
        </p:nvSpPr>
        <p:spPr>
          <a:xfrm>
            <a:off x="4040835" y="1417425"/>
            <a:ext cx="1117614" cy="338554"/>
          </a:xfrm>
          <a:prstGeom prst="rect">
            <a:avLst/>
          </a:prstGeom>
          <a:noFill/>
        </p:spPr>
        <p:txBody>
          <a:bodyPr wrap="none" rtlCol="0">
            <a:spAutoFit/>
          </a:bodyPr>
          <a:lstStyle/>
          <a:p>
            <a:r>
              <a:rPr lang="en-US" altLang="ko-KR" sz="1600" b="1" dirty="0">
                <a:solidFill>
                  <a:srgbClr val="FFFF00"/>
                </a:solidFill>
              </a:rPr>
              <a:t>1300 UTC</a:t>
            </a:r>
          </a:p>
        </p:txBody>
      </p:sp>
      <p:sp>
        <p:nvSpPr>
          <p:cNvPr id="21" name="TextBox 20">
            <a:extLst>
              <a:ext uri="{FF2B5EF4-FFF2-40B4-BE49-F238E27FC236}">
                <a16:creationId xmlns:a16="http://schemas.microsoft.com/office/drawing/2014/main" id="{EEABE186-D1F4-43E0-836D-594106209891}"/>
              </a:ext>
            </a:extLst>
          </p:cNvPr>
          <p:cNvSpPr txBox="1"/>
          <p:nvPr/>
        </p:nvSpPr>
        <p:spPr>
          <a:xfrm>
            <a:off x="6470949" y="4183516"/>
            <a:ext cx="1117614" cy="338554"/>
          </a:xfrm>
          <a:prstGeom prst="rect">
            <a:avLst/>
          </a:prstGeom>
          <a:noFill/>
        </p:spPr>
        <p:txBody>
          <a:bodyPr wrap="none" rtlCol="0">
            <a:spAutoFit/>
          </a:bodyPr>
          <a:lstStyle/>
          <a:p>
            <a:r>
              <a:rPr lang="en-US" altLang="ko-KR" sz="1600" b="1" dirty="0">
                <a:solidFill>
                  <a:srgbClr val="FFFF00"/>
                </a:solidFill>
              </a:rPr>
              <a:t>1700 UTC</a:t>
            </a:r>
          </a:p>
        </p:txBody>
      </p:sp>
      <p:sp>
        <p:nvSpPr>
          <p:cNvPr id="22" name="TextBox 21">
            <a:extLst>
              <a:ext uri="{FF2B5EF4-FFF2-40B4-BE49-F238E27FC236}">
                <a16:creationId xmlns:a16="http://schemas.microsoft.com/office/drawing/2014/main" id="{DCFB408C-6BF9-4253-8E2F-4E7969665E5C}"/>
              </a:ext>
            </a:extLst>
          </p:cNvPr>
          <p:cNvSpPr txBox="1"/>
          <p:nvPr/>
        </p:nvSpPr>
        <p:spPr>
          <a:xfrm>
            <a:off x="6103724" y="1682424"/>
            <a:ext cx="2932325" cy="1477328"/>
          </a:xfrm>
          <a:prstGeom prst="rect">
            <a:avLst/>
          </a:prstGeom>
          <a:noFill/>
        </p:spPr>
        <p:txBody>
          <a:bodyPr wrap="square" rtlCol="0">
            <a:spAutoFit/>
          </a:bodyPr>
          <a:lstStyle/>
          <a:p>
            <a:pPr marL="285750" indent="-285750">
              <a:buFont typeface="Arial" panose="020B0604020202020204" pitchFamily="34" charset="0"/>
              <a:buChar char="•"/>
            </a:pPr>
            <a:r>
              <a:rPr lang="en-US" altLang="ko-KR" sz="1800" dirty="0">
                <a:solidFill>
                  <a:schemeClr val="bg1"/>
                </a:solidFill>
                <a:latin typeface="Calibri" panose="020F0502020204030204" pitchFamily="34" charset="0"/>
                <a:cs typeface="Calibri" panose="020F0502020204030204" pitchFamily="34" charset="0"/>
              </a:rPr>
              <a:t>Starting from around 1000 UTC until 1700 UTC,  the retrieval rate of LAP products dramatically decreases. </a:t>
            </a:r>
            <a:endParaRPr lang="ko-KR" altLang="en-US" sz="1800" dirty="0">
              <a:solidFill>
                <a:schemeClr val="bg1"/>
              </a:solidFill>
              <a:latin typeface="Calibri" panose="020F0502020204030204" pitchFamily="34" charset="0"/>
              <a:cs typeface="Calibri" panose="020F0502020204030204" pitchFamily="34" charset="0"/>
            </a:endParaRPr>
          </a:p>
        </p:txBody>
      </p:sp>
      <p:pic>
        <p:nvPicPr>
          <p:cNvPr id="3" name="그림 2">
            <a:extLst>
              <a:ext uri="{FF2B5EF4-FFF2-40B4-BE49-F238E27FC236}">
                <a16:creationId xmlns:a16="http://schemas.microsoft.com/office/drawing/2014/main" id="{F6D38987-FB51-4403-BE28-C8FA776D06E2}"/>
              </a:ext>
            </a:extLst>
          </p:cNvPr>
          <p:cNvPicPr>
            <a:picLocks noChangeAspect="1"/>
          </p:cNvPicPr>
          <p:nvPr/>
        </p:nvPicPr>
        <p:blipFill>
          <a:blip r:embed="rId2"/>
          <a:stretch>
            <a:fillRect/>
          </a:stretch>
        </p:blipFill>
        <p:spPr>
          <a:xfrm>
            <a:off x="321894" y="1762742"/>
            <a:ext cx="2592000" cy="2268430"/>
          </a:xfrm>
          <a:prstGeom prst="rect">
            <a:avLst/>
          </a:prstGeom>
        </p:spPr>
      </p:pic>
      <p:pic>
        <p:nvPicPr>
          <p:cNvPr id="7" name="그림 6">
            <a:extLst>
              <a:ext uri="{FF2B5EF4-FFF2-40B4-BE49-F238E27FC236}">
                <a16:creationId xmlns:a16="http://schemas.microsoft.com/office/drawing/2014/main" id="{EC0E09B4-BB1A-4DE3-8BAC-28C1B0513BE5}"/>
              </a:ext>
            </a:extLst>
          </p:cNvPr>
          <p:cNvPicPr>
            <a:picLocks noChangeAspect="1"/>
          </p:cNvPicPr>
          <p:nvPr/>
        </p:nvPicPr>
        <p:blipFill>
          <a:blip r:embed="rId3"/>
          <a:stretch>
            <a:fillRect/>
          </a:stretch>
        </p:blipFill>
        <p:spPr>
          <a:xfrm>
            <a:off x="3299179" y="1762742"/>
            <a:ext cx="2592000" cy="2269287"/>
          </a:xfrm>
          <a:prstGeom prst="rect">
            <a:avLst/>
          </a:prstGeom>
        </p:spPr>
      </p:pic>
      <p:pic>
        <p:nvPicPr>
          <p:cNvPr id="11" name="그림 10">
            <a:extLst>
              <a:ext uri="{FF2B5EF4-FFF2-40B4-BE49-F238E27FC236}">
                <a16:creationId xmlns:a16="http://schemas.microsoft.com/office/drawing/2014/main" id="{A486AEA4-EBE6-41EE-B4EB-DBBE7A12BE0A}"/>
              </a:ext>
            </a:extLst>
          </p:cNvPr>
          <p:cNvPicPr>
            <a:picLocks noChangeAspect="1"/>
          </p:cNvPicPr>
          <p:nvPr/>
        </p:nvPicPr>
        <p:blipFill>
          <a:blip r:embed="rId4"/>
          <a:stretch>
            <a:fillRect/>
          </a:stretch>
        </p:blipFill>
        <p:spPr>
          <a:xfrm>
            <a:off x="2452074" y="4475412"/>
            <a:ext cx="2592000" cy="2284416"/>
          </a:xfrm>
          <a:prstGeom prst="rect">
            <a:avLst/>
          </a:prstGeom>
        </p:spPr>
      </p:pic>
      <p:pic>
        <p:nvPicPr>
          <p:cNvPr id="23" name="그림 22">
            <a:extLst>
              <a:ext uri="{FF2B5EF4-FFF2-40B4-BE49-F238E27FC236}">
                <a16:creationId xmlns:a16="http://schemas.microsoft.com/office/drawing/2014/main" id="{3AC3E8E2-E6B0-4634-AB89-79631932DBAF}"/>
              </a:ext>
            </a:extLst>
          </p:cNvPr>
          <p:cNvPicPr>
            <a:picLocks noChangeAspect="1"/>
          </p:cNvPicPr>
          <p:nvPr/>
        </p:nvPicPr>
        <p:blipFill>
          <a:blip r:embed="rId5"/>
          <a:stretch>
            <a:fillRect/>
          </a:stretch>
        </p:blipFill>
        <p:spPr>
          <a:xfrm>
            <a:off x="5525955" y="4475412"/>
            <a:ext cx="2592000" cy="2233316"/>
          </a:xfrm>
          <a:prstGeom prst="rect">
            <a:avLst/>
          </a:prstGeom>
        </p:spPr>
      </p:pic>
    </p:spTree>
    <p:extLst>
      <p:ext uri="{BB962C8B-B14F-4D97-AF65-F5344CB8AC3E}">
        <p14:creationId xmlns:p14="http://schemas.microsoft.com/office/powerpoint/2010/main" val="140092315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43000"/>
            <a:ext cx="7772400" cy="1470025"/>
          </a:xfrm>
        </p:spPr>
        <p:txBody>
          <a:bodyPr/>
          <a:lstStyle/>
          <a:p>
            <a:r>
              <a:rPr lang="en-US" dirty="0"/>
              <a:t>GOES-17 LAP </a:t>
            </a:r>
            <a:r>
              <a:rPr lang="en-US" dirty="0">
                <a:solidFill>
                  <a:srgbClr val="FFFF00"/>
                </a:solidFill>
              </a:rPr>
              <a:t>mitigation studies</a:t>
            </a:r>
          </a:p>
        </p:txBody>
      </p:sp>
      <p:sp>
        <p:nvSpPr>
          <p:cNvPr id="3" name="Subtitle 2"/>
          <p:cNvSpPr>
            <a:spLocks noGrp="1"/>
          </p:cNvSpPr>
          <p:nvPr>
            <p:ph type="subTitle" idx="1"/>
          </p:nvPr>
        </p:nvSpPr>
        <p:spPr>
          <a:xfrm>
            <a:off x="304800" y="2898775"/>
            <a:ext cx="8305800" cy="1063625"/>
          </a:xfrm>
        </p:spPr>
        <p:txBody>
          <a:bodyPr/>
          <a:lstStyle/>
          <a:p>
            <a:r>
              <a:rPr lang="en-US" dirty="0">
                <a:solidFill>
                  <a:schemeClr val="bg1"/>
                </a:solidFill>
              </a:rPr>
              <a:t>(Sensitivity studies with GOES-16 ABI)</a:t>
            </a:r>
          </a:p>
        </p:txBody>
      </p:sp>
    </p:spTree>
    <p:extLst>
      <p:ext uri="{BB962C8B-B14F-4D97-AF65-F5344CB8AC3E}">
        <p14:creationId xmlns:p14="http://schemas.microsoft.com/office/powerpoint/2010/main" val="88964354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Shape 106"/>
          <p:cNvSpPr txBox="1">
            <a:spLocks noGrp="1"/>
          </p:cNvSpPr>
          <p:nvPr>
            <p:ph type="title"/>
          </p:nvPr>
        </p:nvSpPr>
        <p:spPr>
          <a:xfrm>
            <a:off x="457200" y="90152"/>
            <a:ext cx="8229600" cy="10371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600" b="0" i="0" u="none" strike="noStrike" cap="none">
                <a:solidFill>
                  <a:schemeClr val="lt1"/>
                </a:solidFill>
                <a:latin typeface="Calibri"/>
                <a:ea typeface="Calibri"/>
                <a:cs typeface="Calibri"/>
                <a:sym typeface="Calibri"/>
              </a:rPr>
              <a:t>PLPTs Under Review</a:t>
            </a:r>
          </a:p>
        </p:txBody>
      </p:sp>
      <p:graphicFrame>
        <p:nvGraphicFramePr>
          <p:cNvPr id="107" name="Shape 107"/>
          <p:cNvGraphicFramePr/>
          <p:nvPr>
            <p:extLst>
              <p:ext uri="{D42A27DB-BD31-4B8C-83A1-F6EECF244321}">
                <p14:modId xmlns:p14="http://schemas.microsoft.com/office/powerpoint/2010/main" val="2166913909"/>
              </p:ext>
            </p:extLst>
          </p:nvPr>
        </p:nvGraphicFramePr>
        <p:xfrm>
          <a:off x="93785" y="1391137"/>
          <a:ext cx="8964244" cy="1986378"/>
        </p:xfrm>
        <a:graphic>
          <a:graphicData uri="http://schemas.openxmlformats.org/drawingml/2006/table">
            <a:tbl>
              <a:tblPr firstRow="1" bandRow="1">
                <a:noFill/>
              </a:tblPr>
              <a:tblGrid>
                <a:gridCol w="1922584">
                  <a:extLst>
                    <a:ext uri="{9D8B030D-6E8A-4147-A177-3AD203B41FA5}">
                      <a16:colId xmlns:a16="http://schemas.microsoft.com/office/drawing/2014/main" val="20000"/>
                    </a:ext>
                  </a:extLst>
                </a:gridCol>
                <a:gridCol w="3259016">
                  <a:extLst>
                    <a:ext uri="{9D8B030D-6E8A-4147-A177-3AD203B41FA5}">
                      <a16:colId xmlns:a16="http://schemas.microsoft.com/office/drawing/2014/main" val="20001"/>
                    </a:ext>
                  </a:extLst>
                </a:gridCol>
                <a:gridCol w="1232799">
                  <a:extLst>
                    <a:ext uri="{9D8B030D-6E8A-4147-A177-3AD203B41FA5}">
                      <a16:colId xmlns:a16="http://schemas.microsoft.com/office/drawing/2014/main" val="20002"/>
                    </a:ext>
                  </a:extLst>
                </a:gridCol>
                <a:gridCol w="1249609">
                  <a:extLst>
                    <a:ext uri="{9D8B030D-6E8A-4147-A177-3AD203B41FA5}">
                      <a16:colId xmlns:a16="http://schemas.microsoft.com/office/drawing/2014/main" val="20003"/>
                    </a:ext>
                  </a:extLst>
                </a:gridCol>
                <a:gridCol w="1300236">
                  <a:extLst>
                    <a:ext uri="{9D8B030D-6E8A-4147-A177-3AD203B41FA5}">
                      <a16:colId xmlns:a16="http://schemas.microsoft.com/office/drawing/2014/main" val="20004"/>
                    </a:ext>
                  </a:extLst>
                </a:gridCol>
              </a:tblGrid>
              <a:tr h="444803">
                <a:tc>
                  <a:txBody>
                    <a:bodyPr/>
                    <a:lstStyle/>
                    <a:p>
                      <a:pPr marL="0" marR="0" lvl="0" indent="0" algn="ctr" rtl="0">
                        <a:spcBef>
                          <a:spcPts val="0"/>
                        </a:spcBef>
                        <a:buSzPct val="25000"/>
                        <a:buNone/>
                      </a:pPr>
                      <a:r>
                        <a:rPr lang="en-US" sz="1400" b="1" i="0" u="none" strike="noStrike" cap="none" dirty="0"/>
                        <a:t>PLPT ID</a:t>
                      </a:r>
                    </a:p>
                  </a:txBody>
                  <a:tcPr marL="91450" marR="91450" marT="45725" marB="45725" anchor="ctr">
                    <a:solidFill>
                      <a:srgbClr val="BFBFBF"/>
                    </a:solidFill>
                  </a:tcPr>
                </a:tc>
                <a:tc>
                  <a:txBody>
                    <a:bodyPr/>
                    <a:lstStyle/>
                    <a:p>
                      <a:pPr marL="0" marR="0" lvl="0" indent="0" algn="ctr" rtl="0">
                        <a:spcBef>
                          <a:spcPts val="0"/>
                        </a:spcBef>
                        <a:buSzPct val="25000"/>
                        <a:buNone/>
                      </a:pPr>
                      <a:r>
                        <a:rPr lang="en-US" sz="1400" b="1" i="0" u="none" strike="noStrike" cap="none"/>
                        <a:t>Descriptive Title</a:t>
                      </a:r>
                    </a:p>
                  </a:txBody>
                  <a:tcPr marL="91450" marR="91450" marT="45725" marB="45725" anchor="ctr">
                    <a:solidFill>
                      <a:srgbClr val="BFBFBF"/>
                    </a:solidFill>
                  </a:tcPr>
                </a:tc>
                <a:tc>
                  <a:txBody>
                    <a:bodyPr/>
                    <a:lstStyle/>
                    <a:p>
                      <a:pPr marL="0" marR="0" lvl="0" indent="0" algn="ctr" rtl="0">
                        <a:spcBef>
                          <a:spcPts val="0"/>
                        </a:spcBef>
                        <a:buSzPct val="25000"/>
                        <a:buNone/>
                      </a:pPr>
                      <a:r>
                        <a:rPr lang="en-US" sz="1400" b="1" i="0" u="none" strike="noStrike" cap="none" dirty="0"/>
                        <a:t>% Complete</a:t>
                      </a:r>
                    </a:p>
                  </a:txBody>
                  <a:tcPr marL="91450" marR="91450" marT="45725" marB="45725" anchor="ctr">
                    <a:solidFill>
                      <a:srgbClr val="BFBFBF"/>
                    </a:solidFill>
                  </a:tcPr>
                </a:tc>
                <a:tc>
                  <a:txBody>
                    <a:bodyPr/>
                    <a:lstStyle/>
                    <a:p>
                      <a:pPr marL="0" marR="0" lvl="0" indent="0" algn="ctr" rtl="0">
                        <a:spcBef>
                          <a:spcPts val="0"/>
                        </a:spcBef>
                        <a:buSzPct val="25000"/>
                        <a:buNone/>
                      </a:pPr>
                      <a:r>
                        <a:rPr lang="en-US" sz="1400" b="1" i="0" u="none" strike="noStrike" cap="none"/>
                        <a:t>Results</a:t>
                      </a:r>
                    </a:p>
                  </a:txBody>
                  <a:tcPr marL="91450" marR="91450" marT="45725" marB="45725" anchor="ctr">
                    <a:solidFill>
                      <a:srgbClr val="BFBFBF"/>
                    </a:solidFill>
                  </a:tcPr>
                </a:tc>
                <a:tc>
                  <a:txBody>
                    <a:bodyPr/>
                    <a:lstStyle/>
                    <a:p>
                      <a:pPr marL="0" marR="0" lvl="0" indent="0" algn="ctr" rtl="0">
                        <a:spcBef>
                          <a:spcPts val="0"/>
                        </a:spcBef>
                        <a:buSzPct val="25000"/>
                        <a:buNone/>
                      </a:pPr>
                      <a:r>
                        <a:rPr lang="en-US" sz="1400" b="1" i="0" u="none" strike="noStrike" cap="none"/>
                        <a:t>AWG POC</a:t>
                      </a:r>
                    </a:p>
                  </a:txBody>
                  <a:tcPr marL="91450" marR="91450" marT="45725" marB="45725" anchor="ctr">
                    <a:solidFill>
                      <a:srgbClr val="BFBFBF"/>
                    </a:solidFill>
                  </a:tcPr>
                </a:tc>
                <a:extLst>
                  <a:ext uri="{0D108BD9-81ED-4DB2-BD59-A6C34878D82A}">
                    <a16:rowId xmlns:a16="http://schemas.microsoft.com/office/drawing/2014/main" val="10000"/>
                  </a:ext>
                </a:extLst>
              </a:tr>
              <a:tr h="444803">
                <a:tc>
                  <a:txBody>
                    <a:bodyPr/>
                    <a:lstStyle/>
                    <a:p>
                      <a:pPr marL="0" marR="0" lvl="0" indent="0" algn="l" rtl="0">
                        <a:spcBef>
                          <a:spcPts val="0"/>
                        </a:spcBef>
                        <a:buSzPct val="25000"/>
                        <a:buNone/>
                      </a:pPr>
                      <a:r>
                        <a:rPr lang="en-US" sz="1400" u="none" strike="noStrike" cap="none" dirty="0" smtClean="0"/>
                        <a:t>ABI-FD_LVT09</a:t>
                      </a:r>
                      <a:endParaRPr lang="en-US" sz="1400" u="none" strike="noStrike" cap="none" dirty="0"/>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400" u="none" strike="noStrike" cap="none" dirty="0"/>
                        <a:t>Quantitative analysis of </a:t>
                      </a:r>
                      <a:r>
                        <a:rPr lang="en-US" sz="1400" u="none" strike="noStrike" cap="none" dirty="0" smtClean="0"/>
                        <a:t>M6 </a:t>
                      </a:r>
                      <a:r>
                        <a:rPr lang="en-US" sz="1400" u="none" strike="noStrike" cap="none" dirty="0"/>
                        <a:t>FD </a:t>
                      </a:r>
                      <a:r>
                        <a:rPr lang="en-US" sz="1400" u="none" strike="noStrike" cap="none" dirty="0" smtClean="0"/>
                        <a:t>LVT</a:t>
                      </a:r>
                      <a:endParaRPr lang="en-US" sz="1400" u="none" strike="noStrike" cap="none" dirty="0"/>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400" dirty="0"/>
                        <a:t>100</a:t>
                      </a:r>
                    </a:p>
                  </a:txBody>
                  <a:tcPr marL="91450" marR="91450" marT="45725" marB="45725" anchor="ctr">
                    <a:solidFill>
                      <a:schemeClr val="lt1"/>
                    </a:solidFill>
                  </a:tcPr>
                </a:tc>
                <a:tc>
                  <a:txBody>
                    <a:bodyPr/>
                    <a:lstStyle/>
                    <a:p>
                      <a:pPr lvl="0" algn="ctr" rtl="0">
                        <a:spcBef>
                          <a:spcPts val="0"/>
                        </a:spcBef>
                        <a:buClr>
                          <a:schemeClr val="dk1"/>
                        </a:buClr>
                        <a:buSzPct val="25000"/>
                        <a:buFont typeface="Arial"/>
                        <a:buNone/>
                      </a:pPr>
                      <a:r>
                        <a:rPr lang="en-US" sz="1400" dirty="0"/>
                        <a:t>Complete</a:t>
                      </a: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400"/>
                        <a:t>AWG</a:t>
                      </a:r>
                    </a:p>
                  </a:txBody>
                  <a:tcPr marL="91450" marR="91450" marT="45725" marB="45725" anchor="ctr">
                    <a:solidFill>
                      <a:schemeClr val="lt1"/>
                    </a:solidFill>
                  </a:tcPr>
                </a:tc>
                <a:extLst>
                  <a:ext uri="{0D108BD9-81ED-4DB2-BD59-A6C34878D82A}">
                    <a16:rowId xmlns:a16="http://schemas.microsoft.com/office/drawing/2014/main" val="10006"/>
                  </a:ext>
                </a:extLst>
              </a:tr>
              <a:tr h="548386">
                <a:tc>
                  <a:txBody>
                    <a:bodyPr/>
                    <a:lstStyle/>
                    <a:p>
                      <a:pPr marL="0" marR="0" lvl="0" indent="0" algn="l" rtl="0">
                        <a:spcBef>
                          <a:spcPts val="0"/>
                        </a:spcBef>
                        <a:buSzPct val="25000"/>
                        <a:buNone/>
                      </a:pPr>
                      <a:r>
                        <a:rPr lang="en-US" sz="1400" u="none" strike="noStrike" cap="none" dirty="0" smtClean="0"/>
                        <a:t>ABI-CONUS_LVT10</a:t>
                      </a:r>
                      <a:endParaRPr lang="en-US" sz="1400" u="none" strike="noStrike" cap="none" dirty="0"/>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400" u="none" strike="noStrike" cap="none" dirty="0"/>
                        <a:t>Quantitative analysis of </a:t>
                      </a:r>
                      <a:r>
                        <a:rPr lang="en-US" sz="1400" u="none" strike="noStrike" cap="none" dirty="0" smtClean="0"/>
                        <a:t>M6 </a:t>
                      </a:r>
                      <a:r>
                        <a:rPr lang="en-US" sz="1400" dirty="0"/>
                        <a:t>CONUS </a:t>
                      </a:r>
                      <a:r>
                        <a:rPr lang="en-US" sz="1400" u="none" strike="noStrike" cap="none" dirty="0" smtClean="0"/>
                        <a:t>LVT</a:t>
                      </a:r>
                      <a:endParaRPr lang="en-US" sz="1400" u="none" strike="noStrike" cap="none" dirty="0"/>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400" dirty="0"/>
                        <a:t>100</a:t>
                      </a:r>
                    </a:p>
                  </a:txBody>
                  <a:tcPr marL="91450" marR="91450" marT="45725" marB="45725" anchor="ctr">
                    <a:solidFill>
                      <a:schemeClr val="lt1"/>
                    </a:solidFill>
                  </a:tcPr>
                </a:tc>
                <a:tc>
                  <a:txBody>
                    <a:bodyPr/>
                    <a:lstStyle/>
                    <a:p>
                      <a:pPr lvl="0" algn="ctr" rtl="0">
                        <a:spcBef>
                          <a:spcPts val="0"/>
                        </a:spcBef>
                        <a:buClr>
                          <a:schemeClr val="dk1"/>
                        </a:buClr>
                        <a:buSzPct val="25000"/>
                        <a:buFont typeface="Arial"/>
                        <a:buNone/>
                      </a:pPr>
                      <a:r>
                        <a:rPr lang="en-US" sz="1400" dirty="0"/>
                        <a:t>Complete</a:t>
                      </a:r>
                    </a:p>
                  </a:txBody>
                  <a:tcPr marL="91450" marR="91450" marT="45725" marB="45725" anchor="ctr">
                    <a:solidFill>
                      <a:schemeClr val="lt1"/>
                    </a:solidFill>
                  </a:tcPr>
                </a:tc>
                <a:tc>
                  <a:txBody>
                    <a:bodyPr/>
                    <a:lstStyle/>
                    <a:p>
                      <a:pPr marL="0" marR="0" lvl="0" indent="0" algn="ctr" rtl="0">
                        <a:spcBef>
                          <a:spcPts val="0"/>
                        </a:spcBef>
                        <a:buSzPct val="25000"/>
                        <a:buNone/>
                      </a:pPr>
                      <a:r>
                        <a:rPr lang="en-US" sz="1400" dirty="0"/>
                        <a:t>AWG</a:t>
                      </a:r>
                    </a:p>
                  </a:txBody>
                  <a:tcPr marL="91450" marR="91450" marT="45725" marB="45725" anchor="ctr">
                    <a:solidFill>
                      <a:schemeClr val="lt1"/>
                    </a:solidFill>
                  </a:tcPr>
                </a:tc>
                <a:extLst>
                  <a:ext uri="{0D108BD9-81ED-4DB2-BD59-A6C34878D82A}">
                    <a16:rowId xmlns:a16="http://schemas.microsoft.com/office/drawing/2014/main" val="10007"/>
                  </a:ext>
                </a:extLst>
              </a:tr>
              <a:tr h="548386">
                <a:tc>
                  <a:txBody>
                    <a:bodyPr/>
                    <a:lstStyle/>
                    <a:p>
                      <a:pPr marL="0" marR="0" lvl="0" indent="0" algn="l" rtl="0">
                        <a:spcBef>
                          <a:spcPts val="0"/>
                        </a:spcBef>
                        <a:buSzPct val="25000"/>
                        <a:buNone/>
                      </a:pPr>
                      <a:r>
                        <a:rPr lang="en-US" sz="1400" u="none" strike="noStrike" cap="none" dirty="0" smtClean="0"/>
                        <a:t>ABI-MESO_LVT11</a:t>
                      </a:r>
                      <a:endParaRPr lang="en-US" sz="1400" u="none" strike="noStrike" cap="none" dirty="0"/>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400" u="none" strike="noStrike" cap="none" dirty="0"/>
                        <a:t>Quantitative analysis of </a:t>
                      </a:r>
                      <a:r>
                        <a:rPr lang="en-US" sz="1400" u="none" strike="noStrike" cap="none" dirty="0" smtClean="0"/>
                        <a:t>M6 </a:t>
                      </a:r>
                      <a:r>
                        <a:rPr lang="en-US" sz="1400" u="none" strike="noStrike" cap="none" dirty="0" err="1"/>
                        <a:t>Meso</a:t>
                      </a:r>
                      <a:r>
                        <a:rPr lang="en-US" sz="1400" u="none" strike="noStrike" cap="none" dirty="0"/>
                        <a:t> </a:t>
                      </a:r>
                      <a:r>
                        <a:rPr lang="en-US" sz="1400" u="none" strike="noStrike" cap="none" dirty="0" smtClean="0"/>
                        <a:t>LVT</a:t>
                      </a:r>
                      <a:endParaRPr lang="en-US" sz="1400" u="none" strike="noStrike" cap="none" dirty="0"/>
                    </a:p>
                  </a:txBody>
                  <a:tcPr marL="91450" marR="91450" marT="45725" marB="45725" anchor="ctr">
                    <a:solidFill>
                      <a:schemeClr val="lt1"/>
                    </a:solidFill>
                  </a:tcPr>
                </a:tc>
                <a:tc>
                  <a:txBody>
                    <a:bodyPr/>
                    <a:lstStyle/>
                    <a:p>
                      <a:pPr marL="0" marR="0" lvl="0" indent="0" algn="ctr" rtl="0">
                        <a:spcBef>
                          <a:spcPts val="0"/>
                        </a:spcBef>
                        <a:buSzPct val="25000"/>
                        <a:buNone/>
                      </a:pPr>
                      <a:r>
                        <a:rPr lang="en-US" sz="1400" dirty="0"/>
                        <a:t>100</a:t>
                      </a:r>
                    </a:p>
                  </a:txBody>
                  <a:tcPr marL="91450" marR="91450" marT="45725" marB="45725" anchor="ctr">
                    <a:solidFill>
                      <a:schemeClr val="lt1"/>
                    </a:solidFill>
                  </a:tcPr>
                </a:tc>
                <a:tc>
                  <a:txBody>
                    <a:bodyPr/>
                    <a:lstStyle/>
                    <a:p>
                      <a:pPr lvl="0" algn="ctr" rtl="0">
                        <a:spcBef>
                          <a:spcPts val="0"/>
                        </a:spcBef>
                        <a:buClr>
                          <a:schemeClr val="dk1"/>
                        </a:buClr>
                        <a:buSzPct val="25000"/>
                        <a:buFont typeface="Arial"/>
                        <a:buNone/>
                      </a:pPr>
                      <a:r>
                        <a:rPr lang="en-US" sz="1400"/>
                        <a:t>Complete</a:t>
                      </a:r>
                    </a:p>
                  </a:txBody>
                  <a:tcPr marL="91450" marR="91450" marT="45725" marB="45725" anchor="ctr">
                    <a:solidFill>
                      <a:schemeClr val="lt1"/>
                    </a:solidFill>
                  </a:tcPr>
                </a:tc>
                <a:tc>
                  <a:txBody>
                    <a:bodyPr/>
                    <a:lstStyle/>
                    <a:p>
                      <a:pPr marL="0" marR="0" lvl="0" indent="0" algn="ctr" rtl="0">
                        <a:spcBef>
                          <a:spcPts val="0"/>
                        </a:spcBef>
                        <a:buSzPct val="25000"/>
                        <a:buNone/>
                      </a:pPr>
                      <a:r>
                        <a:rPr lang="en-US" sz="1400" dirty="0"/>
                        <a:t>AWG</a:t>
                      </a:r>
                    </a:p>
                  </a:txBody>
                  <a:tcPr marL="91450" marR="91450" marT="45725" marB="45725" anchor="ctr">
                    <a:solidFill>
                      <a:schemeClr val="lt1"/>
                    </a:solidFill>
                  </a:tcPr>
                </a:tc>
                <a:extLst>
                  <a:ext uri="{0D108BD9-81ED-4DB2-BD59-A6C34878D82A}">
                    <a16:rowId xmlns:a16="http://schemas.microsoft.com/office/drawing/2014/main" val="10008"/>
                  </a:ext>
                </a:extLst>
              </a:tr>
            </a:tbl>
          </a:graphicData>
        </a:graphic>
      </p:graphicFrame>
      <p:sp>
        <p:nvSpPr>
          <p:cNvPr id="108" name="Shape 108"/>
          <p:cNvSpPr txBox="1">
            <a:spLocks noGrp="1"/>
          </p:cNvSpPr>
          <p:nvPr>
            <p:ph type="sldNum" idx="12"/>
          </p:nvPr>
        </p:nvSpPr>
        <p:spPr>
          <a:xfrm>
            <a:off x="6553200" y="6356350"/>
            <a:ext cx="2133600" cy="3651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chemeClr val="lt1"/>
                </a:solidFill>
                <a:latin typeface="Calibri"/>
                <a:ea typeface="Calibri"/>
                <a:cs typeface="Calibri"/>
                <a:sym typeface="Calibri"/>
              </a:rPr>
              <a:pPr marL="0" marR="0" lvl="0" indent="0" algn="r" rtl="0">
                <a:spcBef>
                  <a:spcPts val="0"/>
                </a:spcBef>
                <a:buSzPct val="25000"/>
                <a:buNone/>
              </a:pPr>
              <a:t>6</a:t>
            </a:fld>
            <a:endParaRPr lang="en-US" sz="12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38259415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93203"/>
            <a:ext cx="8229600" cy="1143001"/>
          </a:xfrm>
        </p:spPr>
        <p:txBody>
          <a:bodyPr>
            <a:normAutofit/>
          </a:bodyPr>
          <a:lstStyle/>
          <a:p>
            <a:r>
              <a:rPr lang="en-US" dirty="0">
                <a:solidFill>
                  <a:schemeClr val="bg1"/>
                </a:solidFill>
              </a:rPr>
              <a:t>Mitigation questions to be addressed </a:t>
            </a:r>
          </a:p>
        </p:txBody>
      </p:sp>
      <p:sp>
        <p:nvSpPr>
          <p:cNvPr id="3" name="Content Placeholder 2"/>
          <p:cNvSpPr>
            <a:spLocks noGrp="1"/>
          </p:cNvSpPr>
          <p:nvPr>
            <p:ph idx="1"/>
          </p:nvPr>
        </p:nvSpPr>
        <p:spPr>
          <a:xfrm>
            <a:off x="457200" y="1840801"/>
            <a:ext cx="8578850" cy="4525961"/>
          </a:xfrm>
        </p:spPr>
        <p:txBody>
          <a:bodyPr>
            <a:normAutofit/>
          </a:bodyPr>
          <a:lstStyle/>
          <a:p>
            <a:pPr marL="534988" indent="-331788">
              <a:buFont typeface="Wingdings" panose="05000000000000000000" pitchFamily="2" charset="2"/>
              <a:buChar char="Ø"/>
            </a:pPr>
            <a:r>
              <a:rPr lang="en-US" sz="2800" dirty="0">
                <a:solidFill>
                  <a:srgbClr val="FFFF00"/>
                </a:solidFill>
              </a:rPr>
              <a:t>What is the impact of removing 13.4 </a:t>
            </a:r>
            <a:r>
              <a:rPr lang="el-GR" sz="2800" dirty="0">
                <a:solidFill>
                  <a:srgbClr val="FFFF00"/>
                </a:solidFill>
              </a:rPr>
              <a:t>μ</a:t>
            </a:r>
            <a:r>
              <a:rPr lang="en-US" sz="2800" dirty="0">
                <a:solidFill>
                  <a:srgbClr val="FFFF00"/>
                </a:solidFill>
              </a:rPr>
              <a:t>m band in the GOES-R series LAP algorithm?</a:t>
            </a:r>
          </a:p>
          <a:p>
            <a:pPr marL="534988" indent="-331788">
              <a:buFont typeface="Wingdings" panose="05000000000000000000" pitchFamily="2" charset="2"/>
              <a:buChar char="Ø"/>
            </a:pPr>
            <a:r>
              <a:rPr lang="en-US" sz="2800" dirty="0"/>
              <a:t>How to handle the increased observation noise during LHP period in LAP algorithm and what is the impact on LAP product quality?</a:t>
            </a:r>
          </a:p>
          <a:p>
            <a:pPr marL="534988" indent="-331788">
              <a:buFont typeface="Wingdings" panose="05000000000000000000" pitchFamily="2" charset="2"/>
              <a:buChar char="Ø"/>
            </a:pPr>
            <a:r>
              <a:rPr lang="en-US" sz="2800" dirty="0"/>
              <a:t>What is the recommended mitigation strategies and approaches for operational GOES-17 LAP product during LHP period?</a:t>
            </a:r>
          </a:p>
        </p:txBody>
      </p:sp>
    </p:spTree>
    <p:extLst>
      <p:ext uri="{BB962C8B-B14F-4D97-AF65-F5344CB8AC3E}">
        <p14:creationId xmlns:p14="http://schemas.microsoft.com/office/powerpoint/2010/main" val="17960134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9675" y="318571"/>
            <a:ext cx="6377049" cy="1143000"/>
          </a:xfrm>
        </p:spPr>
        <p:txBody>
          <a:bodyPr>
            <a:normAutofit fontScale="90000"/>
          </a:bodyPr>
          <a:lstStyle/>
          <a:p>
            <a:r>
              <a:rPr lang="en-US" dirty="0">
                <a:solidFill>
                  <a:schemeClr val="bg1"/>
                </a:solidFill>
              </a:rPr>
              <a:t>GOES-17 LAP mitigation strategies during LHP period</a:t>
            </a:r>
          </a:p>
        </p:txBody>
      </p:sp>
      <p:sp>
        <p:nvSpPr>
          <p:cNvPr id="3" name="Content Placeholder 2"/>
          <p:cNvSpPr>
            <a:spLocks noGrp="1"/>
          </p:cNvSpPr>
          <p:nvPr>
            <p:ph idx="1"/>
          </p:nvPr>
        </p:nvSpPr>
        <p:spPr>
          <a:xfrm>
            <a:off x="304800" y="1636923"/>
            <a:ext cx="8686800" cy="5105400"/>
          </a:xfrm>
        </p:spPr>
        <p:txBody>
          <a:bodyPr>
            <a:normAutofit/>
          </a:bodyPr>
          <a:lstStyle/>
          <a:p>
            <a:pPr marL="0" indent="0">
              <a:buNone/>
            </a:pPr>
            <a:r>
              <a:rPr lang="en-US" sz="2000" b="1" dirty="0">
                <a:solidFill>
                  <a:srgbClr val="FFFF00"/>
                </a:solidFill>
              </a:rPr>
              <a:t>The overall considerations on G-17 LAP mitigation are based on two facts:</a:t>
            </a:r>
          </a:p>
          <a:p>
            <a:pPr marL="457200" indent="-457200">
              <a:buAutoNum type="arabicParenBoth"/>
            </a:pPr>
            <a:r>
              <a:rPr lang="en-US" sz="1800" dirty="0"/>
              <a:t>during LHP period, some IR bands such as 13.4 </a:t>
            </a:r>
            <a:r>
              <a:rPr lang="el-GR" sz="1800" dirty="0"/>
              <a:t>μ</a:t>
            </a:r>
            <a:r>
              <a:rPr lang="en-US" sz="1800" dirty="0"/>
              <a:t>m band might not be available, while some bands such as WV absorption bands might have higher observation noise than those of GOES-16; </a:t>
            </a:r>
          </a:p>
          <a:p>
            <a:pPr marL="457200" indent="-457200">
              <a:buAutoNum type="arabicParenBoth"/>
            </a:pPr>
            <a:r>
              <a:rPr lang="en-US" sz="1800" dirty="0"/>
              <a:t>GOES-R series LAP algorithm has two components: regression followed by 1Dvar based physical retrieval.</a:t>
            </a:r>
          </a:p>
          <a:p>
            <a:pPr marL="0" indent="0">
              <a:buNone/>
            </a:pPr>
            <a:r>
              <a:rPr lang="en-US" sz="2000" b="1" dirty="0">
                <a:solidFill>
                  <a:srgbClr val="FFFF00"/>
                </a:solidFill>
              </a:rPr>
              <a:t>Overall strategies on G-17 mitigation during LHP period: </a:t>
            </a:r>
          </a:p>
          <a:p>
            <a:pPr marL="514350" indent="-514350">
              <a:buAutoNum type="arabicParenBoth"/>
            </a:pPr>
            <a:r>
              <a:rPr lang="en-US" sz="1800" dirty="0"/>
              <a:t>remove regression step, using NWP as input directly instead of using regression results as input;</a:t>
            </a:r>
          </a:p>
          <a:p>
            <a:pPr marL="514350" indent="-514350">
              <a:buAutoNum type="arabicParenBoth"/>
            </a:pPr>
            <a:r>
              <a:rPr lang="en-US" sz="1800" dirty="0"/>
              <a:t>Remove channels not available during LHP period;</a:t>
            </a:r>
          </a:p>
          <a:p>
            <a:pPr marL="514350" indent="-514350">
              <a:buAutoNum type="arabicParenBoth"/>
            </a:pPr>
            <a:r>
              <a:rPr lang="en-US" sz="1800" dirty="0"/>
              <a:t>Increase observation errors for those bands with increased noise during LHP period.</a:t>
            </a:r>
          </a:p>
          <a:p>
            <a:pPr marL="0" indent="0">
              <a:buNone/>
            </a:pPr>
            <a:r>
              <a:rPr lang="en-US" sz="2000" b="1" dirty="0">
                <a:solidFill>
                  <a:srgbClr val="FFFF00"/>
                </a:solidFill>
              </a:rPr>
              <a:t>Related Questions to be addressed in this study with GOES-16 ABI data:</a:t>
            </a:r>
          </a:p>
          <a:p>
            <a:pPr marL="457200" indent="-457200">
              <a:buAutoNum type="arabicParenBoth"/>
            </a:pPr>
            <a:r>
              <a:rPr lang="en-US" sz="1800" dirty="0">
                <a:solidFill>
                  <a:srgbClr val="FF0000"/>
                </a:solidFill>
              </a:rPr>
              <a:t>What is the impact of removing 13.4 </a:t>
            </a:r>
            <a:r>
              <a:rPr lang="el-GR" sz="1800" dirty="0">
                <a:solidFill>
                  <a:srgbClr val="FF0000"/>
                </a:solidFill>
              </a:rPr>
              <a:t>μ</a:t>
            </a:r>
            <a:r>
              <a:rPr lang="en-US" sz="1800" dirty="0">
                <a:solidFill>
                  <a:srgbClr val="FF0000"/>
                </a:solidFill>
              </a:rPr>
              <a:t>m band on LAP?</a:t>
            </a:r>
          </a:p>
          <a:p>
            <a:pPr marL="457200" indent="-457200">
              <a:buAutoNum type="arabicParenBoth"/>
            </a:pPr>
            <a:r>
              <a:rPr lang="en-US" sz="1800" dirty="0">
                <a:solidFill>
                  <a:srgbClr val="FF0000"/>
                </a:solidFill>
              </a:rPr>
              <a:t>What is the impact of removing regression step on LAP?</a:t>
            </a:r>
            <a:endParaRPr lang="en-US" sz="1800" dirty="0"/>
          </a:p>
        </p:txBody>
      </p:sp>
    </p:spTree>
    <p:extLst>
      <p:ext uri="{BB962C8B-B14F-4D97-AF65-F5344CB8AC3E}">
        <p14:creationId xmlns:p14="http://schemas.microsoft.com/office/powerpoint/2010/main" val="390498741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F7A696D-53F3-4611-B5D1-79DF40B9E023}"/>
              </a:ext>
            </a:extLst>
          </p:cNvPr>
          <p:cNvSpPr txBox="1"/>
          <p:nvPr/>
        </p:nvSpPr>
        <p:spPr>
          <a:xfrm>
            <a:off x="1718924" y="325809"/>
            <a:ext cx="5782352" cy="553998"/>
          </a:xfrm>
          <a:prstGeom prst="rect">
            <a:avLst/>
          </a:prstGeom>
          <a:noFill/>
        </p:spPr>
        <p:txBody>
          <a:bodyPr wrap="none" rtlCol="0">
            <a:spAutoFit/>
          </a:bodyPr>
          <a:lstStyle/>
          <a:p>
            <a:r>
              <a:rPr lang="en-US" altLang="ko-KR" sz="3000" dirty="0">
                <a:solidFill>
                  <a:schemeClr val="bg1"/>
                </a:solidFill>
                <a:latin typeface="Calibri" panose="020F0502020204030204" pitchFamily="34" charset="0"/>
                <a:cs typeface="Calibri" panose="020F0502020204030204" pitchFamily="34" charset="0"/>
              </a:rPr>
              <a:t>Experiments with</a:t>
            </a:r>
            <a:r>
              <a:rPr lang="ko-KR" altLang="en-US" sz="3000" dirty="0">
                <a:solidFill>
                  <a:schemeClr val="bg1"/>
                </a:solidFill>
                <a:latin typeface="Calibri" panose="020F0502020204030204" pitchFamily="34" charset="0"/>
                <a:cs typeface="Calibri" panose="020F0502020204030204" pitchFamily="34" charset="0"/>
              </a:rPr>
              <a:t> </a:t>
            </a:r>
            <a:r>
              <a:rPr lang="en-US" altLang="ko-KR" sz="3000" dirty="0">
                <a:solidFill>
                  <a:schemeClr val="bg1"/>
                </a:solidFill>
                <a:latin typeface="Calibri" panose="020F0502020204030204" pitchFamily="34" charset="0"/>
                <a:cs typeface="Calibri" panose="020F0502020204030204" pitchFamily="34" charset="0"/>
              </a:rPr>
              <a:t>GOES-16</a:t>
            </a:r>
            <a:r>
              <a:rPr lang="ko-KR" altLang="en-US" sz="3000" dirty="0">
                <a:solidFill>
                  <a:schemeClr val="bg1"/>
                </a:solidFill>
                <a:latin typeface="Calibri" panose="020F0502020204030204" pitchFamily="34" charset="0"/>
                <a:cs typeface="Calibri" panose="020F0502020204030204" pitchFamily="34" charset="0"/>
              </a:rPr>
              <a:t> </a:t>
            </a:r>
            <a:r>
              <a:rPr lang="en-US" altLang="ko-KR" sz="3000" dirty="0">
                <a:solidFill>
                  <a:schemeClr val="bg1"/>
                </a:solidFill>
                <a:latin typeface="Calibri" panose="020F0502020204030204" pitchFamily="34" charset="0"/>
                <a:cs typeface="Calibri" panose="020F0502020204030204" pitchFamily="34" charset="0"/>
              </a:rPr>
              <a:t>ABI data</a:t>
            </a:r>
            <a:endParaRPr lang="ko-KR" altLang="en-US" sz="3000" dirty="0">
              <a:solidFill>
                <a:schemeClr val="bg1"/>
              </a:solidFill>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6C9DE829-72D2-44D3-BD0F-9EC52C36383A}"/>
              </a:ext>
            </a:extLst>
          </p:cNvPr>
          <p:cNvSpPr txBox="1"/>
          <p:nvPr/>
        </p:nvSpPr>
        <p:spPr>
          <a:xfrm>
            <a:off x="152400" y="5246729"/>
            <a:ext cx="8763000" cy="954107"/>
          </a:xfrm>
          <a:prstGeom prst="rect">
            <a:avLst/>
          </a:prstGeom>
          <a:noFill/>
        </p:spPr>
        <p:txBody>
          <a:bodyPr wrap="square" rtlCol="0">
            <a:spAutoFit/>
          </a:bodyPr>
          <a:lstStyle/>
          <a:p>
            <a:pPr marL="285750" indent="-285750">
              <a:buFont typeface="Wingdings" panose="05000000000000000000" pitchFamily="2" charset="2"/>
              <a:buChar char="Ø"/>
            </a:pPr>
            <a:r>
              <a:rPr lang="en-US" altLang="ko-KR" sz="2000" b="1" dirty="0">
                <a:solidFill>
                  <a:schemeClr val="bg1"/>
                </a:solidFill>
                <a:latin typeface="Calibri" panose="020F0502020204030204" pitchFamily="34" charset="0"/>
                <a:cs typeface="Calibri" panose="020F0502020204030204" pitchFamily="34" charset="0"/>
              </a:rPr>
              <a:t>Comparisons and impact analysis</a:t>
            </a:r>
          </a:p>
          <a:p>
            <a:pPr marL="533400" lvl="1" indent="-266700">
              <a:buFont typeface="Arial" panose="020B0604020202020204" pitchFamily="34" charset="0"/>
              <a:buChar char="•"/>
            </a:pPr>
            <a:r>
              <a:rPr lang="en-US" altLang="ko-KR" sz="1800" dirty="0">
                <a:solidFill>
                  <a:schemeClr val="bg1"/>
                </a:solidFill>
                <a:latin typeface="Calibri" panose="020F0502020204030204" pitchFamily="34" charset="0"/>
                <a:cs typeface="Calibri" panose="020F0502020204030204" pitchFamily="34" charset="0"/>
              </a:rPr>
              <a:t>compare the results with the ABI near real-time TPW for 2018-06-22 01 UTC – 23 UTC (1 hour interval)</a:t>
            </a:r>
            <a:endParaRPr lang="ko-KR" altLang="en-US" sz="1800" dirty="0">
              <a:solidFill>
                <a:schemeClr val="bg1"/>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B5318B9B-258B-4297-B706-087D334408C7}"/>
              </a:ext>
            </a:extLst>
          </p:cNvPr>
          <p:cNvSpPr txBox="1"/>
          <p:nvPr/>
        </p:nvSpPr>
        <p:spPr>
          <a:xfrm>
            <a:off x="152400" y="1134217"/>
            <a:ext cx="8915400" cy="707886"/>
          </a:xfrm>
          <a:prstGeom prst="rect">
            <a:avLst/>
          </a:prstGeom>
          <a:noFill/>
        </p:spPr>
        <p:txBody>
          <a:bodyPr wrap="square" rtlCol="0">
            <a:spAutoFit/>
          </a:bodyPr>
          <a:lstStyle/>
          <a:p>
            <a:pPr marL="285750" indent="-285750">
              <a:buFont typeface="Wingdings" panose="05000000000000000000" pitchFamily="2" charset="2"/>
              <a:buChar char="Ø"/>
            </a:pPr>
            <a:r>
              <a:rPr lang="en-US" altLang="ko-KR" sz="2000" b="1" dirty="0">
                <a:solidFill>
                  <a:schemeClr val="bg1"/>
                </a:solidFill>
                <a:latin typeface="Calibri" panose="020F0502020204030204" pitchFamily="34" charset="0"/>
                <a:cs typeface="Calibri" panose="020F0502020204030204" pitchFamily="34" charset="0"/>
              </a:rPr>
              <a:t>CIMSS ABI near real-time (NRT) LAP retrieval algorithm (prototype algorithm for baseline LAP product)</a:t>
            </a:r>
          </a:p>
        </p:txBody>
      </p:sp>
      <p:graphicFrame>
        <p:nvGraphicFramePr>
          <p:cNvPr id="7" name="표 6">
            <a:extLst>
              <a:ext uri="{FF2B5EF4-FFF2-40B4-BE49-F238E27FC236}">
                <a16:creationId xmlns:a16="http://schemas.microsoft.com/office/drawing/2014/main" id="{C4A73550-5756-4D13-B8A2-879C3FD4EB08}"/>
              </a:ext>
            </a:extLst>
          </p:cNvPr>
          <p:cNvGraphicFramePr>
            <a:graphicFrameLocks noGrp="1"/>
          </p:cNvGraphicFramePr>
          <p:nvPr>
            <p:extLst>
              <p:ext uri="{D42A27DB-BD31-4B8C-83A1-F6EECF244321}">
                <p14:modId xmlns:p14="http://schemas.microsoft.com/office/powerpoint/2010/main" val="2854906788"/>
              </p:ext>
            </p:extLst>
          </p:nvPr>
        </p:nvGraphicFramePr>
        <p:xfrm>
          <a:off x="4870200" y="2403770"/>
          <a:ext cx="4045200" cy="1676400"/>
        </p:xfrm>
        <a:graphic>
          <a:graphicData uri="http://schemas.openxmlformats.org/drawingml/2006/table">
            <a:tbl>
              <a:tblPr firstRow="1" bandRow="1">
                <a:tableStyleId>{9D7B26C5-4107-4FEC-AEDC-1716B250A1EF}</a:tableStyleId>
              </a:tblPr>
              <a:tblGrid>
                <a:gridCol w="1371600">
                  <a:extLst>
                    <a:ext uri="{9D8B030D-6E8A-4147-A177-3AD203B41FA5}">
                      <a16:colId xmlns:a16="http://schemas.microsoft.com/office/drawing/2014/main" val="3532875501"/>
                    </a:ext>
                  </a:extLst>
                </a:gridCol>
                <a:gridCol w="533400">
                  <a:extLst>
                    <a:ext uri="{9D8B030D-6E8A-4147-A177-3AD203B41FA5}">
                      <a16:colId xmlns:a16="http://schemas.microsoft.com/office/drawing/2014/main" val="2569032842"/>
                    </a:ext>
                  </a:extLst>
                </a:gridCol>
                <a:gridCol w="1600200">
                  <a:extLst>
                    <a:ext uri="{9D8B030D-6E8A-4147-A177-3AD203B41FA5}">
                      <a16:colId xmlns:a16="http://schemas.microsoft.com/office/drawing/2014/main" val="299752863"/>
                    </a:ext>
                  </a:extLst>
                </a:gridCol>
                <a:gridCol w="540000">
                  <a:extLst>
                    <a:ext uri="{9D8B030D-6E8A-4147-A177-3AD203B41FA5}">
                      <a16:colId xmlns:a16="http://schemas.microsoft.com/office/drawing/2014/main" val="3047491765"/>
                    </a:ext>
                  </a:extLst>
                </a:gridCol>
              </a:tblGrid>
              <a:tr h="324000">
                <a:tc>
                  <a:txBody>
                    <a:bodyPr/>
                    <a:lstStyle/>
                    <a:p>
                      <a:pPr latinLnBrk="1"/>
                      <a:r>
                        <a:rPr lang="en-US" altLang="ko-KR" sz="1600" b="0" dirty="0"/>
                        <a:t>Ch8  (6.2</a:t>
                      </a:r>
                      <a:r>
                        <a:rPr lang="en-US" altLang="ko-KR" sz="1600" b="0" dirty="0">
                          <a:sym typeface="Symbol" panose="05050102010706020507" pitchFamily="18" charset="2"/>
                        </a:rPr>
                        <a:t>m</a:t>
                      </a:r>
                      <a:r>
                        <a:rPr lang="en-US" altLang="ko-KR" sz="1600" b="0" dirty="0"/>
                        <a:t>)</a:t>
                      </a:r>
                      <a:endParaRPr lang="ko-KR" altLang="en-US" sz="1600" b="0" dirty="0"/>
                    </a:p>
                  </a:txBody>
                  <a:tcPr>
                    <a:lnB w="28575" cap="flat" cmpd="sng" algn="ctr">
                      <a:noFill/>
                      <a:prstDash val="solid"/>
                      <a:round/>
                      <a:headEnd type="none" w="med" len="med"/>
                      <a:tailEnd type="none" w="med" len="med"/>
                    </a:lnB>
                    <a:solidFill>
                      <a:schemeClr val="accent5">
                        <a:lumMod val="40000"/>
                        <a:lumOff val="60000"/>
                      </a:schemeClr>
                    </a:solidFill>
                  </a:tcPr>
                </a:tc>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600" b="0" dirty="0">
                          <a:solidFill>
                            <a:srgbClr val="0000FF"/>
                          </a:solidFill>
                        </a:rPr>
                        <a:t>on</a:t>
                      </a:r>
                    </a:p>
                  </a:txBody>
                  <a:tcPr>
                    <a:lnB w="28575" cap="flat" cmpd="sng" algn="ctr">
                      <a:noFill/>
                      <a:prstDash val="solid"/>
                      <a:round/>
                      <a:headEnd type="none" w="med" len="med"/>
                      <a:tailEnd type="none" w="med" len="med"/>
                    </a:lnB>
                    <a:solidFill>
                      <a:schemeClr val="accent5">
                        <a:lumMod val="40000"/>
                        <a:lumOff val="60000"/>
                      </a:schemeClr>
                    </a:solidFill>
                  </a:tcPr>
                </a:tc>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600" b="0" dirty="0"/>
                        <a:t>Ch13 (10.3</a:t>
                      </a:r>
                      <a:r>
                        <a:rPr lang="en-US" altLang="ko-KR" sz="1600" b="0" dirty="0">
                          <a:sym typeface="Symbol" panose="05050102010706020507" pitchFamily="18" charset="2"/>
                        </a:rPr>
                        <a:t>m</a:t>
                      </a:r>
                      <a:r>
                        <a:rPr lang="en-US" altLang="ko-KR" sz="1600" b="0" dirty="0"/>
                        <a:t>)</a:t>
                      </a:r>
                    </a:p>
                  </a:txBody>
                  <a:tcPr>
                    <a:lnB w="28575" cap="flat" cmpd="sng" algn="ctr">
                      <a:noFill/>
                      <a:prstDash val="solid"/>
                      <a:round/>
                      <a:headEnd type="none" w="med" len="med"/>
                      <a:tailEnd type="none" w="med" len="med"/>
                    </a:lnB>
                    <a:solidFill>
                      <a:schemeClr val="bg1">
                        <a:lumMod val="85000"/>
                      </a:schemeClr>
                    </a:solidFill>
                  </a:tcPr>
                </a:tc>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600" b="0" dirty="0">
                          <a:solidFill>
                            <a:srgbClr val="0000FF"/>
                          </a:solidFill>
                        </a:rPr>
                        <a:t>on</a:t>
                      </a:r>
                    </a:p>
                  </a:txBody>
                  <a:tcPr>
                    <a:lnB w="28575" cap="flat" cmpd="sng" algn="ctr">
                      <a:no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673000788"/>
                  </a:ext>
                </a:extLst>
              </a:tr>
              <a:tr h="324000">
                <a:tc>
                  <a:txBody>
                    <a:bodyPr/>
                    <a:lstStyle/>
                    <a:p>
                      <a:pPr latinLnBrk="1"/>
                      <a:r>
                        <a:rPr lang="en-US" altLang="ko-KR" sz="1600" b="0" dirty="0"/>
                        <a:t>Ch9  (6.9</a:t>
                      </a:r>
                      <a:r>
                        <a:rPr lang="en-US" altLang="ko-KR" sz="1600" b="0" dirty="0">
                          <a:sym typeface="Symbol" panose="05050102010706020507" pitchFamily="18" charset="2"/>
                        </a:rPr>
                        <a:t>m</a:t>
                      </a:r>
                      <a:r>
                        <a:rPr lang="en-US" altLang="ko-KR" sz="1600" b="0" dirty="0"/>
                        <a:t>)</a:t>
                      </a:r>
                      <a:endParaRPr lang="ko-KR" altLang="en-US" sz="1600" b="0" dirty="0"/>
                    </a:p>
                  </a:txBody>
                  <a:tcPr>
                    <a:lnT w="28575" cap="flat" cmpd="sng" algn="ctr">
                      <a:noFill/>
                      <a:prstDash val="solid"/>
                      <a:round/>
                      <a:headEnd type="none" w="med" len="med"/>
                      <a:tailEnd type="none" w="med" len="med"/>
                    </a:lnT>
                    <a:solidFill>
                      <a:schemeClr val="accent5">
                        <a:lumMod val="40000"/>
                        <a:lumOff val="60000"/>
                      </a:schemeClr>
                    </a:solidFill>
                  </a:tcPr>
                </a:tc>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600" b="0" dirty="0">
                          <a:solidFill>
                            <a:srgbClr val="0000FF"/>
                          </a:solidFill>
                        </a:rPr>
                        <a:t>on</a:t>
                      </a:r>
                    </a:p>
                  </a:txBody>
                  <a:tcPr>
                    <a:lnT w="28575" cap="flat" cmpd="sng" algn="ctr">
                      <a:noFill/>
                      <a:prstDash val="solid"/>
                      <a:round/>
                      <a:headEnd type="none" w="med" len="med"/>
                      <a:tailEnd type="none" w="med" len="med"/>
                    </a:lnT>
                    <a:solidFill>
                      <a:schemeClr val="accent5">
                        <a:lumMod val="40000"/>
                        <a:lumOff val="60000"/>
                      </a:schemeClr>
                    </a:solidFill>
                  </a:tcPr>
                </a:tc>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600" b="0" dirty="0"/>
                        <a:t>Ch14 (11.2</a:t>
                      </a:r>
                      <a:r>
                        <a:rPr lang="en-US" altLang="ko-KR" sz="1600" b="0" dirty="0">
                          <a:sym typeface="Symbol" panose="05050102010706020507" pitchFamily="18" charset="2"/>
                        </a:rPr>
                        <a:t>m</a:t>
                      </a:r>
                      <a:r>
                        <a:rPr lang="en-US" altLang="ko-KR" sz="1600" b="0" dirty="0"/>
                        <a:t>)</a:t>
                      </a:r>
                    </a:p>
                  </a:txBody>
                  <a:tcPr>
                    <a:lnT w="28575" cap="flat" cmpd="sng" algn="ctr">
                      <a:noFill/>
                      <a:prstDash val="solid"/>
                      <a:round/>
                      <a:headEnd type="none" w="med" len="med"/>
                      <a:tailEnd type="none" w="med" len="med"/>
                    </a:lnT>
                    <a:solidFill>
                      <a:schemeClr val="bg1">
                        <a:lumMod val="85000"/>
                      </a:schemeClr>
                    </a:solidFill>
                  </a:tcPr>
                </a:tc>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600" b="0" dirty="0">
                          <a:solidFill>
                            <a:srgbClr val="0000FF"/>
                          </a:solidFill>
                        </a:rPr>
                        <a:t>on</a:t>
                      </a:r>
                    </a:p>
                  </a:txBody>
                  <a:tcPr>
                    <a:lnT w="28575" cap="flat" cmpd="sng" algn="ctr">
                      <a:noFill/>
                      <a:prstDash val="solid"/>
                      <a:round/>
                      <a:headEnd type="none" w="med" len="med"/>
                      <a:tailEnd type="none" w="med" len="med"/>
                    </a:lnT>
                    <a:solidFill>
                      <a:schemeClr val="bg1">
                        <a:lumMod val="85000"/>
                      </a:schemeClr>
                    </a:solidFill>
                  </a:tcPr>
                </a:tc>
                <a:extLst>
                  <a:ext uri="{0D108BD9-81ED-4DB2-BD59-A6C34878D82A}">
                    <a16:rowId xmlns:a16="http://schemas.microsoft.com/office/drawing/2014/main" val="845900577"/>
                  </a:ext>
                </a:extLst>
              </a:tr>
              <a:tr h="324000">
                <a:tc>
                  <a:txBody>
                    <a:bodyPr/>
                    <a:lstStyle/>
                    <a:p>
                      <a:pPr latinLnBrk="1"/>
                      <a:r>
                        <a:rPr lang="en-US" altLang="ko-KR" sz="1600" b="0" dirty="0"/>
                        <a:t>Ch10 (7.3</a:t>
                      </a:r>
                      <a:r>
                        <a:rPr lang="en-US" altLang="ko-KR" sz="1600" b="0" dirty="0">
                          <a:sym typeface="Symbol" panose="05050102010706020507" pitchFamily="18" charset="2"/>
                        </a:rPr>
                        <a:t>m</a:t>
                      </a:r>
                      <a:r>
                        <a:rPr lang="en-US" altLang="ko-KR" sz="1600" b="0" dirty="0"/>
                        <a:t>)</a:t>
                      </a:r>
                      <a:endParaRPr lang="ko-KR" altLang="en-US" sz="1600" b="0" dirty="0"/>
                    </a:p>
                  </a:txBody>
                  <a:tcPr>
                    <a:solidFill>
                      <a:schemeClr val="accent5">
                        <a:lumMod val="40000"/>
                        <a:lumOff val="60000"/>
                      </a:schemeClr>
                    </a:solidFill>
                  </a:tcPr>
                </a:tc>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600" b="0" dirty="0">
                          <a:solidFill>
                            <a:srgbClr val="0000FF"/>
                          </a:solidFill>
                        </a:rPr>
                        <a:t>on</a:t>
                      </a:r>
                    </a:p>
                  </a:txBody>
                  <a:tcPr>
                    <a:solidFill>
                      <a:schemeClr val="accent5">
                        <a:lumMod val="40000"/>
                        <a:lumOff val="60000"/>
                      </a:schemeClr>
                    </a:solidFill>
                  </a:tcPr>
                </a:tc>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600" b="0" dirty="0"/>
                        <a:t>Ch15 (12.3</a:t>
                      </a:r>
                      <a:r>
                        <a:rPr lang="en-US" altLang="ko-KR" sz="1600" b="0" dirty="0">
                          <a:sym typeface="Symbol" panose="05050102010706020507" pitchFamily="18" charset="2"/>
                        </a:rPr>
                        <a:t>m</a:t>
                      </a:r>
                      <a:r>
                        <a:rPr lang="en-US" altLang="ko-KR" sz="1600" b="0" dirty="0"/>
                        <a:t>)</a:t>
                      </a:r>
                    </a:p>
                  </a:txBody>
                  <a:tcPr>
                    <a:solidFill>
                      <a:schemeClr val="bg1">
                        <a:lumMod val="85000"/>
                      </a:schemeClr>
                    </a:solidFill>
                  </a:tcPr>
                </a:tc>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600" b="0" dirty="0">
                          <a:solidFill>
                            <a:srgbClr val="0000FF"/>
                          </a:solidFill>
                        </a:rPr>
                        <a:t>on</a:t>
                      </a:r>
                    </a:p>
                  </a:txBody>
                  <a:tcPr>
                    <a:solidFill>
                      <a:schemeClr val="bg1">
                        <a:lumMod val="85000"/>
                      </a:schemeClr>
                    </a:solidFill>
                  </a:tcPr>
                </a:tc>
                <a:extLst>
                  <a:ext uri="{0D108BD9-81ED-4DB2-BD59-A6C34878D82A}">
                    <a16:rowId xmlns:a16="http://schemas.microsoft.com/office/drawing/2014/main" val="3098291991"/>
                  </a:ext>
                </a:extLst>
              </a:tr>
              <a:tr h="324000">
                <a:tc>
                  <a:txBody>
                    <a:bodyPr/>
                    <a:lstStyle/>
                    <a:p>
                      <a:pPr latinLnBrk="1"/>
                      <a:r>
                        <a:rPr lang="en-US" altLang="ko-KR" sz="1600" b="0" dirty="0"/>
                        <a:t>Ch11 (8.4</a:t>
                      </a:r>
                      <a:r>
                        <a:rPr lang="en-US" altLang="ko-KR" sz="1600" b="0" dirty="0">
                          <a:sym typeface="Symbol" panose="05050102010706020507" pitchFamily="18" charset="2"/>
                        </a:rPr>
                        <a:t>m</a:t>
                      </a:r>
                      <a:r>
                        <a:rPr lang="en-US" altLang="ko-KR" sz="1600" b="0" dirty="0"/>
                        <a:t>)</a:t>
                      </a:r>
                      <a:endParaRPr lang="ko-KR" altLang="en-US" sz="1600" b="0" dirty="0"/>
                    </a:p>
                  </a:txBody>
                  <a:tcPr>
                    <a:solidFill>
                      <a:schemeClr val="bg1"/>
                    </a:solidFill>
                  </a:tcPr>
                </a:tc>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600" b="0" dirty="0"/>
                        <a:t>off</a:t>
                      </a:r>
                    </a:p>
                  </a:txBody>
                  <a:tcPr>
                    <a:solidFill>
                      <a:schemeClr val="bg1"/>
                    </a:solidFill>
                  </a:tcPr>
                </a:tc>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600" b="0" dirty="0"/>
                        <a:t>Ch16 (13.4</a:t>
                      </a:r>
                      <a:r>
                        <a:rPr lang="en-US" altLang="ko-KR" sz="1600" b="0" dirty="0">
                          <a:sym typeface="Symbol" panose="05050102010706020507" pitchFamily="18" charset="2"/>
                        </a:rPr>
                        <a:t>m</a:t>
                      </a:r>
                      <a:r>
                        <a:rPr lang="en-US" altLang="ko-KR" sz="1600" b="0" dirty="0"/>
                        <a:t>)</a:t>
                      </a:r>
                    </a:p>
                  </a:txBody>
                  <a:tcPr>
                    <a:solidFill>
                      <a:schemeClr val="bg1">
                        <a:lumMod val="85000"/>
                      </a:schemeClr>
                    </a:solidFill>
                  </a:tcPr>
                </a:tc>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600" b="0" dirty="0">
                          <a:solidFill>
                            <a:srgbClr val="0000FF"/>
                          </a:solidFill>
                        </a:rPr>
                        <a:t>on</a:t>
                      </a:r>
                    </a:p>
                  </a:txBody>
                  <a:tcPr>
                    <a:solidFill>
                      <a:schemeClr val="bg1">
                        <a:lumMod val="85000"/>
                      </a:schemeClr>
                    </a:solidFill>
                  </a:tcPr>
                </a:tc>
                <a:extLst>
                  <a:ext uri="{0D108BD9-81ED-4DB2-BD59-A6C34878D82A}">
                    <a16:rowId xmlns:a16="http://schemas.microsoft.com/office/drawing/2014/main" val="937152888"/>
                  </a:ext>
                </a:extLst>
              </a:tr>
              <a:tr h="324000">
                <a:tc>
                  <a:txBody>
                    <a:bodyPr/>
                    <a:lstStyle/>
                    <a:p>
                      <a:pPr latinLnBrk="1"/>
                      <a:r>
                        <a:rPr lang="en-US" altLang="ko-KR" sz="1600" b="0" dirty="0"/>
                        <a:t>Ch12 (9.6</a:t>
                      </a:r>
                      <a:r>
                        <a:rPr lang="en-US" altLang="ko-KR" sz="1600" b="0" dirty="0">
                          <a:sym typeface="Symbol" panose="05050102010706020507" pitchFamily="18" charset="2"/>
                        </a:rPr>
                        <a:t>m</a:t>
                      </a:r>
                      <a:r>
                        <a:rPr lang="en-US" altLang="ko-KR" sz="1600" b="0" dirty="0"/>
                        <a:t>)</a:t>
                      </a:r>
                      <a:endParaRPr lang="ko-KR" altLang="en-US" sz="1600" b="0" dirty="0"/>
                    </a:p>
                  </a:txBody>
                  <a:tcPr>
                    <a:solidFill>
                      <a:schemeClr val="bg1"/>
                    </a:solidFill>
                  </a:tcPr>
                </a:tc>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600" b="0" dirty="0"/>
                        <a:t>off</a:t>
                      </a:r>
                    </a:p>
                  </a:txBody>
                  <a:tcPr>
                    <a:solidFill>
                      <a:schemeClr val="bg1"/>
                    </a:solidFill>
                  </a:tcPr>
                </a:tc>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lang="ko-KR" altLang="en-US" sz="1600" b="0" dirty="0"/>
                    </a:p>
                  </a:txBody>
                  <a:tcPr/>
                </a:tc>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lang="ko-KR" altLang="en-US" sz="1600" b="0" dirty="0"/>
                    </a:p>
                  </a:txBody>
                  <a:tcPr/>
                </a:tc>
                <a:extLst>
                  <a:ext uri="{0D108BD9-81ED-4DB2-BD59-A6C34878D82A}">
                    <a16:rowId xmlns:a16="http://schemas.microsoft.com/office/drawing/2014/main" val="1658481497"/>
                  </a:ext>
                </a:extLst>
              </a:tr>
            </a:tbl>
          </a:graphicData>
        </a:graphic>
      </p:graphicFrame>
      <p:sp>
        <p:nvSpPr>
          <p:cNvPr id="9" name="TextBox 8">
            <a:extLst>
              <a:ext uri="{FF2B5EF4-FFF2-40B4-BE49-F238E27FC236}">
                <a16:creationId xmlns:a16="http://schemas.microsoft.com/office/drawing/2014/main" id="{DA25ED7F-3370-4404-867D-914A233E9C3F}"/>
              </a:ext>
            </a:extLst>
          </p:cNvPr>
          <p:cNvSpPr txBox="1"/>
          <p:nvPr/>
        </p:nvSpPr>
        <p:spPr>
          <a:xfrm>
            <a:off x="152400" y="3343413"/>
            <a:ext cx="8915400" cy="1508105"/>
          </a:xfrm>
          <a:prstGeom prst="rect">
            <a:avLst/>
          </a:prstGeom>
          <a:noFill/>
        </p:spPr>
        <p:txBody>
          <a:bodyPr wrap="square" rtlCol="0">
            <a:spAutoFit/>
          </a:bodyPr>
          <a:lstStyle/>
          <a:p>
            <a:pPr marL="285750" indent="-285750">
              <a:buFont typeface="Wingdings" panose="05000000000000000000" pitchFamily="2" charset="2"/>
              <a:buChar char="Ø"/>
            </a:pPr>
            <a:r>
              <a:rPr lang="en-US" altLang="ko-KR" sz="2000" b="1" dirty="0">
                <a:solidFill>
                  <a:schemeClr val="bg1"/>
                </a:solidFill>
                <a:latin typeface="Calibri" panose="020F0502020204030204" pitchFamily="34" charset="0"/>
                <a:cs typeface="Calibri" panose="020F0502020204030204" pitchFamily="34" charset="0"/>
              </a:rPr>
              <a:t>Experiments</a:t>
            </a:r>
          </a:p>
          <a:p>
            <a:pPr marL="533400" lvl="1" indent="-266700">
              <a:buFont typeface="Arial" panose="020B0604020202020204" pitchFamily="34" charset="0"/>
              <a:buChar char="•"/>
            </a:pPr>
            <a:r>
              <a:rPr lang="en-US" altLang="ko-KR" sz="1800" b="1" dirty="0">
                <a:solidFill>
                  <a:srgbClr val="FFFF00"/>
                </a:solidFill>
                <a:latin typeface="Calibri" panose="020F0502020204030204" pitchFamily="34" charset="0"/>
                <a:cs typeface="Calibri" panose="020F0502020204030204" pitchFamily="34" charset="0"/>
              </a:rPr>
              <a:t>Without regression </a:t>
            </a:r>
            <a:r>
              <a:rPr lang="en-US" altLang="ko-KR" sz="1800" b="1" dirty="0">
                <a:solidFill>
                  <a:schemeClr val="bg1"/>
                </a:solidFill>
                <a:latin typeface="Calibri" panose="020F0502020204030204" pitchFamily="34" charset="0"/>
                <a:cs typeface="Calibri" panose="020F0502020204030204" pitchFamily="34" charset="0"/>
              </a:rPr>
              <a:t>step</a:t>
            </a:r>
          </a:p>
          <a:p>
            <a:pPr marL="533400" lvl="1" indent="-266700">
              <a:buFont typeface="Arial" panose="020B0604020202020204" pitchFamily="34" charset="0"/>
              <a:buChar char="•"/>
            </a:pPr>
            <a:r>
              <a:rPr lang="en-US" altLang="ko-KR" sz="1800" b="1" dirty="0">
                <a:solidFill>
                  <a:schemeClr val="bg1"/>
                </a:solidFill>
                <a:latin typeface="Calibri" panose="020F0502020204030204" pitchFamily="34" charset="0"/>
                <a:cs typeface="Calibri" panose="020F0502020204030204" pitchFamily="34" charset="0"/>
              </a:rPr>
              <a:t>Drop off Ch15 </a:t>
            </a:r>
            <a:r>
              <a:rPr lang="en-US" altLang="ko-KR" sz="1800" dirty="0">
                <a:solidFill>
                  <a:schemeClr val="bg1"/>
                </a:solidFill>
                <a:latin typeface="Calibri" panose="020F0502020204030204" pitchFamily="34" charset="0"/>
                <a:cs typeface="Calibri" panose="020F0502020204030204" pitchFamily="34" charset="0"/>
              </a:rPr>
              <a:t>(with regression)</a:t>
            </a:r>
          </a:p>
          <a:p>
            <a:pPr marL="533400" lvl="1" indent="-266700">
              <a:buFont typeface="Arial" panose="020B0604020202020204" pitchFamily="34" charset="0"/>
              <a:buChar char="•"/>
            </a:pPr>
            <a:r>
              <a:rPr lang="en-US" altLang="ko-KR" sz="1800" b="1" dirty="0">
                <a:solidFill>
                  <a:srgbClr val="FFFF00"/>
                </a:solidFill>
                <a:latin typeface="Calibri" panose="020F0502020204030204" pitchFamily="34" charset="0"/>
                <a:cs typeface="Calibri" panose="020F0502020204030204" pitchFamily="34" charset="0"/>
              </a:rPr>
              <a:t>Drop off Ch16 </a:t>
            </a:r>
            <a:r>
              <a:rPr lang="en-US" altLang="ko-KR" sz="1800" dirty="0">
                <a:solidFill>
                  <a:schemeClr val="bg1"/>
                </a:solidFill>
                <a:latin typeface="Calibri" panose="020F0502020204030204" pitchFamily="34" charset="0"/>
                <a:cs typeface="Calibri" panose="020F0502020204030204" pitchFamily="34" charset="0"/>
              </a:rPr>
              <a:t>(with regression)</a:t>
            </a:r>
          </a:p>
          <a:p>
            <a:pPr marL="533400" lvl="1" indent="-266700">
              <a:buFont typeface="Arial" panose="020B0604020202020204" pitchFamily="34" charset="0"/>
              <a:buChar char="•"/>
            </a:pPr>
            <a:r>
              <a:rPr lang="en-US" altLang="ko-KR" sz="1800" b="1" dirty="0">
                <a:solidFill>
                  <a:schemeClr val="bg1"/>
                </a:solidFill>
                <a:latin typeface="Calibri" panose="020F0502020204030204" pitchFamily="34" charset="0"/>
                <a:cs typeface="Calibri" panose="020F0502020204030204" pitchFamily="34" charset="0"/>
              </a:rPr>
              <a:t>Drop off Ch15 and Ch16 </a:t>
            </a:r>
            <a:r>
              <a:rPr lang="en-US" altLang="ko-KR" sz="1800" dirty="0">
                <a:solidFill>
                  <a:schemeClr val="bg1"/>
                </a:solidFill>
                <a:latin typeface="Calibri" panose="020F0502020204030204" pitchFamily="34" charset="0"/>
                <a:cs typeface="Calibri" panose="020F0502020204030204" pitchFamily="34" charset="0"/>
              </a:rPr>
              <a:t>(with regression)</a:t>
            </a:r>
            <a:endParaRPr lang="ko-KR" altLang="en-US" sz="1800" dirty="0">
              <a:solidFill>
                <a:schemeClr val="bg1"/>
              </a:solidFill>
              <a:latin typeface="Calibri" panose="020F0502020204030204" pitchFamily="34" charset="0"/>
              <a:cs typeface="Calibri" panose="020F0502020204030204" pitchFamily="34" charset="0"/>
            </a:endParaRPr>
          </a:p>
        </p:txBody>
      </p:sp>
      <p:sp>
        <p:nvSpPr>
          <p:cNvPr id="3" name="직사각형 2">
            <a:extLst>
              <a:ext uri="{FF2B5EF4-FFF2-40B4-BE49-F238E27FC236}">
                <a16:creationId xmlns:a16="http://schemas.microsoft.com/office/drawing/2014/main" id="{DB386AB3-9332-4F44-9EEA-77737F044D70}"/>
              </a:ext>
            </a:extLst>
          </p:cNvPr>
          <p:cNvSpPr/>
          <p:nvPr/>
        </p:nvSpPr>
        <p:spPr>
          <a:xfrm>
            <a:off x="107950" y="1781671"/>
            <a:ext cx="6530356" cy="923330"/>
          </a:xfrm>
          <a:prstGeom prst="rect">
            <a:avLst/>
          </a:prstGeom>
        </p:spPr>
        <p:txBody>
          <a:bodyPr wrap="square">
            <a:spAutoFit/>
          </a:bodyPr>
          <a:lstStyle/>
          <a:p>
            <a:pPr marL="555625" lvl="1" indent="-285750">
              <a:buFont typeface="Arial" panose="020B0604020202020204" pitchFamily="34" charset="0"/>
              <a:buChar char="•"/>
            </a:pPr>
            <a:r>
              <a:rPr lang="en-US" altLang="ko-KR" sz="1800" b="1" dirty="0">
                <a:solidFill>
                  <a:schemeClr val="bg1"/>
                </a:solidFill>
                <a:latin typeface="Calibri" panose="020F0502020204030204" pitchFamily="34" charset="0"/>
                <a:cs typeface="Calibri" panose="020F0502020204030204" pitchFamily="34" charset="0"/>
              </a:rPr>
              <a:t>Use Regressions to generate the first guess, followed by </a:t>
            </a:r>
          </a:p>
          <a:p>
            <a:pPr marL="555625" lvl="1" indent="-285750">
              <a:buFont typeface="Arial" panose="020B0604020202020204" pitchFamily="34" charset="0"/>
              <a:buChar char="•"/>
            </a:pPr>
            <a:r>
              <a:rPr lang="en-US" altLang="ko-KR" sz="1800" b="1" dirty="0">
                <a:solidFill>
                  <a:schemeClr val="bg1"/>
                </a:solidFill>
                <a:latin typeface="Calibri" panose="020F0502020204030204" pitchFamily="34" charset="0"/>
                <a:cs typeface="Calibri" panose="020F0502020204030204" pitchFamily="34" charset="0"/>
              </a:rPr>
              <a:t>Physical retrieval</a:t>
            </a:r>
          </a:p>
          <a:p>
            <a:pPr marL="825500" lvl="2" indent="-285750">
              <a:buFont typeface="Wingdings" panose="05000000000000000000" pitchFamily="2" charset="2"/>
              <a:buChar char="ü"/>
            </a:pPr>
            <a:r>
              <a:rPr lang="en-US" altLang="ko-KR" sz="1800" dirty="0">
                <a:solidFill>
                  <a:schemeClr val="bg1"/>
                </a:solidFill>
                <a:latin typeface="Calibri" panose="020F0502020204030204" pitchFamily="34" charset="0"/>
                <a:cs typeface="Calibri" panose="020F0502020204030204" pitchFamily="34" charset="0"/>
              </a:rPr>
              <a:t>ABI IR bands used in physical  retrieval:</a:t>
            </a:r>
            <a:endParaRPr lang="ko-KR" altLang="en-US" sz="18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8000243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그림 12" descr="텍스트, 지도이(가) 표시된 사진&#10;&#10;자동 생성된 설명">
            <a:extLst>
              <a:ext uri="{FF2B5EF4-FFF2-40B4-BE49-F238E27FC236}">
                <a16:creationId xmlns:a16="http://schemas.microsoft.com/office/drawing/2014/main" id="{C9ED5225-7393-4021-89DE-6C87D9B1B509}"/>
              </a:ext>
            </a:extLst>
          </p:cNvPr>
          <p:cNvPicPr>
            <a:picLocks noChangeAspect="1"/>
          </p:cNvPicPr>
          <p:nvPr/>
        </p:nvPicPr>
        <p:blipFill>
          <a:blip r:embed="rId2"/>
          <a:stretch>
            <a:fillRect/>
          </a:stretch>
        </p:blipFill>
        <p:spPr>
          <a:xfrm>
            <a:off x="897983" y="1806832"/>
            <a:ext cx="3600000" cy="3863999"/>
          </a:xfrm>
          <a:prstGeom prst="rect">
            <a:avLst/>
          </a:prstGeom>
        </p:spPr>
      </p:pic>
      <p:sp>
        <p:nvSpPr>
          <p:cNvPr id="4" name="TextBox 3">
            <a:extLst>
              <a:ext uri="{FF2B5EF4-FFF2-40B4-BE49-F238E27FC236}">
                <a16:creationId xmlns:a16="http://schemas.microsoft.com/office/drawing/2014/main" id="{43875A17-85B0-4064-A4B9-3259BCBE0C90}"/>
              </a:ext>
            </a:extLst>
          </p:cNvPr>
          <p:cNvSpPr txBox="1"/>
          <p:nvPr/>
        </p:nvSpPr>
        <p:spPr>
          <a:xfrm>
            <a:off x="1933392" y="228600"/>
            <a:ext cx="5096267" cy="954107"/>
          </a:xfrm>
          <a:prstGeom prst="rect">
            <a:avLst/>
          </a:prstGeom>
          <a:noFill/>
        </p:spPr>
        <p:txBody>
          <a:bodyPr wrap="none" rtlCol="0">
            <a:spAutoFit/>
          </a:bodyPr>
          <a:lstStyle/>
          <a:p>
            <a:pPr algn="ctr"/>
            <a:r>
              <a:rPr lang="en-US" altLang="ko-KR" sz="2800" dirty="0">
                <a:solidFill>
                  <a:schemeClr val="bg1"/>
                </a:solidFill>
                <a:latin typeface="Calibri" panose="020F0502020204030204" pitchFamily="34" charset="0"/>
                <a:cs typeface="Calibri" panose="020F0502020204030204" pitchFamily="34" charset="0"/>
              </a:rPr>
              <a:t>Experiment 1.  </a:t>
            </a:r>
            <a:r>
              <a:rPr lang="en-US" altLang="ko-KR" sz="2800" dirty="0">
                <a:solidFill>
                  <a:srgbClr val="FF0000"/>
                </a:solidFill>
                <a:latin typeface="Calibri" panose="020F0502020204030204" pitchFamily="34" charset="0"/>
                <a:cs typeface="Calibri" panose="020F0502020204030204" pitchFamily="34" charset="0"/>
              </a:rPr>
              <a:t>No regression</a:t>
            </a:r>
          </a:p>
          <a:p>
            <a:pPr algn="ctr"/>
            <a:r>
              <a:rPr lang="en-US" altLang="ko-KR" sz="2800" dirty="0">
                <a:solidFill>
                  <a:schemeClr val="bg1"/>
                </a:solidFill>
                <a:latin typeface="Calibri" panose="020F0502020204030204" pitchFamily="34" charset="0"/>
                <a:cs typeface="Calibri" panose="020F0502020204030204" pitchFamily="34" charset="0"/>
              </a:rPr>
              <a:t>(using NWP as first guess instead)</a:t>
            </a:r>
            <a:endParaRPr lang="ko-KR" altLang="en-US" sz="2800" dirty="0">
              <a:solidFill>
                <a:schemeClr val="bg1"/>
              </a:solidFill>
              <a:latin typeface="Calibri" panose="020F0502020204030204" pitchFamily="34" charset="0"/>
              <a:cs typeface="Calibri" panose="020F0502020204030204" pitchFamily="34" charset="0"/>
            </a:endParaRPr>
          </a:p>
        </p:txBody>
      </p:sp>
      <p:pic>
        <p:nvPicPr>
          <p:cNvPr id="9" name="그림 8">
            <a:extLst>
              <a:ext uri="{FF2B5EF4-FFF2-40B4-BE49-F238E27FC236}">
                <a16:creationId xmlns:a16="http://schemas.microsoft.com/office/drawing/2014/main" id="{8F549310-9669-4E9B-8FCD-D2CF21022BEB}"/>
              </a:ext>
            </a:extLst>
          </p:cNvPr>
          <p:cNvPicPr>
            <a:picLocks noChangeAspect="1"/>
          </p:cNvPicPr>
          <p:nvPr/>
        </p:nvPicPr>
        <p:blipFill>
          <a:blip r:embed="rId3"/>
          <a:stretch>
            <a:fillRect/>
          </a:stretch>
        </p:blipFill>
        <p:spPr>
          <a:xfrm>
            <a:off x="5122784" y="1802783"/>
            <a:ext cx="3600000" cy="3862800"/>
          </a:xfrm>
          <a:prstGeom prst="rect">
            <a:avLst/>
          </a:prstGeom>
          <a:solidFill>
            <a:schemeClr val="bg1"/>
          </a:solidFill>
        </p:spPr>
      </p:pic>
      <p:sp>
        <p:nvSpPr>
          <p:cNvPr id="10" name="TextBox 9">
            <a:extLst>
              <a:ext uri="{FF2B5EF4-FFF2-40B4-BE49-F238E27FC236}">
                <a16:creationId xmlns:a16="http://schemas.microsoft.com/office/drawing/2014/main" id="{F9E0B133-3B7B-47FB-A406-B8BD5AE67C9D}"/>
              </a:ext>
            </a:extLst>
          </p:cNvPr>
          <p:cNvSpPr txBox="1"/>
          <p:nvPr/>
        </p:nvSpPr>
        <p:spPr>
          <a:xfrm>
            <a:off x="457200" y="1285553"/>
            <a:ext cx="6781800" cy="400110"/>
          </a:xfrm>
          <a:prstGeom prst="rect">
            <a:avLst/>
          </a:prstGeom>
          <a:noFill/>
        </p:spPr>
        <p:txBody>
          <a:bodyPr wrap="square" rtlCol="0">
            <a:spAutoFit/>
          </a:bodyPr>
          <a:lstStyle/>
          <a:p>
            <a:pPr marL="285750" indent="-285750">
              <a:buFont typeface="Wingdings" panose="05000000000000000000" pitchFamily="2" charset="2"/>
              <a:buChar char="u"/>
            </a:pPr>
            <a:r>
              <a:rPr lang="en-US" altLang="ko-KR" sz="2000" b="1" dirty="0">
                <a:solidFill>
                  <a:schemeClr val="bg1"/>
                </a:solidFill>
                <a:latin typeface="Calibri" panose="020F0502020204030204" pitchFamily="34" charset="0"/>
                <a:cs typeface="Calibri" panose="020F0502020204030204" pitchFamily="34" charset="0"/>
              </a:rPr>
              <a:t>Comparison with the ABI NRT TPW </a:t>
            </a:r>
            <a:r>
              <a:rPr lang="en-US" altLang="ko-KR" sz="2000" dirty="0">
                <a:solidFill>
                  <a:schemeClr val="bg1"/>
                </a:solidFill>
                <a:latin typeface="Calibri" panose="020F0502020204030204" pitchFamily="34" charset="0"/>
                <a:cs typeface="Calibri" panose="020F0502020204030204" pitchFamily="34" charset="0"/>
              </a:rPr>
              <a:t>(individual scene)</a:t>
            </a:r>
            <a:endParaRPr lang="ko-KR" altLang="en-US" sz="2000" dirty="0">
              <a:solidFill>
                <a:schemeClr val="bg1"/>
              </a:solidFill>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0363493A-1906-4BEE-9F87-5F1CC9BAFFF7}"/>
              </a:ext>
            </a:extLst>
          </p:cNvPr>
          <p:cNvSpPr txBox="1"/>
          <p:nvPr/>
        </p:nvSpPr>
        <p:spPr>
          <a:xfrm>
            <a:off x="609600" y="5814551"/>
            <a:ext cx="3653999" cy="584775"/>
          </a:xfrm>
          <a:prstGeom prst="rect">
            <a:avLst/>
          </a:prstGeom>
          <a:noFill/>
        </p:spPr>
        <p:txBody>
          <a:bodyPr wrap="square" rtlCol="0">
            <a:spAutoFit/>
          </a:bodyPr>
          <a:lstStyle/>
          <a:p>
            <a:pPr marL="285750" indent="-285750">
              <a:buFont typeface="Wingdings" panose="05000000000000000000" pitchFamily="2" charset="2"/>
              <a:buChar char="Ø"/>
            </a:pPr>
            <a:r>
              <a:rPr lang="en-US" altLang="ko-KR" sz="1600" dirty="0">
                <a:solidFill>
                  <a:schemeClr val="bg1"/>
                </a:solidFill>
                <a:latin typeface="Calibri" panose="020F0502020204030204" pitchFamily="34" charset="0"/>
                <a:cs typeface="Calibri" panose="020F0502020204030204" pitchFamily="34" charset="0"/>
              </a:rPr>
              <a:t>Without regression step, the retrieval rate slightly decreases: 96.7% </a:t>
            </a:r>
            <a:endParaRPr lang="ko-KR" altLang="en-US" sz="1600" dirty="0">
              <a:solidFill>
                <a:schemeClr val="bg1"/>
              </a:solidFill>
              <a:latin typeface="Calibri" panose="020F0502020204030204" pitchFamily="34" charset="0"/>
              <a:cs typeface="Calibri" panose="020F0502020204030204" pitchFamily="34" charset="0"/>
            </a:endParaRPr>
          </a:p>
        </p:txBody>
      </p:sp>
      <p:sp>
        <p:nvSpPr>
          <p:cNvPr id="6" name="원호 5">
            <a:extLst>
              <a:ext uri="{FF2B5EF4-FFF2-40B4-BE49-F238E27FC236}">
                <a16:creationId xmlns:a16="http://schemas.microsoft.com/office/drawing/2014/main" id="{C44830B5-FE2F-418F-9E37-A4433D7D3AE1}"/>
              </a:ext>
            </a:extLst>
          </p:cNvPr>
          <p:cNvSpPr/>
          <p:nvPr/>
        </p:nvSpPr>
        <p:spPr>
          <a:xfrm rot="15821422">
            <a:off x="7130367" y="2873162"/>
            <a:ext cx="685995" cy="814712"/>
          </a:xfrm>
          <a:custGeom>
            <a:avLst/>
            <a:gdLst>
              <a:gd name="connsiteX0" fmla="*/ 457200 w 914400"/>
              <a:gd name="connsiteY0" fmla="*/ 0 h 914400"/>
              <a:gd name="connsiteX1" fmla="*/ 914400 w 914400"/>
              <a:gd name="connsiteY1" fmla="*/ 457200 h 914400"/>
              <a:gd name="connsiteX2" fmla="*/ 457200 w 914400"/>
              <a:gd name="connsiteY2" fmla="*/ 457200 h 914400"/>
              <a:gd name="connsiteX3" fmla="*/ 457200 w 914400"/>
              <a:gd name="connsiteY3" fmla="*/ 0 h 914400"/>
              <a:gd name="connsiteX0" fmla="*/ 457200 w 914400"/>
              <a:gd name="connsiteY0" fmla="*/ 0 h 914400"/>
              <a:gd name="connsiteX1" fmla="*/ 914400 w 914400"/>
              <a:gd name="connsiteY1" fmla="*/ 457200 h 914400"/>
              <a:gd name="connsiteX0" fmla="*/ 0 w 685995"/>
              <a:gd name="connsiteY0" fmla="*/ 0 h 814712"/>
              <a:gd name="connsiteX1" fmla="*/ 457200 w 685995"/>
              <a:gd name="connsiteY1" fmla="*/ 457200 h 814712"/>
              <a:gd name="connsiteX2" fmla="*/ 0 w 685995"/>
              <a:gd name="connsiteY2" fmla="*/ 457200 h 814712"/>
              <a:gd name="connsiteX3" fmla="*/ 0 w 685995"/>
              <a:gd name="connsiteY3" fmla="*/ 0 h 814712"/>
              <a:gd name="connsiteX0" fmla="*/ 0 w 685995"/>
              <a:gd name="connsiteY0" fmla="*/ 0 h 814712"/>
              <a:gd name="connsiteX1" fmla="*/ 685995 w 685995"/>
              <a:gd name="connsiteY1" fmla="*/ 814712 h 814712"/>
            </a:gdLst>
            <a:ahLst/>
            <a:cxnLst>
              <a:cxn ang="0">
                <a:pos x="connsiteX0" y="connsiteY0"/>
              </a:cxn>
              <a:cxn ang="0">
                <a:pos x="connsiteX1" y="connsiteY1"/>
              </a:cxn>
            </a:cxnLst>
            <a:rect l="l" t="t" r="r" b="b"/>
            <a:pathLst>
              <a:path w="685995" h="814712" stroke="0" extrusionOk="0">
                <a:moveTo>
                  <a:pt x="0" y="0"/>
                </a:moveTo>
                <a:cubicBezTo>
                  <a:pt x="252505" y="0"/>
                  <a:pt x="457200" y="204695"/>
                  <a:pt x="457200" y="457200"/>
                </a:cubicBezTo>
                <a:lnTo>
                  <a:pt x="0" y="457200"/>
                </a:lnTo>
                <a:lnTo>
                  <a:pt x="0" y="0"/>
                </a:lnTo>
                <a:close/>
              </a:path>
              <a:path w="685995" h="814712" fill="none">
                <a:moveTo>
                  <a:pt x="0" y="0"/>
                </a:moveTo>
                <a:cubicBezTo>
                  <a:pt x="252505" y="0"/>
                  <a:pt x="685995" y="562207"/>
                  <a:pt x="685995" y="814712"/>
                </a:cubicBezTo>
              </a:path>
            </a:pathLst>
          </a:custGeom>
          <a:ln w="19050">
            <a:solidFill>
              <a:srgbClr val="FF00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dirty="0">
              <a:solidFill>
                <a:srgbClr val="FF0000"/>
              </a:solidFill>
            </a:endParaRPr>
          </a:p>
        </p:txBody>
      </p:sp>
      <p:sp>
        <p:nvSpPr>
          <p:cNvPr id="7" name="TextBox 6">
            <a:extLst>
              <a:ext uri="{FF2B5EF4-FFF2-40B4-BE49-F238E27FC236}">
                <a16:creationId xmlns:a16="http://schemas.microsoft.com/office/drawing/2014/main" id="{7D2A8119-1B16-4F91-A58C-7D023DD53DFD}"/>
              </a:ext>
            </a:extLst>
          </p:cNvPr>
          <p:cNvSpPr txBox="1"/>
          <p:nvPr/>
        </p:nvSpPr>
        <p:spPr>
          <a:xfrm>
            <a:off x="7398083" y="2668574"/>
            <a:ext cx="1334242" cy="523220"/>
          </a:xfrm>
          <a:prstGeom prst="rect">
            <a:avLst/>
          </a:prstGeom>
          <a:noFill/>
        </p:spPr>
        <p:txBody>
          <a:bodyPr wrap="square" rtlCol="0">
            <a:spAutoFit/>
          </a:bodyPr>
          <a:lstStyle/>
          <a:p>
            <a:r>
              <a:rPr lang="en-US" altLang="ko-KR" sz="1400" dirty="0">
                <a:solidFill>
                  <a:srgbClr val="FF0000"/>
                </a:solidFill>
              </a:rPr>
              <a:t>Discontinuity line appears</a:t>
            </a:r>
            <a:endParaRPr lang="ko-KR" altLang="en-US" sz="1400" dirty="0">
              <a:solidFill>
                <a:srgbClr val="FF0000"/>
              </a:solidFill>
            </a:endParaRPr>
          </a:p>
        </p:txBody>
      </p:sp>
      <p:sp>
        <p:nvSpPr>
          <p:cNvPr id="11" name="직사각형 10">
            <a:extLst>
              <a:ext uri="{FF2B5EF4-FFF2-40B4-BE49-F238E27FC236}">
                <a16:creationId xmlns:a16="http://schemas.microsoft.com/office/drawing/2014/main" id="{F0A00E39-067C-4EE1-B1BD-1207E61F6DBE}"/>
              </a:ext>
            </a:extLst>
          </p:cNvPr>
          <p:cNvSpPr/>
          <p:nvPr/>
        </p:nvSpPr>
        <p:spPr>
          <a:xfrm>
            <a:off x="4724400" y="5814551"/>
            <a:ext cx="4419600" cy="830997"/>
          </a:xfrm>
          <a:prstGeom prst="rect">
            <a:avLst/>
          </a:prstGeom>
        </p:spPr>
        <p:txBody>
          <a:bodyPr wrap="square">
            <a:spAutoFit/>
          </a:bodyPr>
          <a:lstStyle/>
          <a:p>
            <a:pPr marL="285750" indent="-285750">
              <a:buFont typeface="Wingdings" panose="05000000000000000000" pitchFamily="2" charset="2"/>
              <a:buChar char="Ø"/>
            </a:pPr>
            <a:r>
              <a:rPr lang="en-US" altLang="ko-KR" sz="1600" dirty="0">
                <a:solidFill>
                  <a:schemeClr val="bg1"/>
                </a:solidFill>
                <a:latin typeface="Calibri" panose="020F0502020204030204" pitchFamily="34" charset="0"/>
                <a:cs typeface="Calibri" panose="020F0502020204030204" pitchFamily="34" charset="0"/>
              </a:rPr>
              <a:t>Visible negative biases are shown mainly in the northern hemisphere</a:t>
            </a:r>
          </a:p>
          <a:p>
            <a:pPr marL="285750" indent="-285750">
              <a:buFont typeface="Wingdings" panose="05000000000000000000" pitchFamily="2" charset="2"/>
              <a:buChar char="Ø"/>
            </a:pPr>
            <a:r>
              <a:rPr lang="en-US" altLang="ko-KR" sz="1600" dirty="0">
                <a:solidFill>
                  <a:schemeClr val="bg1"/>
                </a:solidFill>
                <a:latin typeface="Calibri" panose="020F0502020204030204" pitchFamily="34" charset="0"/>
                <a:cs typeface="Calibri" panose="020F0502020204030204" pitchFamily="34" charset="0"/>
              </a:rPr>
              <a:t>Note the discontinuity line in the bias map</a:t>
            </a:r>
          </a:p>
        </p:txBody>
      </p:sp>
      <p:sp>
        <p:nvSpPr>
          <p:cNvPr id="12" name="TextBox 11">
            <a:extLst>
              <a:ext uri="{FF2B5EF4-FFF2-40B4-BE49-F238E27FC236}">
                <a16:creationId xmlns:a16="http://schemas.microsoft.com/office/drawing/2014/main" id="{1F583DBC-5505-49F7-8D66-0E7A263718B8}"/>
              </a:ext>
            </a:extLst>
          </p:cNvPr>
          <p:cNvSpPr txBox="1"/>
          <p:nvPr/>
        </p:nvSpPr>
        <p:spPr>
          <a:xfrm>
            <a:off x="7416443" y="1316331"/>
            <a:ext cx="1479892" cy="338554"/>
          </a:xfrm>
          <a:prstGeom prst="rect">
            <a:avLst/>
          </a:prstGeom>
          <a:ln>
            <a:noFill/>
          </a:ln>
        </p:spPr>
        <p:style>
          <a:lnRef idx="1">
            <a:schemeClr val="dk1"/>
          </a:lnRef>
          <a:fillRef idx="2">
            <a:schemeClr val="dk1"/>
          </a:fillRef>
          <a:effectRef idx="1">
            <a:schemeClr val="dk1"/>
          </a:effectRef>
          <a:fontRef idx="minor">
            <a:schemeClr val="dk1"/>
          </a:fontRef>
        </p:style>
        <p:txBody>
          <a:bodyPr wrap="none" rtlCol="0">
            <a:spAutoFit/>
          </a:bodyPr>
          <a:lstStyle/>
          <a:p>
            <a:r>
              <a:rPr lang="en-US" altLang="ko-KR" sz="1600" b="1" dirty="0">
                <a:latin typeface="Calibri" panose="020F0502020204030204" pitchFamily="34" charset="0"/>
                <a:cs typeface="Calibri" panose="020F0502020204030204" pitchFamily="34" charset="0"/>
              </a:rPr>
              <a:t>2018.06.22 01Z</a:t>
            </a:r>
            <a:endParaRPr lang="ko-KR" altLang="en-US" sz="1600" b="1" dirty="0">
              <a:latin typeface="Calibri" panose="020F0502020204030204" pitchFamily="34" charset="0"/>
              <a:cs typeface="Calibri" panose="020F0502020204030204" pitchFamily="34" charset="0"/>
            </a:endParaRPr>
          </a:p>
        </p:txBody>
      </p:sp>
      <p:pic>
        <p:nvPicPr>
          <p:cNvPr id="16" name="그림 15" descr="텍스트, 지도이(가) 표시된 사진&#10;&#10;자동 생성된 설명">
            <a:extLst>
              <a:ext uri="{FF2B5EF4-FFF2-40B4-BE49-F238E27FC236}">
                <a16:creationId xmlns:a16="http://schemas.microsoft.com/office/drawing/2014/main" id="{C056C872-677D-4D17-A5EA-4DFD7F20C8B7}"/>
              </a:ext>
            </a:extLst>
          </p:cNvPr>
          <p:cNvPicPr>
            <a:picLocks noChangeAspect="1"/>
          </p:cNvPicPr>
          <p:nvPr/>
        </p:nvPicPr>
        <p:blipFill>
          <a:blip r:embed="rId4"/>
          <a:stretch>
            <a:fillRect/>
          </a:stretch>
        </p:blipFill>
        <p:spPr>
          <a:xfrm>
            <a:off x="897983" y="1806832"/>
            <a:ext cx="3600000" cy="3864000"/>
          </a:xfrm>
          <a:prstGeom prst="rect">
            <a:avLst/>
          </a:prstGeom>
        </p:spPr>
      </p:pic>
      <p:sp>
        <p:nvSpPr>
          <p:cNvPr id="18" name="TextBox 17">
            <a:extLst>
              <a:ext uri="{FF2B5EF4-FFF2-40B4-BE49-F238E27FC236}">
                <a16:creationId xmlns:a16="http://schemas.microsoft.com/office/drawing/2014/main" id="{B3A8629B-A80D-4E9A-8459-FDFA18134CD7}"/>
              </a:ext>
            </a:extLst>
          </p:cNvPr>
          <p:cNvSpPr txBox="1"/>
          <p:nvPr/>
        </p:nvSpPr>
        <p:spPr>
          <a:xfrm>
            <a:off x="5310130" y="5173728"/>
            <a:ext cx="3007603" cy="184666"/>
          </a:xfrm>
          <a:prstGeom prst="rect">
            <a:avLst/>
          </a:prstGeom>
          <a:solidFill>
            <a:schemeClr val="bg1"/>
          </a:solidFill>
          <a:ln>
            <a:noFill/>
          </a:ln>
        </p:spPr>
        <p:txBody>
          <a:bodyPr wrap="square" lIns="0" tIns="0" rIns="0" bIns="0" rtlCol="0">
            <a:spAutoFit/>
          </a:bodyPr>
          <a:lstStyle/>
          <a:p>
            <a:r>
              <a:rPr lang="en-US" altLang="ko-KR" sz="1200" dirty="0">
                <a:latin typeface="Calibri" panose="020F0502020204030204" pitchFamily="34" charset="0"/>
                <a:cs typeface="Calibri" panose="020F0502020204030204" pitchFamily="34" charset="0"/>
              </a:rPr>
              <a:t>   220°   240°    260°   280°    300°   320°    340°</a:t>
            </a:r>
            <a:endParaRPr lang="ko-KR" altLang="en-US"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5347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descr="텍스트, 지도이(가) 표시된 사진&#10;&#10;자동 생성된 설명">
            <a:extLst>
              <a:ext uri="{FF2B5EF4-FFF2-40B4-BE49-F238E27FC236}">
                <a16:creationId xmlns:a16="http://schemas.microsoft.com/office/drawing/2014/main" id="{48A29048-E504-4D1B-909B-A867C779F97F}"/>
              </a:ext>
            </a:extLst>
          </p:cNvPr>
          <p:cNvPicPr>
            <a:picLocks noChangeAspect="1"/>
          </p:cNvPicPr>
          <p:nvPr/>
        </p:nvPicPr>
        <p:blipFill>
          <a:blip r:embed="rId2"/>
          <a:stretch>
            <a:fillRect/>
          </a:stretch>
        </p:blipFill>
        <p:spPr>
          <a:xfrm>
            <a:off x="897983" y="1806832"/>
            <a:ext cx="3600000" cy="3863999"/>
          </a:xfrm>
          <a:prstGeom prst="rect">
            <a:avLst/>
          </a:prstGeom>
        </p:spPr>
      </p:pic>
      <p:sp>
        <p:nvSpPr>
          <p:cNvPr id="4" name="TextBox 3">
            <a:extLst>
              <a:ext uri="{FF2B5EF4-FFF2-40B4-BE49-F238E27FC236}">
                <a16:creationId xmlns:a16="http://schemas.microsoft.com/office/drawing/2014/main" id="{43875A17-85B0-4064-A4B9-3259BCBE0C90}"/>
              </a:ext>
            </a:extLst>
          </p:cNvPr>
          <p:cNvSpPr txBox="1"/>
          <p:nvPr/>
        </p:nvSpPr>
        <p:spPr>
          <a:xfrm>
            <a:off x="2270022" y="228600"/>
            <a:ext cx="4423006" cy="523220"/>
          </a:xfrm>
          <a:prstGeom prst="rect">
            <a:avLst/>
          </a:prstGeom>
          <a:noFill/>
        </p:spPr>
        <p:txBody>
          <a:bodyPr wrap="none" rtlCol="0">
            <a:spAutoFit/>
          </a:bodyPr>
          <a:lstStyle/>
          <a:p>
            <a:pPr algn="ctr"/>
            <a:r>
              <a:rPr lang="en-US" altLang="ko-KR" sz="2800" dirty="0">
                <a:solidFill>
                  <a:schemeClr val="bg1"/>
                </a:solidFill>
                <a:latin typeface="Calibri" panose="020F0502020204030204" pitchFamily="34" charset="0"/>
                <a:cs typeface="Calibri" panose="020F0502020204030204" pitchFamily="34" charset="0"/>
              </a:rPr>
              <a:t>Experiment 2.  Drop off </a:t>
            </a:r>
            <a:r>
              <a:rPr lang="en-US" altLang="ko-KR" sz="2800" dirty="0">
                <a:solidFill>
                  <a:srgbClr val="FF0000"/>
                </a:solidFill>
                <a:latin typeface="Calibri" panose="020F0502020204030204" pitchFamily="34" charset="0"/>
                <a:cs typeface="Calibri" panose="020F0502020204030204" pitchFamily="34" charset="0"/>
              </a:rPr>
              <a:t>Ch15</a:t>
            </a:r>
          </a:p>
        </p:txBody>
      </p:sp>
      <p:sp>
        <p:nvSpPr>
          <p:cNvPr id="10" name="TextBox 9">
            <a:extLst>
              <a:ext uri="{FF2B5EF4-FFF2-40B4-BE49-F238E27FC236}">
                <a16:creationId xmlns:a16="http://schemas.microsoft.com/office/drawing/2014/main" id="{F9E0B133-3B7B-47FB-A406-B8BD5AE67C9D}"/>
              </a:ext>
            </a:extLst>
          </p:cNvPr>
          <p:cNvSpPr txBox="1"/>
          <p:nvPr/>
        </p:nvSpPr>
        <p:spPr>
          <a:xfrm>
            <a:off x="457200" y="1285553"/>
            <a:ext cx="6781800" cy="400110"/>
          </a:xfrm>
          <a:prstGeom prst="rect">
            <a:avLst/>
          </a:prstGeom>
          <a:noFill/>
        </p:spPr>
        <p:txBody>
          <a:bodyPr wrap="square" rtlCol="0">
            <a:spAutoFit/>
          </a:bodyPr>
          <a:lstStyle/>
          <a:p>
            <a:pPr marL="285750" indent="-285750">
              <a:buFont typeface="Wingdings" panose="05000000000000000000" pitchFamily="2" charset="2"/>
              <a:buChar char="u"/>
            </a:pPr>
            <a:r>
              <a:rPr lang="en-US" altLang="ko-KR" sz="2000" b="1" dirty="0">
                <a:solidFill>
                  <a:schemeClr val="bg1"/>
                </a:solidFill>
                <a:latin typeface="Calibri" panose="020F0502020204030204" pitchFamily="34" charset="0"/>
                <a:cs typeface="Calibri" panose="020F0502020204030204" pitchFamily="34" charset="0"/>
              </a:rPr>
              <a:t>Comparison with the ABI NRT TPW </a:t>
            </a:r>
            <a:r>
              <a:rPr lang="en-US" altLang="ko-KR" sz="2000" dirty="0">
                <a:solidFill>
                  <a:schemeClr val="bg1"/>
                </a:solidFill>
                <a:latin typeface="Calibri" panose="020F0502020204030204" pitchFamily="34" charset="0"/>
                <a:cs typeface="Calibri" panose="020F0502020204030204" pitchFamily="34" charset="0"/>
              </a:rPr>
              <a:t>(individual scene)</a:t>
            </a:r>
            <a:endParaRPr lang="ko-KR" altLang="en-US" sz="2000" dirty="0">
              <a:solidFill>
                <a:schemeClr val="bg1"/>
              </a:solidFill>
              <a:latin typeface="Calibri" panose="020F0502020204030204" pitchFamily="34" charset="0"/>
              <a:cs typeface="Calibri" panose="020F0502020204030204" pitchFamily="34" charset="0"/>
            </a:endParaRPr>
          </a:p>
        </p:txBody>
      </p:sp>
      <p:pic>
        <p:nvPicPr>
          <p:cNvPr id="12" name="그림 11">
            <a:extLst>
              <a:ext uri="{FF2B5EF4-FFF2-40B4-BE49-F238E27FC236}">
                <a16:creationId xmlns:a16="http://schemas.microsoft.com/office/drawing/2014/main" id="{5E0BD5DC-978D-4FED-8B5C-CFA2546681A0}"/>
              </a:ext>
            </a:extLst>
          </p:cNvPr>
          <p:cNvPicPr>
            <a:picLocks noChangeAspect="1"/>
          </p:cNvPicPr>
          <p:nvPr/>
        </p:nvPicPr>
        <p:blipFill>
          <a:blip r:embed="rId3"/>
          <a:stretch>
            <a:fillRect/>
          </a:stretch>
        </p:blipFill>
        <p:spPr>
          <a:xfrm>
            <a:off x="5119253" y="1806832"/>
            <a:ext cx="3600000" cy="3862800"/>
          </a:xfrm>
          <a:prstGeom prst="rect">
            <a:avLst/>
          </a:prstGeom>
          <a:solidFill>
            <a:schemeClr val="lt1"/>
          </a:solidFill>
        </p:spPr>
      </p:pic>
      <p:sp>
        <p:nvSpPr>
          <p:cNvPr id="15" name="직사각형 14">
            <a:extLst>
              <a:ext uri="{FF2B5EF4-FFF2-40B4-BE49-F238E27FC236}">
                <a16:creationId xmlns:a16="http://schemas.microsoft.com/office/drawing/2014/main" id="{2ACA06D6-8AB5-4E48-B810-492FC463DAA3}"/>
              </a:ext>
            </a:extLst>
          </p:cNvPr>
          <p:cNvSpPr/>
          <p:nvPr/>
        </p:nvSpPr>
        <p:spPr>
          <a:xfrm>
            <a:off x="4715205" y="5798403"/>
            <a:ext cx="4441750" cy="584775"/>
          </a:xfrm>
          <a:prstGeom prst="rect">
            <a:avLst/>
          </a:prstGeom>
        </p:spPr>
        <p:txBody>
          <a:bodyPr wrap="square">
            <a:spAutoFit/>
          </a:bodyPr>
          <a:lstStyle/>
          <a:p>
            <a:pPr marL="285750" indent="-285750">
              <a:buFont typeface="Wingdings" panose="05000000000000000000" pitchFamily="2" charset="2"/>
              <a:buChar char="Ø"/>
            </a:pPr>
            <a:r>
              <a:rPr lang="en-US" altLang="ko-KR" sz="1600" dirty="0">
                <a:solidFill>
                  <a:schemeClr val="bg1"/>
                </a:solidFill>
                <a:latin typeface="Calibri" panose="020F0502020204030204" pitchFamily="34" charset="0"/>
                <a:cs typeface="Calibri" panose="020F0502020204030204" pitchFamily="34" charset="0"/>
              </a:rPr>
              <a:t>Moderate negative biases (smaller than the Exp.1) in the northern hemisphere </a:t>
            </a:r>
          </a:p>
        </p:txBody>
      </p:sp>
      <p:sp>
        <p:nvSpPr>
          <p:cNvPr id="16" name="직사각형 15">
            <a:extLst>
              <a:ext uri="{FF2B5EF4-FFF2-40B4-BE49-F238E27FC236}">
                <a16:creationId xmlns:a16="http://schemas.microsoft.com/office/drawing/2014/main" id="{0FD6E0B5-97D3-48E7-837B-21B4F544ECF3}"/>
              </a:ext>
            </a:extLst>
          </p:cNvPr>
          <p:cNvSpPr/>
          <p:nvPr/>
        </p:nvSpPr>
        <p:spPr>
          <a:xfrm>
            <a:off x="676605" y="5769427"/>
            <a:ext cx="4038600" cy="338554"/>
          </a:xfrm>
          <a:prstGeom prst="rect">
            <a:avLst/>
          </a:prstGeom>
        </p:spPr>
        <p:txBody>
          <a:bodyPr wrap="square">
            <a:spAutoFit/>
          </a:bodyPr>
          <a:lstStyle/>
          <a:p>
            <a:pPr marL="285750" indent="-285750">
              <a:buFont typeface="Wingdings" panose="05000000000000000000" pitchFamily="2" charset="2"/>
              <a:buChar char="Ø"/>
            </a:pPr>
            <a:r>
              <a:rPr lang="en-US" altLang="ko-KR" sz="1600" dirty="0">
                <a:solidFill>
                  <a:schemeClr val="bg1"/>
                </a:solidFill>
                <a:latin typeface="Calibri" panose="020F0502020204030204" pitchFamily="34" charset="0"/>
                <a:cs typeface="Calibri" panose="020F0502020204030204" pitchFamily="34" charset="0"/>
              </a:rPr>
              <a:t>Retrieval rate slightly decreases: 98.1%</a:t>
            </a:r>
          </a:p>
        </p:txBody>
      </p:sp>
      <p:sp>
        <p:nvSpPr>
          <p:cNvPr id="17" name="TextBox 16">
            <a:extLst>
              <a:ext uri="{FF2B5EF4-FFF2-40B4-BE49-F238E27FC236}">
                <a16:creationId xmlns:a16="http://schemas.microsoft.com/office/drawing/2014/main" id="{FBA99279-6684-4861-B359-A3AED6764CBA}"/>
              </a:ext>
            </a:extLst>
          </p:cNvPr>
          <p:cNvSpPr txBox="1"/>
          <p:nvPr/>
        </p:nvSpPr>
        <p:spPr>
          <a:xfrm>
            <a:off x="7416443" y="1316331"/>
            <a:ext cx="1479892" cy="338554"/>
          </a:xfrm>
          <a:prstGeom prst="rect">
            <a:avLst/>
          </a:prstGeom>
          <a:ln>
            <a:noFill/>
          </a:ln>
        </p:spPr>
        <p:style>
          <a:lnRef idx="1">
            <a:schemeClr val="dk1"/>
          </a:lnRef>
          <a:fillRef idx="2">
            <a:schemeClr val="dk1"/>
          </a:fillRef>
          <a:effectRef idx="1">
            <a:schemeClr val="dk1"/>
          </a:effectRef>
          <a:fontRef idx="minor">
            <a:schemeClr val="dk1"/>
          </a:fontRef>
        </p:style>
        <p:txBody>
          <a:bodyPr wrap="none" rtlCol="0">
            <a:spAutoFit/>
          </a:bodyPr>
          <a:lstStyle/>
          <a:p>
            <a:r>
              <a:rPr lang="en-US" altLang="ko-KR" sz="1600" b="1" dirty="0">
                <a:latin typeface="Calibri" panose="020F0502020204030204" pitchFamily="34" charset="0"/>
                <a:cs typeface="Calibri" panose="020F0502020204030204" pitchFamily="34" charset="0"/>
              </a:rPr>
              <a:t>2018.06.22 01Z</a:t>
            </a:r>
            <a:endParaRPr lang="ko-KR" altLang="en-US" sz="1600" b="1" dirty="0">
              <a:latin typeface="Calibri" panose="020F0502020204030204" pitchFamily="34" charset="0"/>
              <a:cs typeface="Calibri" panose="020F0502020204030204" pitchFamily="34" charset="0"/>
            </a:endParaRPr>
          </a:p>
        </p:txBody>
      </p:sp>
      <p:pic>
        <p:nvPicPr>
          <p:cNvPr id="6" name="그림 5" descr="텍스트, 지도이(가) 표시된 사진&#10;&#10;자동 생성된 설명">
            <a:extLst>
              <a:ext uri="{FF2B5EF4-FFF2-40B4-BE49-F238E27FC236}">
                <a16:creationId xmlns:a16="http://schemas.microsoft.com/office/drawing/2014/main" id="{AF56D93D-8A17-4F25-AE5A-9ED467BB337A}"/>
              </a:ext>
            </a:extLst>
          </p:cNvPr>
          <p:cNvPicPr>
            <a:picLocks noChangeAspect="1"/>
          </p:cNvPicPr>
          <p:nvPr/>
        </p:nvPicPr>
        <p:blipFill>
          <a:blip r:embed="rId4"/>
          <a:stretch>
            <a:fillRect/>
          </a:stretch>
        </p:blipFill>
        <p:spPr>
          <a:xfrm>
            <a:off x="897983" y="1806832"/>
            <a:ext cx="3600000" cy="3863999"/>
          </a:xfrm>
          <a:prstGeom prst="rect">
            <a:avLst/>
          </a:prstGeom>
        </p:spPr>
      </p:pic>
      <p:sp>
        <p:nvSpPr>
          <p:cNvPr id="18" name="TextBox 17">
            <a:extLst>
              <a:ext uri="{FF2B5EF4-FFF2-40B4-BE49-F238E27FC236}">
                <a16:creationId xmlns:a16="http://schemas.microsoft.com/office/drawing/2014/main" id="{99F095D2-5C6F-4909-9BE3-FFC9AB2BEDA2}"/>
              </a:ext>
            </a:extLst>
          </p:cNvPr>
          <p:cNvSpPr txBox="1"/>
          <p:nvPr/>
        </p:nvSpPr>
        <p:spPr>
          <a:xfrm>
            <a:off x="5310130" y="5173728"/>
            <a:ext cx="3007603" cy="184666"/>
          </a:xfrm>
          <a:prstGeom prst="rect">
            <a:avLst/>
          </a:prstGeom>
          <a:solidFill>
            <a:schemeClr val="bg1"/>
          </a:solidFill>
          <a:ln>
            <a:noFill/>
          </a:ln>
        </p:spPr>
        <p:txBody>
          <a:bodyPr wrap="square" lIns="0" tIns="0" rIns="0" bIns="0" rtlCol="0">
            <a:spAutoFit/>
          </a:bodyPr>
          <a:lstStyle/>
          <a:p>
            <a:r>
              <a:rPr lang="en-US" altLang="ko-KR" sz="1200" dirty="0">
                <a:latin typeface="Calibri" panose="020F0502020204030204" pitchFamily="34" charset="0"/>
                <a:cs typeface="Calibri" panose="020F0502020204030204" pitchFamily="34" charset="0"/>
              </a:rPr>
              <a:t>   220°   240°    260°   280°    300°   320°    340°</a:t>
            </a:r>
            <a:endParaRPr lang="ko-KR" altLang="en-US"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70185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그림 11" descr="텍스트, 지도이(가) 표시된 사진&#10;&#10;자동 생성된 설명">
            <a:extLst>
              <a:ext uri="{FF2B5EF4-FFF2-40B4-BE49-F238E27FC236}">
                <a16:creationId xmlns:a16="http://schemas.microsoft.com/office/drawing/2014/main" id="{55AB900D-B796-4EB5-B984-F9CE696F5375}"/>
              </a:ext>
            </a:extLst>
          </p:cNvPr>
          <p:cNvPicPr>
            <a:picLocks noChangeAspect="1"/>
          </p:cNvPicPr>
          <p:nvPr/>
        </p:nvPicPr>
        <p:blipFill>
          <a:blip r:embed="rId2"/>
          <a:stretch>
            <a:fillRect/>
          </a:stretch>
        </p:blipFill>
        <p:spPr>
          <a:xfrm>
            <a:off x="897983" y="1806237"/>
            <a:ext cx="3600000" cy="3863999"/>
          </a:xfrm>
          <a:prstGeom prst="rect">
            <a:avLst/>
          </a:prstGeom>
        </p:spPr>
      </p:pic>
      <p:sp>
        <p:nvSpPr>
          <p:cNvPr id="4" name="TextBox 3">
            <a:extLst>
              <a:ext uri="{FF2B5EF4-FFF2-40B4-BE49-F238E27FC236}">
                <a16:creationId xmlns:a16="http://schemas.microsoft.com/office/drawing/2014/main" id="{43875A17-85B0-4064-A4B9-3259BCBE0C90}"/>
              </a:ext>
            </a:extLst>
          </p:cNvPr>
          <p:cNvSpPr txBox="1"/>
          <p:nvPr/>
        </p:nvSpPr>
        <p:spPr>
          <a:xfrm>
            <a:off x="2270022" y="228600"/>
            <a:ext cx="4423006" cy="523220"/>
          </a:xfrm>
          <a:prstGeom prst="rect">
            <a:avLst/>
          </a:prstGeom>
          <a:noFill/>
        </p:spPr>
        <p:txBody>
          <a:bodyPr wrap="none" rtlCol="0">
            <a:spAutoFit/>
          </a:bodyPr>
          <a:lstStyle/>
          <a:p>
            <a:pPr algn="ctr"/>
            <a:r>
              <a:rPr lang="en-US" altLang="ko-KR" sz="2800" dirty="0">
                <a:solidFill>
                  <a:schemeClr val="bg1"/>
                </a:solidFill>
                <a:latin typeface="Calibri" panose="020F0502020204030204" pitchFamily="34" charset="0"/>
                <a:cs typeface="Calibri" panose="020F0502020204030204" pitchFamily="34" charset="0"/>
              </a:rPr>
              <a:t>Experiment 3.  Drop off </a:t>
            </a:r>
            <a:r>
              <a:rPr lang="en-US" altLang="ko-KR" sz="2800" dirty="0">
                <a:solidFill>
                  <a:srgbClr val="FF0000"/>
                </a:solidFill>
                <a:latin typeface="Calibri" panose="020F0502020204030204" pitchFamily="34" charset="0"/>
                <a:cs typeface="Calibri" panose="020F0502020204030204" pitchFamily="34" charset="0"/>
              </a:rPr>
              <a:t>Ch16</a:t>
            </a:r>
          </a:p>
        </p:txBody>
      </p:sp>
      <p:sp>
        <p:nvSpPr>
          <p:cNvPr id="10" name="TextBox 9">
            <a:extLst>
              <a:ext uri="{FF2B5EF4-FFF2-40B4-BE49-F238E27FC236}">
                <a16:creationId xmlns:a16="http://schemas.microsoft.com/office/drawing/2014/main" id="{F9E0B133-3B7B-47FB-A406-B8BD5AE67C9D}"/>
              </a:ext>
            </a:extLst>
          </p:cNvPr>
          <p:cNvSpPr txBox="1"/>
          <p:nvPr/>
        </p:nvSpPr>
        <p:spPr>
          <a:xfrm>
            <a:off x="457200" y="1285553"/>
            <a:ext cx="6781800" cy="400110"/>
          </a:xfrm>
          <a:prstGeom prst="rect">
            <a:avLst/>
          </a:prstGeom>
          <a:noFill/>
        </p:spPr>
        <p:txBody>
          <a:bodyPr wrap="square" rtlCol="0">
            <a:spAutoFit/>
          </a:bodyPr>
          <a:lstStyle/>
          <a:p>
            <a:pPr marL="285750" indent="-285750">
              <a:buFont typeface="Wingdings" panose="05000000000000000000" pitchFamily="2" charset="2"/>
              <a:buChar char="u"/>
            </a:pPr>
            <a:r>
              <a:rPr lang="en-US" altLang="ko-KR" sz="2000" b="1" dirty="0">
                <a:solidFill>
                  <a:schemeClr val="bg1"/>
                </a:solidFill>
                <a:latin typeface="Calibri" panose="020F0502020204030204" pitchFamily="34" charset="0"/>
                <a:cs typeface="Calibri" panose="020F0502020204030204" pitchFamily="34" charset="0"/>
              </a:rPr>
              <a:t>Comparison with the ABI NRT TPW </a:t>
            </a:r>
            <a:r>
              <a:rPr lang="en-US" altLang="ko-KR" sz="2000" dirty="0">
                <a:solidFill>
                  <a:schemeClr val="bg1"/>
                </a:solidFill>
                <a:latin typeface="Calibri" panose="020F0502020204030204" pitchFamily="34" charset="0"/>
                <a:cs typeface="Calibri" panose="020F0502020204030204" pitchFamily="34" charset="0"/>
              </a:rPr>
              <a:t>(individual scene)</a:t>
            </a:r>
            <a:endParaRPr lang="ko-KR" altLang="en-US" sz="2000" dirty="0">
              <a:solidFill>
                <a:schemeClr val="bg1"/>
              </a:solidFill>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FBA99279-6684-4861-B359-A3AED6764CBA}"/>
              </a:ext>
            </a:extLst>
          </p:cNvPr>
          <p:cNvSpPr txBox="1"/>
          <p:nvPr/>
        </p:nvSpPr>
        <p:spPr>
          <a:xfrm>
            <a:off x="7416443" y="1316331"/>
            <a:ext cx="1479892" cy="338554"/>
          </a:xfrm>
          <a:prstGeom prst="rect">
            <a:avLst/>
          </a:prstGeom>
          <a:ln>
            <a:noFill/>
          </a:ln>
        </p:spPr>
        <p:style>
          <a:lnRef idx="1">
            <a:schemeClr val="dk1"/>
          </a:lnRef>
          <a:fillRef idx="2">
            <a:schemeClr val="dk1"/>
          </a:fillRef>
          <a:effectRef idx="1">
            <a:schemeClr val="dk1"/>
          </a:effectRef>
          <a:fontRef idx="minor">
            <a:schemeClr val="dk1"/>
          </a:fontRef>
        </p:style>
        <p:txBody>
          <a:bodyPr wrap="none" rtlCol="0">
            <a:spAutoFit/>
          </a:bodyPr>
          <a:lstStyle/>
          <a:p>
            <a:r>
              <a:rPr lang="en-US" altLang="ko-KR" sz="1600" b="1" dirty="0">
                <a:latin typeface="Calibri" panose="020F0502020204030204" pitchFamily="34" charset="0"/>
                <a:cs typeface="Calibri" panose="020F0502020204030204" pitchFamily="34" charset="0"/>
              </a:rPr>
              <a:t>2018.06.22 01Z</a:t>
            </a:r>
            <a:endParaRPr lang="ko-KR" altLang="en-US" sz="1600" b="1" dirty="0">
              <a:latin typeface="Calibri" panose="020F0502020204030204" pitchFamily="34" charset="0"/>
              <a:cs typeface="Calibri" panose="020F0502020204030204" pitchFamily="34" charset="0"/>
            </a:endParaRPr>
          </a:p>
        </p:txBody>
      </p:sp>
      <p:pic>
        <p:nvPicPr>
          <p:cNvPr id="11" name="그림 10">
            <a:extLst>
              <a:ext uri="{FF2B5EF4-FFF2-40B4-BE49-F238E27FC236}">
                <a16:creationId xmlns:a16="http://schemas.microsoft.com/office/drawing/2014/main" id="{970D8679-1DEB-4A9D-BA75-F4EF20C7A8A6}"/>
              </a:ext>
            </a:extLst>
          </p:cNvPr>
          <p:cNvPicPr>
            <a:picLocks noChangeAspect="1"/>
          </p:cNvPicPr>
          <p:nvPr/>
        </p:nvPicPr>
        <p:blipFill>
          <a:blip r:embed="rId3"/>
          <a:stretch>
            <a:fillRect/>
          </a:stretch>
        </p:blipFill>
        <p:spPr>
          <a:xfrm>
            <a:off x="5119256" y="1806238"/>
            <a:ext cx="3600000" cy="3862800"/>
          </a:xfrm>
          <a:prstGeom prst="rect">
            <a:avLst/>
          </a:prstGeom>
          <a:solidFill>
            <a:schemeClr val="bg1"/>
          </a:solidFill>
        </p:spPr>
      </p:pic>
      <p:sp>
        <p:nvSpPr>
          <p:cNvPr id="20" name="직사각형 19">
            <a:extLst>
              <a:ext uri="{FF2B5EF4-FFF2-40B4-BE49-F238E27FC236}">
                <a16:creationId xmlns:a16="http://schemas.microsoft.com/office/drawing/2014/main" id="{BE182C62-64B6-4B3D-9485-8BC4B7CFB52D}"/>
              </a:ext>
            </a:extLst>
          </p:cNvPr>
          <p:cNvSpPr/>
          <p:nvPr/>
        </p:nvSpPr>
        <p:spPr>
          <a:xfrm>
            <a:off x="676605" y="5809992"/>
            <a:ext cx="4038600" cy="338554"/>
          </a:xfrm>
          <a:prstGeom prst="rect">
            <a:avLst/>
          </a:prstGeom>
        </p:spPr>
        <p:txBody>
          <a:bodyPr wrap="square">
            <a:spAutoFit/>
          </a:bodyPr>
          <a:lstStyle/>
          <a:p>
            <a:pPr marL="285750" indent="-285750">
              <a:buFont typeface="Wingdings" panose="05000000000000000000" pitchFamily="2" charset="2"/>
              <a:buChar char="Ø"/>
            </a:pPr>
            <a:r>
              <a:rPr lang="en-US" altLang="ko-KR" sz="1600" dirty="0">
                <a:solidFill>
                  <a:schemeClr val="bg1"/>
                </a:solidFill>
                <a:latin typeface="Calibri" panose="020F0502020204030204" pitchFamily="34" charset="0"/>
                <a:cs typeface="Calibri" panose="020F0502020204030204" pitchFamily="34" charset="0"/>
              </a:rPr>
              <a:t>Retrieval rate decreases: 95.5%</a:t>
            </a:r>
          </a:p>
        </p:txBody>
      </p:sp>
      <p:sp>
        <p:nvSpPr>
          <p:cNvPr id="21" name="직사각형 20">
            <a:extLst>
              <a:ext uri="{FF2B5EF4-FFF2-40B4-BE49-F238E27FC236}">
                <a16:creationId xmlns:a16="http://schemas.microsoft.com/office/drawing/2014/main" id="{B7E0848B-DDEF-4EF3-AFF2-34F0FF550027}"/>
              </a:ext>
            </a:extLst>
          </p:cNvPr>
          <p:cNvSpPr/>
          <p:nvPr/>
        </p:nvSpPr>
        <p:spPr>
          <a:xfrm>
            <a:off x="4953000" y="5809992"/>
            <a:ext cx="4191000" cy="584775"/>
          </a:xfrm>
          <a:prstGeom prst="rect">
            <a:avLst/>
          </a:prstGeom>
        </p:spPr>
        <p:txBody>
          <a:bodyPr wrap="square">
            <a:spAutoFit/>
          </a:bodyPr>
          <a:lstStyle/>
          <a:p>
            <a:pPr marL="285750" indent="-285750">
              <a:buFont typeface="Wingdings" panose="05000000000000000000" pitchFamily="2" charset="2"/>
              <a:buChar char="Ø"/>
            </a:pPr>
            <a:r>
              <a:rPr lang="en-US" altLang="ko-KR" sz="1600" dirty="0">
                <a:solidFill>
                  <a:schemeClr val="bg1"/>
                </a:solidFill>
                <a:latin typeface="Calibri" panose="020F0502020204030204" pitchFamily="34" charset="0"/>
                <a:cs typeface="Calibri" panose="020F0502020204030204" pitchFamily="34" charset="0"/>
              </a:rPr>
              <a:t>The retrieved TPW shows very little change without Channel 16.</a:t>
            </a:r>
          </a:p>
        </p:txBody>
      </p:sp>
      <p:pic>
        <p:nvPicPr>
          <p:cNvPr id="3" name="그림 2" descr="텍스트, 지도이(가) 표시된 사진&#10;&#10;자동 생성된 설명">
            <a:extLst>
              <a:ext uri="{FF2B5EF4-FFF2-40B4-BE49-F238E27FC236}">
                <a16:creationId xmlns:a16="http://schemas.microsoft.com/office/drawing/2014/main" id="{DCF3C30E-F638-43AE-BB18-251862AB3A29}"/>
              </a:ext>
            </a:extLst>
          </p:cNvPr>
          <p:cNvPicPr>
            <a:picLocks noChangeAspect="1"/>
          </p:cNvPicPr>
          <p:nvPr/>
        </p:nvPicPr>
        <p:blipFill>
          <a:blip r:embed="rId4"/>
          <a:stretch>
            <a:fillRect/>
          </a:stretch>
        </p:blipFill>
        <p:spPr>
          <a:xfrm>
            <a:off x="897983" y="1806237"/>
            <a:ext cx="3600000" cy="3863999"/>
          </a:xfrm>
          <a:prstGeom prst="rect">
            <a:avLst/>
          </a:prstGeom>
        </p:spPr>
      </p:pic>
      <p:sp>
        <p:nvSpPr>
          <p:cNvPr id="14" name="TextBox 13">
            <a:extLst>
              <a:ext uri="{FF2B5EF4-FFF2-40B4-BE49-F238E27FC236}">
                <a16:creationId xmlns:a16="http://schemas.microsoft.com/office/drawing/2014/main" id="{3E7B5BE2-3AE1-4C53-9FAE-994575471C79}"/>
              </a:ext>
            </a:extLst>
          </p:cNvPr>
          <p:cNvSpPr txBox="1"/>
          <p:nvPr/>
        </p:nvSpPr>
        <p:spPr>
          <a:xfrm>
            <a:off x="5310130" y="5173728"/>
            <a:ext cx="3007603" cy="184666"/>
          </a:xfrm>
          <a:prstGeom prst="rect">
            <a:avLst/>
          </a:prstGeom>
          <a:solidFill>
            <a:schemeClr val="bg1"/>
          </a:solidFill>
          <a:ln>
            <a:noFill/>
          </a:ln>
        </p:spPr>
        <p:txBody>
          <a:bodyPr wrap="square" lIns="0" tIns="0" rIns="0" bIns="0" rtlCol="0">
            <a:spAutoFit/>
          </a:bodyPr>
          <a:lstStyle/>
          <a:p>
            <a:r>
              <a:rPr lang="en-US" altLang="ko-KR" sz="1200" dirty="0">
                <a:latin typeface="Calibri" panose="020F0502020204030204" pitchFamily="34" charset="0"/>
                <a:cs typeface="Calibri" panose="020F0502020204030204" pitchFamily="34" charset="0"/>
              </a:rPr>
              <a:t>   220°   240°    260°   280°    300°   320°    340°</a:t>
            </a:r>
            <a:endParaRPr lang="ko-KR" altLang="en-US"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8480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그림 8" descr="텍스트, 지도이(가) 표시된 사진&#10;&#10;자동 생성된 설명">
            <a:extLst>
              <a:ext uri="{FF2B5EF4-FFF2-40B4-BE49-F238E27FC236}">
                <a16:creationId xmlns:a16="http://schemas.microsoft.com/office/drawing/2014/main" id="{F43AF3F2-FB22-4B17-BEA6-76CEC7BF2724}"/>
              </a:ext>
            </a:extLst>
          </p:cNvPr>
          <p:cNvPicPr>
            <a:picLocks noChangeAspect="1"/>
          </p:cNvPicPr>
          <p:nvPr/>
        </p:nvPicPr>
        <p:blipFill>
          <a:blip r:embed="rId2"/>
          <a:stretch>
            <a:fillRect/>
          </a:stretch>
        </p:blipFill>
        <p:spPr>
          <a:xfrm>
            <a:off x="897983" y="1801673"/>
            <a:ext cx="3600000" cy="3863999"/>
          </a:xfrm>
          <a:prstGeom prst="rect">
            <a:avLst/>
          </a:prstGeom>
        </p:spPr>
      </p:pic>
      <p:sp>
        <p:nvSpPr>
          <p:cNvPr id="4" name="TextBox 3">
            <a:extLst>
              <a:ext uri="{FF2B5EF4-FFF2-40B4-BE49-F238E27FC236}">
                <a16:creationId xmlns:a16="http://schemas.microsoft.com/office/drawing/2014/main" id="{43875A17-85B0-4064-A4B9-3259BCBE0C90}"/>
              </a:ext>
            </a:extLst>
          </p:cNvPr>
          <p:cNvSpPr txBox="1"/>
          <p:nvPr/>
        </p:nvSpPr>
        <p:spPr>
          <a:xfrm>
            <a:off x="1811565" y="228600"/>
            <a:ext cx="5339924" cy="523220"/>
          </a:xfrm>
          <a:prstGeom prst="rect">
            <a:avLst/>
          </a:prstGeom>
          <a:noFill/>
        </p:spPr>
        <p:txBody>
          <a:bodyPr wrap="none" rtlCol="0">
            <a:spAutoFit/>
          </a:bodyPr>
          <a:lstStyle/>
          <a:p>
            <a:pPr algn="ctr"/>
            <a:r>
              <a:rPr lang="en-US" altLang="ko-KR" sz="2800" dirty="0">
                <a:solidFill>
                  <a:schemeClr val="bg1"/>
                </a:solidFill>
                <a:latin typeface="Calibri" panose="020F0502020204030204" pitchFamily="34" charset="0"/>
                <a:cs typeface="Calibri" panose="020F0502020204030204" pitchFamily="34" charset="0"/>
              </a:rPr>
              <a:t>Experiment 4.  Drop off </a:t>
            </a:r>
            <a:r>
              <a:rPr lang="en-US" altLang="ko-KR" sz="2800" dirty="0">
                <a:solidFill>
                  <a:srgbClr val="FF0000"/>
                </a:solidFill>
                <a:latin typeface="Calibri" panose="020F0502020204030204" pitchFamily="34" charset="0"/>
                <a:cs typeface="Calibri" panose="020F0502020204030204" pitchFamily="34" charset="0"/>
              </a:rPr>
              <a:t>Ch15, Ch16</a:t>
            </a:r>
          </a:p>
        </p:txBody>
      </p:sp>
      <p:sp>
        <p:nvSpPr>
          <p:cNvPr id="10" name="TextBox 9">
            <a:extLst>
              <a:ext uri="{FF2B5EF4-FFF2-40B4-BE49-F238E27FC236}">
                <a16:creationId xmlns:a16="http://schemas.microsoft.com/office/drawing/2014/main" id="{F9E0B133-3B7B-47FB-A406-B8BD5AE67C9D}"/>
              </a:ext>
            </a:extLst>
          </p:cNvPr>
          <p:cNvSpPr txBox="1"/>
          <p:nvPr/>
        </p:nvSpPr>
        <p:spPr>
          <a:xfrm>
            <a:off x="457200" y="1285553"/>
            <a:ext cx="6781800" cy="400110"/>
          </a:xfrm>
          <a:prstGeom prst="rect">
            <a:avLst/>
          </a:prstGeom>
          <a:noFill/>
        </p:spPr>
        <p:txBody>
          <a:bodyPr wrap="square" rtlCol="0">
            <a:spAutoFit/>
          </a:bodyPr>
          <a:lstStyle/>
          <a:p>
            <a:pPr marL="285750" indent="-285750">
              <a:buFont typeface="Wingdings" panose="05000000000000000000" pitchFamily="2" charset="2"/>
              <a:buChar char="u"/>
            </a:pPr>
            <a:r>
              <a:rPr lang="en-US" altLang="ko-KR" sz="2000" b="1" dirty="0">
                <a:solidFill>
                  <a:schemeClr val="bg1"/>
                </a:solidFill>
                <a:latin typeface="Calibri" panose="020F0502020204030204" pitchFamily="34" charset="0"/>
                <a:cs typeface="Calibri" panose="020F0502020204030204" pitchFamily="34" charset="0"/>
              </a:rPr>
              <a:t>Comparison with the ABI NRT TPW </a:t>
            </a:r>
            <a:r>
              <a:rPr lang="en-US" altLang="ko-KR" sz="2000" dirty="0">
                <a:solidFill>
                  <a:schemeClr val="bg1"/>
                </a:solidFill>
                <a:latin typeface="Calibri" panose="020F0502020204030204" pitchFamily="34" charset="0"/>
                <a:cs typeface="Calibri" panose="020F0502020204030204" pitchFamily="34" charset="0"/>
              </a:rPr>
              <a:t>(individual scene)</a:t>
            </a:r>
            <a:endParaRPr lang="ko-KR" altLang="en-US" sz="2000" dirty="0">
              <a:solidFill>
                <a:schemeClr val="bg1"/>
              </a:solidFill>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FBA99279-6684-4861-B359-A3AED6764CBA}"/>
              </a:ext>
            </a:extLst>
          </p:cNvPr>
          <p:cNvSpPr txBox="1"/>
          <p:nvPr/>
        </p:nvSpPr>
        <p:spPr>
          <a:xfrm>
            <a:off x="7416443" y="1316331"/>
            <a:ext cx="1479892" cy="338554"/>
          </a:xfrm>
          <a:prstGeom prst="rect">
            <a:avLst/>
          </a:prstGeom>
          <a:ln>
            <a:noFill/>
          </a:ln>
        </p:spPr>
        <p:style>
          <a:lnRef idx="1">
            <a:schemeClr val="dk1"/>
          </a:lnRef>
          <a:fillRef idx="2">
            <a:schemeClr val="dk1"/>
          </a:fillRef>
          <a:effectRef idx="1">
            <a:schemeClr val="dk1"/>
          </a:effectRef>
          <a:fontRef idx="minor">
            <a:schemeClr val="dk1"/>
          </a:fontRef>
        </p:style>
        <p:txBody>
          <a:bodyPr wrap="none" rtlCol="0">
            <a:spAutoFit/>
          </a:bodyPr>
          <a:lstStyle/>
          <a:p>
            <a:r>
              <a:rPr lang="en-US" altLang="ko-KR" sz="1600" b="1" dirty="0">
                <a:latin typeface="Calibri" panose="020F0502020204030204" pitchFamily="34" charset="0"/>
                <a:cs typeface="Calibri" panose="020F0502020204030204" pitchFamily="34" charset="0"/>
              </a:rPr>
              <a:t>2018.06.22 01Z</a:t>
            </a:r>
            <a:endParaRPr lang="ko-KR" altLang="en-US" sz="1600" b="1" dirty="0">
              <a:latin typeface="Calibri" panose="020F0502020204030204" pitchFamily="34" charset="0"/>
              <a:cs typeface="Calibri" panose="020F0502020204030204" pitchFamily="34" charset="0"/>
            </a:endParaRPr>
          </a:p>
        </p:txBody>
      </p:sp>
      <p:pic>
        <p:nvPicPr>
          <p:cNvPr id="12" name="그림 11">
            <a:extLst>
              <a:ext uri="{FF2B5EF4-FFF2-40B4-BE49-F238E27FC236}">
                <a16:creationId xmlns:a16="http://schemas.microsoft.com/office/drawing/2014/main" id="{94731F5B-94CA-429E-B0DD-8FA03282CAD3}"/>
              </a:ext>
            </a:extLst>
          </p:cNvPr>
          <p:cNvPicPr>
            <a:picLocks noChangeAspect="1"/>
          </p:cNvPicPr>
          <p:nvPr/>
        </p:nvPicPr>
        <p:blipFill>
          <a:blip r:embed="rId3"/>
          <a:stretch>
            <a:fillRect/>
          </a:stretch>
        </p:blipFill>
        <p:spPr>
          <a:xfrm>
            <a:off x="5114463" y="1801674"/>
            <a:ext cx="3600000" cy="3862800"/>
          </a:xfrm>
          <a:prstGeom prst="rect">
            <a:avLst/>
          </a:prstGeom>
          <a:solidFill>
            <a:schemeClr val="lt1"/>
          </a:solidFill>
        </p:spPr>
      </p:pic>
      <p:sp>
        <p:nvSpPr>
          <p:cNvPr id="15" name="직사각형 14">
            <a:extLst>
              <a:ext uri="{FF2B5EF4-FFF2-40B4-BE49-F238E27FC236}">
                <a16:creationId xmlns:a16="http://schemas.microsoft.com/office/drawing/2014/main" id="{630D400F-11A6-4DF6-B696-E1FABFE78696}"/>
              </a:ext>
            </a:extLst>
          </p:cNvPr>
          <p:cNvSpPr/>
          <p:nvPr/>
        </p:nvSpPr>
        <p:spPr>
          <a:xfrm>
            <a:off x="790569" y="5783564"/>
            <a:ext cx="4038600" cy="338554"/>
          </a:xfrm>
          <a:prstGeom prst="rect">
            <a:avLst/>
          </a:prstGeom>
        </p:spPr>
        <p:txBody>
          <a:bodyPr wrap="square">
            <a:spAutoFit/>
          </a:bodyPr>
          <a:lstStyle/>
          <a:p>
            <a:pPr marL="285750" indent="-285750">
              <a:buFont typeface="Wingdings" panose="05000000000000000000" pitchFamily="2" charset="2"/>
              <a:buChar char="Ø"/>
            </a:pPr>
            <a:r>
              <a:rPr lang="en-US" altLang="ko-KR" sz="1600" dirty="0">
                <a:solidFill>
                  <a:schemeClr val="bg1"/>
                </a:solidFill>
                <a:latin typeface="Calibri" panose="020F0502020204030204" pitchFamily="34" charset="0"/>
                <a:cs typeface="Calibri" panose="020F0502020204030204" pitchFamily="34" charset="0"/>
              </a:rPr>
              <a:t>Retrieval rate decreases: 94.6%</a:t>
            </a:r>
          </a:p>
        </p:txBody>
      </p:sp>
      <p:pic>
        <p:nvPicPr>
          <p:cNvPr id="3" name="그림 2" descr="텍스트, 지도이(가) 표시된 사진&#10;&#10;자동 생성된 설명">
            <a:extLst>
              <a:ext uri="{FF2B5EF4-FFF2-40B4-BE49-F238E27FC236}">
                <a16:creationId xmlns:a16="http://schemas.microsoft.com/office/drawing/2014/main" id="{97EBFDEE-ED59-40DA-AD63-4B6F2A200E42}"/>
              </a:ext>
            </a:extLst>
          </p:cNvPr>
          <p:cNvPicPr>
            <a:picLocks noChangeAspect="1"/>
          </p:cNvPicPr>
          <p:nvPr/>
        </p:nvPicPr>
        <p:blipFill>
          <a:blip r:embed="rId4"/>
          <a:stretch>
            <a:fillRect/>
          </a:stretch>
        </p:blipFill>
        <p:spPr>
          <a:xfrm>
            <a:off x="897983" y="1801673"/>
            <a:ext cx="3600000" cy="3863999"/>
          </a:xfrm>
          <a:prstGeom prst="rect">
            <a:avLst/>
          </a:prstGeom>
        </p:spPr>
      </p:pic>
      <p:sp>
        <p:nvSpPr>
          <p:cNvPr id="16" name="TextBox 15">
            <a:extLst>
              <a:ext uri="{FF2B5EF4-FFF2-40B4-BE49-F238E27FC236}">
                <a16:creationId xmlns:a16="http://schemas.microsoft.com/office/drawing/2014/main" id="{D895A7DC-DBE1-4223-8CCE-9467A1025200}"/>
              </a:ext>
            </a:extLst>
          </p:cNvPr>
          <p:cNvSpPr txBox="1"/>
          <p:nvPr/>
        </p:nvSpPr>
        <p:spPr>
          <a:xfrm>
            <a:off x="5310130" y="5173728"/>
            <a:ext cx="3007603" cy="184666"/>
          </a:xfrm>
          <a:prstGeom prst="rect">
            <a:avLst/>
          </a:prstGeom>
          <a:solidFill>
            <a:schemeClr val="bg1"/>
          </a:solidFill>
          <a:ln>
            <a:noFill/>
          </a:ln>
        </p:spPr>
        <p:txBody>
          <a:bodyPr wrap="square" lIns="0" tIns="0" rIns="0" bIns="0" rtlCol="0">
            <a:spAutoFit/>
          </a:bodyPr>
          <a:lstStyle/>
          <a:p>
            <a:r>
              <a:rPr lang="en-US" altLang="ko-KR" sz="1200" dirty="0">
                <a:latin typeface="Calibri" panose="020F0502020204030204" pitchFamily="34" charset="0"/>
                <a:cs typeface="Calibri" panose="020F0502020204030204" pitchFamily="34" charset="0"/>
              </a:rPr>
              <a:t>   220°   240°    260°   280°    300°   320°    340°</a:t>
            </a:r>
            <a:endParaRPr lang="ko-KR" altLang="en-US"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58348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그림 8" descr="텍스트, 지도이(가) 표시된 사진&#10;&#10;자동 생성된 설명">
            <a:extLst>
              <a:ext uri="{FF2B5EF4-FFF2-40B4-BE49-F238E27FC236}">
                <a16:creationId xmlns:a16="http://schemas.microsoft.com/office/drawing/2014/main" id="{04ADF5FB-3902-467D-862A-AFD4F31928C2}"/>
              </a:ext>
            </a:extLst>
          </p:cNvPr>
          <p:cNvPicPr>
            <a:picLocks noChangeAspect="1"/>
          </p:cNvPicPr>
          <p:nvPr/>
        </p:nvPicPr>
        <p:blipFill>
          <a:blip r:embed="rId2"/>
          <a:stretch>
            <a:fillRect/>
          </a:stretch>
        </p:blipFill>
        <p:spPr>
          <a:xfrm>
            <a:off x="4599114" y="2173926"/>
            <a:ext cx="2247205" cy="2412000"/>
          </a:xfrm>
          <a:prstGeom prst="rect">
            <a:avLst/>
          </a:prstGeom>
        </p:spPr>
      </p:pic>
      <p:pic>
        <p:nvPicPr>
          <p:cNvPr id="21" name="그림 20" descr="텍스트, 지도이(가) 표시된 사진&#10;&#10;자동 생성된 설명">
            <a:extLst>
              <a:ext uri="{FF2B5EF4-FFF2-40B4-BE49-F238E27FC236}">
                <a16:creationId xmlns:a16="http://schemas.microsoft.com/office/drawing/2014/main" id="{F5266591-4CE6-4AA8-A17D-BF8C6BEB781D}"/>
              </a:ext>
            </a:extLst>
          </p:cNvPr>
          <p:cNvPicPr>
            <a:picLocks noChangeAspect="1"/>
          </p:cNvPicPr>
          <p:nvPr/>
        </p:nvPicPr>
        <p:blipFill>
          <a:blip r:embed="rId3"/>
          <a:stretch>
            <a:fillRect/>
          </a:stretch>
        </p:blipFill>
        <p:spPr>
          <a:xfrm>
            <a:off x="2311914" y="2173926"/>
            <a:ext cx="2247205" cy="2412000"/>
          </a:xfrm>
          <a:prstGeom prst="rect">
            <a:avLst/>
          </a:prstGeom>
        </p:spPr>
      </p:pic>
      <p:pic>
        <p:nvPicPr>
          <p:cNvPr id="23" name="그림 22" descr="텍스트, 지도이(가) 표시된 사진&#10;&#10;자동 생성된 설명">
            <a:extLst>
              <a:ext uri="{FF2B5EF4-FFF2-40B4-BE49-F238E27FC236}">
                <a16:creationId xmlns:a16="http://schemas.microsoft.com/office/drawing/2014/main" id="{D8FAC1F8-81D2-4523-AB61-3783FF1CB6C6}"/>
              </a:ext>
            </a:extLst>
          </p:cNvPr>
          <p:cNvPicPr>
            <a:picLocks noChangeAspect="1"/>
          </p:cNvPicPr>
          <p:nvPr/>
        </p:nvPicPr>
        <p:blipFill>
          <a:blip r:embed="rId4"/>
          <a:stretch>
            <a:fillRect/>
          </a:stretch>
        </p:blipFill>
        <p:spPr>
          <a:xfrm>
            <a:off x="24714" y="2173926"/>
            <a:ext cx="2247205" cy="2412000"/>
          </a:xfrm>
          <a:prstGeom prst="rect">
            <a:avLst/>
          </a:prstGeom>
        </p:spPr>
      </p:pic>
      <p:pic>
        <p:nvPicPr>
          <p:cNvPr id="25" name="그림 24" descr="텍스트, 지도이(가) 표시된 사진&#10;&#10;자동 생성된 설명">
            <a:extLst>
              <a:ext uri="{FF2B5EF4-FFF2-40B4-BE49-F238E27FC236}">
                <a16:creationId xmlns:a16="http://schemas.microsoft.com/office/drawing/2014/main" id="{7A06FA0F-6A31-4BCD-8ED9-0B6B2A4C2473}"/>
              </a:ext>
            </a:extLst>
          </p:cNvPr>
          <p:cNvPicPr>
            <a:picLocks noChangeAspect="1"/>
          </p:cNvPicPr>
          <p:nvPr/>
        </p:nvPicPr>
        <p:blipFill>
          <a:blip r:embed="rId5"/>
          <a:stretch>
            <a:fillRect/>
          </a:stretch>
        </p:blipFill>
        <p:spPr>
          <a:xfrm>
            <a:off x="6886314" y="2173926"/>
            <a:ext cx="2247205" cy="2412000"/>
          </a:xfrm>
          <a:prstGeom prst="rect">
            <a:avLst/>
          </a:prstGeom>
        </p:spPr>
      </p:pic>
      <p:sp>
        <p:nvSpPr>
          <p:cNvPr id="2" name="슬라이드 번호 개체 틀 1">
            <a:extLst>
              <a:ext uri="{FF2B5EF4-FFF2-40B4-BE49-F238E27FC236}">
                <a16:creationId xmlns:a16="http://schemas.microsoft.com/office/drawing/2014/main" id="{67238DE8-D85C-442C-A5A3-96C6EFC211B9}"/>
              </a:ext>
            </a:extLst>
          </p:cNvPr>
          <p:cNvSpPr>
            <a:spLocks noGrp="1"/>
          </p:cNvSpPr>
          <p:nvPr>
            <p:ph type="sldNum" sz="quarter" idx="12"/>
          </p:nvPr>
        </p:nvSpPr>
        <p:spPr/>
        <p:txBody>
          <a:bodyPr/>
          <a:lstStyle/>
          <a:p>
            <a:fld id="{18656772-088A-4EF5-B93C-3AD332C2F766}" type="slidenum">
              <a:rPr lang="en-US" smtClean="0"/>
              <a:t>67</a:t>
            </a:fld>
            <a:endParaRPr lang="en-US"/>
          </a:p>
        </p:txBody>
      </p:sp>
      <p:sp>
        <p:nvSpPr>
          <p:cNvPr id="3" name="TextBox 2">
            <a:extLst>
              <a:ext uri="{FF2B5EF4-FFF2-40B4-BE49-F238E27FC236}">
                <a16:creationId xmlns:a16="http://schemas.microsoft.com/office/drawing/2014/main" id="{96C71E25-AA1B-44EA-9246-8348BE25F8F4}"/>
              </a:ext>
            </a:extLst>
          </p:cNvPr>
          <p:cNvSpPr txBox="1"/>
          <p:nvPr/>
        </p:nvSpPr>
        <p:spPr>
          <a:xfrm>
            <a:off x="2735694" y="228600"/>
            <a:ext cx="3491661" cy="954107"/>
          </a:xfrm>
          <a:prstGeom prst="rect">
            <a:avLst/>
          </a:prstGeom>
          <a:noFill/>
        </p:spPr>
        <p:txBody>
          <a:bodyPr wrap="none" rtlCol="0">
            <a:spAutoFit/>
          </a:bodyPr>
          <a:lstStyle/>
          <a:p>
            <a:pPr algn="ctr"/>
            <a:r>
              <a:rPr lang="en-US" altLang="ko-KR" sz="2800" dirty="0">
                <a:solidFill>
                  <a:schemeClr val="bg1"/>
                </a:solidFill>
                <a:latin typeface="Calibri" panose="020F0502020204030204" pitchFamily="34" charset="0"/>
                <a:cs typeface="Calibri" panose="020F0502020204030204" pitchFamily="34" charset="0"/>
              </a:rPr>
              <a:t>Experiments 1~4</a:t>
            </a:r>
          </a:p>
          <a:p>
            <a:pPr algn="ctr"/>
            <a:r>
              <a:rPr lang="en-US" altLang="ko-KR" sz="2800" dirty="0">
                <a:solidFill>
                  <a:schemeClr val="bg1"/>
                </a:solidFill>
                <a:latin typeface="Calibri" panose="020F0502020204030204" pitchFamily="34" charset="0"/>
                <a:cs typeface="Calibri" panose="020F0502020204030204" pitchFamily="34" charset="0"/>
              </a:rPr>
              <a:t>Mean TPW Difference</a:t>
            </a:r>
            <a:endParaRPr lang="en-US" altLang="ko-KR" sz="2800" dirty="0">
              <a:solidFill>
                <a:srgbClr val="FF0000"/>
              </a:solidFill>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2550DD31-A86D-46D5-AD0E-B717C952BED4}"/>
              </a:ext>
            </a:extLst>
          </p:cNvPr>
          <p:cNvSpPr txBox="1"/>
          <p:nvPr/>
        </p:nvSpPr>
        <p:spPr>
          <a:xfrm>
            <a:off x="152401" y="2371753"/>
            <a:ext cx="731290" cy="338554"/>
          </a:xfrm>
          <a:prstGeom prst="rect">
            <a:avLst/>
          </a:prstGeom>
          <a:noFill/>
        </p:spPr>
        <p:txBody>
          <a:bodyPr wrap="none" rtlCol="0">
            <a:spAutoFit/>
          </a:bodyPr>
          <a:lstStyle/>
          <a:p>
            <a:r>
              <a:rPr lang="en-US" altLang="ko-KR" sz="1600" b="1" dirty="0">
                <a:solidFill>
                  <a:schemeClr val="tx1"/>
                </a:solidFill>
              </a:rPr>
              <a:t>Exp.1</a:t>
            </a:r>
            <a:endParaRPr lang="ko-KR" altLang="en-US" sz="1600" b="1" dirty="0">
              <a:solidFill>
                <a:schemeClr val="tx1"/>
              </a:solidFill>
            </a:endParaRPr>
          </a:p>
        </p:txBody>
      </p:sp>
      <p:sp>
        <p:nvSpPr>
          <p:cNvPr id="11" name="TextBox 10">
            <a:extLst>
              <a:ext uri="{FF2B5EF4-FFF2-40B4-BE49-F238E27FC236}">
                <a16:creationId xmlns:a16="http://schemas.microsoft.com/office/drawing/2014/main" id="{27AAEDA1-04B8-4D35-8441-6FA7B60AD269}"/>
              </a:ext>
            </a:extLst>
          </p:cNvPr>
          <p:cNvSpPr txBox="1"/>
          <p:nvPr/>
        </p:nvSpPr>
        <p:spPr>
          <a:xfrm>
            <a:off x="2451785" y="2371753"/>
            <a:ext cx="731290" cy="338554"/>
          </a:xfrm>
          <a:prstGeom prst="rect">
            <a:avLst/>
          </a:prstGeom>
          <a:noFill/>
        </p:spPr>
        <p:txBody>
          <a:bodyPr wrap="none" rtlCol="0">
            <a:spAutoFit/>
          </a:bodyPr>
          <a:lstStyle/>
          <a:p>
            <a:r>
              <a:rPr lang="en-US" altLang="ko-KR" sz="1600" b="1" dirty="0">
                <a:solidFill>
                  <a:schemeClr val="tx1"/>
                </a:solidFill>
              </a:rPr>
              <a:t>Exp.2</a:t>
            </a:r>
            <a:endParaRPr lang="ko-KR" altLang="en-US" sz="1600" b="1" dirty="0">
              <a:solidFill>
                <a:schemeClr val="tx1"/>
              </a:solidFill>
            </a:endParaRPr>
          </a:p>
        </p:txBody>
      </p:sp>
      <p:sp>
        <p:nvSpPr>
          <p:cNvPr id="12" name="TextBox 11">
            <a:extLst>
              <a:ext uri="{FF2B5EF4-FFF2-40B4-BE49-F238E27FC236}">
                <a16:creationId xmlns:a16="http://schemas.microsoft.com/office/drawing/2014/main" id="{FB3FC359-E89B-4343-9075-43B6173CC908}"/>
              </a:ext>
            </a:extLst>
          </p:cNvPr>
          <p:cNvSpPr txBox="1"/>
          <p:nvPr/>
        </p:nvSpPr>
        <p:spPr>
          <a:xfrm>
            <a:off x="4751169" y="2371753"/>
            <a:ext cx="731290" cy="338554"/>
          </a:xfrm>
          <a:prstGeom prst="rect">
            <a:avLst/>
          </a:prstGeom>
          <a:noFill/>
        </p:spPr>
        <p:txBody>
          <a:bodyPr wrap="none" rtlCol="0">
            <a:spAutoFit/>
          </a:bodyPr>
          <a:lstStyle/>
          <a:p>
            <a:r>
              <a:rPr lang="en-US" altLang="ko-KR" sz="1600" b="1" dirty="0">
                <a:solidFill>
                  <a:schemeClr val="tx1"/>
                </a:solidFill>
              </a:rPr>
              <a:t>Exp.3</a:t>
            </a:r>
            <a:endParaRPr lang="ko-KR" altLang="en-US" sz="1600" b="1" dirty="0">
              <a:solidFill>
                <a:schemeClr val="tx1"/>
              </a:solidFill>
            </a:endParaRPr>
          </a:p>
        </p:txBody>
      </p:sp>
      <p:sp>
        <p:nvSpPr>
          <p:cNvPr id="13" name="TextBox 12">
            <a:extLst>
              <a:ext uri="{FF2B5EF4-FFF2-40B4-BE49-F238E27FC236}">
                <a16:creationId xmlns:a16="http://schemas.microsoft.com/office/drawing/2014/main" id="{CBB19C80-E207-4A5C-B818-A27F23B7BD27}"/>
              </a:ext>
            </a:extLst>
          </p:cNvPr>
          <p:cNvSpPr txBox="1"/>
          <p:nvPr/>
        </p:nvSpPr>
        <p:spPr>
          <a:xfrm>
            <a:off x="7050554" y="2371753"/>
            <a:ext cx="731290" cy="338554"/>
          </a:xfrm>
          <a:prstGeom prst="rect">
            <a:avLst/>
          </a:prstGeom>
          <a:noFill/>
        </p:spPr>
        <p:txBody>
          <a:bodyPr wrap="none" rtlCol="0">
            <a:spAutoFit/>
          </a:bodyPr>
          <a:lstStyle/>
          <a:p>
            <a:r>
              <a:rPr lang="en-US" altLang="ko-KR" sz="1600" b="1" dirty="0">
                <a:solidFill>
                  <a:schemeClr val="tx1"/>
                </a:solidFill>
              </a:rPr>
              <a:t>Exp.4</a:t>
            </a:r>
            <a:endParaRPr lang="ko-KR" altLang="en-US" sz="1600" b="1" dirty="0">
              <a:solidFill>
                <a:schemeClr val="tx1"/>
              </a:solidFill>
            </a:endParaRPr>
          </a:p>
        </p:txBody>
      </p:sp>
      <p:sp>
        <p:nvSpPr>
          <p:cNvPr id="14" name="TextBox 13">
            <a:extLst>
              <a:ext uri="{FF2B5EF4-FFF2-40B4-BE49-F238E27FC236}">
                <a16:creationId xmlns:a16="http://schemas.microsoft.com/office/drawing/2014/main" id="{D9EB1E44-D03F-47EF-AA34-75911CAD448B}"/>
              </a:ext>
            </a:extLst>
          </p:cNvPr>
          <p:cNvSpPr txBox="1"/>
          <p:nvPr/>
        </p:nvSpPr>
        <p:spPr>
          <a:xfrm>
            <a:off x="2108023" y="1173915"/>
            <a:ext cx="5852976" cy="584775"/>
          </a:xfrm>
          <a:prstGeom prst="rect">
            <a:avLst/>
          </a:prstGeom>
          <a:noFill/>
          <a:ln>
            <a:solidFill>
              <a:schemeClr val="tx1">
                <a:lumMod val="50000"/>
                <a:lumOff val="50000"/>
              </a:schemeClr>
            </a:solidFill>
          </a:ln>
        </p:spPr>
        <p:txBody>
          <a:bodyPr wrap="square" rtlCol="0">
            <a:spAutoFit/>
          </a:bodyPr>
          <a:lstStyle/>
          <a:p>
            <a:r>
              <a:rPr lang="en-US" altLang="ko-KR" sz="1600" b="1" dirty="0">
                <a:solidFill>
                  <a:schemeClr val="bg1"/>
                </a:solidFill>
              </a:rPr>
              <a:t>Exp.1 No Regressions	Exp.2 Drop off Ch15</a:t>
            </a:r>
          </a:p>
          <a:p>
            <a:r>
              <a:rPr lang="en-US" altLang="ko-KR" sz="1600" b="1" dirty="0">
                <a:solidFill>
                  <a:schemeClr val="bg1"/>
                </a:solidFill>
              </a:rPr>
              <a:t>Exp.3 Drop off Ch16	Exp.4 Drop off Ch15 and Ch16</a:t>
            </a:r>
            <a:endParaRPr lang="ko-KR" altLang="en-US" sz="1600" b="1" dirty="0">
              <a:solidFill>
                <a:schemeClr val="bg1"/>
              </a:solidFill>
            </a:endParaRPr>
          </a:p>
        </p:txBody>
      </p:sp>
      <p:sp>
        <p:nvSpPr>
          <p:cNvPr id="15" name="직사각형 14">
            <a:extLst>
              <a:ext uri="{FF2B5EF4-FFF2-40B4-BE49-F238E27FC236}">
                <a16:creationId xmlns:a16="http://schemas.microsoft.com/office/drawing/2014/main" id="{08E88188-9436-4CE6-BA51-3A76BA2B3694}"/>
              </a:ext>
            </a:extLst>
          </p:cNvPr>
          <p:cNvSpPr/>
          <p:nvPr/>
        </p:nvSpPr>
        <p:spPr>
          <a:xfrm>
            <a:off x="5814242" y="1815408"/>
            <a:ext cx="3329758" cy="338554"/>
          </a:xfrm>
          <a:prstGeom prst="rect">
            <a:avLst/>
          </a:prstGeom>
        </p:spPr>
        <p:txBody>
          <a:bodyPr wrap="none">
            <a:spAutoFit/>
          </a:bodyPr>
          <a:lstStyle/>
          <a:p>
            <a:r>
              <a:rPr lang="en-US" altLang="ko-KR" sz="1600" dirty="0">
                <a:solidFill>
                  <a:schemeClr val="bg1"/>
                </a:solidFill>
                <a:latin typeface="Calibri" panose="020F0502020204030204" pitchFamily="34" charset="0"/>
                <a:cs typeface="Calibri" panose="020F0502020204030204" pitchFamily="34" charset="0"/>
              </a:rPr>
              <a:t>(averaged between 01 UTC ~ 23 UTC)</a:t>
            </a:r>
            <a:endParaRPr lang="ko-KR" altLang="en-US" sz="1600" dirty="0">
              <a:solidFill>
                <a:schemeClr val="bg1"/>
              </a:solidFill>
              <a:latin typeface="Calibri" panose="020F0502020204030204" pitchFamily="34" charset="0"/>
              <a:cs typeface="Calibri" panose="020F0502020204030204" pitchFamily="34" charset="0"/>
            </a:endParaRPr>
          </a:p>
        </p:txBody>
      </p:sp>
      <p:pic>
        <p:nvPicPr>
          <p:cNvPr id="16" name="그림 15">
            <a:extLst>
              <a:ext uri="{FF2B5EF4-FFF2-40B4-BE49-F238E27FC236}">
                <a16:creationId xmlns:a16="http://schemas.microsoft.com/office/drawing/2014/main" id="{3EAD0BC4-11C9-48ED-BF3A-EDAF6194121A}"/>
              </a:ext>
            </a:extLst>
          </p:cNvPr>
          <p:cNvPicPr>
            <a:picLocks noChangeAspect="1"/>
          </p:cNvPicPr>
          <p:nvPr/>
        </p:nvPicPr>
        <p:blipFill rotWithShape="1">
          <a:blip r:embed="rId6"/>
          <a:srcRect t="1" b="5908"/>
          <a:stretch/>
        </p:blipFill>
        <p:spPr>
          <a:xfrm>
            <a:off x="22838" y="4565717"/>
            <a:ext cx="2246400" cy="2268000"/>
          </a:xfrm>
          <a:prstGeom prst="rect">
            <a:avLst/>
          </a:prstGeom>
          <a:solidFill>
            <a:schemeClr val="lt1"/>
          </a:solidFill>
        </p:spPr>
      </p:pic>
      <p:pic>
        <p:nvPicPr>
          <p:cNvPr id="18" name="그림 17">
            <a:extLst>
              <a:ext uri="{FF2B5EF4-FFF2-40B4-BE49-F238E27FC236}">
                <a16:creationId xmlns:a16="http://schemas.microsoft.com/office/drawing/2014/main" id="{38B480BB-9340-45CC-82DF-176F7718651A}"/>
              </a:ext>
            </a:extLst>
          </p:cNvPr>
          <p:cNvPicPr>
            <a:picLocks noChangeAspect="1"/>
          </p:cNvPicPr>
          <p:nvPr/>
        </p:nvPicPr>
        <p:blipFill rotWithShape="1">
          <a:blip r:embed="rId7"/>
          <a:srcRect t="1" b="5908"/>
          <a:stretch/>
        </p:blipFill>
        <p:spPr>
          <a:xfrm>
            <a:off x="2310932" y="4565717"/>
            <a:ext cx="2246400" cy="2268000"/>
          </a:xfrm>
          <a:prstGeom prst="rect">
            <a:avLst/>
          </a:prstGeom>
          <a:solidFill>
            <a:schemeClr val="lt1"/>
          </a:solidFill>
        </p:spPr>
      </p:pic>
      <p:pic>
        <p:nvPicPr>
          <p:cNvPr id="19" name="그림 18">
            <a:extLst>
              <a:ext uri="{FF2B5EF4-FFF2-40B4-BE49-F238E27FC236}">
                <a16:creationId xmlns:a16="http://schemas.microsoft.com/office/drawing/2014/main" id="{0CC1FA7D-EC49-4ABC-9989-A87769DDCD8E}"/>
              </a:ext>
            </a:extLst>
          </p:cNvPr>
          <p:cNvPicPr>
            <a:picLocks noChangeAspect="1"/>
          </p:cNvPicPr>
          <p:nvPr/>
        </p:nvPicPr>
        <p:blipFill rotWithShape="1">
          <a:blip r:embed="rId8"/>
          <a:srcRect t="1" b="5908"/>
          <a:stretch/>
        </p:blipFill>
        <p:spPr>
          <a:xfrm>
            <a:off x="4599026" y="4565717"/>
            <a:ext cx="2246400" cy="2268000"/>
          </a:xfrm>
          <a:prstGeom prst="rect">
            <a:avLst/>
          </a:prstGeom>
          <a:solidFill>
            <a:schemeClr val="lt1"/>
          </a:solidFill>
        </p:spPr>
      </p:pic>
      <p:pic>
        <p:nvPicPr>
          <p:cNvPr id="20" name="그림 19">
            <a:extLst>
              <a:ext uri="{FF2B5EF4-FFF2-40B4-BE49-F238E27FC236}">
                <a16:creationId xmlns:a16="http://schemas.microsoft.com/office/drawing/2014/main" id="{5D484509-0BAF-4877-BCA6-0EF66C0AA1F1}"/>
              </a:ext>
            </a:extLst>
          </p:cNvPr>
          <p:cNvPicPr>
            <a:picLocks noChangeAspect="1"/>
          </p:cNvPicPr>
          <p:nvPr/>
        </p:nvPicPr>
        <p:blipFill rotWithShape="1">
          <a:blip r:embed="rId9"/>
          <a:srcRect t="1" b="5908"/>
          <a:stretch/>
        </p:blipFill>
        <p:spPr>
          <a:xfrm>
            <a:off x="6877494" y="4565717"/>
            <a:ext cx="2246400" cy="2268000"/>
          </a:xfrm>
          <a:prstGeom prst="rect">
            <a:avLst/>
          </a:prstGeom>
          <a:solidFill>
            <a:schemeClr val="lt1"/>
          </a:solidFill>
        </p:spPr>
      </p:pic>
    </p:spTree>
    <p:extLst>
      <p:ext uri="{BB962C8B-B14F-4D97-AF65-F5344CB8AC3E}">
        <p14:creationId xmlns:p14="http://schemas.microsoft.com/office/powerpoint/2010/main" val="100182196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슬라이드 번호 개체 틀 3">
            <a:extLst>
              <a:ext uri="{FF2B5EF4-FFF2-40B4-BE49-F238E27FC236}">
                <a16:creationId xmlns:a16="http://schemas.microsoft.com/office/drawing/2014/main" id="{94EE4B96-777F-4612-B6FD-0F41AA8832B9}"/>
              </a:ext>
            </a:extLst>
          </p:cNvPr>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lt1"/>
                </a:solidFill>
                <a:latin typeface="Calibri"/>
                <a:ea typeface="Calibri"/>
                <a:cs typeface="Calibri"/>
                <a:sym typeface="Calibri"/>
              </a:rPr>
              <a:pPr marL="0" marR="0" lvl="0" indent="0" algn="r" rtl="0">
                <a:spcBef>
                  <a:spcPts val="0"/>
                </a:spcBef>
                <a:buSzPct val="25000"/>
                <a:buNone/>
              </a:pPr>
              <a:t>68</a:t>
            </a:fld>
            <a:endParaRPr lang="en-US" sz="1200" b="0" i="0" u="none" strike="noStrike" cap="none">
              <a:solidFill>
                <a:schemeClr val="lt1"/>
              </a:solidFill>
              <a:latin typeface="Calibri"/>
              <a:ea typeface="Calibri"/>
              <a:cs typeface="Calibri"/>
              <a:sym typeface="Calibri"/>
            </a:endParaRPr>
          </a:p>
        </p:txBody>
      </p:sp>
      <p:sp>
        <p:nvSpPr>
          <p:cNvPr id="5" name="Title 1">
            <a:extLst>
              <a:ext uri="{FF2B5EF4-FFF2-40B4-BE49-F238E27FC236}">
                <a16:creationId xmlns:a16="http://schemas.microsoft.com/office/drawing/2014/main" id="{D01DD6DC-B547-434B-B88B-FA811F9731A2}"/>
              </a:ext>
            </a:extLst>
          </p:cNvPr>
          <p:cNvSpPr>
            <a:spLocks noGrp="1"/>
          </p:cNvSpPr>
          <p:nvPr>
            <p:ph type="title"/>
          </p:nvPr>
        </p:nvSpPr>
        <p:spPr>
          <a:xfrm>
            <a:off x="1454666" y="405266"/>
            <a:ext cx="6240546" cy="938145"/>
          </a:xfrm>
        </p:spPr>
        <p:txBody>
          <a:bodyPr>
            <a:noAutofit/>
          </a:bodyPr>
          <a:lstStyle/>
          <a:p>
            <a:r>
              <a:rPr lang="en-US" dirty="0">
                <a:solidFill>
                  <a:schemeClr val="bg1"/>
                </a:solidFill>
              </a:rPr>
              <a:t>Summary from G16 sensitivity studies</a:t>
            </a:r>
          </a:p>
        </p:txBody>
      </p:sp>
      <p:sp>
        <p:nvSpPr>
          <p:cNvPr id="6" name="Content Placeholder 2">
            <a:extLst>
              <a:ext uri="{FF2B5EF4-FFF2-40B4-BE49-F238E27FC236}">
                <a16:creationId xmlns:a16="http://schemas.microsoft.com/office/drawing/2014/main" id="{9E56ACA9-1091-446F-BBD1-B700213C4941}"/>
              </a:ext>
            </a:extLst>
          </p:cNvPr>
          <p:cNvSpPr txBox="1">
            <a:spLocks/>
          </p:cNvSpPr>
          <p:nvPr/>
        </p:nvSpPr>
        <p:spPr>
          <a:xfrm>
            <a:off x="457200" y="1766455"/>
            <a:ext cx="8378042" cy="3470563"/>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r>
              <a:rPr lang="en-US" dirty="0"/>
              <a:t> Regression step has substantial impact on LAP results;</a:t>
            </a:r>
          </a:p>
          <a:p>
            <a:r>
              <a:rPr lang="en-US" dirty="0"/>
              <a:t> Removing band 16 has little impact on LAP;</a:t>
            </a:r>
          </a:p>
          <a:p>
            <a:r>
              <a:rPr lang="en-US" dirty="0"/>
              <a:t> Removing band 15 has slight impact on LAP;</a:t>
            </a:r>
          </a:p>
          <a:p>
            <a:r>
              <a:rPr lang="en-US" dirty="0"/>
              <a:t> Removing band (s) might slightly reduce successful retrievals. </a:t>
            </a:r>
          </a:p>
        </p:txBody>
      </p:sp>
    </p:spTree>
    <p:extLst>
      <p:ext uri="{BB962C8B-B14F-4D97-AF65-F5344CB8AC3E}">
        <p14:creationId xmlns:p14="http://schemas.microsoft.com/office/powerpoint/2010/main" val="148268620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슬라이드 번호 개체 틀 3">
            <a:extLst>
              <a:ext uri="{FF2B5EF4-FFF2-40B4-BE49-F238E27FC236}">
                <a16:creationId xmlns:a16="http://schemas.microsoft.com/office/drawing/2014/main" id="{94EE4B96-777F-4612-B6FD-0F41AA8832B9}"/>
              </a:ext>
            </a:extLst>
          </p:cNvPr>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lt1"/>
                </a:solidFill>
                <a:latin typeface="Calibri"/>
                <a:ea typeface="Calibri"/>
                <a:cs typeface="Calibri"/>
                <a:sym typeface="Calibri"/>
              </a:rPr>
              <a:pPr marL="0" marR="0" lvl="0" indent="0" algn="r" rtl="0">
                <a:spcBef>
                  <a:spcPts val="0"/>
                </a:spcBef>
                <a:buSzPct val="25000"/>
                <a:buNone/>
              </a:pPr>
              <a:t>69</a:t>
            </a:fld>
            <a:endParaRPr lang="en-US" sz="1200" b="0" i="0" u="none" strike="noStrike" cap="none">
              <a:solidFill>
                <a:schemeClr val="lt1"/>
              </a:solidFill>
              <a:latin typeface="Calibri"/>
              <a:ea typeface="Calibri"/>
              <a:cs typeface="Calibri"/>
              <a:sym typeface="Calibri"/>
            </a:endParaRPr>
          </a:p>
        </p:txBody>
      </p:sp>
      <p:sp>
        <p:nvSpPr>
          <p:cNvPr id="5" name="Title 1">
            <a:extLst>
              <a:ext uri="{FF2B5EF4-FFF2-40B4-BE49-F238E27FC236}">
                <a16:creationId xmlns:a16="http://schemas.microsoft.com/office/drawing/2014/main" id="{D01DD6DC-B547-434B-B88B-FA811F9731A2}"/>
              </a:ext>
            </a:extLst>
          </p:cNvPr>
          <p:cNvSpPr>
            <a:spLocks noGrp="1"/>
          </p:cNvSpPr>
          <p:nvPr>
            <p:ph type="title"/>
          </p:nvPr>
        </p:nvSpPr>
        <p:spPr>
          <a:xfrm>
            <a:off x="1454666" y="405266"/>
            <a:ext cx="6240546" cy="938145"/>
          </a:xfrm>
        </p:spPr>
        <p:txBody>
          <a:bodyPr>
            <a:noAutofit/>
          </a:bodyPr>
          <a:lstStyle/>
          <a:p>
            <a:r>
              <a:rPr lang="en-US" dirty="0" smtClean="0">
                <a:solidFill>
                  <a:schemeClr val="bg1"/>
                </a:solidFill>
              </a:rPr>
              <a:t>GOES-17 Mitigation Plans</a:t>
            </a:r>
            <a:endParaRPr lang="en-US" dirty="0">
              <a:solidFill>
                <a:schemeClr val="bg1"/>
              </a:solidFill>
            </a:endParaRPr>
          </a:p>
        </p:txBody>
      </p:sp>
      <p:sp>
        <p:nvSpPr>
          <p:cNvPr id="6" name="Content Placeholder 2">
            <a:extLst>
              <a:ext uri="{FF2B5EF4-FFF2-40B4-BE49-F238E27FC236}">
                <a16:creationId xmlns:a16="http://schemas.microsoft.com/office/drawing/2014/main" id="{9E56ACA9-1091-446F-BBD1-B700213C4941}"/>
              </a:ext>
            </a:extLst>
          </p:cNvPr>
          <p:cNvSpPr txBox="1">
            <a:spLocks/>
          </p:cNvSpPr>
          <p:nvPr/>
        </p:nvSpPr>
        <p:spPr>
          <a:xfrm>
            <a:off x="457200" y="1766455"/>
            <a:ext cx="8378042" cy="3470563"/>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r>
              <a:rPr lang="en-US" dirty="0"/>
              <a:t> </a:t>
            </a:r>
            <a:r>
              <a:rPr lang="en-US" dirty="0" smtClean="0"/>
              <a:t>Plans</a:t>
            </a:r>
          </a:p>
          <a:p>
            <a:pPr lvl="1"/>
            <a:r>
              <a:rPr lang="en-US" dirty="0"/>
              <a:t> </a:t>
            </a:r>
            <a:r>
              <a:rPr lang="en-US" dirty="0" smtClean="0"/>
              <a:t>use a day of maximum Focal Plane Module heating (February and/or April 2019) with Predicative Cal processed GOES-17 ABI data and generate retrievals with the modified algorithm</a:t>
            </a:r>
            <a:endParaRPr lang="en-US" dirty="0"/>
          </a:p>
          <a:p>
            <a:pPr lvl="2"/>
            <a:r>
              <a:rPr lang="en-US" dirty="0" smtClean="0"/>
              <a:t> compare to operational retrievals</a:t>
            </a:r>
          </a:p>
          <a:p>
            <a:pPr lvl="2"/>
            <a:r>
              <a:rPr lang="en-US" dirty="0"/>
              <a:t> </a:t>
            </a:r>
            <a:r>
              <a:rPr lang="en-US" dirty="0" smtClean="0"/>
              <a:t>use as the basis for the prototype science codes</a:t>
            </a:r>
            <a:endParaRPr lang="en-US" dirty="0"/>
          </a:p>
        </p:txBody>
      </p:sp>
    </p:spTree>
    <p:extLst>
      <p:ext uri="{BB962C8B-B14F-4D97-AF65-F5344CB8AC3E}">
        <p14:creationId xmlns:p14="http://schemas.microsoft.com/office/powerpoint/2010/main" val="17896759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Shape 106"/>
          <p:cNvSpPr txBox="1">
            <a:spLocks noGrp="1"/>
          </p:cNvSpPr>
          <p:nvPr>
            <p:ph type="title"/>
          </p:nvPr>
        </p:nvSpPr>
        <p:spPr>
          <a:xfrm>
            <a:off x="457200" y="90152"/>
            <a:ext cx="8229600" cy="10371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600" b="0" i="0" u="none" strike="noStrike" cap="none">
                <a:solidFill>
                  <a:schemeClr val="lt1"/>
                </a:solidFill>
                <a:latin typeface="Calibri"/>
                <a:ea typeface="Calibri"/>
                <a:cs typeface="Calibri"/>
                <a:sym typeface="Calibri"/>
              </a:rPr>
              <a:t>PLPTs Under Review</a:t>
            </a:r>
          </a:p>
        </p:txBody>
      </p:sp>
      <p:graphicFrame>
        <p:nvGraphicFramePr>
          <p:cNvPr id="107" name="Shape 107"/>
          <p:cNvGraphicFramePr/>
          <p:nvPr>
            <p:extLst>
              <p:ext uri="{D42A27DB-BD31-4B8C-83A1-F6EECF244321}">
                <p14:modId xmlns:p14="http://schemas.microsoft.com/office/powerpoint/2010/main" val="1480182665"/>
              </p:ext>
            </p:extLst>
          </p:nvPr>
        </p:nvGraphicFramePr>
        <p:xfrm>
          <a:off x="54707" y="1211382"/>
          <a:ext cx="9018954" cy="2266741"/>
        </p:xfrm>
        <a:graphic>
          <a:graphicData uri="http://schemas.openxmlformats.org/drawingml/2006/table">
            <a:tbl>
              <a:tblPr firstRow="1" bandRow="1">
                <a:noFill/>
              </a:tblPr>
              <a:tblGrid>
                <a:gridCol w="2024821">
                  <a:extLst>
                    <a:ext uri="{9D8B030D-6E8A-4147-A177-3AD203B41FA5}">
                      <a16:colId xmlns:a16="http://schemas.microsoft.com/office/drawing/2014/main" val="20000"/>
                    </a:ext>
                  </a:extLst>
                </a:gridCol>
                <a:gridCol w="3284537">
                  <a:extLst>
                    <a:ext uri="{9D8B030D-6E8A-4147-A177-3AD203B41FA5}">
                      <a16:colId xmlns:a16="http://schemas.microsoft.com/office/drawing/2014/main" val="20001"/>
                    </a:ext>
                  </a:extLst>
                </a:gridCol>
                <a:gridCol w="1194747">
                  <a:extLst>
                    <a:ext uri="{9D8B030D-6E8A-4147-A177-3AD203B41FA5}">
                      <a16:colId xmlns:a16="http://schemas.microsoft.com/office/drawing/2014/main" val="20002"/>
                    </a:ext>
                  </a:extLst>
                </a:gridCol>
                <a:gridCol w="1232458">
                  <a:extLst>
                    <a:ext uri="{9D8B030D-6E8A-4147-A177-3AD203B41FA5}">
                      <a16:colId xmlns:a16="http://schemas.microsoft.com/office/drawing/2014/main" val="20003"/>
                    </a:ext>
                  </a:extLst>
                </a:gridCol>
                <a:gridCol w="1282391">
                  <a:extLst>
                    <a:ext uri="{9D8B030D-6E8A-4147-A177-3AD203B41FA5}">
                      <a16:colId xmlns:a16="http://schemas.microsoft.com/office/drawing/2014/main" val="20004"/>
                    </a:ext>
                  </a:extLst>
                </a:gridCol>
              </a:tblGrid>
              <a:tr h="417146">
                <a:tc>
                  <a:txBody>
                    <a:bodyPr/>
                    <a:lstStyle/>
                    <a:p>
                      <a:pPr marL="0" marR="0" lvl="0" indent="0" algn="ctr" rtl="0">
                        <a:spcBef>
                          <a:spcPts val="0"/>
                        </a:spcBef>
                        <a:buSzPct val="25000"/>
                        <a:buNone/>
                      </a:pPr>
                      <a:r>
                        <a:rPr lang="en-US" sz="1400" b="1" i="0" u="none" strike="noStrike" cap="none" dirty="0"/>
                        <a:t>PLPT ID</a:t>
                      </a:r>
                    </a:p>
                  </a:txBody>
                  <a:tcPr marL="91450" marR="91450" marT="45725" marB="45725" anchor="ctr">
                    <a:solidFill>
                      <a:srgbClr val="BFBFBF"/>
                    </a:solidFill>
                  </a:tcPr>
                </a:tc>
                <a:tc>
                  <a:txBody>
                    <a:bodyPr/>
                    <a:lstStyle/>
                    <a:p>
                      <a:pPr marL="0" marR="0" lvl="0" indent="0" algn="ctr" rtl="0">
                        <a:spcBef>
                          <a:spcPts val="0"/>
                        </a:spcBef>
                        <a:buSzPct val="25000"/>
                        <a:buNone/>
                      </a:pPr>
                      <a:r>
                        <a:rPr lang="en-US" sz="1400" b="1" i="0" u="none" strike="noStrike" cap="none"/>
                        <a:t>Descriptive Title</a:t>
                      </a:r>
                    </a:p>
                  </a:txBody>
                  <a:tcPr marL="91450" marR="91450" marT="45725" marB="45725" anchor="ctr">
                    <a:solidFill>
                      <a:srgbClr val="BFBFBF"/>
                    </a:solidFill>
                  </a:tcPr>
                </a:tc>
                <a:tc>
                  <a:txBody>
                    <a:bodyPr/>
                    <a:lstStyle/>
                    <a:p>
                      <a:pPr marL="0" marR="0" lvl="0" indent="0" algn="ctr" rtl="0">
                        <a:spcBef>
                          <a:spcPts val="0"/>
                        </a:spcBef>
                        <a:buSzPct val="25000"/>
                        <a:buNone/>
                      </a:pPr>
                      <a:r>
                        <a:rPr lang="en-US" sz="1400" b="1" i="0" u="none" strike="noStrike" cap="none"/>
                        <a:t>% Complete</a:t>
                      </a:r>
                    </a:p>
                  </a:txBody>
                  <a:tcPr marL="91450" marR="91450" marT="45725" marB="45725" anchor="ctr">
                    <a:solidFill>
                      <a:srgbClr val="BFBFBF"/>
                    </a:solidFill>
                  </a:tcPr>
                </a:tc>
                <a:tc>
                  <a:txBody>
                    <a:bodyPr/>
                    <a:lstStyle/>
                    <a:p>
                      <a:pPr marL="0" marR="0" lvl="0" indent="0" algn="ctr" rtl="0">
                        <a:spcBef>
                          <a:spcPts val="0"/>
                        </a:spcBef>
                        <a:buSzPct val="25000"/>
                        <a:buNone/>
                      </a:pPr>
                      <a:r>
                        <a:rPr lang="en-US" sz="1400" b="1" i="0" u="none" strike="noStrike" cap="none"/>
                        <a:t>Results</a:t>
                      </a:r>
                    </a:p>
                  </a:txBody>
                  <a:tcPr marL="91450" marR="91450" marT="45725" marB="45725" anchor="ctr">
                    <a:solidFill>
                      <a:srgbClr val="BFBFBF"/>
                    </a:solidFill>
                  </a:tcPr>
                </a:tc>
                <a:tc>
                  <a:txBody>
                    <a:bodyPr/>
                    <a:lstStyle/>
                    <a:p>
                      <a:pPr marL="0" marR="0" lvl="0" indent="0" algn="ctr" rtl="0">
                        <a:spcBef>
                          <a:spcPts val="0"/>
                        </a:spcBef>
                        <a:buSzPct val="25000"/>
                        <a:buNone/>
                      </a:pPr>
                      <a:r>
                        <a:rPr lang="en-US" sz="1400" b="1" i="0" u="none" strike="noStrike" cap="none"/>
                        <a:t>AWG POC</a:t>
                      </a:r>
                    </a:p>
                  </a:txBody>
                  <a:tcPr marL="91450" marR="91450" marT="45725" marB="45725" anchor="ctr">
                    <a:solidFill>
                      <a:srgbClr val="BFBFBF"/>
                    </a:solidFill>
                  </a:tcPr>
                </a:tc>
                <a:extLst>
                  <a:ext uri="{0D108BD9-81ED-4DB2-BD59-A6C34878D82A}">
                    <a16:rowId xmlns:a16="http://schemas.microsoft.com/office/drawing/2014/main" val="10000"/>
                  </a:ext>
                </a:extLst>
              </a:tr>
              <a:tr h="582857">
                <a:tc>
                  <a:txBody>
                    <a:bodyPr/>
                    <a:lstStyle/>
                    <a:p>
                      <a:pPr marL="0" marR="0" lvl="0" indent="0" algn="l" rtl="0">
                        <a:spcBef>
                          <a:spcPts val="0"/>
                        </a:spcBef>
                        <a:buSzPct val="25000"/>
                        <a:buNone/>
                      </a:pPr>
                      <a:r>
                        <a:rPr lang="en-US" sz="1400" u="none" strike="noStrike" cap="none" dirty="0" smtClean="0"/>
                        <a:t>ABI-FD_LVM09</a:t>
                      </a:r>
                      <a:endParaRPr lang="en-US" sz="1400" u="none" strike="noStrike" cap="none" dirty="0"/>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400" u="none" strike="noStrike" cap="none" dirty="0"/>
                        <a:t>Quantitative analysis of </a:t>
                      </a:r>
                      <a:r>
                        <a:rPr lang="en-US" sz="1400" u="none" strike="noStrike" cap="none" dirty="0" smtClean="0"/>
                        <a:t>M6 </a:t>
                      </a:r>
                      <a:r>
                        <a:rPr lang="en-US" sz="1400" u="none" strike="noStrike" cap="none" dirty="0"/>
                        <a:t>FD </a:t>
                      </a:r>
                      <a:r>
                        <a:rPr lang="en-US" sz="1400" u="none" strike="noStrike" cap="none" dirty="0" smtClean="0"/>
                        <a:t>LVM</a:t>
                      </a:r>
                      <a:endParaRPr lang="en-US" sz="1400" u="none" strike="noStrike" cap="none" dirty="0"/>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400" dirty="0"/>
                        <a:t>100</a:t>
                      </a:r>
                    </a:p>
                  </a:txBody>
                  <a:tcPr marL="91450" marR="91450" marT="45725" marB="45725" anchor="ctr">
                    <a:solidFill>
                      <a:schemeClr val="lt1"/>
                    </a:solidFill>
                  </a:tcPr>
                </a:tc>
                <a:tc>
                  <a:txBody>
                    <a:bodyPr/>
                    <a:lstStyle/>
                    <a:p>
                      <a:pPr lvl="0" algn="ctr" rtl="0">
                        <a:spcBef>
                          <a:spcPts val="0"/>
                        </a:spcBef>
                        <a:buClr>
                          <a:schemeClr val="dk1"/>
                        </a:buClr>
                        <a:buSzPct val="25000"/>
                        <a:buFont typeface="Arial"/>
                        <a:buNone/>
                      </a:pPr>
                      <a:r>
                        <a:rPr lang="en-US" sz="1400" dirty="0"/>
                        <a:t>Complete</a:t>
                      </a: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400" dirty="0"/>
                        <a:t>AWG</a:t>
                      </a:r>
                    </a:p>
                  </a:txBody>
                  <a:tcPr marL="91450" marR="91450" marT="45725" marB="45725" anchor="ctr">
                    <a:solidFill>
                      <a:schemeClr val="lt1"/>
                    </a:solidFill>
                  </a:tcPr>
                </a:tc>
                <a:extLst>
                  <a:ext uri="{0D108BD9-81ED-4DB2-BD59-A6C34878D82A}">
                    <a16:rowId xmlns:a16="http://schemas.microsoft.com/office/drawing/2014/main" val="10006"/>
                  </a:ext>
                </a:extLst>
              </a:tr>
              <a:tr h="582857">
                <a:tc>
                  <a:txBody>
                    <a:bodyPr/>
                    <a:lstStyle/>
                    <a:p>
                      <a:pPr marL="0" marR="0" lvl="0" indent="0" algn="l" rtl="0">
                        <a:spcBef>
                          <a:spcPts val="0"/>
                        </a:spcBef>
                        <a:buSzPct val="25000"/>
                        <a:buNone/>
                      </a:pPr>
                      <a:r>
                        <a:rPr lang="en-US" sz="1400" u="none" strike="noStrike" cap="none" dirty="0" smtClean="0"/>
                        <a:t>ABI-CONUS_LVM10</a:t>
                      </a:r>
                      <a:endParaRPr lang="en-US" sz="1400" u="none" strike="noStrike" cap="none" dirty="0"/>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400" u="none" strike="noStrike" cap="none" dirty="0"/>
                        <a:t>Quantitative analysis of </a:t>
                      </a:r>
                      <a:r>
                        <a:rPr lang="en-US" sz="1400" u="none" strike="noStrike" cap="none" dirty="0" smtClean="0"/>
                        <a:t>M6 </a:t>
                      </a:r>
                      <a:r>
                        <a:rPr lang="en-US" sz="1400" dirty="0"/>
                        <a:t>CONUS </a:t>
                      </a:r>
                      <a:r>
                        <a:rPr lang="en-US" sz="1400" u="none" strike="noStrike" cap="none" dirty="0" smtClean="0"/>
                        <a:t>LVM</a:t>
                      </a:r>
                      <a:endParaRPr lang="en-US" sz="1400" u="none" strike="noStrike" cap="none" dirty="0"/>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400" dirty="0"/>
                        <a:t>100</a:t>
                      </a:r>
                    </a:p>
                  </a:txBody>
                  <a:tcPr marL="91450" marR="91450" marT="45725" marB="45725" anchor="ctr">
                    <a:solidFill>
                      <a:schemeClr val="lt1"/>
                    </a:solidFill>
                  </a:tcPr>
                </a:tc>
                <a:tc>
                  <a:txBody>
                    <a:bodyPr/>
                    <a:lstStyle/>
                    <a:p>
                      <a:pPr lvl="0" algn="ctr" rtl="0">
                        <a:spcBef>
                          <a:spcPts val="0"/>
                        </a:spcBef>
                        <a:buClr>
                          <a:schemeClr val="dk1"/>
                        </a:buClr>
                        <a:buSzPct val="25000"/>
                        <a:buFont typeface="Arial"/>
                        <a:buNone/>
                      </a:pPr>
                      <a:r>
                        <a:rPr lang="en-US" sz="1400" dirty="0"/>
                        <a:t>Complete</a:t>
                      </a:r>
                    </a:p>
                  </a:txBody>
                  <a:tcPr marL="91450" marR="91450" marT="45725" marB="45725" anchor="ctr">
                    <a:solidFill>
                      <a:schemeClr val="lt1"/>
                    </a:solidFill>
                  </a:tcPr>
                </a:tc>
                <a:tc>
                  <a:txBody>
                    <a:bodyPr/>
                    <a:lstStyle/>
                    <a:p>
                      <a:pPr marL="0" marR="0" lvl="0" indent="0" algn="ctr" rtl="0">
                        <a:spcBef>
                          <a:spcPts val="0"/>
                        </a:spcBef>
                        <a:buSzPct val="25000"/>
                        <a:buNone/>
                      </a:pPr>
                      <a:r>
                        <a:rPr lang="en-US" sz="1400" dirty="0"/>
                        <a:t>AWG</a:t>
                      </a:r>
                    </a:p>
                  </a:txBody>
                  <a:tcPr marL="91450" marR="91450" marT="45725" marB="45725" anchor="ctr">
                    <a:solidFill>
                      <a:schemeClr val="lt1"/>
                    </a:solidFill>
                  </a:tcPr>
                </a:tc>
                <a:extLst>
                  <a:ext uri="{0D108BD9-81ED-4DB2-BD59-A6C34878D82A}">
                    <a16:rowId xmlns:a16="http://schemas.microsoft.com/office/drawing/2014/main" val="10007"/>
                  </a:ext>
                </a:extLst>
              </a:tr>
              <a:tr h="582857">
                <a:tc>
                  <a:txBody>
                    <a:bodyPr/>
                    <a:lstStyle/>
                    <a:p>
                      <a:pPr marL="0" marR="0" lvl="0" indent="0" algn="l" rtl="0">
                        <a:spcBef>
                          <a:spcPts val="0"/>
                        </a:spcBef>
                        <a:buSzPct val="25000"/>
                        <a:buNone/>
                      </a:pPr>
                      <a:r>
                        <a:rPr lang="en-US" sz="1400" u="none" strike="noStrike" cap="none" dirty="0" smtClean="0"/>
                        <a:t>ABI-MESO_LVM11</a:t>
                      </a:r>
                      <a:endParaRPr lang="en-US" sz="1400" u="none" strike="noStrike" cap="none" dirty="0"/>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400" u="none" strike="noStrike" cap="none" dirty="0"/>
                        <a:t>Quantitative analysis of </a:t>
                      </a:r>
                      <a:r>
                        <a:rPr lang="en-US" sz="1400" u="none" strike="noStrike" cap="none" dirty="0" smtClean="0"/>
                        <a:t>M6 </a:t>
                      </a:r>
                      <a:r>
                        <a:rPr lang="en-US" sz="1400" u="none" strike="noStrike" cap="none" dirty="0" err="1"/>
                        <a:t>Meso</a:t>
                      </a:r>
                      <a:r>
                        <a:rPr lang="en-US" sz="1400" u="none" strike="noStrike" cap="none" dirty="0"/>
                        <a:t> </a:t>
                      </a:r>
                      <a:r>
                        <a:rPr lang="en-US" sz="1400" u="none" strike="noStrike" cap="none" dirty="0" smtClean="0"/>
                        <a:t>LVM</a:t>
                      </a:r>
                      <a:endParaRPr lang="en-US" sz="1400" u="none" strike="noStrike" cap="none" dirty="0"/>
                    </a:p>
                  </a:txBody>
                  <a:tcPr marL="91450" marR="91450" marT="45725" marB="45725" anchor="ctr">
                    <a:solidFill>
                      <a:schemeClr val="lt1"/>
                    </a:solidFill>
                  </a:tcPr>
                </a:tc>
                <a:tc>
                  <a:txBody>
                    <a:bodyPr/>
                    <a:lstStyle/>
                    <a:p>
                      <a:pPr marL="0" marR="0" lvl="0" indent="0" algn="ctr" rtl="0">
                        <a:spcBef>
                          <a:spcPts val="0"/>
                        </a:spcBef>
                        <a:buSzPct val="25000"/>
                        <a:buNone/>
                      </a:pPr>
                      <a:r>
                        <a:rPr lang="en-US" sz="1400" dirty="0"/>
                        <a:t>100</a:t>
                      </a:r>
                    </a:p>
                  </a:txBody>
                  <a:tcPr marL="91450" marR="91450" marT="45725" marB="45725" anchor="ctr">
                    <a:solidFill>
                      <a:schemeClr val="lt1"/>
                    </a:solidFill>
                  </a:tcPr>
                </a:tc>
                <a:tc>
                  <a:txBody>
                    <a:bodyPr/>
                    <a:lstStyle/>
                    <a:p>
                      <a:pPr lvl="0" algn="ctr" rtl="0">
                        <a:spcBef>
                          <a:spcPts val="0"/>
                        </a:spcBef>
                        <a:buClr>
                          <a:schemeClr val="dk1"/>
                        </a:buClr>
                        <a:buSzPct val="25000"/>
                        <a:buFont typeface="Arial"/>
                        <a:buNone/>
                      </a:pPr>
                      <a:r>
                        <a:rPr lang="en-US" sz="1400"/>
                        <a:t>Complete</a:t>
                      </a:r>
                    </a:p>
                  </a:txBody>
                  <a:tcPr marL="91450" marR="91450" marT="45725" marB="45725" anchor="ctr">
                    <a:solidFill>
                      <a:schemeClr val="lt1"/>
                    </a:solidFill>
                  </a:tcPr>
                </a:tc>
                <a:tc>
                  <a:txBody>
                    <a:bodyPr/>
                    <a:lstStyle/>
                    <a:p>
                      <a:pPr marL="0" marR="0" lvl="0" indent="0" algn="ctr" rtl="0">
                        <a:spcBef>
                          <a:spcPts val="0"/>
                        </a:spcBef>
                        <a:buSzPct val="25000"/>
                        <a:buNone/>
                      </a:pPr>
                      <a:r>
                        <a:rPr lang="en-US" sz="1400" dirty="0"/>
                        <a:t>AWG</a:t>
                      </a:r>
                    </a:p>
                  </a:txBody>
                  <a:tcPr marL="91450" marR="91450" marT="45725" marB="45725" anchor="ctr">
                    <a:solidFill>
                      <a:schemeClr val="lt1"/>
                    </a:solidFill>
                  </a:tcPr>
                </a:tc>
                <a:extLst>
                  <a:ext uri="{0D108BD9-81ED-4DB2-BD59-A6C34878D82A}">
                    <a16:rowId xmlns:a16="http://schemas.microsoft.com/office/drawing/2014/main" val="10008"/>
                  </a:ext>
                </a:extLst>
              </a:tr>
            </a:tbl>
          </a:graphicData>
        </a:graphic>
      </p:graphicFrame>
      <p:sp>
        <p:nvSpPr>
          <p:cNvPr id="108" name="Shape 108"/>
          <p:cNvSpPr txBox="1">
            <a:spLocks noGrp="1"/>
          </p:cNvSpPr>
          <p:nvPr>
            <p:ph type="sldNum" idx="12"/>
          </p:nvPr>
        </p:nvSpPr>
        <p:spPr>
          <a:xfrm>
            <a:off x="6553200" y="6356350"/>
            <a:ext cx="2133600" cy="3651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chemeClr val="lt1"/>
                </a:solidFill>
                <a:latin typeface="Calibri"/>
                <a:ea typeface="Calibri"/>
                <a:cs typeface="Calibri"/>
                <a:sym typeface="Calibri"/>
              </a:rPr>
              <a:pPr marL="0" marR="0" lvl="0" indent="0" algn="r" rtl="0">
                <a:spcBef>
                  <a:spcPts val="0"/>
                </a:spcBef>
                <a:buSzPct val="25000"/>
                <a:buNone/>
              </a:pPr>
              <a:t>7</a:t>
            </a:fld>
            <a:endParaRPr lang="en-US" sz="12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5734347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graphicFrame>
        <p:nvGraphicFramePr>
          <p:cNvPr id="641" name="Shape 641"/>
          <p:cNvGraphicFramePr/>
          <p:nvPr>
            <p:extLst/>
          </p:nvPr>
        </p:nvGraphicFramePr>
        <p:xfrm>
          <a:off x="32732" y="1414008"/>
          <a:ext cx="9064486" cy="4410651"/>
        </p:xfrm>
        <a:graphic>
          <a:graphicData uri="http://schemas.openxmlformats.org/drawingml/2006/table">
            <a:tbl>
              <a:tblPr firstRow="1" bandRow="1">
                <a:noFill/>
              </a:tblPr>
              <a:tblGrid>
                <a:gridCol w="1875040">
                  <a:extLst>
                    <a:ext uri="{9D8B030D-6E8A-4147-A177-3AD203B41FA5}">
                      <a16:colId xmlns:a16="http://schemas.microsoft.com/office/drawing/2014/main" val="20000"/>
                    </a:ext>
                  </a:extLst>
                </a:gridCol>
                <a:gridCol w="2691390">
                  <a:extLst>
                    <a:ext uri="{9D8B030D-6E8A-4147-A177-3AD203B41FA5}">
                      <a16:colId xmlns:a16="http://schemas.microsoft.com/office/drawing/2014/main" val="20001"/>
                    </a:ext>
                  </a:extLst>
                </a:gridCol>
                <a:gridCol w="984385">
                  <a:extLst>
                    <a:ext uri="{9D8B030D-6E8A-4147-A177-3AD203B41FA5}">
                      <a16:colId xmlns:a16="http://schemas.microsoft.com/office/drawing/2014/main" val="20002"/>
                    </a:ext>
                  </a:extLst>
                </a:gridCol>
                <a:gridCol w="3513671">
                  <a:extLst>
                    <a:ext uri="{9D8B030D-6E8A-4147-A177-3AD203B41FA5}">
                      <a16:colId xmlns:a16="http://schemas.microsoft.com/office/drawing/2014/main" val="20003"/>
                    </a:ext>
                  </a:extLst>
                </a:gridCol>
              </a:tblGrid>
              <a:tr h="472149">
                <a:tc>
                  <a:txBody>
                    <a:bodyPr/>
                    <a:lstStyle/>
                    <a:p>
                      <a:pPr marL="0" marR="0" lvl="0" indent="0" algn="ctr" rtl="0">
                        <a:spcBef>
                          <a:spcPts val="0"/>
                        </a:spcBef>
                        <a:buSzPct val="25000"/>
                        <a:buNone/>
                      </a:pPr>
                      <a:r>
                        <a:rPr lang="en-US" sz="1400" u="none" strike="noStrike" cap="none" dirty="0"/>
                        <a:t>Risk Name</a:t>
                      </a:r>
                    </a:p>
                  </a:txBody>
                  <a:tcPr marL="91450" marR="91450" marT="45725" marB="45725" anchor="ctr">
                    <a:lnB w="12700" cap="flat" cmpd="sng" algn="ctr">
                      <a:solidFill>
                        <a:schemeClr val="dk1"/>
                      </a:solidFill>
                      <a:prstDash val="solid"/>
                      <a:round/>
                      <a:headEnd type="none" w="med" len="med"/>
                      <a:tailEnd type="none" w="med" len="med"/>
                    </a:lnB>
                    <a:solidFill>
                      <a:schemeClr val="bg1">
                        <a:lumMod val="85000"/>
                      </a:schemeClr>
                    </a:solidFill>
                  </a:tcPr>
                </a:tc>
                <a:tc>
                  <a:txBody>
                    <a:bodyPr/>
                    <a:lstStyle/>
                    <a:p>
                      <a:pPr marL="0" marR="0" lvl="0" indent="0" algn="ctr" rtl="0">
                        <a:spcBef>
                          <a:spcPts val="0"/>
                        </a:spcBef>
                        <a:buSzPct val="25000"/>
                        <a:buNone/>
                      </a:pPr>
                      <a:r>
                        <a:rPr lang="en-US" sz="1400" dirty="0"/>
                        <a:t>Description</a:t>
                      </a:r>
                    </a:p>
                  </a:txBody>
                  <a:tcPr marL="91450" marR="91450" marT="45725" marB="45725" anchor="ctr">
                    <a:lnB w="12700" cap="flat" cmpd="sng" algn="ctr">
                      <a:solidFill>
                        <a:schemeClr val="dk1"/>
                      </a:solidFill>
                      <a:prstDash val="solid"/>
                      <a:round/>
                      <a:headEnd type="none" w="med" len="med"/>
                      <a:tailEnd type="none" w="med" len="med"/>
                    </a:lnB>
                    <a:solidFill>
                      <a:schemeClr val="bg1">
                        <a:lumMod val="85000"/>
                      </a:schemeClr>
                    </a:solidFill>
                  </a:tcPr>
                </a:tc>
                <a:tc>
                  <a:txBody>
                    <a:bodyPr/>
                    <a:lstStyle/>
                    <a:p>
                      <a:pPr marL="0" marR="0" lvl="0" indent="0" algn="ctr" rtl="0">
                        <a:spcBef>
                          <a:spcPts val="0"/>
                        </a:spcBef>
                        <a:buSzPct val="25000"/>
                        <a:buNone/>
                      </a:pPr>
                      <a:r>
                        <a:rPr lang="en-US" sz="1400" dirty="0"/>
                        <a:t>Impact</a:t>
                      </a:r>
                    </a:p>
                  </a:txBody>
                  <a:tcPr marL="91450" marR="91450" marT="45725" marB="45725" anchor="ctr">
                    <a:lnB w="12700" cap="flat" cmpd="sng" algn="ctr">
                      <a:solidFill>
                        <a:schemeClr val="dk1"/>
                      </a:solidFill>
                      <a:prstDash val="solid"/>
                      <a:round/>
                      <a:headEnd type="none" w="med" len="med"/>
                      <a:tailEnd type="none" w="med" len="med"/>
                    </a:lnB>
                    <a:solidFill>
                      <a:schemeClr val="bg1">
                        <a:lumMod val="85000"/>
                      </a:schemeClr>
                    </a:solidFill>
                  </a:tcPr>
                </a:tc>
                <a:tc>
                  <a:txBody>
                    <a:bodyPr/>
                    <a:lstStyle/>
                    <a:p>
                      <a:pPr marL="0" marR="0" lvl="0" indent="0" algn="ctr" rtl="0">
                        <a:spcBef>
                          <a:spcPts val="0"/>
                        </a:spcBef>
                        <a:buSzPct val="25000"/>
                        <a:buNone/>
                      </a:pPr>
                      <a:r>
                        <a:rPr lang="en-US" sz="1400" dirty="0"/>
                        <a:t>Mitigation and Schedule</a:t>
                      </a:r>
                    </a:p>
                  </a:txBody>
                  <a:tcPr marL="91450" marR="91450" marT="45725" marB="45725" anchor="ctr">
                    <a:lnB w="12700" cap="flat" cmpd="sng" algn="ctr">
                      <a:solidFill>
                        <a:schemeClr val="dk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0"/>
                  </a:ext>
                </a:extLst>
              </a:tr>
              <a:tr h="1047768">
                <a:tc>
                  <a:txBody>
                    <a:bodyPr/>
                    <a:lstStyle/>
                    <a:p>
                      <a:pPr marL="0" marR="0" lvl="0" indent="0" algn="l" rtl="0">
                        <a:spcBef>
                          <a:spcPts val="0"/>
                        </a:spcBef>
                        <a:buSzPct val="25000"/>
                        <a:buNone/>
                      </a:pPr>
                      <a:r>
                        <a:rPr lang="en-US" sz="1400" dirty="0" smtClean="0"/>
                        <a:t>Missing values over randomly distributed areas</a:t>
                      </a:r>
                      <a:endParaRPr lang="en-US" sz="1400" dirty="0"/>
                    </a:p>
                  </a:txBody>
                  <a:tcPr marL="91450" marR="91450" marT="45725" marB="4572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chemeClr val="lt1"/>
                    </a:solidFill>
                  </a:tcPr>
                </a:tc>
                <a:tc>
                  <a:txBody>
                    <a:bodyPr/>
                    <a:lstStyle/>
                    <a:p>
                      <a:pPr marL="0" marR="0" lvl="0" indent="0" algn="l" rtl="0">
                        <a:spcBef>
                          <a:spcPts val="0"/>
                        </a:spcBef>
                        <a:buSzPct val="25000"/>
                        <a:buNone/>
                      </a:pPr>
                      <a:r>
                        <a:rPr lang="en-US" sz="1400" dirty="0" smtClean="0"/>
                        <a:t>In frequently</a:t>
                      </a:r>
                      <a:r>
                        <a:rPr lang="en-US" sz="1400" dirty="0" smtClean="0"/>
                        <a:t>, there are missing</a:t>
                      </a:r>
                      <a:r>
                        <a:rPr lang="en-US" sz="1400" baseline="0" dirty="0" smtClean="0"/>
                        <a:t> values over randomly distributed boxed </a:t>
                      </a:r>
                      <a:r>
                        <a:rPr lang="en-US" sz="1400" baseline="0" dirty="0" smtClean="0"/>
                        <a:t>areas, but just the full disk sector.</a:t>
                      </a:r>
                      <a:endParaRPr lang="en-US" sz="1400" dirty="0"/>
                    </a:p>
                  </a:txBody>
                  <a:tcPr marL="91450" marR="91450" marT="45725" marB="4572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chemeClr val="lt1"/>
                    </a:solidFill>
                  </a:tcPr>
                </a:tc>
                <a:tc>
                  <a:txBody>
                    <a:bodyPr/>
                    <a:lstStyle/>
                    <a:p>
                      <a:pPr marL="0" marR="0" lvl="0" indent="0" algn="ctr" rtl="0">
                        <a:spcBef>
                          <a:spcPts val="0"/>
                        </a:spcBef>
                        <a:buSzPct val="25000"/>
                        <a:buNone/>
                      </a:pPr>
                      <a:r>
                        <a:rPr lang="en-US" sz="1400" dirty="0"/>
                        <a:t>Minor</a:t>
                      </a:r>
                    </a:p>
                  </a:txBody>
                  <a:tcPr marL="91450" marR="91450" marT="45725" marB="4572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rgbClr val="00B050"/>
                    </a:solidFill>
                  </a:tcPr>
                </a:tc>
                <a:tc>
                  <a:txBody>
                    <a:bodyPr/>
                    <a:lstStyle/>
                    <a:p>
                      <a:pPr marL="0" marR="0" lvl="0" indent="0" algn="l" rtl="0">
                        <a:lnSpc>
                          <a:spcPct val="100000"/>
                        </a:lnSpc>
                        <a:spcBef>
                          <a:spcPts val="0"/>
                        </a:spcBef>
                        <a:spcAft>
                          <a:spcPts val="0"/>
                        </a:spcAft>
                        <a:buClr>
                          <a:schemeClr val="dk1"/>
                        </a:buClr>
                        <a:buSzPct val="25000"/>
                        <a:buFont typeface="Calibri"/>
                        <a:buNone/>
                      </a:pPr>
                      <a:r>
                        <a:rPr lang="en-US" sz="1400" dirty="0" smtClean="0"/>
                        <a:t>Suggest an ADR, similar to an earlier</a:t>
                      </a:r>
                      <a:r>
                        <a:rPr lang="en-US" sz="1400" baseline="0" dirty="0" smtClean="0"/>
                        <a:t> one which we thought resolved.</a:t>
                      </a:r>
                      <a:endParaRPr lang="en-US" sz="1400" dirty="0"/>
                    </a:p>
                  </a:txBody>
                  <a:tcPr marL="91450" marR="91450" marT="45725" marB="4572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chemeClr val="lt1"/>
                    </a:solidFill>
                  </a:tcPr>
                </a:tc>
                <a:extLst>
                  <a:ext uri="{0D108BD9-81ED-4DB2-BD59-A6C34878D82A}">
                    <a16:rowId xmlns:a16="http://schemas.microsoft.com/office/drawing/2014/main" val="10001"/>
                  </a:ext>
                </a:extLst>
              </a:tr>
              <a:tr h="785813">
                <a:tc>
                  <a:txBody>
                    <a:bodyPr/>
                    <a:lstStyle/>
                    <a:p>
                      <a:pPr marL="0" marR="0" lvl="0" indent="0" algn="l" rtl="0">
                        <a:spcBef>
                          <a:spcPts val="0"/>
                        </a:spcBef>
                        <a:buSzPct val="25000"/>
                        <a:buNone/>
                      </a:pPr>
                      <a:r>
                        <a:rPr lang="en-US" sz="1400" dirty="0" smtClean="0"/>
                        <a:t>The</a:t>
                      </a:r>
                      <a:r>
                        <a:rPr lang="en-US" sz="1400" baseline="0" dirty="0" smtClean="0"/>
                        <a:t> migration of the sun affecting the LAP products</a:t>
                      </a:r>
                      <a:endParaRPr lang="en-US" sz="1400" dirty="0"/>
                    </a:p>
                  </a:txBody>
                  <a:tcPr marL="91450" marR="91450" marT="45725" marB="4572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lgn="ctr">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chemeClr val="lt1"/>
                    </a:solidFill>
                  </a:tcPr>
                </a:tc>
                <a:tc>
                  <a:txBody>
                    <a:bodyPr/>
                    <a:lstStyle/>
                    <a:p>
                      <a:pPr marL="0" marR="0" lvl="0" indent="0" algn="l" rtl="0">
                        <a:spcBef>
                          <a:spcPts val="0"/>
                        </a:spcBef>
                        <a:buSzPct val="25000"/>
                        <a:buNone/>
                      </a:pPr>
                      <a:r>
                        <a:rPr lang="en-US" sz="1400" dirty="0" smtClean="0"/>
                        <a:t>The</a:t>
                      </a:r>
                      <a:r>
                        <a:rPr lang="en-US" sz="1400" baseline="0" dirty="0" smtClean="0"/>
                        <a:t> ABI LAP products are affected by sun-rise and sun-set.</a:t>
                      </a:r>
                      <a:endParaRPr lang="en-US" sz="1400" dirty="0"/>
                    </a:p>
                  </a:txBody>
                  <a:tcPr marL="91450" marR="91450" marT="45725" marB="4572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lgn="ctr">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chemeClr val="lt1"/>
                    </a:solidFill>
                  </a:tcPr>
                </a:tc>
                <a:tc>
                  <a:txBody>
                    <a:bodyPr/>
                    <a:lstStyle/>
                    <a:p>
                      <a:pPr marL="0" marR="0" lvl="0" indent="0" algn="ctr" rtl="0">
                        <a:spcBef>
                          <a:spcPts val="0"/>
                        </a:spcBef>
                        <a:buSzPct val="25000"/>
                        <a:buNone/>
                      </a:pPr>
                      <a:r>
                        <a:rPr lang="en-US" sz="1400" dirty="0" smtClean="0"/>
                        <a:t>Minor</a:t>
                      </a:r>
                      <a:endParaRPr lang="en-US" sz="1400" dirty="0"/>
                    </a:p>
                  </a:txBody>
                  <a:tcPr marL="91450" marR="91450" marT="45725" marB="4572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lgn="ctr">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rgbClr val="00B050"/>
                    </a:solidFill>
                  </a:tcPr>
                </a:tc>
                <a:tc>
                  <a:txBody>
                    <a:bodyPr/>
                    <a:lstStyle/>
                    <a:p>
                      <a:pPr marL="0" marR="0" lvl="0" indent="0" algn="l" rtl="0">
                        <a:spcBef>
                          <a:spcPts val="0"/>
                        </a:spcBef>
                        <a:buSzPct val="25000"/>
                        <a:buNone/>
                      </a:pPr>
                      <a:r>
                        <a:rPr lang="en-US" sz="1400" dirty="0" smtClean="0"/>
                        <a:t>Cloud mask may</a:t>
                      </a:r>
                      <a:r>
                        <a:rPr lang="en-US" sz="1400" baseline="0" dirty="0" smtClean="0"/>
                        <a:t> have influences on the ABI LAP </a:t>
                      </a:r>
                      <a:r>
                        <a:rPr lang="en-US" sz="1400" baseline="0" dirty="0" smtClean="0"/>
                        <a:t>products, as the scenes are illuminated, although appears to be a yield issue.</a:t>
                      </a:r>
                      <a:endParaRPr lang="en-US" sz="1400" dirty="0"/>
                    </a:p>
                  </a:txBody>
                  <a:tcPr marL="91450" marR="91450" marT="45725" marB="4572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lgn="ctr">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chemeClr val="lt1"/>
                    </a:solidFill>
                  </a:tcPr>
                </a:tc>
                <a:extLst>
                  <a:ext uri="{0D108BD9-81ED-4DB2-BD59-A6C34878D82A}">
                    <a16:rowId xmlns:a16="http://schemas.microsoft.com/office/drawing/2014/main" val="10002"/>
                  </a:ext>
                </a:extLst>
              </a:tr>
              <a:tr h="1000954">
                <a:tc>
                  <a:txBody>
                    <a:bodyPr/>
                    <a:lstStyle/>
                    <a:p>
                      <a:pPr marL="0" marR="0" lvl="0" indent="0" algn="l" rtl="0">
                        <a:spcBef>
                          <a:spcPts val="0"/>
                        </a:spcBef>
                        <a:buSzPct val="25000"/>
                        <a:buNone/>
                      </a:pPr>
                      <a:r>
                        <a:rPr lang="en-US" sz="1400" dirty="0" smtClean="0"/>
                        <a:t>Wet bias of the relative humidity</a:t>
                      </a:r>
                      <a:r>
                        <a:rPr lang="en-US" sz="1400" baseline="0" dirty="0" smtClean="0"/>
                        <a:t> in </a:t>
                      </a:r>
                      <a:r>
                        <a:rPr lang="en-US" sz="1400" dirty="0" smtClean="0"/>
                        <a:t>upper troposphere</a:t>
                      </a:r>
                      <a:r>
                        <a:rPr lang="en-US" sz="1400" baseline="0" dirty="0" smtClean="0"/>
                        <a:t> (100 - 300 </a:t>
                      </a:r>
                      <a:r>
                        <a:rPr lang="en-US" sz="1400" baseline="0" dirty="0" err="1" smtClean="0"/>
                        <a:t>hPa</a:t>
                      </a:r>
                      <a:r>
                        <a:rPr lang="en-US" sz="1400" baseline="0" dirty="0" smtClean="0"/>
                        <a:t>)</a:t>
                      </a:r>
                      <a:endParaRPr lang="en-US" sz="1400" dirty="0"/>
                    </a:p>
                  </a:txBody>
                  <a:tcPr marL="91450" marR="91450" marT="45725" marB="45725" anchor="ctr">
                    <a:lnL w="12700" cap="flat" cmpd="sng">
                      <a:solidFill>
                        <a:schemeClr val="dk1"/>
                      </a:solidFill>
                      <a:prstDash val="solid"/>
                      <a:round/>
                      <a:headEnd type="none" w="med" len="med"/>
                      <a:tailEnd type="none" w="med" len="med"/>
                    </a:lnL>
                    <a:lnR w="12700" cap="flat" cmpd="sng" algn="ctr">
                      <a:solidFill>
                        <a:schemeClr val="dk1"/>
                      </a:solidFill>
                      <a:prstDash val="solid"/>
                      <a:round/>
                      <a:headEnd type="none" w="med" len="med"/>
                      <a:tailEnd type="none" w="med" len="med"/>
                    </a:lnR>
                    <a:lnT w="12700" cap="flat" cmpd="sng" algn="ctr">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chemeClr val="lt1"/>
                    </a:solidFill>
                  </a:tcPr>
                </a:tc>
                <a:tc>
                  <a:txBody>
                    <a:bodyPr/>
                    <a:lstStyle/>
                    <a:p>
                      <a:pPr marL="0" marR="0" lvl="0" indent="0" algn="l" rtl="0">
                        <a:spcBef>
                          <a:spcPts val="0"/>
                        </a:spcBef>
                        <a:buSzPct val="25000"/>
                        <a:buNone/>
                      </a:pPr>
                      <a:r>
                        <a:rPr lang="en-US" sz="1400" dirty="0" smtClean="0"/>
                        <a:t>The</a:t>
                      </a:r>
                      <a:r>
                        <a:rPr lang="en-US" sz="1400" baseline="0" dirty="0" smtClean="0"/>
                        <a:t> relative humidity in upper troposphere (100-300 hPa) shows large wetter bias than the spec.</a:t>
                      </a:r>
                      <a:endParaRPr lang="en-US" sz="1400" dirty="0"/>
                    </a:p>
                  </a:txBody>
                  <a:tcPr marL="91450" marR="91450" marT="45725" marB="45725" anchor="ctr">
                    <a:lnL w="12700" cap="flat" cmpd="sng" algn="ctr">
                      <a:solidFill>
                        <a:schemeClr val="dk1"/>
                      </a:solidFill>
                      <a:prstDash val="solid"/>
                      <a:round/>
                      <a:headEnd type="none" w="med" len="med"/>
                      <a:tailEnd type="none" w="med" len="med"/>
                    </a:lnL>
                    <a:lnR w="12700" cap="flat" cmpd="sng" algn="ctr">
                      <a:solidFill>
                        <a:schemeClr val="dk1"/>
                      </a:solidFill>
                      <a:prstDash val="solid"/>
                      <a:round/>
                      <a:headEnd type="none" w="med" len="med"/>
                      <a:tailEnd type="none" w="med" len="med"/>
                    </a:lnR>
                    <a:lnT w="12700" cap="flat" cmpd="sng" algn="ctr">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chemeClr val="lt1"/>
                    </a:solidFill>
                  </a:tcPr>
                </a:tc>
                <a:tc>
                  <a:txBody>
                    <a:bodyPr/>
                    <a:lstStyle/>
                    <a:p>
                      <a:pPr marL="0" marR="0" lvl="0" indent="0" algn="ctr" rtl="0">
                        <a:spcBef>
                          <a:spcPts val="0"/>
                        </a:spcBef>
                        <a:buSzPct val="25000"/>
                        <a:buNone/>
                      </a:pPr>
                      <a:r>
                        <a:rPr lang="en-US" sz="1400" dirty="0" smtClean="0"/>
                        <a:t>Minor</a:t>
                      </a:r>
                      <a:endParaRPr lang="en-US" sz="1400" dirty="0"/>
                    </a:p>
                  </a:txBody>
                  <a:tcPr marL="91450" marR="91450" marT="45725" marB="45725" anchor="ctr">
                    <a:lnL w="12700" cap="flat" cmpd="sng" algn="ctr">
                      <a:solidFill>
                        <a:schemeClr val="dk1"/>
                      </a:solidFill>
                      <a:prstDash val="solid"/>
                      <a:round/>
                      <a:headEnd type="none" w="med" len="med"/>
                      <a:tailEnd type="none" w="med" len="med"/>
                    </a:lnL>
                    <a:lnR w="12700" cap="flat" cmpd="sng" algn="ctr">
                      <a:solidFill>
                        <a:schemeClr val="dk1"/>
                      </a:solidFill>
                      <a:prstDash val="solid"/>
                      <a:round/>
                      <a:headEnd type="none" w="med" len="med"/>
                      <a:tailEnd type="none" w="med" len="med"/>
                    </a:lnR>
                    <a:lnT w="12700" cap="flat" cmpd="sng" algn="ctr">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rgbClr val="00B050"/>
                    </a:solidFill>
                  </a:tcPr>
                </a:tc>
                <a:tc>
                  <a:txBody>
                    <a:bodyPr/>
                    <a:lstStyle/>
                    <a:p>
                      <a:pPr marL="0" marR="0" lvl="0" indent="0" algn="l" rtl="0">
                        <a:spcBef>
                          <a:spcPts val="0"/>
                        </a:spcBef>
                        <a:buSzPct val="25000"/>
                        <a:buNone/>
                      </a:pPr>
                      <a:r>
                        <a:rPr lang="en-US" sz="1400" dirty="0" smtClean="0"/>
                        <a:t>Radiosonde has dry bias</a:t>
                      </a:r>
                      <a:r>
                        <a:rPr lang="en-US" sz="1400" baseline="0" dirty="0" smtClean="0"/>
                        <a:t> in observing the relative humidity in the upper troposphere. So the comparison with ECMWF analysis data will be included for further tests</a:t>
                      </a:r>
                      <a:r>
                        <a:rPr lang="en-US" sz="1400" dirty="0" smtClean="0"/>
                        <a:t>. </a:t>
                      </a:r>
                      <a:endParaRPr lang="en-US" sz="1400" dirty="0"/>
                    </a:p>
                  </a:txBody>
                  <a:tcPr marL="91450" marR="91450" marT="45725" marB="45725" anchor="ctr">
                    <a:lnL w="12700" cap="flat" cmpd="sng" algn="ctr">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lgn="ctr">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chemeClr val="lt1"/>
                    </a:solidFill>
                  </a:tcPr>
                </a:tc>
                <a:extLst>
                  <a:ext uri="{0D108BD9-81ED-4DB2-BD59-A6C34878D82A}">
                    <a16:rowId xmlns:a16="http://schemas.microsoft.com/office/drawing/2014/main" val="10003"/>
                  </a:ext>
                </a:extLst>
              </a:tr>
              <a:tr h="814935">
                <a:tc>
                  <a:txBody>
                    <a:bodyPr/>
                    <a:lstStyle/>
                    <a:p>
                      <a:pPr marL="0" marR="0" lvl="0" indent="0" algn="l" rtl="0">
                        <a:spcBef>
                          <a:spcPts val="0"/>
                        </a:spcBef>
                        <a:buSzPct val="25000"/>
                        <a:buNone/>
                      </a:pPr>
                      <a:r>
                        <a:rPr lang="en-US" sz="1400" dirty="0" smtClean="0"/>
                        <a:t>Slightly</a:t>
                      </a:r>
                      <a:r>
                        <a:rPr lang="en-US" sz="1400" baseline="0" dirty="0" smtClean="0"/>
                        <a:t> l</a:t>
                      </a:r>
                      <a:r>
                        <a:rPr lang="en-US" sz="1400" dirty="0" smtClean="0"/>
                        <a:t>arge discrepancy of several DSI </a:t>
                      </a:r>
                      <a:endParaRPr lang="en-US" sz="1400" dirty="0"/>
                    </a:p>
                  </a:txBody>
                  <a:tcPr marL="91450" marR="91450" marT="45725" marB="45725" anchor="ctr">
                    <a:lnL w="12700" cap="flat" cmpd="sng">
                      <a:solidFill>
                        <a:schemeClr val="dk1"/>
                      </a:solidFill>
                      <a:prstDash val="solid"/>
                      <a:round/>
                      <a:headEnd type="none" w="med" len="med"/>
                      <a:tailEnd type="none" w="med" len="med"/>
                    </a:lnL>
                    <a:lnR w="12700" cap="flat" cmpd="sng" algn="ctr">
                      <a:solidFill>
                        <a:schemeClr val="dk1"/>
                      </a:solidFill>
                      <a:prstDash val="solid"/>
                      <a:round/>
                      <a:headEnd type="none" w="med" len="med"/>
                      <a:tailEnd type="none" w="med" len="med"/>
                    </a:lnR>
                    <a:lnT w="12700" cap="flat" cmpd="sng" algn="ctr">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spcBef>
                          <a:spcPts val="0"/>
                        </a:spcBef>
                        <a:buSzPct val="25000"/>
                        <a:buNone/>
                      </a:pPr>
                      <a:r>
                        <a:rPr lang="en-US" sz="1400" dirty="0" smtClean="0"/>
                        <a:t>Several DSI show</a:t>
                      </a:r>
                      <a:r>
                        <a:rPr lang="en-US" sz="1400" baseline="0" dirty="0" smtClean="0"/>
                        <a:t> slightly larger discrepancy than the </a:t>
                      </a:r>
                      <a:r>
                        <a:rPr lang="en-US" sz="1400" baseline="0" dirty="0" smtClean="0"/>
                        <a:t>spec, compared to radiosondes.</a:t>
                      </a:r>
                      <a:endParaRPr lang="en-US" sz="1400" dirty="0"/>
                    </a:p>
                  </a:txBody>
                  <a:tcPr marL="91450" marR="91450" marT="45725" marB="45725" anchor="ctr">
                    <a:lnL w="12700" cap="flat" cmpd="sng" algn="ctr">
                      <a:solidFill>
                        <a:schemeClr val="dk1"/>
                      </a:solidFill>
                      <a:prstDash val="solid"/>
                      <a:round/>
                      <a:headEnd type="none" w="med" len="med"/>
                      <a:tailEnd type="none" w="med" len="med"/>
                    </a:lnL>
                    <a:lnR w="12700" cap="flat" cmpd="sng" algn="ctr">
                      <a:solidFill>
                        <a:schemeClr val="dk1"/>
                      </a:solidFill>
                      <a:prstDash val="solid"/>
                      <a:round/>
                      <a:headEnd type="none" w="med" len="med"/>
                      <a:tailEnd type="none" w="med" len="med"/>
                    </a:lnR>
                    <a:lnT w="12700" cap="flat" cmpd="sng" algn="ctr">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ctr" rtl="0">
                        <a:spcBef>
                          <a:spcPts val="0"/>
                        </a:spcBef>
                        <a:buSzPct val="25000"/>
                        <a:buNone/>
                      </a:pPr>
                      <a:r>
                        <a:rPr lang="en-US" sz="1400" dirty="0"/>
                        <a:t>Minor</a:t>
                      </a:r>
                    </a:p>
                  </a:txBody>
                  <a:tcPr marL="91450" marR="91450" marT="45725" marB="45725" anchor="ctr">
                    <a:lnL w="12700" cap="flat" cmpd="sng" algn="ctr">
                      <a:solidFill>
                        <a:schemeClr val="dk1"/>
                      </a:solidFill>
                      <a:prstDash val="solid"/>
                      <a:round/>
                      <a:headEnd type="none" w="med" len="med"/>
                      <a:tailEnd type="none" w="med" len="med"/>
                    </a:lnL>
                    <a:lnR w="12700" cap="flat" cmpd="sng" algn="ctr">
                      <a:solidFill>
                        <a:schemeClr val="dk1"/>
                      </a:solidFill>
                      <a:prstDash val="solid"/>
                      <a:round/>
                      <a:headEnd type="none" w="med" len="med"/>
                      <a:tailEnd type="none" w="med" len="med"/>
                    </a:lnR>
                    <a:lnT w="12700" cap="flat" cmpd="sng" algn="ctr">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00B050"/>
                    </a:solidFill>
                  </a:tcPr>
                </a:tc>
                <a:tc>
                  <a:txBody>
                    <a:bodyPr/>
                    <a:lstStyle/>
                    <a:p>
                      <a:pPr marL="0" marR="0" lvl="0" indent="0" algn="l" rtl="0">
                        <a:lnSpc>
                          <a:spcPct val="100000"/>
                        </a:lnSpc>
                        <a:spcBef>
                          <a:spcPts val="0"/>
                        </a:spcBef>
                        <a:spcAft>
                          <a:spcPts val="0"/>
                        </a:spcAft>
                        <a:buClr>
                          <a:schemeClr val="dk1"/>
                        </a:buClr>
                        <a:buSzPct val="25000"/>
                        <a:buFont typeface="Calibri"/>
                        <a:buNone/>
                      </a:pPr>
                      <a:r>
                        <a:rPr lang="en-US" sz="1400" dirty="0" smtClean="0"/>
                        <a:t>If the atmospheric</a:t>
                      </a:r>
                      <a:r>
                        <a:rPr lang="en-US" sz="1400" baseline="0" dirty="0" smtClean="0"/>
                        <a:t> conditions are unstable, the statistics results are closer to the requirements</a:t>
                      </a:r>
                      <a:r>
                        <a:rPr lang="en-US" sz="1400" dirty="0" smtClean="0"/>
                        <a:t>. May need a</a:t>
                      </a:r>
                      <a:r>
                        <a:rPr lang="en-US" sz="1400" baseline="0" dirty="0" smtClean="0"/>
                        <a:t> high spectrally resolution sounder in geo to fully resolve.</a:t>
                      </a:r>
                      <a:endParaRPr lang="en-US" sz="1400" dirty="0"/>
                    </a:p>
                  </a:txBody>
                  <a:tcPr marL="91450" marR="91450" marT="45725" marB="45725" anchor="ctr">
                    <a:lnL w="12700" cap="flat" cmpd="sng" algn="ctr">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lgn="ctr">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extLst>
                  <a:ext uri="{0D108BD9-81ED-4DB2-BD59-A6C34878D82A}">
                    <a16:rowId xmlns:a16="http://schemas.microsoft.com/office/drawing/2014/main" val="10004"/>
                  </a:ext>
                </a:extLst>
              </a:tr>
            </a:tbl>
          </a:graphicData>
        </a:graphic>
      </p:graphicFrame>
      <p:sp>
        <p:nvSpPr>
          <p:cNvPr id="642" name="Shape 642"/>
          <p:cNvSpPr txBox="1">
            <a:spLocks noGrp="1"/>
          </p:cNvSpPr>
          <p:nvPr>
            <p:ph type="title"/>
          </p:nvPr>
        </p:nvSpPr>
        <p:spPr>
          <a:xfrm>
            <a:off x="457200" y="327674"/>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600" b="0" i="0" u="none" strike="noStrike" cap="none" dirty="0">
                <a:solidFill>
                  <a:schemeClr val="lt1"/>
                </a:solidFill>
                <a:latin typeface="Calibri"/>
                <a:ea typeface="Calibri"/>
                <a:cs typeface="Calibri"/>
                <a:sym typeface="Calibri"/>
              </a:rPr>
              <a:t>Risks to Reaching </a:t>
            </a:r>
            <a:r>
              <a:rPr lang="en-US" sz="3600" b="0" i="0" u="none" strike="noStrike" cap="none" dirty="0" smtClean="0">
                <a:solidFill>
                  <a:schemeClr val="lt1"/>
                </a:solidFill>
                <a:latin typeface="Calibri"/>
                <a:ea typeface="Calibri"/>
                <a:cs typeface="Calibri"/>
                <a:sym typeface="Calibri"/>
              </a:rPr>
              <a:t>Full</a:t>
            </a:r>
            <a:endParaRPr lang="en-US" sz="3600" b="0" i="0" u="none" strike="noStrike" cap="none" dirty="0">
              <a:solidFill>
                <a:schemeClr val="lt1"/>
              </a:solidFill>
              <a:latin typeface="Calibri"/>
              <a:ea typeface="Calibri"/>
              <a:cs typeface="Calibri"/>
              <a:sym typeface="Calibri"/>
            </a:endParaRPr>
          </a:p>
        </p:txBody>
      </p:sp>
      <p:sp>
        <p:nvSpPr>
          <p:cNvPr id="643" name="Shape 643"/>
          <p:cNvSpPr txBox="1">
            <a:spLocks noGrp="1"/>
          </p:cNvSpPr>
          <p:nvPr>
            <p:ph type="sldNum" idx="12"/>
          </p:nvPr>
        </p:nvSpPr>
        <p:spPr>
          <a:xfrm>
            <a:off x="6553200" y="6356350"/>
            <a:ext cx="2133600" cy="3651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chemeClr val="lt1"/>
                </a:solidFill>
                <a:latin typeface="Calibri"/>
                <a:ea typeface="Calibri"/>
                <a:cs typeface="Calibri"/>
                <a:sym typeface="Calibri"/>
              </a:rPr>
              <a:t>70</a:t>
            </a:fld>
            <a:endParaRPr lang="en-US" sz="1200" b="0" i="0" u="none" strike="noStrike" cap="none" dirty="0">
              <a:solidFill>
                <a:schemeClr val="lt1"/>
              </a:solidFill>
              <a:latin typeface="Calibri"/>
              <a:ea typeface="Calibri"/>
              <a:cs typeface="Calibri"/>
              <a:sym typeface="Calibri"/>
            </a:endParaRPr>
          </a:p>
        </p:txBody>
      </p:sp>
      <p:grpSp>
        <p:nvGrpSpPr>
          <p:cNvPr id="6" name="Group 5"/>
          <p:cNvGrpSpPr/>
          <p:nvPr/>
        </p:nvGrpSpPr>
        <p:grpSpPr>
          <a:xfrm>
            <a:off x="2136943" y="6163323"/>
            <a:ext cx="4529271" cy="289385"/>
            <a:chOff x="148222" y="6486149"/>
            <a:chExt cx="8762410" cy="311557"/>
          </a:xfrm>
        </p:grpSpPr>
        <p:sp>
          <p:nvSpPr>
            <p:cNvPr id="7" name="TextBox 6"/>
            <p:cNvSpPr txBox="1"/>
            <p:nvPr/>
          </p:nvSpPr>
          <p:spPr>
            <a:xfrm>
              <a:off x="148222" y="6489929"/>
              <a:ext cx="3148280" cy="307777"/>
            </a:xfrm>
            <a:prstGeom prst="rect">
              <a:avLst/>
            </a:prstGeom>
            <a:solidFill>
              <a:srgbClr val="00B050"/>
            </a:solidFill>
          </p:spPr>
          <p:txBody>
            <a:bodyPr wrap="square" rtlCol="0">
              <a:spAutoFit/>
            </a:bodyPr>
            <a:lstStyle/>
            <a:p>
              <a:pPr algn="ctr"/>
              <a:r>
                <a:rPr lang="en-US" sz="1200" dirty="0" smtClean="0">
                  <a:solidFill>
                    <a:schemeClr val="bg1"/>
                  </a:solidFill>
                </a:rPr>
                <a:t>Small </a:t>
              </a:r>
              <a:r>
                <a:rPr lang="en-US" sz="1200" dirty="0" smtClean="0">
                  <a:solidFill>
                    <a:schemeClr val="bg1"/>
                  </a:solidFill>
                </a:rPr>
                <a:t>Impact</a:t>
              </a:r>
              <a:endParaRPr lang="en-US" sz="1200" dirty="0">
                <a:solidFill>
                  <a:schemeClr val="bg1"/>
                </a:solidFill>
              </a:endParaRPr>
            </a:p>
          </p:txBody>
        </p:sp>
        <p:sp>
          <p:nvSpPr>
            <p:cNvPr id="8" name="TextBox 7"/>
            <p:cNvSpPr txBox="1"/>
            <p:nvPr/>
          </p:nvSpPr>
          <p:spPr>
            <a:xfrm>
              <a:off x="3164282" y="6486149"/>
              <a:ext cx="2871216" cy="307777"/>
            </a:xfrm>
            <a:prstGeom prst="rect">
              <a:avLst/>
            </a:prstGeom>
            <a:solidFill>
              <a:srgbClr val="FFFF00"/>
            </a:solidFill>
          </p:spPr>
          <p:txBody>
            <a:bodyPr wrap="square" rtlCol="0">
              <a:spAutoFit/>
            </a:bodyPr>
            <a:lstStyle/>
            <a:p>
              <a:pPr algn="ctr"/>
              <a:r>
                <a:rPr lang="en-US" sz="1200" dirty="0" smtClean="0"/>
                <a:t>Moderate Impact</a:t>
              </a:r>
              <a:endParaRPr lang="en-US" sz="1200" dirty="0"/>
            </a:p>
          </p:txBody>
        </p:sp>
        <p:sp>
          <p:nvSpPr>
            <p:cNvPr id="9" name="TextBox 8"/>
            <p:cNvSpPr txBox="1"/>
            <p:nvPr/>
          </p:nvSpPr>
          <p:spPr>
            <a:xfrm>
              <a:off x="6048560" y="6490819"/>
              <a:ext cx="2862072" cy="298223"/>
            </a:xfrm>
            <a:prstGeom prst="rect">
              <a:avLst/>
            </a:prstGeom>
            <a:solidFill>
              <a:srgbClr val="FF0000"/>
            </a:solidFill>
          </p:spPr>
          <p:txBody>
            <a:bodyPr wrap="square" rtlCol="0">
              <a:spAutoFit/>
            </a:bodyPr>
            <a:lstStyle/>
            <a:p>
              <a:pPr algn="ctr"/>
              <a:r>
                <a:rPr lang="en-US" sz="1200" dirty="0" smtClean="0">
                  <a:solidFill>
                    <a:schemeClr val="bg1"/>
                  </a:solidFill>
                </a:rPr>
                <a:t>Large </a:t>
              </a:r>
              <a:r>
                <a:rPr lang="en-US" sz="1200" dirty="0" smtClean="0">
                  <a:solidFill>
                    <a:schemeClr val="bg1"/>
                  </a:solidFill>
                </a:rPr>
                <a:t>Impact</a:t>
              </a:r>
              <a:endParaRPr lang="en-US" sz="1200" dirty="0">
                <a:solidFill>
                  <a:schemeClr val="bg1"/>
                </a:solidFill>
              </a:endParaRPr>
            </a:p>
          </p:txBody>
        </p:sp>
      </p:grpSp>
    </p:spTree>
    <p:extLst>
      <p:ext uri="{BB962C8B-B14F-4D97-AF65-F5344CB8AC3E}">
        <p14:creationId xmlns:p14="http://schemas.microsoft.com/office/powerpoint/2010/main" val="369346438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6909" y="136525"/>
            <a:ext cx="6519553" cy="1143001"/>
          </a:xfrm>
        </p:spPr>
        <p:txBody>
          <a:bodyPr/>
          <a:lstStyle/>
          <a:p>
            <a:r>
              <a:rPr lang="en-US" dirty="0"/>
              <a:t>Other concerns to </a:t>
            </a:r>
            <a:r>
              <a:rPr lang="en-US" dirty="0" smtClean="0"/>
              <a:t>Delta</a:t>
            </a:r>
            <a:endParaRPr lang="en-US" dirty="0"/>
          </a:p>
        </p:txBody>
      </p:sp>
      <p:sp>
        <p:nvSpPr>
          <p:cNvPr id="3" name="Text Placeholder 2"/>
          <p:cNvSpPr>
            <a:spLocks noGrp="1"/>
          </p:cNvSpPr>
          <p:nvPr>
            <p:ph type="body" idx="1"/>
          </p:nvPr>
        </p:nvSpPr>
        <p:spPr>
          <a:xfrm>
            <a:off x="457199" y="1465262"/>
            <a:ext cx="8484919" cy="4525961"/>
          </a:xfrm>
        </p:spPr>
        <p:txBody>
          <a:bodyPr/>
          <a:lstStyle/>
          <a:p>
            <a:pPr>
              <a:buFont typeface="Arial" panose="020B0604020202020204" pitchFamily="34" charset="0"/>
              <a:buChar char="•"/>
            </a:pPr>
            <a:r>
              <a:rPr lang="en-US" dirty="0"/>
              <a:t> CAPE method in GOES-17 LAP is based on MLCAPE (mixed layer) which might be different from other CAPE products forecasters compare to.</a:t>
            </a:r>
          </a:p>
          <a:p>
            <a:pPr>
              <a:buFont typeface="Arial" panose="020B0604020202020204" pitchFamily="34" charset="0"/>
              <a:buChar char="•"/>
            </a:pPr>
            <a:r>
              <a:rPr lang="en-US" dirty="0"/>
              <a:t> Need to output the surface pressure.</a:t>
            </a:r>
          </a:p>
          <a:p>
            <a:pPr>
              <a:buFont typeface="Arial" panose="020B0604020202020204" pitchFamily="34" charset="0"/>
              <a:buChar char="•"/>
            </a:pPr>
            <a:r>
              <a:rPr lang="en-US" dirty="0"/>
              <a:t> Layered PW (LPW) should be considered in the enhanced products based on the feedback from forecasters during HWT demonstration</a:t>
            </a:r>
            <a:r>
              <a:rPr lang="en-US" dirty="0" smtClean="0"/>
              <a:t>.</a:t>
            </a:r>
          </a:p>
          <a:p>
            <a:pPr>
              <a:buFont typeface="Arial" panose="020B0604020202020204" pitchFamily="34" charset="0"/>
              <a:buChar char="•"/>
            </a:pPr>
            <a:r>
              <a:rPr lang="en-US" dirty="0"/>
              <a:t> </a:t>
            </a:r>
            <a:r>
              <a:rPr lang="en-US" dirty="0" smtClean="0"/>
              <a:t>Same as GOES-16</a:t>
            </a:r>
            <a:endParaRPr lang="en-US" dirty="0"/>
          </a:p>
          <a:p>
            <a:pPr>
              <a:buFont typeface="Wingdings" panose="05000000000000000000" pitchFamily="2" charset="2"/>
              <a:buChar char="v"/>
            </a:pP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lt1"/>
                </a:solidFill>
                <a:latin typeface="Calibri"/>
                <a:ea typeface="Calibri"/>
                <a:cs typeface="Calibri"/>
                <a:sym typeface="Calibri"/>
              </a:rPr>
              <a:pPr marL="0" marR="0" lvl="0" indent="0" algn="r" rtl="0">
                <a:spcBef>
                  <a:spcPts val="0"/>
                </a:spcBef>
                <a:buSzPct val="25000"/>
                <a:buNone/>
              </a:pPr>
              <a:t>71</a:t>
            </a:fld>
            <a:endParaRPr lang="en-US" sz="12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84649560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lt1"/>
                </a:solidFill>
                <a:latin typeface="Calibri"/>
                <a:ea typeface="Calibri"/>
                <a:cs typeface="Calibri"/>
                <a:sym typeface="Calibri"/>
              </a:rPr>
              <a:pPr marL="0" marR="0" lvl="0" indent="0" algn="r" rtl="0">
                <a:spcBef>
                  <a:spcPts val="0"/>
                </a:spcBef>
                <a:buSzPct val="25000"/>
                <a:buNone/>
              </a:pPr>
              <a:t>72</a:t>
            </a:fld>
            <a:endParaRPr lang="en-US" sz="1200" b="0" i="0" u="none" strike="noStrike" cap="none">
              <a:solidFill>
                <a:schemeClr val="lt1"/>
              </a:solidFill>
              <a:latin typeface="Calibri"/>
              <a:ea typeface="Calibri"/>
              <a:cs typeface="Calibri"/>
              <a:sym typeface="Calibri"/>
            </a:endParaRPr>
          </a:p>
        </p:txBody>
      </p:sp>
      <p:sp>
        <p:nvSpPr>
          <p:cNvPr id="5" name="Title 1"/>
          <p:cNvSpPr txBox="1">
            <a:spLocks/>
          </p:cNvSpPr>
          <p:nvPr/>
        </p:nvSpPr>
        <p:spPr>
          <a:xfrm>
            <a:off x="-168313" y="-46078"/>
            <a:ext cx="8991600" cy="1219200"/>
          </a:xfrm>
          <a:prstGeom prst="rect">
            <a:avLst/>
          </a:prstGeom>
          <a:noFill/>
          <a:ln>
            <a:noFill/>
          </a:ln>
        </p:spPr>
        <p:txBody>
          <a:bodyPr lIns="91425" tIns="91425" rIns="91425" bIns="91425" anchor="ctr" anchorCtr="0">
            <a:norm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r>
              <a:rPr lang="en-US" sz="3200" dirty="0"/>
              <a:t>SBCAPE vs. MLCAPE </a:t>
            </a:r>
          </a:p>
          <a:p>
            <a:r>
              <a:rPr lang="en-US" sz="3200" dirty="0"/>
              <a:t>SPC mesoscale analysis &amp; ABI</a:t>
            </a:r>
          </a:p>
        </p:txBody>
      </p:sp>
      <p:grpSp>
        <p:nvGrpSpPr>
          <p:cNvPr id="6" name="Group 5"/>
          <p:cNvGrpSpPr/>
          <p:nvPr/>
        </p:nvGrpSpPr>
        <p:grpSpPr>
          <a:xfrm>
            <a:off x="680481" y="1227518"/>
            <a:ext cx="3521151" cy="2741233"/>
            <a:chOff x="165902" y="1148137"/>
            <a:chExt cx="3657600" cy="2747764"/>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5902" y="1148137"/>
              <a:ext cx="3657600" cy="2747764"/>
            </a:xfrm>
            <a:prstGeom prst="rect">
              <a:avLst/>
            </a:prstGeom>
          </p:spPr>
        </p:pic>
        <p:sp>
          <p:nvSpPr>
            <p:cNvPr id="8" name="TextBox 7"/>
            <p:cNvSpPr txBox="1"/>
            <p:nvPr/>
          </p:nvSpPr>
          <p:spPr>
            <a:xfrm>
              <a:off x="195868" y="1154668"/>
              <a:ext cx="2189967" cy="524467"/>
            </a:xfrm>
            <a:prstGeom prst="rect">
              <a:avLst/>
            </a:prstGeom>
            <a:noFill/>
          </p:spPr>
          <p:txBody>
            <a:bodyPr wrap="none" rtlCol="0">
              <a:spAutoFit/>
            </a:bodyPr>
            <a:lstStyle/>
            <a:p>
              <a:r>
                <a:rPr lang="en-US" dirty="0"/>
                <a:t>SBCAPE: red contours  </a:t>
              </a:r>
            </a:p>
            <a:p>
              <a:r>
                <a:rPr lang="en-US" dirty="0"/>
                <a:t>SPC</a:t>
              </a:r>
            </a:p>
          </p:txBody>
        </p:sp>
      </p:grpSp>
      <p:grpSp>
        <p:nvGrpSpPr>
          <p:cNvPr id="9" name="Group 8"/>
          <p:cNvGrpSpPr/>
          <p:nvPr/>
        </p:nvGrpSpPr>
        <p:grpSpPr>
          <a:xfrm>
            <a:off x="4618893" y="1242254"/>
            <a:ext cx="3657600" cy="2741233"/>
            <a:chOff x="4618893" y="985957"/>
            <a:chExt cx="3657600" cy="2741233"/>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18893" y="986266"/>
              <a:ext cx="3657600" cy="2740924"/>
            </a:xfrm>
            <a:prstGeom prst="rect">
              <a:avLst/>
            </a:prstGeom>
          </p:spPr>
        </p:pic>
        <p:sp>
          <p:nvSpPr>
            <p:cNvPr id="11" name="TextBox 10"/>
            <p:cNvSpPr txBox="1"/>
            <p:nvPr/>
          </p:nvSpPr>
          <p:spPr>
            <a:xfrm>
              <a:off x="4669167" y="985957"/>
              <a:ext cx="2016899" cy="523220"/>
            </a:xfrm>
            <a:prstGeom prst="rect">
              <a:avLst/>
            </a:prstGeom>
            <a:noFill/>
          </p:spPr>
          <p:txBody>
            <a:bodyPr wrap="none" rtlCol="0">
              <a:spAutoFit/>
            </a:bodyPr>
            <a:lstStyle/>
            <a:p>
              <a:r>
                <a:rPr lang="en-US" dirty="0"/>
                <a:t>MLCAPE: red contours</a:t>
              </a:r>
            </a:p>
            <a:p>
              <a:r>
                <a:rPr lang="en-US" dirty="0"/>
                <a:t>SPC  </a:t>
              </a:r>
            </a:p>
          </p:txBody>
        </p:sp>
      </p:grpSp>
      <p:sp>
        <p:nvSpPr>
          <p:cNvPr id="12" name="TextBox 11"/>
          <p:cNvSpPr txBox="1"/>
          <p:nvPr/>
        </p:nvSpPr>
        <p:spPr>
          <a:xfrm>
            <a:off x="4541092" y="4174619"/>
            <a:ext cx="4267200" cy="2031325"/>
          </a:xfrm>
          <a:prstGeom prst="rect">
            <a:avLst/>
          </a:prstGeom>
          <a:noFill/>
        </p:spPr>
        <p:txBody>
          <a:bodyPr wrap="square" rtlCol="0">
            <a:spAutoFit/>
          </a:bodyPr>
          <a:lstStyle/>
          <a:p>
            <a:pPr marL="285750" indent="-285750">
              <a:buFont typeface="Arial" panose="020B0604020202020204" pitchFamily="34" charset="0"/>
              <a:buChar char="•"/>
            </a:pPr>
            <a:r>
              <a:rPr lang="en-US" sz="1800" dirty="0">
                <a:solidFill>
                  <a:schemeClr val="bg1"/>
                </a:solidFill>
              </a:rPr>
              <a:t>Usually, MLCAPE is much lower than SBCAPE due to the averaging</a:t>
            </a:r>
          </a:p>
          <a:p>
            <a:pPr marL="285750" indent="-285750">
              <a:buFont typeface="Arial" panose="020B0604020202020204" pitchFamily="34" charset="0"/>
              <a:buChar char="•"/>
            </a:pPr>
            <a:r>
              <a:rPr lang="en-US" sz="1800" dirty="0">
                <a:solidFill>
                  <a:schemeClr val="bg1"/>
                </a:solidFill>
              </a:rPr>
              <a:t>SBCAPE: surface-based CAPE</a:t>
            </a:r>
          </a:p>
          <a:p>
            <a:pPr marL="285750" indent="-285750">
              <a:buFont typeface="Arial" panose="020B0604020202020204" pitchFamily="34" charset="0"/>
              <a:buChar char="•"/>
            </a:pPr>
            <a:r>
              <a:rPr lang="en-US" sz="1800" dirty="0">
                <a:solidFill>
                  <a:schemeClr val="bg1"/>
                </a:solidFill>
              </a:rPr>
              <a:t>MLCAPE: mean-layer CAPE (lowest 100 </a:t>
            </a:r>
            <a:r>
              <a:rPr lang="en-US" sz="1800" dirty="0" err="1">
                <a:solidFill>
                  <a:schemeClr val="bg1"/>
                </a:solidFill>
              </a:rPr>
              <a:t>hPa</a:t>
            </a:r>
            <a:r>
              <a:rPr lang="en-US" sz="1800" dirty="0">
                <a:solidFill>
                  <a:schemeClr val="bg1"/>
                </a:solidFill>
              </a:rPr>
              <a:t> layer)  </a:t>
            </a:r>
          </a:p>
          <a:p>
            <a:pPr marL="285750" indent="-285750">
              <a:buFont typeface="Arial" panose="020B0604020202020204" pitchFamily="34" charset="0"/>
              <a:buChar char="•"/>
            </a:pPr>
            <a:r>
              <a:rPr lang="en-US" sz="1800" dirty="0">
                <a:solidFill>
                  <a:schemeClr val="bg1"/>
                </a:solidFill>
              </a:rPr>
              <a:t>Currently, the ABI baseline CAPE is based on MLCAPE.</a:t>
            </a:r>
          </a:p>
        </p:txBody>
      </p:sp>
      <p:grpSp>
        <p:nvGrpSpPr>
          <p:cNvPr id="13" name="Group 12"/>
          <p:cNvGrpSpPr/>
          <p:nvPr/>
        </p:nvGrpSpPr>
        <p:grpSpPr>
          <a:xfrm>
            <a:off x="669849" y="3965944"/>
            <a:ext cx="3531783" cy="2776169"/>
            <a:chOff x="60960" y="3657600"/>
            <a:chExt cx="4053840" cy="3242041"/>
          </a:xfrm>
        </p:grpSpPr>
        <p:pic>
          <p:nvPicPr>
            <p:cNvPr id="14" name="Picture 13"/>
            <p:cNvPicPr>
              <a:picLocks noChangeAspect="1"/>
            </p:cNvPicPr>
            <p:nvPr/>
          </p:nvPicPr>
          <p:blipFill rotWithShape="1">
            <a:blip r:embed="rId4" cstate="print">
              <a:extLst>
                <a:ext uri="{28A0092B-C50C-407E-A947-70E740481C1C}">
                  <a14:useLocalDpi xmlns:a14="http://schemas.microsoft.com/office/drawing/2010/main" val="0"/>
                </a:ext>
              </a:extLst>
            </a:blip>
            <a:srcRect l="5624" t="830" r="5622" b="830"/>
            <a:stretch/>
          </p:blipFill>
          <p:spPr>
            <a:xfrm>
              <a:off x="60960" y="3657600"/>
              <a:ext cx="4053840" cy="3242041"/>
            </a:xfrm>
            <a:prstGeom prst="rect">
              <a:avLst/>
            </a:prstGeom>
          </p:spPr>
        </p:pic>
        <p:sp>
          <p:nvSpPr>
            <p:cNvPr id="15" name="TextBox 14"/>
            <p:cNvSpPr txBox="1"/>
            <p:nvPr/>
          </p:nvSpPr>
          <p:spPr>
            <a:xfrm>
              <a:off x="450598" y="3901293"/>
              <a:ext cx="1040670" cy="369332"/>
            </a:xfrm>
            <a:prstGeom prst="rect">
              <a:avLst/>
            </a:prstGeom>
            <a:noFill/>
          </p:spPr>
          <p:txBody>
            <a:bodyPr wrap="none" rtlCol="0">
              <a:spAutoFit/>
            </a:bodyPr>
            <a:lstStyle/>
            <a:p>
              <a:r>
                <a:rPr lang="en-US" dirty="0"/>
                <a:t>ABI CAPE</a:t>
              </a:r>
            </a:p>
          </p:txBody>
        </p:sp>
      </p:grpSp>
    </p:spTree>
    <p:extLst>
      <p:ext uri="{BB962C8B-B14F-4D97-AF65-F5344CB8AC3E}">
        <p14:creationId xmlns:p14="http://schemas.microsoft.com/office/powerpoint/2010/main" val="391551240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lt1"/>
                </a:solidFill>
                <a:latin typeface="Calibri"/>
                <a:ea typeface="Calibri"/>
                <a:cs typeface="Calibri"/>
                <a:sym typeface="Calibri"/>
              </a:rPr>
              <a:pPr marL="0" marR="0" lvl="0" indent="0" algn="r" rtl="0">
                <a:spcBef>
                  <a:spcPts val="0"/>
                </a:spcBef>
                <a:buSzPct val="25000"/>
                <a:buNone/>
              </a:pPr>
              <a:t>73</a:t>
            </a:fld>
            <a:endParaRPr lang="en-US" sz="1200" b="0" i="0" u="none" strike="noStrike" cap="none">
              <a:solidFill>
                <a:schemeClr val="lt1"/>
              </a:solidFill>
              <a:latin typeface="Calibri"/>
              <a:ea typeface="Calibri"/>
              <a:cs typeface="Calibri"/>
              <a:sym typeface="Calibri"/>
            </a:endParaRPr>
          </a:p>
        </p:txBody>
      </p:sp>
      <p:sp>
        <p:nvSpPr>
          <p:cNvPr id="5" name="Title 1"/>
          <p:cNvSpPr>
            <a:spLocks noGrp="1"/>
          </p:cNvSpPr>
          <p:nvPr>
            <p:ph type="title"/>
          </p:nvPr>
        </p:nvSpPr>
        <p:spPr>
          <a:xfrm>
            <a:off x="603563" y="2257525"/>
            <a:ext cx="7772400" cy="1362075"/>
          </a:xfrm>
        </p:spPr>
        <p:txBody>
          <a:bodyPr/>
          <a:lstStyle/>
          <a:p>
            <a:pPr algn="l"/>
            <a:r>
              <a:rPr lang="en-US" dirty="0"/>
              <a:t>SUMMARY AND RECOMMENDATIONS</a:t>
            </a:r>
          </a:p>
        </p:txBody>
      </p:sp>
      <p:sp>
        <p:nvSpPr>
          <p:cNvPr id="6" name="Text Placeholder 2"/>
          <p:cNvSpPr>
            <a:spLocks noGrp="1"/>
          </p:cNvSpPr>
          <p:nvPr>
            <p:ph type="body" idx="1"/>
          </p:nvPr>
        </p:nvSpPr>
        <p:spPr>
          <a:xfrm>
            <a:off x="391886" y="1731089"/>
            <a:ext cx="8514608" cy="774638"/>
          </a:xfrm>
        </p:spPr>
        <p:txBody>
          <a:bodyPr/>
          <a:lstStyle/>
          <a:p>
            <a:pPr marL="203200" indent="0">
              <a:buNone/>
            </a:pPr>
            <a:r>
              <a:rPr lang="en-US" dirty="0">
                <a:solidFill>
                  <a:schemeClr val="bg1">
                    <a:lumMod val="50000"/>
                  </a:schemeClr>
                </a:solidFill>
              </a:rPr>
              <a:t>GOES-17 ABI L2 LAP Product Provisional PS-PVR</a:t>
            </a:r>
          </a:p>
        </p:txBody>
      </p:sp>
    </p:spTree>
    <p:extLst>
      <p:ext uri="{BB962C8B-B14F-4D97-AF65-F5344CB8AC3E}">
        <p14:creationId xmlns:p14="http://schemas.microsoft.com/office/powerpoint/2010/main" val="74436129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sp>
        <p:nvSpPr>
          <p:cNvPr id="648" name="Shape 648"/>
          <p:cNvSpPr txBox="1">
            <a:spLocks noGrp="1"/>
          </p:cNvSpPr>
          <p:nvPr>
            <p:ph type="title"/>
          </p:nvPr>
        </p:nvSpPr>
        <p:spPr>
          <a:xfrm>
            <a:off x="436728" y="75116"/>
            <a:ext cx="8229600" cy="1143001"/>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600" b="0" i="0" u="none" strike="noStrike" cap="none" dirty="0">
                <a:solidFill>
                  <a:schemeClr val="lt1"/>
                </a:solidFill>
                <a:latin typeface="Calibri"/>
                <a:ea typeface="Calibri"/>
                <a:cs typeface="Calibri"/>
                <a:sym typeface="Calibri"/>
              </a:rPr>
              <a:t>Summary</a:t>
            </a:r>
          </a:p>
        </p:txBody>
      </p:sp>
      <p:sp>
        <p:nvSpPr>
          <p:cNvPr id="649" name="Shape 649"/>
          <p:cNvSpPr txBox="1">
            <a:spLocks noGrp="1"/>
          </p:cNvSpPr>
          <p:nvPr>
            <p:ph type="body" idx="1"/>
          </p:nvPr>
        </p:nvSpPr>
        <p:spPr>
          <a:xfrm>
            <a:off x="211540" y="1265936"/>
            <a:ext cx="8823278" cy="5239548"/>
          </a:xfrm>
          <a:prstGeom prst="rect">
            <a:avLst/>
          </a:prstGeom>
          <a:noFill/>
          <a:ln>
            <a:noFill/>
          </a:ln>
        </p:spPr>
        <p:txBody>
          <a:bodyPr lIns="91425" tIns="45700" rIns="91425" bIns="45700" anchor="t" anchorCtr="0">
            <a:noAutofit/>
          </a:bodyPr>
          <a:lstStyle/>
          <a:p>
            <a:pPr marR="0" lvl="0" indent="-342900" algn="l" rtl="0">
              <a:spcBef>
                <a:spcPts val="0"/>
              </a:spcBef>
              <a:spcAft>
                <a:spcPts val="0"/>
              </a:spcAft>
              <a:buClr>
                <a:schemeClr val="lt1"/>
              </a:buClr>
              <a:buSzPct val="100000"/>
              <a:buFont typeface="Wingdings" panose="05000000000000000000" pitchFamily="2" charset="2"/>
              <a:buChar char="ü"/>
            </a:pPr>
            <a:r>
              <a:rPr lang="en-US" sz="2400" dirty="0"/>
              <a:t>AWG LAP team has validated GOES-17 LAP products (TPW, LVT, LVM, DSI) from November 2018 to April 2019 with various reference data (RAOB, Suomi-Net GPS, ECMWF analysis, GDAS, AMSR2) in </a:t>
            </a:r>
            <a:r>
              <a:rPr lang="en-US" sz="2400" dirty="0" smtClean="0"/>
              <a:t> </a:t>
            </a:r>
            <a:r>
              <a:rPr lang="en-US" sz="2400" dirty="0" smtClean="0">
                <a:solidFill>
                  <a:srgbClr val="FF0000"/>
                </a:solidFill>
              </a:rPr>
              <a:t>near real-time</a:t>
            </a:r>
            <a:r>
              <a:rPr lang="en-US" sz="2400" dirty="0">
                <a:solidFill>
                  <a:srgbClr val="FF0000"/>
                </a:solidFill>
              </a:rPr>
              <a:t>, the performance meet the </a:t>
            </a:r>
            <a:r>
              <a:rPr lang="en-US" sz="2400" dirty="0" smtClean="0">
                <a:solidFill>
                  <a:srgbClr val="FF0000"/>
                </a:solidFill>
              </a:rPr>
              <a:t>requirements (for the “stable” times of the day/year)</a:t>
            </a:r>
            <a:r>
              <a:rPr lang="en-US" sz="2400" dirty="0" smtClean="0">
                <a:solidFill>
                  <a:schemeClr val="bg1"/>
                </a:solidFill>
              </a:rPr>
              <a:t>;</a:t>
            </a:r>
            <a:endParaRPr lang="en-US" sz="2400" dirty="0">
              <a:solidFill>
                <a:srgbClr val="FF0000"/>
              </a:solidFill>
            </a:endParaRPr>
          </a:p>
          <a:p>
            <a:pPr marR="0" lvl="0" indent="-342900" algn="l" rtl="0">
              <a:spcBef>
                <a:spcPts val="0"/>
              </a:spcBef>
              <a:spcAft>
                <a:spcPts val="0"/>
              </a:spcAft>
              <a:buClr>
                <a:schemeClr val="lt1"/>
              </a:buClr>
              <a:buSzPct val="100000"/>
              <a:buFont typeface="Wingdings" panose="05000000000000000000" pitchFamily="2" charset="2"/>
              <a:buChar char="ü"/>
            </a:pPr>
            <a:r>
              <a:rPr lang="en-US" sz="2400" dirty="0"/>
              <a:t>AWG</a:t>
            </a:r>
            <a:r>
              <a:rPr lang="en-US" sz="2400" b="0" i="0" u="none" strike="noStrike" cap="none" dirty="0">
                <a:solidFill>
                  <a:schemeClr val="lt1"/>
                </a:solidFill>
                <a:sym typeface="Calibri"/>
              </a:rPr>
              <a:t> LAP team recommend that </a:t>
            </a:r>
            <a:r>
              <a:rPr lang="en-US" sz="2400" dirty="0"/>
              <a:t>TPW, LVT, LVM, and DSI</a:t>
            </a:r>
            <a:r>
              <a:rPr lang="en-US" sz="2400" b="0" i="0" u="none" strike="noStrike" cap="none" dirty="0">
                <a:solidFill>
                  <a:schemeClr val="lt1"/>
                </a:solidFill>
                <a:sym typeface="Calibri"/>
              </a:rPr>
              <a:t> products be transitioned to Provisional status at this time;</a:t>
            </a:r>
          </a:p>
          <a:p>
            <a:pPr marR="0" lvl="0" indent="-342900" algn="l" rtl="0">
              <a:spcBef>
                <a:spcPts val="480"/>
              </a:spcBef>
              <a:spcAft>
                <a:spcPts val="0"/>
              </a:spcAft>
              <a:buClr>
                <a:schemeClr val="lt1"/>
              </a:buClr>
              <a:buSzPct val="100000"/>
              <a:buFont typeface="Wingdings" panose="05000000000000000000" pitchFamily="2" charset="2"/>
              <a:buChar char="ü"/>
            </a:pPr>
            <a:r>
              <a:rPr lang="en-US" sz="2400" dirty="0"/>
              <a:t>AWG</a:t>
            </a:r>
            <a:r>
              <a:rPr lang="en-US" sz="2400" b="0" i="0" u="none" strike="noStrike" cap="none" dirty="0">
                <a:solidFill>
                  <a:schemeClr val="lt1"/>
                </a:solidFill>
                <a:sym typeface="Calibri"/>
              </a:rPr>
              <a:t> LAP team have found the following minor issues which should not prevent Provisional status</a:t>
            </a:r>
          </a:p>
          <a:p>
            <a:pPr marL="633412" lvl="1" indent="-239712">
              <a:spcBef>
                <a:spcPts val="400"/>
              </a:spcBef>
            </a:pPr>
            <a:r>
              <a:rPr lang="en-US" sz="2000" dirty="0"/>
              <a:t>Missing values occur frequently and randomly over boxed areas.</a:t>
            </a:r>
          </a:p>
          <a:p>
            <a:pPr marL="633412" lvl="1" indent="-239712">
              <a:spcBef>
                <a:spcPts val="400"/>
              </a:spcBef>
            </a:pPr>
            <a:r>
              <a:rPr lang="en-US" sz="2000" dirty="0"/>
              <a:t>The migration of the sun affects the LAP products </a:t>
            </a:r>
            <a:r>
              <a:rPr lang="en-US" sz="2000" dirty="0">
                <a:solidFill>
                  <a:srgbClr val="FF0000"/>
                </a:solidFill>
              </a:rPr>
              <a:t>via cloud mask</a:t>
            </a:r>
            <a:r>
              <a:rPr lang="en-US" sz="2000" dirty="0"/>
              <a:t>.</a:t>
            </a:r>
          </a:p>
          <a:p>
            <a:pPr marL="633412" lvl="1" indent="-239712">
              <a:spcBef>
                <a:spcPts val="400"/>
              </a:spcBef>
            </a:pPr>
            <a:r>
              <a:rPr lang="en-US" sz="2000" dirty="0"/>
              <a:t>D</a:t>
            </a:r>
            <a:r>
              <a:rPr lang="en-US" sz="2000" b="0" i="0" u="none" strike="noStrike" cap="none" dirty="0">
                <a:solidFill>
                  <a:schemeClr val="lt1"/>
                </a:solidFill>
                <a:sym typeface="Calibri"/>
              </a:rPr>
              <a:t>ecrease</a:t>
            </a:r>
            <a:r>
              <a:rPr lang="en-US" sz="2000" dirty="0"/>
              <a:t> in the retrieval rate due to the LHP effects </a:t>
            </a:r>
            <a:endParaRPr lang="en-US" sz="2000" b="0" i="0" u="none" strike="noStrike" cap="none" dirty="0">
              <a:solidFill>
                <a:schemeClr val="lt1"/>
              </a:solidFill>
              <a:sym typeface="Calibri"/>
            </a:endParaRPr>
          </a:p>
          <a:p>
            <a:pPr marL="633412" lvl="1" indent="-239712">
              <a:spcBef>
                <a:spcPts val="400"/>
              </a:spcBef>
            </a:pPr>
            <a:r>
              <a:rPr lang="en-US" sz="2000" dirty="0"/>
              <a:t>Comparisons of TT and KI with </a:t>
            </a:r>
            <a:r>
              <a:rPr lang="en-US" sz="2000" dirty="0">
                <a:solidFill>
                  <a:srgbClr val="FF0000"/>
                </a:solidFill>
              </a:rPr>
              <a:t>RAOBs</a:t>
            </a:r>
            <a:r>
              <a:rPr lang="en-US" sz="2000" dirty="0"/>
              <a:t> shows a little larger than spec. The TT and KI results are much closer to the requirements when compared with RAOBs if the atmosphere is in the unstable conditions.</a:t>
            </a:r>
          </a:p>
          <a:p>
            <a:pPr marL="633412" lvl="1" indent="-239712">
              <a:spcBef>
                <a:spcPts val="400"/>
              </a:spcBef>
            </a:pPr>
            <a:endParaRPr lang="en-US" sz="2000" dirty="0"/>
          </a:p>
          <a:p>
            <a:pPr marL="342900" marR="0" lvl="0" indent="-342900" algn="l" rtl="0">
              <a:spcBef>
                <a:spcPts val="640"/>
              </a:spcBef>
              <a:spcAft>
                <a:spcPts val="0"/>
              </a:spcAft>
              <a:buClr>
                <a:schemeClr val="lt1"/>
              </a:buClr>
              <a:buSzPct val="100000"/>
              <a:buFont typeface="Arial"/>
              <a:buNone/>
            </a:pPr>
            <a:endParaRPr sz="2400" b="0" i="0" u="none" strike="noStrike" cap="none" dirty="0">
              <a:solidFill>
                <a:schemeClr val="lt1"/>
              </a:solidFill>
              <a:sym typeface="Calibri"/>
            </a:endParaRPr>
          </a:p>
        </p:txBody>
      </p:sp>
      <p:sp>
        <p:nvSpPr>
          <p:cNvPr id="650" name="Shape 650"/>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1"/>
                </a:solidFill>
                <a:latin typeface="Calibri"/>
                <a:ea typeface="Calibri"/>
                <a:cs typeface="Calibri"/>
                <a:sym typeface="Calibri"/>
              </a:rPr>
              <a:t>74</a:t>
            </a:fld>
            <a:endParaRPr lang="en-US" sz="1200"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65165111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034"/>
        <p:cNvGrpSpPr/>
        <p:nvPr/>
      </p:nvGrpSpPr>
      <p:grpSpPr>
        <a:xfrm>
          <a:off x="0" y="0"/>
          <a:ext cx="0" cy="0"/>
          <a:chOff x="0" y="0"/>
          <a:chExt cx="0" cy="0"/>
        </a:xfrm>
      </p:grpSpPr>
      <p:sp>
        <p:nvSpPr>
          <p:cNvPr id="1035" name="Shape 1035"/>
          <p:cNvSpPr txBox="1">
            <a:spLocks noGrp="1"/>
          </p:cNvSpPr>
          <p:nvPr>
            <p:ph type="title"/>
          </p:nvPr>
        </p:nvSpPr>
        <p:spPr>
          <a:xfrm>
            <a:off x="722313" y="4406900"/>
            <a:ext cx="7772400" cy="136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4000"/>
              <a:buFont typeface="Calibri"/>
              <a:buNone/>
            </a:pPr>
            <a:r>
              <a:rPr lang="en-US" sz="4000" b="1" i="0" u="none" strike="noStrike" cap="none" dirty="0">
                <a:solidFill>
                  <a:schemeClr val="lt1"/>
                </a:solidFill>
                <a:latin typeface="Calibri"/>
                <a:ea typeface="Calibri"/>
                <a:cs typeface="Calibri"/>
                <a:sym typeface="Calibri"/>
              </a:rPr>
              <a:t>Backup Material</a:t>
            </a:r>
            <a:endParaRPr dirty="0"/>
          </a:p>
        </p:txBody>
      </p:sp>
      <p:sp>
        <p:nvSpPr>
          <p:cNvPr id="1036" name="Shape 1036"/>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300"/>
              <a:buFont typeface="Arial"/>
              <a:buNone/>
            </a:pPr>
            <a:fld id="{00000000-1234-1234-1234-123412341234}" type="slidenum">
              <a:rPr lang="en-US" sz="1200" b="0" i="0" u="none" strike="noStrike" cap="none">
                <a:solidFill>
                  <a:schemeClr val="lt1"/>
                </a:solidFill>
                <a:latin typeface="Calibri"/>
                <a:ea typeface="Calibri"/>
                <a:cs typeface="Calibri"/>
                <a:sym typeface="Calibri"/>
              </a:rPr>
              <a:t>75</a:t>
            </a:fld>
            <a:endParaRPr sz="1200" b="0" i="0" u="none" strike="noStrike" cap="none">
              <a:solidFill>
                <a:schemeClr val="lt1"/>
              </a:solidFill>
              <a:latin typeface="Calibri"/>
              <a:ea typeface="Calibri"/>
              <a:cs typeface="Calibri"/>
              <a:sym typeface="Calibri"/>
            </a:endParaRPr>
          </a:p>
        </p:txBody>
      </p:sp>
      <p:sp>
        <p:nvSpPr>
          <p:cNvPr id="1037" name="Shape 1037"/>
          <p:cNvSpPr txBox="1">
            <a:spLocks noGrp="1"/>
          </p:cNvSpPr>
          <p:nvPr>
            <p:ph type="body" idx="1"/>
          </p:nvPr>
        </p:nvSpPr>
        <p:spPr>
          <a:xfrm>
            <a:off x="722313" y="2906713"/>
            <a:ext cx="7772400" cy="1500187"/>
          </a:xfrm>
          <a:prstGeom prst="rect">
            <a:avLst/>
          </a:prstGeom>
          <a:noFill/>
          <a:ln>
            <a:noFill/>
          </a:ln>
        </p:spPr>
        <p:txBody>
          <a:bodyPr spcFirstLastPara="1" wrap="square" lIns="91425" tIns="91425" rIns="91425" bIns="91425" anchor="b" anchorCtr="0">
            <a:noAutofit/>
          </a:bodyPr>
          <a:lstStyle/>
          <a:p>
            <a:pPr marL="203200"/>
            <a:r>
              <a:rPr lang="en-US" dirty="0">
                <a:solidFill>
                  <a:schemeClr val="bg1">
                    <a:lumMod val="50000"/>
                  </a:schemeClr>
                </a:solidFill>
              </a:rPr>
              <a:t>GOES-17 ABI L2 LAP Product Provisional PS-PVR</a:t>
            </a:r>
            <a:endParaRPr lang="en-US" dirty="0">
              <a:solidFill>
                <a:schemeClr val="bg1">
                  <a:lumMod val="50000"/>
                </a:schemeClr>
              </a:solidFill>
            </a:endParaRPr>
          </a:p>
        </p:txBody>
      </p:sp>
    </p:spTree>
    <p:extLst>
      <p:ext uri="{BB962C8B-B14F-4D97-AF65-F5344CB8AC3E}">
        <p14:creationId xmlns:p14="http://schemas.microsoft.com/office/powerpoint/2010/main" val="127798185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4" name="그림 3">
            <a:extLst>
              <a:ext uri="{FF2B5EF4-FFF2-40B4-BE49-F238E27FC236}">
                <a16:creationId xmlns:a16="http://schemas.microsoft.com/office/drawing/2014/main" id="{8D344B21-C0D4-4487-9245-7BAB4D45F6AC}"/>
              </a:ext>
            </a:extLst>
          </p:cNvPr>
          <p:cNvPicPr>
            <a:picLocks noChangeAspect="1"/>
          </p:cNvPicPr>
          <p:nvPr/>
        </p:nvPicPr>
        <p:blipFill rotWithShape="1">
          <a:blip r:embed="rId3"/>
          <a:srcRect l="-242" r="5848"/>
          <a:stretch/>
        </p:blipFill>
        <p:spPr>
          <a:xfrm>
            <a:off x="6062222" y="2567185"/>
            <a:ext cx="3014266" cy="2664000"/>
          </a:xfrm>
          <a:prstGeom prst="rect">
            <a:avLst/>
          </a:prstGeom>
          <a:solidFill>
            <a:schemeClr val="lt1"/>
          </a:solidFill>
        </p:spPr>
      </p:pic>
      <p:sp>
        <p:nvSpPr>
          <p:cNvPr id="146" name="Shape 146"/>
          <p:cNvSpPr txBox="1">
            <a:spLocks noGrp="1"/>
          </p:cNvSpPr>
          <p:nvPr>
            <p:ph type="sldNum" idx="12"/>
          </p:nvPr>
        </p:nvSpPr>
        <p:spPr>
          <a:xfrm>
            <a:off x="6553200" y="6356350"/>
            <a:ext cx="2133600" cy="365100"/>
          </a:xfrm>
          <a:prstGeom prst="rect">
            <a:avLst/>
          </a:prstGeom>
        </p:spPr>
        <p:txBody>
          <a:bodyPr lIns="91425" tIns="45700" rIns="91425" bIns="45700" anchor="ctr" anchorCtr="0">
            <a:noAutofit/>
          </a:bodyPr>
          <a:lstStyle/>
          <a:p>
            <a:pPr lvl="0" rtl="0">
              <a:spcBef>
                <a:spcPts val="0"/>
              </a:spcBef>
              <a:buNone/>
            </a:pPr>
            <a:fld id="{00000000-1234-1234-1234-123412341234}" type="slidenum">
              <a:rPr lang="en-US"/>
              <a:pPr lvl="0" rtl="0">
                <a:spcBef>
                  <a:spcPts val="0"/>
                </a:spcBef>
                <a:buNone/>
              </a:pPr>
              <a:t>76</a:t>
            </a:fld>
            <a:endParaRPr lang="en-US"/>
          </a:p>
        </p:txBody>
      </p:sp>
      <p:sp>
        <p:nvSpPr>
          <p:cNvPr id="147" name="Shape 147"/>
          <p:cNvSpPr txBox="1">
            <a:spLocks noGrp="1"/>
          </p:cNvSpPr>
          <p:nvPr>
            <p:ph type="title"/>
          </p:nvPr>
        </p:nvSpPr>
        <p:spPr>
          <a:xfrm>
            <a:off x="445325" y="255264"/>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600" b="0" i="0" u="none" strike="noStrike" cap="none" dirty="0">
                <a:solidFill>
                  <a:schemeClr val="lt1"/>
                </a:solidFill>
                <a:latin typeface="Calibri"/>
                <a:ea typeface="Calibri"/>
                <a:cs typeface="Calibri"/>
                <a:sym typeface="Calibri"/>
              </a:rPr>
              <a:t>PLPT </a:t>
            </a:r>
            <a:r>
              <a:rPr lang="en-US" dirty="0"/>
              <a:t>ABI-</a:t>
            </a:r>
            <a:r>
              <a:rPr lang="en-US" dirty="0">
                <a:solidFill>
                  <a:srgbClr val="FF00FF"/>
                </a:solidFill>
              </a:rPr>
              <a:t>CONUS</a:t>
            </a:r>
            <a:r>
              <a:rPr lang="en-US" dirty="0"/>
              <a:t>-TPW, LVT, LVM:</a:t>
            </a:r>
          </a:p>
        </p:txBody>
      </p:sp>
      <p:sp>
        <p:nvSpPr>
          <p:cNvPr id="13" name="Shape 92"/>
          <p:cNvSpPr txBox="1">
            <a:spLocks/>
          </p:cNvSpPr>
          <p:nvPr/>
        </p:nvSpPr>
        <p:spPr>
          <a:xfrm>
            <a:off x="6553200" y="6356350"/>
            <a:ext cx="2133599" cy="365125"/>
          </a:xfrm>
          <a:prstGeom prst="rect">
            <a:avLst/>
          </a:prstGeom>
          <a:noFill/>
          <a:ln>
            <a:noFill/>
          </a:ln>
        </p:spPr>
        <p:txBody>
          <a:bodyPr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buSzPct val="25000"/>
            </a:pPr>
            <a:fld id="{00000000-1234-1234-1234-123412341234}" type="slidenum">
              <a:rPr lang="en-US" sz="1200" smtClean="0">
                <a:solidFill>
                  <a:schemeClr val="lt1"/>
                </a:solidFill>
                <a:latin typeface="Calibri"/>
                <a:ea typeface="Calibri"/>
                <a:cs typeface="Calibri"/>
                <a:sym typeface="Calibri"/>
              </a:rPr>
              <a:pPr algn="r">
                <a:buSzPct val="25000"/>
              </a:pPr>
              <a:t>76</a:t>
            </a:fld>
            <a:endParaRPr lang="en-US" sz="1200" dirty="0">
              <a:solidFill>
                <a:schemeClr val="lt1"/>
              </a:solidFill>
              <a:latin typeface="Calibri"/>
              <a:ea typeface="Calibri"/>
              <a:cs typeface="Calibri"/>
              <a:sym typeface="Calibri"/>
            </a:endParaRPr>
          </a:p>
        </p:txBody>
      </p:sp>
      <p:sp>
        <p:nvSpPr>
          <p:cNvPr id="14" name="Shape 130"/>
          <p:cNvSpPr txBox="1">
            <a:spLocks/>
          </p:cNvSpPr>
          <p:nvPr/>
        </p:nvSpPr>
        <p:spPr>
          <a:xfrm>
            <a:off x="696506" y="2017476"/>
            <a:ext cx="1947634"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sz="2400" dirty="0"/>
              <a:t>TPW (mm)</a:t>
            </a:r>
          </a:p>
        </p:txBody>
      </p:sp>
      <p:sp>
        <p:nvSpPr>
          <p:cNvPr id="15" name="Shape 130"/>
          <p:cNvSpPr txBox="1">
            <a:spLocks/>
          </p:cNvSpPr>
          <p:nvPr/>
        </p:nvSpPr>
        <p:spPr>
          <a:xfrm>
            <a:off x="2970465" y="2017476"/>
            <a:ext cx="3014266"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sz="2400" dirty="0"/>
              <a:t>Temp (K). 500 </a:t>
            </a:r>
            <a:r>
              <a:rPr lang="en-US" sz="2400" dirty="0" err="1"/>
              <a:t>hPa</a:t>
            </a:r>
            <a:r>
              <a:rPr lang="en-US" sz="2400" dirty="0"/>
              <a:t> </a:t>
            </a:r>
            <a:r>
              <a:rPr lang="en-US" sz="2400" dirty="0" err="1"/>
              <a:t>hPa</a:t>
            </a:r>
            <a:endParaRPr lang="en-US" sz="2400" dirty="0"/>
          </a:p>
        </p:txBody>
      </p:sp>
      <p:sp>
        <p:nvSpPr>
          <p:cNvPr id="16" name="Shape 130"/>
          <p:cNvSpPr txBox="1">
            <a:spLocks/>
          </p:cNvSpPr>
          <p:nvPr/>
        </p:nvSpPr>
        <p:spPr>
          <a:xfrm>
            <a:off x="6006143" y="2005601"/>
            <a:ext cx="3014266"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sz="2400" dirty="0"/>
              <a:t>WV (g/kg) 850 </a:t>
            </a:r>
            <a:r>
              <a:rPr lang="en-US" sz="2400" dirty="0" err="1"/>
              <a:t>hPa</a:t>
            </a:r>
            <a:endParaRPr lang="en-US" sz="2400" dirty="0"/>
          </a:p>
        </p:txBody>
      </p:sp>
      <p:sp>
        <p:nvSpPr>
          <p:cNvPr id="20" name="TextBox 19"/>
          <p:cNvSpPr txBox="1"/>
          <p:nvPr/>
        </p:nvSpPr>
        <p:spPr>
          <a:xfrm>
            <a:off x="1876290" y="5509784"/>
            <a:ext cx="4857420" cy="1015663"/>
          </a:xfrm>
          <a:prstGeom prst="rect">
            <a:avLst/>
          </a:prstGeom>
          <a:noFill/>
          <a:ln/>
        </p:spPr>
        <p:style>
          <a:lnRef idx="2">
            <a:schemeClr val="accent6"/>
          </a:lnRef>
          <a:fillRef idx="1">
            <a:schemeClr val="lt1"/>
          </a:fillRef>
          <a:effectRef idx="0">
            <a:schemeClr val="accent6"/>
          </a:effectRef>
          <a:fontRef idx="minor">
            <a:schemeClr val="dk1"/>
          </a:fontRef>
        </p:style>
        <p:txBody>
          <a:bodyPr wrap="none" rtlCol="0">
            <a:spAutoFit/>
          </a:bodyPr>
          <a:lstStyle/>
          <a:p>
            <a:r>
              <a:rPr lang="en-US" sz="2000" dirty="0">
                <a:solidFill>
                  <a:schemeClr val="bg1"/>
                </a:solidFill>
                <a:effectLst>
                  <a:outerShdw blurRad="38100" dist="38100" dir="2700000" algn="tl">
                    <a:srgbClr val="000000">
                      <a:alpha val="43137"/>
                    </a:srgbClr>
                  </a:outerShdw>
                </a:effectLst>
              </a:rPr>
              <a:t>TPW: Total </a:t>
            </a:r>
            <a:r>
              <a:rPr lang="en-US" sz="2000" dirty="0" err="1">
                <a:solidFill>
                  <a:schemeClr val="bg1"/>
                </a:solidFill>
                <a:effectLst>
                  <a:outerShdw blurRad="38100" dist="38100" dir="2700000" algn="tl">
                    <a:srgbClr val="000000">
                      <a:alpha val="43137"/>
                    </a:srgbClr>
                  </a:outerShdw>
                </a:effectLst>
              </a:rPr>
              <a:t>Precipitable</a:t>
            </a:r>
            <a:r>
              <a:rPr lang="en-US" sz="2000" dirty="0">
                <a:solidFill>
                  <a:schemeClr val="bg1"/>
                </a:solidFill>
                <a:effectLst>
                  <a:outerShdw blurRad="38100" dist="38100" dir="2700000" algn="tl">
                    <a:srgbClr val="000000">
                      <a:alpha val="43137"/>
                    </a:srgbClr>
                  </a:outerShdw>
                </a:effectLst>
              </a:rPr>
              <a:t> Water</a:t>
            </a:r>
          </a:p>
          <a:p>
            <a:r>
              <a:rPr lang="en-US" sz="2000" dirty="0">
                <a:solidFill>
                  <a:schemeClr val="bg1"/>
                </a:solidFill>
                <a:effectLst>
                  <a:outerShdw blurRad="38100" dist="38100" dir="2700000" algn="tl">
                    <a:srgbClr val="000000">
                      <a:alpha val="43137"/>
                    </a:srgbClr>
                  </a:outerShdw>
                </a:effectLst>
              </a:rPr>
              <a:t>LVT: Legacy Vertical Temperature profile</a:t>
            </a:r>
          </a:p>
          <a:p>
            <a:r>
              <a:rPr lang="en-US" sz="2000" dirty="0">
                <a:solidFill>
                  <a:schemeClr val="bg1"/>
                </a:solidFill>
                <a:effectLst>
                  <a:outerShdw blurRad="38100" dist="38100" dir="2700000" algn="tl">
                    <a:srgbClr val="000000">
                      <a:alpha val="43137"/>
                    </a:srgbClr>
                  </a:outerShdw>
                </a:effectLst>
              </a:rPr>
              <a:t>LVM: Legacy Vertical Moisture profile</a:t>
            </a:r>
          </a:p>
        </p:txBody>
      </p:sp>
      <p:pic>
        <p:nvPicPr>
          <p:cNvPr id="10" name="그림 9">
            <a:extLst>
              <a:ext uri="{FF2B5EF4-FFF2-40B4-BE49-F238E27FC236}">
                <a16:creationId xmlns:a16="http://schemas.microsoft.com/office/drawing/2014/main" id="{23D4B28F-11F7-44C7-A704-6893DE760704}"/>
              </a:ext>
            </a:extLst>
          </p:cNvPr>
          <p:cNvPicPr>
            <a:picLocks noChangeAspect="1"/>
          </p:cNvPicPr>
          <p:nvPr/>
        </p:nvPicPr>
        <p:blipFill rotWithShape="1">
          <a:blip r:embed="rId4"/>
          <a:srcRect r="5926"/>
          <a:stretch/>
        </p:blipFill>
        <p:spPr>
          <a:xfrm>
            <a:off x="3046382" y="2567118"/>
            <a:ext cx="2988000" cy="2664067"/>
          </a:xfrm>
          <a:prstGeom prst="rect">
            <a:avLst/>
          </a:prstGeom>
          <a:solidFill>
            <a:schemeClr val="bg1"/>
          </a:solidFill>
        </p:spPr>
      </p:pic>
      <p:pic>
        <p:nvPicPr>
          <p:cNvPr id="8" name="그림 7">
            <a:extLst>
              <a:ext uri="{FF2B5EF4-FFF2-40B4-BE49-F238E27FC236}">
                <a16:creationId xmlns:a16="http://schemas.microsoft.com/office/drawing/2014/main" id="{A43B5120-62D2-4B6C-AA15-1FB9EEEDD4A5}"/>
              </a:ext>
            </a:extLst>
          </p:cNvPr>
          <p:cNvPicPr>
            <a:picLocks noChangeAspect="1"/>
          </p:cNvPicPr>
          <p:nvPr/>
        </p:nvPicPr>
        <p:blipFill rotWithShape="1">
          <a:blip r:embed="rId5"/>
          <a:srcRect r="6801"/>
          <a:stretch/>
        </p:blipFill>
        <p:spPr>
          <a:xfrm>
            <a:off x="35591" y="2567118"/>
            <a:ext cx="2982952" cy="2651410"/>
          </a:xfrm>
          <a:prstGeom prst="rect">
            <a:avLst/>
          </a:prstGeom>
          <a:solidFill>
            <a:schemeClr val="bg1"/>
          </a:solidFill>
        </p:spPr>
      </p:pic>
      <p:sp>
        <p:nvSpPr>
          <p:cNvPr id="24" name="Shape 130">
            <a:extLst>
              <a:ext uri="{FF2B5EF4-FFF2-40B4-BE49-F238E27FC236}">
                <a16:creationId xmlns:a16="http://schemas.microsoft.com/office/drawing/2014/main" id="{F0821733-1821-45BF-BFD3-044D3DE36203}"/>
              </a:ext>
            </a:extLst>
          </p:cNvPr>
          <p:cNvSpPr txBox="1">
            <a:spLocks noGrp="1"/>
          </p:cNvSpPr>
          <p:nvPr>
            <p:ph type="body" idx="1"/>
          </p:nvPr>
        </p:nvSpPr>
        <p:spPr>
          <a:xfrm>
            <a:off x="2617699" y="1022640"/>
            <a:ext cx="3908601" cy="514924"/>
          </a:xfrm>
          <a:prstGeom prst="rect">
            <a:avLst/>
          </a:prstGeom>
        </p:spPr>
        <p:txBody>
          <a:bodyPr lIns="91425" tIns="91425" rIns="91425" bIns="91425" anchor="t" anchorCtr="0">
            <a:noAutofit/>
          </a:bodyPr>
          <a:lstStyle/>
          <a:p>
            <a:pPr lvl="0" algn="ctr" rtl="0">
              <a:spcBef>
                <a:spcPts val="0"/>
              </a:spcBef>
              <a:buNone/>
            </a:pPr>
            <a:r>
              <a:rPr lang="en-US" sz="2400" dirty="0"/>
              <a:t>March 01 2019, 0000 UTC</a:t>
            </a:r>
            <a:endParaRPr dirty="0"/>
          </a:p>
        </p:txBody>
      </p:sp>
    </p:spTree>
    <p:extLst>
      <p:ext uri="{BB962C8B-B14F-4D97-AF65-F5344CB8AC3E}">
        <p14:creationId xmlns:p14="http://schemas.microsoft.com/office/powerpoint/2010/main" val="264890002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pic>
        <p:nvPicPr>
          <p:cNvPr id="5" name="그림 4" descr="텔레비전, 모니터, 실내, 화면이(가) 표시된 사진&#10;&#10;자동 생성된 설명">
            <a:extLst>
              <a:ext uri="{FF2B5EF4-FFF2-40B4-BE49-F238E27FC236}">
                <a16:creationId xmlns:a16="http://schemas.microsoft.com/office/drawing/2014/main" id="{89DB87DB-B20D-4EB0-A351-BB125BE925A9}"/>
              </a:ext>
            </a:extLst>
          </p:cNvPr>
          <p:cNvPicPr preferRelativeResize="0">
            <a:picLocks/>
          </p:cNvPicPr>
          <p:nvPr/>
        </p:nvPicPr>
        <p:blipFill rotWithShape="1">
          <a:blip r:embed="rId3"/>
          <a:srcRect r="6688"/>
          <a:stretch/>
        </p:blipFill>
        <p:spPr>
          <a:xfrm>
            <a:off x="3086182" y="1562734"/>
            <a:ext cx="2988000" cy="2592000"/>
          </a:xfrm>
          <a:prstGeom prst="rect">
            <a:avLst/>
          </a:prstGeom>
          <a:solidFill>
            <a:schemeClr val="lt1"/>
          </a:solidFill>
        </p:spPr>
      </p:pic>
      <p:sp>
        <p:nvSpPr>
          <p:cNvPr id="131" name="Shape 131"/>
          <p:cNvSpPr txBox="1">
            <a:spLocks noGrp="1"/>
          </p:cNvSpPr>
          <p:nvPr>
            <p:ph type="sldNum" idx="12"/>
          </p:nvPr>
        </p:nvSpPr>
        <p:spPr>
          <a:xfrm>
            <a:off x="6553200" y="6356350"/>
            <a:ext cx="2133600" cy="365100"/>
          </a:xfrm>
          <a:prstGeom prst="rect">
            <a:avLst/>
          </a:prstGeom>
        </p:spPr>
        <p:txBody>
          <a:bodyPr lIns="91425" tIns="45700" rIns="91425" bIns="45700" anchor="ctr"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77</a:t>
            </a:fld>
            <a:endParaRPr lang="en-US"/>
          </a:p>
        </p:txBody>
      </p:sp>
      <p:sp>
        <p:nvSpPr>
          <p:cNvPr id="132" name="Shape 132"/>
          <p:cNvSpPr txBox="1">
            <a:spLocks noGrp="1"/>
          </p:cNvSpPr>
          <p:nvPr>
            <p:ph type="title"/>
          </p:nvPr>
        </p:nvSpPr>
        <p:spPr>
          <a:xfrm>
            <a:off x="457200" y="41514"/>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600" b="0" i="0" u="none" strike="noStrike" cap="none" dirty="0">
                <a:solidFill>
                  <a:schemeClr val="lt1"/>
                </a:solidFill>
                <a:latin typeface="Calibri"/>
                <a:ea typeface="Calibri"/>
                <a:cs typeface="Calibri"/>
                <a:sym typeface="Calibri"/>
              </a:rPr>
              <a:t>PLPT </a:t>
            </a:r>
            <a:r>
              <a:rPr lang="en-US" dirty="0"/>
              <a:t>ABI-</a:t>
            </a:r>
            <a:r>
              <a:rPr lang="en-US" dirty="0">
                <a:solidFill>
                  <a:srgbClr val="FF00FF"/>
                </a:solidFill>
              </a:rPr>
              <a:t>CONUS</a:t>
            </a:r>
            <a:r>
              <a:rPr lang="en-US" dirty="0"/>
              <a:t>-DSI:</a:t>
            </a:r>
          </a:p>
        </p:txBody>
      </p:sp>
      <p:sp>
        <p:nvSpPr>
          <p:cNvPr id="21" name="Shape 92"/>
          <p:cNvSpPr txBox="1">
            <a:spLocks/>
          </p:cNvSpPr>
          <p:nvPr/>
        </p:nvSpPr>
        <p:spPr>
          <a:xfrm>
            <a:off x="6553200" y="6356350"/>
            <a:ext cx="2133599" cy="365125"/>
          </a:xfrm>
          <a:prstGeom prst="rect">
            <a:avLst/>
          </a:prstGeom>
          <a:noFill/>
          <a:ln>
            <a:noFill/>
          </a:ln>
        </p:spPr>
        <p:txBody>
          <a:bodyPr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buSzPct val="25000"/>
            </a:pPr>
            <a:fld id="{00000000-1234-1234-1234-123412341234}" type="slidenum">
              <a:rPr lang="en-US" sz="1200" smtClean="0">
                <a:solidFill>
                  <a:schemeClr val="lt1"/>
                </a:solidFill>
                <a:latin typeface="Calibri"/>
                <a:ea typeface="Calibri"/>
                <a:cs typeface="Calibri"/>
                <a:sym typeface="Calibri"/>
              </a:rPr>
              <a:pPr algn="r">
                <a:buSzPct val="25000"/>
              </a:pPr>
              <a:t>77</a:t>
            </a:fld>
            <a:endParaRPr lang="en-US" sz="1200" dirty="0">
              <a:solidFill>
                <a:schemeClr val="lt1"/>
              </a:solidFill>
              <a:latin typeface="Calibri"/>
              <a:ea typeface="Calibri"/>
              <a:cs typeface="Calibri"/>
              <a:sym typeface="Calibri"/>
            </a:endParaRPr>
          </a:p>
        </p:txBody>
      </p:sp>
      <p:sp>
        <p:nvSpPr>
          <p:cNvPr id="23" name="TextBox 22"/>
          <p:cNvSpPr txBox="1"/>
          <p:nvPr/>
        </p:nvSpPr>
        <p:spPr>
          <a:xfrm>
            <a:off x="6193005" y="4258779"/>
            <a:ext cx="2904742" cy="1569660"/>
          </a:xfrm>
          <a:prstGeom prst="rect">
            <a:avLst/>
          </a:prstGeom>
          <a:noFill/>
          <a:ln/>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1600" b="1" dirty="0">
                <a:solidFill>
                  <a:srgbClr val="FF0000"/>
                </a:solidFill>
                <a:effectLst>
                  <a:outerShdw blurRad="38100" dist="38100" dir="2700000" algn="tl">
                    <a:srgbClr val="000000">
                      <a:alpha val="43137"/>
                    </a:srgbClr>
                  </a:outerShdw>
                </a:effectLst>
              </a:rPr>
              <a:t>LI</a:t>
            </a:r>
            <a:r>
              <a:rPr lang="en-US" sz="1600" b="1" dirty="0">
                <a:solidFill>
                  <a:schemeClr val="bg1"/>
                </a:solidFill>
                <a:effectLst>
                  <a:outerShdw blurRad="38100" dist="38100" dir="2700000" algn="tl">
                    <a:srgbClr val="000000">
                      <a:alpha val="43137"/>
                    </a:srgbClr>
                  </a:outerShdw>
                </a:effectLst>
              </a:rPr>
              <a:t>: Lifted Index</a:t>
            </a:r>
          </a:p>
          <a:p>
            <a:r>
              <a:rPr lang="en-US" sz="1600" b="1" dirty="0">
                <a:solidFill>
                  <a:srgbClr val="FF0000"/>
                </a:solidFill>
                <a:effectLst>
                  <a:outerShdw blurRad="38100" dist="38100" dir="2700000" algn="tl">
                    <a:srgbClr val="000000">
                      <a:alpha val="43137"/>
                    </a:srgbClr>
                  </a:outerShdw>
                </a:effectLst>
              </a:rPr>
              <a:t>CAPE</a:t>
            </a:r>
            <a:r>
              <a:rPr lang="en-US" sz="1600" b="1" dirty="0">
                <a:solidFill>
                  <a:schemeClr val="bg1"/>
                </a:solidFill>
                <a:effectLst>
                  <a:outerShdw blurRad="38100" dist="38100" dir="2700000" algn="tl">
                    <a:srgbClr val="000000">
                      <a:alpha val="43137"/>
                    </a:srgbClr>
                  </a:outerShdw>
                </a:effectLst>
              </a:rPr>
              <a:t>: Convective Available Potential Energy </a:t>
            </a:r>
          </a:p>
          <a:p>
            <a:r>
              <a:rPr lang="en-US" sz="1600" b="1" dirty="0">
                <a:solidFill>
                  <a:srgbClr val="FF0000"/>
                </a:solidFill>
                <a:effectLst>
                  <a:outerShdw blurRad="38100" dist="38100" dir="2700000" algn="tl">
                    <a:srgbClr val="000000">
                      <a:alpha val="43137"/>
                    </a:srgbClr>
                  </a:outerShdw>
                </a:effectLst>
              </a:rPr>
              <a:t>TT</a:t>
            </a:r>
            <a:r>
              <a:rPr lang="en-US" sz="1600" b="1" dirty="0">
                <a:solidFill>
                  <a:schemeClr val="bg1"/>
                </a:solidFill>
                <a:effectLst>
                  <a:outerShdw blurRad="38100" dist="38100" dir="2700000" algn="tl">
                    <a:srgbClr val="000000">
                      <a:alpha val="43137"/>
                    </a:srgbClr>
                  </a:outerShdw>
                </a:effectLst>
              </a:rPr>
              <a:t>: Total Totals</a:t>
            </a:r>
          </a:p>
          <a:p>
            <a:r>
              <a:rPr lang="en-US" sz="1600" b="1" dirty="0">
                <a:solidFill>
                  <a:srgbClr val="FF0000"/>
                </a:solidFill>
                <a:effectLst>
                  <a:outerShdw blurRad="38100" dist="38100" dir="2700000" algn="tl">
                    <a:srgbClr val="000000">
                      <a:alpha val="43137"/>
                    </a:srgbClr>
                  </a:outerShdw>
                </a:effectLst>
              </a:rPr>
              <a:t>KI</a:t>
            </a:r>
            <a:r>
              <a:rPr lang="en-US" sz="1600" b="1" dirty="0">
                <a:solidFill>
                  <a:schemeClr val="bg1"/>
                </a:solidFill>
                <a:effectLst>
                  <a:outerShdw blurRad="38100" dist="38100" dir="2700000" algn="tl">
                    <a:srgbClr val="000000">
                      <a:alpha val="43137"/>
                    </a:srgbClr>
                  </a:outerShdw>
                </a:effectLst>
              </a:rPr>
              <a:t>: K-Index</a:t>
            </a:r>
          </a:p>
          <a:p>
            <a:r>
              <a:rPr lang="en-US" sz="1600" b="1" dirty="0">
                <a:solidFill>
                  <a:srgbClr val="FF0000"/>
                </a:solidFill>
                <a:effectLst>
                  <a:outerShdw blurRad="38100" dist="38100" dir="2700000" algn="tl">
                    <a:srgbClr val="000000">
                      <a:alpha val="43137"/>
                    </a:srgbClr>
                  </a:outerShdw>
                </a:effectLst>
              </a:rPr>
              <a:t>SI</a:t>
            </a:r>
            <a:r>
              <a:rPr lang="en-US" sz="1600" b="1" dirty="0">
                <a:solidFill>
                  <a:schemeClr val="bg1"/>
                </a:solidFill>
                <a:effectLst>
                  <a:outerShdw blurRad="38100" dist="38100" dir="2700000" algn="tl">
                    <a:srgbClr val="000000">
                      <a:alpha val="43137"/>
                    </a:srgbClr>
                  </a:outerShdw>
                </a:effectLst>
              </a:rPr>
              <a:t>: Showalter Index </a:t>
            </a:r>
          </a:p>
        </p:txBody>
      </p:sp>
      <p:pic>
        <p:nvPicPr>
          <p:cNvPr id="4" name="그림 3">
            <a:extLst>
              <a:ext uri="{FF2B5EF4-FFF2-40B4-BE49-F238E27FC236}">
                <a16:creationId xmlns:a16="http://schemas.microsoft.com/office/drawing/2014/main" id="{5240CFAF-B7F1-42BC-AB20-A0DD6A229C3D}"/>
              </a:ext>
            </a:extLst>
          </p:cNvPr>
          <p:cNvPicPr preferRelativeResize="0">
            <a:picLocks/>
          </p:cNvPicPr>
          <p:nvPr/>
        </p:nvPicPr>
        <p:blipFill rotWithShape="1">
          <a:blip r:embed="rId4"/>
          <a:srcRect r="5839"/>
          <a:stretch/>
        </p:blipFill>
        <p:spPr>
          <a:xfrm>
            <a:off x="46252" y="1563946"/>
            <a:ext cx="2988000" cy="2592000"/>
          </a:xfrm>
          <a:prstGeom prst="rect">
            <a:avLst/>
          </a:prstGeom>
          <a:solidFill>
            <a:schemeClr val="lt1"/>
          </a:solidFill>
        </p:spPr>
      </p:pic>
      <p:pic>
        <p:nvPicPr>
          <p:cNvPr id="12" name="그림 11">
            <a:extLst>
              <a:ext uri="{FF2B5EF4-FFF2-40B4-BE49-F238E27FC236}">
                <a16:creationId xmlns:a16="http://schemas.microsoft.com/office/drawing/2014/main" id="{F4331144-A29C-4447-B113-BDBD0997AF73}"/>
              </a:ext>
            </a:extLst>
          </p:cNvPr>
          <p:cNvPicPr preferRelativeResize="0">
            <a:picLocks/>
          </p:cNvPicPr>
          <p:nvPr/>
        </p:nvPicPr>
        <p:blipFill rotWithShape="1">
          <a:blip r:embed="rId5"/>
          <a:srcRect r="6488"/>
          <a:stretch/>
        </p:blipFill>
        <p:spPr>
          <a:xfrm>
            <a:off x="6125999" y="1563920"/>
            <a:ext cx="2988000" cy="2592000"/>
          </a:xfrm>
          <a:prstGeom prst="rect">
            <a:avLst/>
          </a:prstGeom>
          <a:solidFill>
            <a:schemeClr val="lt1"/>
          </a:solidFill>
        </p:spPr>
      </p:pic>
      <p:sp>
        <p:nvSpPr>
          <p:cNvPr id="16" name="Shape 130"/>
          <p:cNvSpPr txBox="1">
            <a:spLocks/>
          </p:cNvSpPr>
          <p:nvPr/>
        </p:nvSpPr>
        <p:spPr>
          <a:xfrm>
            <a:off x="324262" y="1601877"/>
            <a:ext cx="670561"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a:solidFill>
                  <a:srgbClr val="FF0000"/>
                </a:solidFill>
              </a:rPr>
              <a:t>LI</a:t>
            </a:r>
          </a:p>
        </p:txBody>
      </p:sp>
      <p:sp>
        <p:nvSpPr>
          <p:cNvPr id="17" name="Shape 130"/>
          <p:cNvSpPr txBox="1">
            <a:spLocks/>
          </p:cNvSpPr>
          <p:nvPr/>
        </p:nvSpPr>
        <p:spPr>
          <a:xfrm>
            <a:off x="3277013" y="1594257"/>
            <a:ext cx="1162050"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a:solidFill>
                  <a:srgbClr val="FF0000"/>
                </a:solidFill>
              </a:rPr>
              <a:t>CAPE</a:t>
            </a:r>
          </a:p>
        </p:txBody>
      </p:sp>
      <p:sp>
        <p:nvSpPr>
          <p:cNvPr id="18" name="Shape 130"/>
          <p:cNvSpPr txBox="1">
            <a:spLocks/>
          </p:cNvSpPr>
          <p:nvPr/>
        </p:nvSpPr>
        <p:spPr>
          <a:xfrm>
            <a:off x="6392376" y="1586637"/>
            <a:ext cx="653737"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a:solidFill>
                  <a:srgbClr val="FF0000"/>
                </a:solidFill>
              </a:rPr>
              <a:t>TT</a:t>
            </a:r>
          </a:p>
        </p:txBody>
      </p:sp>
      <p:pic>
        <p:nvPicPr>
          <p:cNvPr id="14" name="그림 13">
            <a:extLst>
              <a:ext uri="{FF2B5EF4-FFF2-40B4-BE49-F238E27FC236}">
                <a16:creationId xmlns:a16="http://schemas.microsoft.com/office/drawing/2014/main" id="{530FC315-F12A-4740-BE46-622C310D3B4A}"/>
              </a:ext>
            </a:extLst>
          </p:cNvPr>
          <p:cNvPicPr preferRelativeResize="0">
            <a:picLocks/>
          </p:cNvPicPr>
          <p:nvPr/>
        </p:nvPicPr>
        <p:blipFill rotWithShape="1">
          <a:blip r:embed="rId6"/>
          <a:srcRect r="6024"/>
          <a:stretch/>
        </p:blipFill>
        <p:spPr>
          <a:xfrm>
            <a:off x="46252" y="4202684"/>
            <a:ext cx="2988000" cy="2592000"/>
          </a:xfrm>
          <a:prstGeom prst="rect">
            <a:avLst/>
          </a:prstGeom>
          <a:solidFill>
            <a:schemeClr val="lt1"/>
          </a:solidFill>
        </p:spPr>
      </p:pic>
      <p:pic>
        <p:nvPicPr>
          <p:cNvPr id="22" name="그림 21">
            <a:extLst>
              <a:ext uri="{FF2B5EF4-FFF2-40B4-BE49-F238E27FC236}">
                <a16:creationId xmlns:a16="http://schemas.microsoft.com/office/drawing/2014/main" id="{71EE5D99-544C-40F1-A914-90E8CCB25946}"/>
              </a:ext>
            </a:extLst>
          </p:cNvPr>
          <p:cNvPicPr preferRelativeResize="0">
            <a:picLocks/>
          </p:cNvPicPr>
          <p:nvPr/>
        </p:nvPicPr>
        <p:blipFill rotWithShape="1">
          <a:blip r:embed="rId7"/>
          <a:srcRect r="6024"/>
          <a:stretch/>
        </p:blipFill>
        <p:spPr>
          <a:xfrm>
            <a:off x="3086125" y="4196760"/>
            <a:ext cx="2988000" cy="2592000"/>
          </a:xfrm>
          <a:prstGeom prst="rect">
            <a:avLst/>
          </a:prstGeom>
          <a:solidFill>
            <a:schemeClr val="lt1"/>
          </a:solidFill>
        </p:spPr>
      </p:pic>
      <p:sp>
        <p:nvSpPr>
          <p:cNvPr id="19" name="Shape 130"/>
          <p:cNvSpPr txBox="1">
            <a:spLocks/>
          </p:cNvSpPr>
          <p:nvPr/>
        </p:nvSpPr>
        <p:spPr>
          <a:xfrm>
            <a:off x="335279" y="4258779"/>
            <a:ext cx="670561"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a:solidFill>
                  <a:srgbClr val="FF0000"/>
                </a:solidFill>
              </a:rPr>
              <a:t>KI</a:t>
            </a:r>
          </a:p>
        </p:txBody>
      </p:sp>
      <p:sp>
        <p:nvSpPr>
          <p:cNvPr id="20" name="Shape 130"/>
          <p:cNvSpPr txBox="1">
            <a:spLocks/>
          </p:cNvSpPr>
          <p:nvPr/>
        </p:nvSpPr>
        <p:spPr>
          <a:xfrm>
            <a:off x="3253739" y="4258779"/>
            <a:ext cx="670561"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a:solidFill>
                  <a:srgbClr val="FF0000"/>
                </a:solidFill>
              </a:rPr>
              <a:t>SI</a:t>
            </a:r>
          </a:p>
        </p:txBody>
      </p:sp>
      <p:sp>
        <p:nvSpPr>
          <p:cNvPr id="31" name="Shape 130">
            <a:extLst>
              <a:ext uri="{FF2B5EF4-FFF2-40B4-BE49-F238E27FC236}">
                <a16:creationId xmlns:a16="http://schemas.microsoft.com/office/drawing/2014/main" id="{92B3BFAD-C9BF-455E-A128-6F3BE496A180}"/>
              </a:ext>
            </a:extLst>
          </p:cNvPr>
          <p:cNvSpPr txBox="1">
            <a:spLocks/>
          </p:cNvSpPr>
          <p:nvPr/>
        </p:nvSpPr>
        <p:spPr>
          <a:xfrm>
            <a:off x="2617699" y="772856"/>
            <a:ext cx="3908601"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algn="ctr">
              <a:spcBef>
                <a:spcPts val="0"/>
              </a:spcBef>
              <a:buFont typeface="Arial"/>
              <a:buNone/>
            </a:pPr>
            <a:r>
              <a:rPr lang="en-US" sz="2400" dirty="0"/>
              <a:t>March 01 2019, 0000 UTC</a:t>
            </a:r>
            <a:endParaRPr lang="en-US" dirty="0"/>
          </a:p>
        </p:txBody>
      </p:sp>
    </p:spTree>
    <p:extLst>
      <p:ext uri="{BB962C8B-B14F-4D97-AF65-F5344CB8AC3E}">
        <p14:creationId xmlns:p14="http://schemas.microsoft.com/office/powerpoint/2010/main" val="204251196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3" name="그림 2" descr="텍스트이(가) 표시된 사진&#10;&#10;자동 생성된 설명">
            <a:extLst>
              <a:ext uri="{FF2B5EF4-FFF2-40B4-BE49-F238E27FC236}">
                <a16:creationId xmlns:a16="http://schemas.microsoft.com/office/drawing/2014/main" id="{E1697027-D3D9-4C29-AF4C-99DE5D4B44C3}"/>
              </a:ext>
            </a:extLst>
          </p:cNvPr>
          <p:cNvPicPr preferRelativeResize="0">
            <a:picLocks/>
          </p:cNvPicPr>
          <p:nvPr/>
        </p:nvPicPr>
        <p:blipFill rotWithShape="1">
          <a:blip r:embed="rId3"/>
          <a:srcRect r="5511"/>
          <a:stretch/>
        </p:blipFill>
        <p:spPr>
          <a:xfrm>
            <a:off x="114855" y="2551159"/>
            <a:ext cx="2880000" cy="2556000"/>
          </a:xfrm>
          <a:prstGeom prst="rect">
            <a:avLst/>
          </a:prstGeom>
          <a:solidFill>
            <a:schemeClr val="lt1"/>
          </a:solidFill>
        </p:spPr>
      </p:pic>
      <p:pic>
        <p:nvPicPr>
          <p:cNvPr id="5" name="그림 4" descr="텍스트이(가) 표시된 사진&#10;&#10;자동 생성된 설명">
            <a:extLst>
              <a:ext uri="{FF2B5EF4-FFF2-40B4-BE49-F238E27FC236}">
                <a16:creationId xmlns:a16="http://schemas.microsoft.com/office/drawing/2014/main" id="{A7AB7164-C318-46E5-A7F9-744D19BDC84C}"/>
              </a:ext>
            </a:extLst>
          </p:cNvPr>
          <p:cNvPicPr preferRelativeResize="0">
            <a:picLocks/>
          </p:cNvPicPr>
          <p:nvPr/>
        </p:nvPicPr>
        <p:blipFill rotWithShape="1">
          <a:blip r:embed="rId4"/>
          <a:srcRect r="5511"/>
          <a:stretch/>
        </p:blipFill>
        <p:spPr>
          <a:xfrm>
            <a:off x="6140409" y="2553576"/>
            <a:ext cx="2880000" cy="2556000"/>
          </a:xfrm>
          <a:prstGeom prst="rect">
            <a:avLst/>
          </a:prstGeom>
          <a:solidFill>
            <a:schemeClr val="lt1"/>
          </a:solidFill>
        </p:spPr>
      </p:pic>
      <p:pic>
        <p:nvPicPr>
          <p:cNvPr id="7" name="그림 6">
            <a:extLst>
              <a:ext uri="{FF2B5EF4-FFF2-40B4-BE49-F238E27FC236}">
                <a16:creationId xmlns:a16="http://schemas.microsoft.com/office/drawing/2014/main" id="{860639EA-26EB-46F2-8D74-2314A20B64AA}"/>
              </a:ext>
            </a:extLst>
          </p:cNvPr>
          <p:cNvPicPr preferRelativeResize="0">
            <a:picLocks/>
          </p:cNvPicPr>
          <p:nvPr/>
        </p:nvPicPr>
        <p:blipFill rotWithShape="1">
          <a:blip r:embed="rId5"/>
          <a:srcRect r="4429"/>
          <a:stretch/>
        </p:blipFill>
        <p:spPr>
          <a:xfrm>
            <a:off x="3128165" y="2551159"/>
            <a:ext cx="2880000" cy="2556000"/>
          </a:xfrm>
          <a:prstGeom prst="rect">
            <a:avLst/>
          </a:prstGeom>
          <a:solidFill>
            <a:schemeClr val="lt1"/>
          </a:solidFill>
        </p:spPr>
      </p:pic>
      <p:sp>
        <p:nvSpPr>
          <p:cNvPr id="146" name="Shape 146"/>
          <p:cNvSpPr txBox="1">
            <a:spLocks noGrp="1"/>
          </p:cNvSpPr>
          <p:nvPr>
            <p:ph type="sldNum" idx="12"/>
          </p:nvPr>
        </p:nvSpPr>
        <p:spPr>
          <a:xfrm>
            <a:off x="6553200" y="6356350"/>
            <a:ext cx="2133600" cy="365100"/>
          </a:xfrm>
          <a:prstGeom prst="rect">
            <a:avLst/>
          </a:prstGeom>
        </p:spPr>
        <p:txBody>
          <a:bodyPr lIns="91425" tIns="45700" rIns="91425" bIns="45700" anchor="ctr" anchorCtr="0">
            <a:noAutofit/>
          </a:bodyPr>
          <a:lstStyle/>
          <a:p>
            <a:pPr lvl="0" rtl="0">
              <a:spcBef>
                <a:spcPts val="0"/>
              </a:spcBef>
              <a:buNone/>
            </a:pPr>
            <a:fld id="{00000000-1234-1234-1234-123412341234}" type="slidenum">
              <a:rPr lang="en-US"/>
              <a:pPr lvl="0" rtl="0">
                <a:spcBef>
                  <a:spcPts val="0"/>
                </a:spcBef>
                <a:buNone/>
              </a:pPr>
              <a:t>78</a:t>
            </a:fld>
            <a:endParaRPr lang="en-US"/>
          </a:p>
        </p:txBody>
      </p:sp>
      <p:sp>
        <p:nvSpPr>
          <p:cNvPr id="147" name="Shape 147"/>
          <p:cNvSpPr txBox="1">
            <a:spLocks noGrp="1"/>
          </p:cNvSpPr>
          <p:nvPr>
            <p:ph type="title"/>
          </p:nvPr>
        </p:nvSpPr>
        <p:spPr>
          <a:xfrm>
            <a:off x="457200" y="433389"/>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600" b="0" i="0" u="none" strike="noStrike" cap="none" dirty="0">
                <a:solidFill>
                  <a:schemeClr val="lt1"/>
                </a:solidFill>
                <a:latin typeface="Calibri"/>
                <a:ea typeface="Calibri"/>
                <a:cs typeface="Calibri"/>
                <a:sym typeface="Calibri"/>
              </a:rPr>
              <a:t>PLPT </a:t>
            </a:r>
            <a:r>
              <a:rPr lang="en-US" dirty="0"/>
              <a:t>ABI-</a:t>
            </a:r>
            <a:r>
              <a:rPr lang="en-US" dirty="0">
                <a:solidFill>
                  <a:srgbClr val="00FF00"/>
                </a:solidFill>
              </a:rPr>
              <a:t>MESO1</a:t>
            </a:r>
            <a:r>
              <a:rPr lang="en-US" dirty="0"/>
              <a:t>-TPW, LVT, LVM:</a:t>
            </a:r>
          </a:p>
        </p:txBody>
      </p:sp>
      <p:sp>
        <p:nvSpPr>
          <p:cNvPr id="13" name="Shape 92"/>
          <p:cNvSpPr txBox="1">
            <a:spLocks/>
          </p:cNvSpPr>
          <p:nvPr/>
        </p:nvSpPr>
        <p:spPr>
          <a:xfrm>
            <a:off x="7702199" y="6356350"/>
            <a:ext cx="984600" cy="400200"/>
          </a:xfrm>
          <a:prstGeom prst="rect">
            <a:avLst/>
          </a:prstGeom>
          <a:noFill/>
          <a:ln>
            <a:noFill/>
          </a:ln>
        </p:spPr>
        <p:txBody>
          <a:bodyPr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buSzPct val="25000"/>
            </a:pPr>
            <a:fld id="{00000000-1234-1234-1234-123412341234}" type="slidenum">
              <a:rPr lang="en-US" sz="1200" smtClean="0">
                <a:solidFill>
                  <a:schemeClr val="lt1"/>
                </a:solidFill>
                <a:latin typeface="Calibri"/>
                <a:ea typeface="Calibri"/>
                <a:cs typeface="Calibri"/>
                <a:sym typeface="Calibri"/>
              </a:rPr>
              <a:pPr algn="r">
                <a:buSzPct val="25000"/>
              </a:pPr>
              <a:t>78</a:t>
            </a:fld>
            <a:endParaRPr lang="en-US" sz="1200" dirty="0">
              <a:solidFill>
                <a:schemeClr val="lt1"/>
              </a:solidFill>
              <a:latin typeface="Calibri"/>
              <a:ea typeface="Calibri"/>
              <a:cs typeface="Calibri"/>
              <a:sym typeface="Calibri"/>
            </a:endParaRPr>
          </a:p>
        </p:txBody>
      </p:sp>
      <p:sp>
        <p:nvSpPr>
          <p:cNvPr id="14" name="Shape 130"/>
          <p:cNvSpPr txBox="1">
            <a:spLocks/>
          </p:cNvSpPr>
          <p:nvPr/>
        </p:nvSpPr>
        <p:spPr>
          <a:xfrm>
            <a:off x="696506" y="2017476"/>
            <a:ext cx="1947634"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sz="2400" dirty="0"/>
              <a:t>TPW (mm)</a:t>
            </a:r>
          </a:p>
        </p:txBody>
      </p:sp>
      <p:sp>
        <p:nvSpPr>
          <p:cNvPr id="15" name="Shape 130"/>
          <p:cNvSpPr txBox="1">
            <a:spLocks/>
          </p:cNvSpPr>
          <p:nvPr/>
        </p:nvSpPr>
        <p:spPr>
          <a:xfrm>
            <a:off x="2970465" y="2017476"/>
            <a:ext cx="3014266"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sz="2400" dirty="0"/>
              <a:t>Temp (K). 500 </a:t>
            </a:r>
            <a:r>
              <a:rPr lang="en-US" sz="2400" dirty="0" err="1"/>
              <a:t>hPa</a:t>
            </a:r>
            <a:r>
              <a:rPr lang="en-US" sz="2400" dirty="0"/>
              <a:t> </a:t>
            </a:r>
            <a:r>
              <a:rPr lang="en-US" sz="2400" dirty="0" err="1"/>
              <a:t>hPa</a:t>
            </a:r>
            <a:endParaRPr lang="en-US" sz="2400" dirty="0"/>
          </a:p>
        </p:txBody>
      </p:sp>
      <p:sp>
        <p:nvSpPr>
          <p:cNvPr id="16" name="Shape 130"/>
          <p:cNvSpPr txBox="1">
            <a:spLocks/>
          </p:cNvSpPr>
          <p:nvPr/>
        </p:nvSpPr>
        <p:spPr>
          <a:xfrm>
            <a:off x="6006143" y="2005601"/>
            <a:ext cx="3014266"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sz="2400" dirty="0"/>
              <a:t>WV (g/kg) 850 </a:t>
            </a:r>
            <a:r>
              <a:rPr lang="en-US" sz="2400" dirty="0" err="1"/>
              <a:t>hPa</a:t>
            </a:r>
            <a:endParaRPr lang="en-US" sz="2400" dirty="0"/>
          </a:p>
        </p:txBody>
      </p:sp>
      <p:sp>
        <p:nvSpPr>
          <p:cNvPr id="20" name="TextBox 19"/>
          <p:cNvSpPr txBox="1"/>
          <p:nvPr/>
        </p:nvSpPr>
        <p:spPr>
          <a:xfrm>
            <a:off x="1876290" y="5651796"/>
            <a:ext cx="4857420" cy="1015663"/>
          </a:xfrm>
          <a:prstGeom prst="rect">
            <a:avLst/>
          </a:prstGeom>
          <a:noFill/>
          <a:ln/>
        </p:spPr>
        <p:style>
          <a:lnRef idx="2">
            <a:schemeClr val="accent6"/>
          </a:lnRef>
          <a:fillRef idx="1">
            <a:schemeClr val="lt1"/>
          </a:fillRef>
          <a:effectRef idx="0">
            <a:schemeClr val="accent6"/>
          </a:effectRef>
          <a:fontRef idx="minor">
            <a:schemeClr val="dk1"/>
          </a:fontRef>
        </p:style>
        <p:txBody>
          <a:bodyPr wrap="none" rtlCol="0">
            <a:spAutoFit/>
          </a:bodyPr>
          <a:lstStyle/>
          <a:p>
            <a:r>
              <a:rPr lang="en-US" sz="2000" dirty="0">
                <a:solidFill>
                  <a:schemeClr val="bg1"/>
                </a:solidFill>
                <a:effectLst>
                  <a:outerShdw blurRad="38100" dist="38100" dir="2700000" algn="tl">
                    <a:srgbClr val="000000">
                      <a:alpha val="43137"/>
                    </a:srgbClr>
                  </a:outerShdw>
                </a:effectLst>
              </a:rPr>
              <a:t>TPW: Total </a:t>
            </a:r>
            <a:r>
              <a:rPr lang="en-US" sz="2000" dirty="0" err="1">
                <a:solidFill>
                  <a:schemeClr val="bg1"/>
                </a:solidFill>
                <a:effectLst>
                  <a:outerShdw blurRad="38100" dist="38100" dir="2700000" algn="tl">
                    <a:srgbClr val="000000">
                      <a:alpha val="43137"/>
                    </a:srgbClr>
                  </a:outerShdw>
                </a:effectLst>
              </a:rPr>
              <a:t>Precipitable</a:t>
            </a:r>
            <a:r>
              <a:rPr lang="en-US" sz="2000" dirty="0">
                <a:solidFill>
                  <a:schemeClr val="bg1"/>
                </a:solidFill>
                <a:effectLst>
                  <a:outerShdw blurRad="38100" dist="38100" dir="2700000" algn="tl">
                    <a:srgbClr val="000000">
                      <a:alpha val="43137"/>
                    </a:srgbClr>
                  </a:outerShdw>
                </a:effectLst>
              </a:rPr>
              <a:t> Water</a:t>
            </a:r>
          </a:p>
          <a:p>
            <a:r>
              <a:rPr lang="en-US" sz="2000" dirty="0">
                <a:solidFill>
                  <a:schemeClr val="bg1"/>
                </a:solidFill>
                <a:effectLst>
                  <a:outerShdw blurRad="38100" dist="38100" dir="2700000" algn="tl">
                    <a:srgbClr val="000000">
                      <a:alpha val="43137"/>
                    </a:srgbClr>
                  </a:outerShdw>
                </a:effectLst>
              </a:rPr>
              <a:t>LVT: Legacy Vertical Temperature profile</a:t>
            </a:r>
          </a:p>
          <a:p>
            <a:r>
              <a:rPr lang="en-US" sz="2000" dirty="0">
                <a:solidFill>
                  <a:schemeClr val="bg1"/>
                </a:solidFill>
                <a:effectLst>
                  <a:outerShdw blurRad="38100" dist="38100" dir="2700000" algn="tl">
                    <a:srgbClr val="000000">
                      <a:alpha val="43137"/>
                    </a:srgbClr>
                  </a:outerShdw>
                </a:effectLst>
              </a:rPr>
              <a:t>LVM: Legacy Vertical Moisture profile</a:t>
            </a:r>
          </a:p>
        </p:txBody>
      </p:sp>
      <p:sp>
        <p:nvSpPr>
          <p:cNvPr id="17" name="Shape 130">
            <a:extLst>
              <a:ext uri="{FF2B5EF4-FFF2-40B4-BE49-F238E27FC236}">
                <a16:creationId xmlns:a16="http://schemas.microsoft.com/office/drawing/2014/main" id="{31F635DE-3B25-4C4B-A4BE-220B92A339A2}"/>
              </a:ext>
            </a:extLst>
          </p:cNvPr>
          <p:cNvSpPr txBox="1">
            <a:spLocks noGrp="1"/>
          </p:cNvSpPr>
          <p:nvPr>
            <p:ph type="body" idx="1"/>
          </p:nvPr>
        </p:nvSpPr>
        <p:spPr>
          <a:xfrm>
            <a:off x="2617699" y="1183788"/>
            <a:ext cx="3908601" cy="514924"/>
          </a:xfrm>
          <a:prstGeom prst="rect">
            <a:avLst/>
          </a:prstGeom>
        </p:spPr>
        <p:txBody>
          <a:bodyPr lIns="91425" tIns="91425" rIns="91425" bIns="91425" anchor="t" anchorCtr="0">
            <a:noAutofit/>
          </a:bodyPr>
          <a:lstStyle/>
          <a:p>
            <a:pPr lvl="0" algn="ctr" rtl="0">
              <a:spcBef>
                <a:spcPts val="0"/>
              </a:spcBef>
              <a:buNone/>
            </a:pPr>
            <a:r>
              <a:rPr lang="en-US" sz="2400" dirty="0"/>
              <a:t>March 01 2019, 0000 UTC</a:t>
            </a:r>
            <a:endParaRPr dirty="0"/>
          </a:p>
        </p:txBody>
      </p:sp>
    </p:spTree>
    <p:extLst>
      <p:ext uri="{BB962C8B-B14F-4D97-AF65-F5344CB8AC3E}">
        <p14:creationId xmlns:p14="http://schemas.microsoft.com/office/powerpoint/2010/main" val="113340193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pic>
        <p:nvPicPr>
          <p:cNvPr id="8" name="그림 7" descr="텍스트이(가) 표시된 사진&#10;&#10;자동 생성된 설명">
            <a:extLst>
              <a:ext uri="{FF2B5EF4-FFF2-40B4-BE49-F238E27FC236}">
                <a16:creationId xmlns:a16="http://schemas.microsoft.com/office/drawing/2014/main" id="{23FBF491-0733-4590-9484-0FE1369D795B}"/>
              </a:ext>
            </a:extLst>
          </p:cNvPr>
          <p:cNvPicPr preferRelativeResize="0">
            <a:picLocks/>
          </p:cNvPicPr>
          <p:nvPr/>
        </p:nvPicPr>
        <p:blipFill rotWithShape="1">
          <a:blip r:embed="rId3"/>
          <a:srcRect r="5511"/>
          <a:stretch/>
        </p:blipFill>
        <p:spPr>
          <a:xfrm>
            <a:off x="6152532" y="1435872"/>
            <a:ext cx="2880000" cy="2556000"/>
          </a:xfrm>
          <a:prstGeom prst="rect">
            <a:avLst/>
          </a:prstGeom>
          <a:solidFill>
            <a:schemeClr val="lt1"/>
          </a:solidFill>
        </p:spPr>
      </p:pic>
      <p:pic>
        <p:nvPicPr>
          <p:cNvPr id="12" name="그림 11" descr="텍스트이(가) 표시된 사진&#10;&#10;자동 생성된 설명">
            <a:extLst>
              <a:ext uri="{FF2B5EF4-FFF2-40B4-BE49-F238E27FC236}">
                <a16:creationId xmlns:a16="http://schemas.microsoft.com/office/drawing/2014/main" id="{B9D9641A-3E7B-4875-8224-1A0639661791}"/>
              </a:ext>
            </a:extLst>
          </p:cNvPr>
          <p:cNvPicPr preferRelativeResize="0">
            <a:picLocks/>
          </p:cNvPicPr>
          <p:nvPr/>
        </p:nvPicPr>
        <p:blipFill rotWithShape="1">
          <a:blip r:embed="rId4"/>
          <a:srcRect r="5511"/>
          <a:stretch/>
        </p:blipFill>
        <p:spPr>
          <a:xfrm>
            <a:off x="224244" y="1435872"/>
            <a:ext cx="2880000" cy="2556000"/>
          </a:xfrm>
          <a:prstGeom prst="rect">
            <a:avLst/>
          </a:prstGeom>
          <a:solidFill>
            <a:schemeClr val="lt1"/>
          </a:solidFill>
        </p:spPr>
      </p:pic>
      <p:pic>
        <p:nvPicPr>
          <p:cNvPr id="3" name="그림 2" descr="화면, 실내이(가) 표시된 사진&#10;&#10;자동 생성된 설명">
            <a:extLst>
              <a:ext uri="{FF2B5EF4-FFF2-40B4-BE49-F238E27FC236}">
                <a16:creationId xmlns:a16="http://schemas.microsoft.com/office/drawing/2014/main" id="{805E3142-1BA9-40B9-826B-4ACC377C01FE}"/>
              </a:ext>
            </a:extLst>
          </p:cNvPr>
          <p:cNvPicPr preferRelativeResize="0">
            <a:picLocks/>
          </p:cNvPicPr>
          <p:nvPr/>
        </p:nvPicPr>
        <p:blipFill rotWithShape="1">
          <a:blip r:embed="rId5"/>
          <a:srcRect l="3125" r="6251"/>
          <a:stretch/>
        </p:blipFill>
        <p:spPr>
          <a:xfrm>
            <a:off x="3188388" y="1435872"/>
            <a:ext cx="2880000" cy="2556000"/>
          </a:xfrm>
          <a:prstGeom prst="rect">
            <a:avLst/>
          </a:prstGeom>
          <a:solidFill>
            <a:schemeClr val="bg1"/>
          </a:solidFill>
        </p:spPr>
      </p:pic>
      <p:sp>
        <p:nvSpPr>
          <p:cNvPr id="131" name="Shape 131"/>
          <p:cNvSpPr txBox="1">
            <a:spLocks noGrp="1"/>
          </p:cNvSpPr>
          <p:nvPr>
            <p:ph type="sldNum" idx="12"/>
          </p:nvPr>
        </p:nvSpPr>
        <p:spPr>
          <a:xfrm>
            <a:off x="6553200" y="6356350"/>
            <a:ext cx="2133600" cy="365100"/>
          </a:xfrm>
          <a:prstGeom prst="rect">
            <a:avLst/>
          </a:prstGeom>
        </p:spPr>
        <p:txBody>
          <a:bodyPr lIns="91425" tIns="45700" rIns="91425" bIns="45700" anchor="ctr"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79</a:t>
            </a:fld>
            <a:endParaRPr lang="en-US"/>
          </a:p>
        </p:txBody>
      </p:sp>
      <p:sp>
        <p:nvSpPr>
          <p:cNvPr id="132" name="Shape 132"/>
          <p:cNvSpPr txBox="1">
            <a:spLocks noGrp="1"/>
          </p:cNvSpPr>
          <p:nvPr>
            <p:ph type="title"/>
          </p:nvPr>
        </p:nvSpPr>
        <p:spPr>
          <a:xfrm>
            <a:off x="457200" y="41514"/>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600" b="0" i="0" u="none" strike="noStrike" cap="none" dirty="0">
                <a:solidFill>
                  <a:schemeClr val="lt1"/>
                </a:solidFill>
                <a:latin typeface="Calibri"/>
                <a:ea typeface="Calibri"/>
                <a:cs typeface="Calibri"/>
                <a:sym typeface="Calibri"/>
              </a:rPr>
              <a:t>PLPT </a:t>
            </a:r>
            <a:r>
              <a:rPr lang="en-US" dirty="0"/>
              <a:t>ABI-</a:t>
            </a:r>
            <a:r>
              <a:rPr lang="en-US" dirty="0">
                <a:solidFill>
                  <a:srgbClr val="00FF00"/>
                </a:solidFill>
              </a:rPr>
              <a:t>MESO1</a:t>
            </a:r>
            <a:r>
              <a:rPr lang="en-US" dirty="0"/>
              <a:t>-DSI:</a:t>
            </a:r>
          </a:p>
        </p:txBody>
      </p:sp>
      <p:sp>
        <p:nvSpPr>
          <p:cNvPr id="21" name="Shape 92"/>
          <p:cNvSpPr txBox="1">
            <a:spLocks/>
          </p:cNvSpPr>
          <p:nvPr/>
        </p:nvSpPr>
        <p:spPr>
          <a:xfrm>
            <a:off x="7361695" y="6356351"/>
            <a:ext cx="1325104" cy="230430"/>
          </a:xfrm>
          <a:prstGeom prst="rect">
            <a:avLst/>
          </a:prstGeom>
          <a:noFill/>
          <a:ln>
            <a:noFill/>
          </a:ln>
        </p:spPr>
        <p:txBody>
          <a:bodyPr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buSzPct val="25000"/>
            </a:pPr>
            <a:fld id="{00000000-1234-1234-1234-123412341234}" type="slidenum">
              <a:rPr lang="en-US" sz="1200" smtClean="0">
                <a:solidFill>
                  <a:schemeClr val="lt1"/>
                </a:solidFill>
                <a:latin typeface="Calibri"/>
                <a:ea typeface="Calibri"/>
                <a:cs typeface="Calibri"/>
                <a:sym typeface="Calibri"/>
              </a:rPr>
              <a:pPr algn="r">
                <a:buSzPct val="25000"/>
              </a:pPr>
              <a:t>79</a:t>
            </a:fld>
            <a:endParaRPr lang="en-US" sz="1200" dirty="0">
              <a:solidFill>
                <a:schemeClr val="lt1"/>
              </a:solidFill>
              <a:latin typeface="Calibri"/>
              <a:ea typeface="Calibri"/>
              <a:cs typeface="Calibri"/>
              <a:sym typeface="Calibri"/>
            </a:endParaRPr>
          </a:p>
        </p:txBody>
      </p:sp>
      <p:sp>
        <p:nvSpPr>
          <p:cNvPr id="23" name="TextBox 22"/>
          <p:cNvSpPr txBox="1"/>
          <p:nvPr/>
        </p:nvSpPr>
        <p:spPr>
          <a:xfrm>
            <a:off x="6211624" y="4110048"/>
            <a:ext cx="2824707" cy="1569660"/>
          </a:xfrm>
          <a:prstGeom prst="rect">
            <a:avLst/>
          </a:prstGeom>
          <a:noFill/>
          <a:ln/>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1600" b="1" dirty="0">
                <a:solidFill>
                  <a:srgbClr val="FF0000"/>
                </a:solidFill>
                <a:effectLst>
                  <a:outerShdw blurRad="38100" dist="38100" dir="2700000" algn="tl">
                    <a:srgbClr val="000000">
                      <a:alpha val="43137"/>
                    </a:srgbClr>
                  </a:outerShdw>
                </a:effectLst>
              </a:rPr>
              <a:t>LI</a:t>
            </a:r>
            <a:r>
              <a:rPr lang="en-US" sz="1600" b="1" dirty="0">
                <a:solidFill>
                  <a:schemeClr val="bg1"/>
                </a:solidFill>
                <a:effectLst>
                  <a:outerShdw blurRad="38100" dist="38100" dir="2700000" algn="tl">
                    <a:srgbClr val="000000">
                      <a:alpha val="43137"/>
                    </a:srgbClr>
                  </a:outerShdw>
                </a:effectLst>
              </a:rPr>
              <a:t>: Lifted Index</a:t>
            </a:r>
          </a:p>
          <a:p>
            <a:r>
              <a:rPr lang="en-US" sz="1600" b="1" dirty="0">
                <a:solidFill>
                  <a:srgbClr val="FF0000"/>
                </a:solidFill>
                <a:effectLst>
                  <a:outerShdw blurRad="38100" dist="38100" dir="2700000" algn="tl">
                    <a:srgbClr val="000000">
                      <a:alpha val="43137"/>
                    </a:srgbClr>
                  </a:outerShdw>
                </a:effectLst>
              </a:rPr>
              <a:t>CAPE</a:t>
            </a:r>
            <a:r>
              <a:rPr lang="en-US" sz="1600" b="1" dirty="0">
                <a:solidFill>
                  <a:schemeClr val="bg1"/>
                </a:solidFill>
                <a:effectLst>
                  <a:outerShdw blurRad="38100" dist="38100" dir="2700000" algn="tl">
                    <a:srgbClr val="000000">
                      <a:alpha val="43137"/>
                    </a:srgbClr>
                  </a:outerShdw>
                </a:effectLst>
              </a:rPr>
              <a:t>: Convective Available Potential Energy </a:t>
            </a:r>
          </a:p>
          <a:p>
            <a:r>
              <a:rPr lang="en-US" sz="1600" b="1" dirty="0">
                <a:solidFill>
                  <a:srgbClr val="FF0000"/>
                </a:solidFill>
                <a:effectLst>
                  <a:outerShdw blurRad="38100" dist="38100" dir="2700000" algn="tl">
                    <a:srgbClr val="000000">
                      <a:alpha val="43137"/>
                    </a:srgbClr>
                  </a:outerShdw>
                </a:effectLst>
              </a:rPr>
              <a:t>TT</a:t>
            </a:r>
            <a:r>
              <a:rPr lang="en-US" sz="1600" b="1" dirty="0">
                <a:solidFill>
                  <a:schemeClr val="bg1"/>
                </a:solidFill>
                <a:effectLst>
                  <a:outerShdw blurRad="38100" dist="38100" dir="2700000" algn="tl">
                    <a:srgbClr val="000000">
                      <a:alpha val="43137"/>
                    </a:srgbClr>
                  </a:outerShdw>
                </a:effectLst>
              </a:rPr>
              <a:t>: Total Totals</a:t>
            </a:r>
          </a:p>
          <a:p>
            <a:r>
              <a:rPr lang="en-US" sz="1600" b="1" dirty="0">
                <a:solidFill>
                  <a:srgbClr val="FF0000"/>
                </a:solidFill>
                <a:effectLst>
                  <a:outerShdw blurRad="38100" dist="38100" dir="2700000" algn="tl">
                    <a:srgbClr val="000000">
                      <a:alpha val="43137"/>
                    </a:srgbClr>
                  </a:outerShdw>
                </a:effectLst>
              </a:rPr>
              <a:t>KI</a:t>
            </a:r>
            <a:r>
              <a:rPr lang="en-US" sz="1600" b="1" dirty="0">
                <a:solidFill>
                  <a:schemeClr val="bg1"/>
                </a:solidFill>
                <a:effectLst>
                  <a:outerShdw blurRad="38100" dist="38100" dir="2700000" algn="tl">
                    <a:srgbClr val="000000">
                      <a:alpha val="43137"/>
                    </a:srgbClr>
                  </a:outerShdw>
                </a:effectLst>
              </a:rPr>
              <a:t>: K-Index</a:t>
            </a:r>
          </a:p>
          <a:p>
            <a:r>
              <a:rPr lang="en-US" sz="1600" b="1" dirty="0">
                <a:solidFill>
                  <a:srgbClr val="FF0000"/>
                </a:solidFill>
                <a:effectLst>
                  <a:outerShdw blurRad="38100" dist="38100" dir="2700000" algn="tl">
                    <a:srgbClr val="000000">
                      <a:alpha val="43137"/>
                    </a:srgbClr>
                  </a:outerShdw>
                </a:effectLst>
              </a:rPr>
              <a:t>SI</a:t>
            </a:r>
            <a:r>
              <a:rPr lang="en-US" sz="1600" b="1" dirty="0">
                <a:solidFill>
                  <a:schemeClr val="bg1"/>
                </a:solidFill>
                <a:effectLst>
                  <a:outerShdw blurRad="38100" dist="38100" dir="2700000" algn="tl">
                    <a:srgbClr val="000000">
                      <a:alpha val="43137"/>
                    </a:srgbClr>
                  </a:outerShdw>
                </a:effectLst>
              </a:rPr>
              <a:t>: Showalter Index </a:t>
            </a:r>
          </a:p>
        </p:txBody>
      </p:sp>
      <p:sp>
        <p:nvSpPr>
          <p:cNvPr id="22" name="Shape 130">
            <a:extLst>
              <a:ext uri="{FF2B5EF4-FFF2-40B4-BE49-F238E27FC236}">
                <a16:creationId xmlns:a16="http://schemas.microsoft.com/office/drawing/2014/main" id="{10371E57-5B6F-415F-8453-E3A980D900E2}"/>
              </a:ext>
            </a:extLst>
          </p:cNvPr>
          <p:cNvSpPr txBox="1">
            <a:spLocks/>
          </p:cNvSpPr>
          <p:nvPr/>
        </p:nvSpPr>
        <p:spPr>
          <a:xfrm>
            <a:off x="2617699" y="772856"/>
            <a:ext cx="3908601"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algn="ctr">
              <a:spcBef>
                <a:spcPts val="0"/>
              </a:spcBef>
              <a:buFont typeface="Arial"/>
              <a:buNone/>
            </a:pPr>
            <a:r>
              <a:rPr lang="en-US" sz="2400" dirty="0"/>
              <a:t>March 01 2019, 0000 UTC</a:t>
            </a:r>
            <a:endParaRPr lang="en-US" dirty="0"/>
          </a:p>
        </p:txBody>
      </p:sp>
      <p:sp>
        <p:nvSpPr>
          <p:cNvPr id="16" name="Shape 130"/>
          <p:cNvSpPr txBox="1">
            <a:spLocks/>
          </p:cNvSpPr>
          <p:nvPr/>
        </p:nvSpPr>
        <p:spPr>
          <a:xfrm>
            <a:off x="319781" y="1474154"/>
            <a:ext cx="670561"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a:solidFill>
                  <a:srgbClr val="FF0000"/>
                </a:solidFill>
              </a:rPr>
              <a:t>LI</a:t>
            </a:r>
          </a:p>
        </p:txBody>
      </p:sp>
      <p:sp>
        <p:nvSpPr>
          <p:cNvPr id="17" name="Shape 130"/>
          <p:cNvSpPr txBox="1">
            <a:spLocks/>
          </p:cNvSpPr>
          <p:nvPr/>
        </p:nvSpPr>
        <p:spPr>
          <a:xfrm>
            <a:off x="3272532" y="1466534"/>
            <a:ext cx="1162050"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a:solidFill>
                  <a:srgbClr val="FF0000"/>
                </a:solidFill>
              </a:rPr>
              <a:t>CAPE</a:t>
            </a:r>
          </a:p>
        </p:txBody>
      </p:sp>
      <p:sp>
        <p:nvSpPr>
          <p:cNvPr id="18" name="Shape 130"/>
          <p:cNvSpPr txBox="1">
            <a:spLocks/>
          </p:cNvSpPr>
          <p:nvPr/>
        </p:nvSpPr>
        <p:spPr>
          <a:xfrm>
            <a:off x="6211625" y="1458914"/>
            <a:ext cx="653737"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a:solidFill>
                  <a:srgbClr val="FF0000"/>
                </a:solidFill>
              </a:rPr>
              <a:t>TT</a:t>
            </a:r>
          </a:p>
        </p:txBody>
      </p:sp>
      <p:sp>
        <p:nvSpPr>
          <p:cNvPr id="19" name="Shape 130"/>
          <p:cNvSpPr txBox="1">
            <a:spLocks/>
          </p:cNvSpPr>
          <p:nvPr/>
        </p:nvSpPr>
        <p:spPr>
          <a:xfrm>
            <a:off x="335279" y="4162190"/>
            <a:ext cx="670561"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a:solidFill>
                  <a:srgbClr val="FF0000"/>
                </a:solidFill>
              </a:rPr>
              <a:t>KI</a:t>
            </a:r>
          </a:p>
        </p:txBody>
      </p:sp>
      <p:sp>
        <p:nvSpPr>
          <p:cNvPr id="20" name="Shape 130"/>
          <p:cNvSpPr txBox="1">
            <a:spLocks/>
          </p:cNvSpPr>
          <p:nvPr/>
        </p:nvSpPr>
        <p:spPr>
          <a:xfrm>
            <a:off x="3253739" y="4162190"/>
            <a:ext cx="670561"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a:solidFill>
                  <a:srgbClr val="FF0000"/>
                </a:solidFill>
              </a:rPr>
              <a:t>SI</a:t>
            </a:r>
          </a:p>
        </p:txBody>
      </p:sp>
      <p:pic>
        <p:nvPicPr>
          <p:cNvPr id="4" name="그림 3" descr="실내, 모니터, 화면이(가) 표시된 사진&#10;&#10;자동 생성된 설명">
            <a:extLst>
              <a:ext uri="{FF2B5EF4-FFF2-40B4-BE49-F238E27FC236}">
                <a16:creationId xmlns:a16="http://schemas.microsoft.com/office/drawing/2014/main" id="{CAA502FE-E8BA-42BC-9212-1A51C36B22B9}"/>
              </a:ext>
            </a:extLst>
          </p:cNvPr>
          <p:cNvPicPr preferRelativeResize="0">
            <a:picLocks/>
          </p:cNvPicPr>
          <p:nvPr/>
        </p:nvPicPr>
        <p:blipFill rotWithShape="1">
          <a:blip r:embed="rId6"/>
          <a:srcRect r="5511"/>
          <a:stretch/>
        </p:blipFill>
        <p:spPr>
          <a:xfrm>
            <a:off x="224244" y="4105846"/>
            <a:ext cx="2880000" cy="2556000"/>
          </a:xfrm>
          <a:prstGeom prst="rect">
            <a:avLst/>
          </a:prstGeom>
          <a:solidFill>
            <a:schemeClr val="lt1"/>
          </a:solidFill>
        </p:spPr>
      </p:pic>
      <p:pic>
        <p:nvPicPr>
          <p:cNvPr id="10" name="그림 9" descr="텍스트이(가) 표시된 사진&#10;&#10;자동 생성된 설명">
            <a:extLst>
              <a:ext uri="{FF2B5EF4-FFF2-40B4-BE49-F238E27FC236}">
                <a16:creationId xmlns:a16="http://schemas.microsoft.com/office/drawing/2014/main" id="{3875B986-71AF-4B4E-BD8B-44176FCCF730}"/>
              </a:ext>
            </a:extLst>
          </p:cNvPr>
          <p:cNvPicPr preferRelativeResize="0">
            <a:picLocks/>
          </p:cNvPicPr>
          <p:nvPr/>
        </p:nvPicPr>
        <p:blipFill rotWithShape="1">
          <a:blip r:embed="rId7"/>
          <a:srcRect r="5511"/>
          <a:stretch/>
        </p:blipFill>
        <p:spPr>
          <a:xfrm>
            <a:off x="3188388" y="4105846"/>
            <a:ext cx="2880000" cy="2556000"/>
          </a:xfrm>
          <a:prstGeom prst="rect">
            <a:avLst/>
          </a:prstGeom>
          <a:solidFill>
            <a:schemeClr val="lt1"/>
          </a:solidFill>
        </p:spPr>
      </p:pic>
    </p:spTree>
    <p:extLst>
      <p:ext uri="{BB962C8B-B14F-4D97-AF65-F5344CB8AC3E}">
        <p14:creationId xmlns:p14="http://schemas.microsoft.com/office/powerpoint/2010/main" val="416342319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Shape 106"/>
          <p:cNvSpPr txBox="1">
            <a:spLocks noGrp="1"/>
          </p:cNvSpPr>
          <p:nvPr>
            <p:ph type="title"/>
          </p:nvPr>
        </p:nvSpPr>
        <p:spPr>
          <a:xfrm>
            <a:off x="457200" y="90152"/>
            <a:ext cx="8229600" cy="10371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600" b="0" i="0" u="none" strike="noStrike" cap="none">
                <a:solidFill>
                  <a:schemeClr val="lt1"/>
                </a:solidFill>
                <a:latin typeface="Calibri"/>
                <a:ea typeface="Calibri"/>
                <a:cs typeface="Calibri"/>
                <a:sym typeface="Calibri"/>
              </a:rPr>
              <a:t>PLPTs Under Review</a:t>
            </a:r>
          </a:p>
        </p:txBody>
      </p:sp>
      <p:graphicFrame>
        <p:nvGraphicFramePr>
          <p:cNvPr id="107" name="Shape 107"/>
          <p:cNvGraphicFramePr/>
          <p:nvPr>
            <p:extLst>
              <p:ext uri="{D42A27DB-BD31-4B8C-83A1-F6EECF244321}">
                <p14:modId xmlns:p14="http://schemas.microsoft.com/office/powerpoint/2010/main" val="1790500138"/>
              </p:ext>
            </p:extLst>
          </p:nvPr>
        </p:nvGraphicFramePr>
        <p:xfrm>
          <a:off x="70339" y="1328613"/>
          <a:ext cx="8979876" cy="2081866"/>
        </p:xfrm>
        <a:graphic>
          <a:graphicData uri="http://schemas.openxmlformats.org/drawingml/2006/table">
            <a:tbl>
              <a:tblPr firstRow="1" bandRow="1">
                <a:noFill/>
              </a:tblPr>
              <a:tblGrid>
                <a:gridCol w="1788520">
                  <a:extLst>
                    <a:ext uri="{9D8B030D-6E8A-4147-A177-3AD203B41FA5}">
                      <a16:colId xmlns:a16="http://schemas.microsoft.com/office/drawing/2014/main" val="20000"/>
                    </a:ext>
                  </a:extLst>
                </a:gridCol>
                <a:gridCol w="3400895">
                  <a:extLst>
                    <a:ext uri="{9D8B030D-6E8A-4147-A177-3AD203B41FA5}">
                      <a16:colId xmlns:a16="http://schemas.microsoft.com/office/drawing/2014/main" val="20001"/>
                    </a:ext>
                  </a:extLst>
                </a:gridCol>
                <a:gridCol w="1236169">
                  <a:extLst>
                    <a:ext uri="{9D8B030D-6E8A-4147-A177-3AD203B41FA5}">
                      <a16:colId xmlns:a16="http://schemas.microsoft.com/office/drawing/2014/main" val="20002"/>
                    </a:ext>
                  </a:extLst>
                </a:gridCol>
                <a:gridCol w="1251788">
                  <a:extLst>
                    <a:ext uri="{9D8B030D-6E8A-4147-A177-3AD203B41FA5}">
                      <a16:colId xmlns:a16="http://schemas.microsoft.com/office/drawing/2014/main" val="20003"/>
                    </a:ext>
                  </a:extLst>
                </a:gridCol>
                <a:gridCol w="1302504">
                  <a:extLst>
                    <a:ext uri="{9D8B030D-6E8A-4147-A177-3AD203B41FA5}">
                      <a16:colId xmlns:a16="http://schemas.microsoft.com/office/drawing/2014/main" val="20004"/>
                    </a:ext>
                  </a:extLst>
                </a:gridCol>
              </a:tblGrid>
              <a:tr h="491833">
                <a:tc>
                  <a:txBody>
                    <a:bodyPr/>
                    <a:lstStyle/>
                    <a:p>
                      <a:pPr marL="0" marR="0" lvl="0" indent="0" algn="ctr" rtl="0">
                        <a:spcBef>
                          <a:spcPts val="0"/>
                        </a:spcBef>
                        <a:buSzPct val="25000"/>
                        <a:buNone/>
                      </a:pPr>
                      <a:r>
                        <a:rPr lang="en-US" sz="1400" b="1" i="0" u="none" strike="noStrike" cap="none" dirty="0"/>
                        <a:t>PLPT ID</a:t>
                      </a:r>
                    </a:p>
                  </a:txBody>
                  <a:tcPr marL="91450" marR="91450" marT="45725" marB="45725" anchor="ctr">
                    <a:solidFill>
                      <a:srgbClr val="BFBFBF"/>
                    </a:solidFill>
                  </a:tcPr>
                </a:tc>
                <a:tc>
                  <a:txBody>
                    <a:bodyPr/>
                    <a:lstStyle/>
                    <a:p>
                      <a:pPr marL="0" marR="0" lvl="0" indent="0" algn="ctr" rtl="0">
                        <a:spcBef>
                          <a:spcPts val="0"/>
                        </a:spcBef>
                        <a:buSzPct val="25000"/>
                        <a:buNone/>
                      </a:pPr>
                      <a:r>
                        <a:rPr lang="en-US" sz="1400" b="1" i="0" u="none" strike="noStrike" cap="none"/>
                        <a:t>Descriptive Title</a:t>
                      </a:r>
                    </a:p>
                  </a:txBody>
                  <a:tcPr marL="91450" marR="91450" marT="45725" marB="45725" anchor="ctr">
                    <a:solidFill>
                      <a:srgbClr val="BFBFBF"/>
                    </a:solidFill>
                  </a:tcPr>
                </a:tc>
                <a:tc>
                  <a:txBody>
                    <a:bodyPr/>
                    <a:lstStyle/>
                    <a:p>
                      <a:pPr marL="0" marR="0" lvl="0" indent="0" algn="ctr" rtl="0">
                        <a:spcBef>
                          <a:spcPts val="0"/>
                        </a:spcBef>
                        <a:buSzPct val="25000"/>
                        <a:buNone/>
                      </a:pPr>
                      <a:r>
                        <a:rPr lang="en-US" sz="1400" b="1" i="0" u="none" strike="noStrike" cap="none"/>
                        <a:t>% Complete</a:t>
                      </a:r>
                    </a:p>
                  </a:txBody>
                  <a:tcPr marL="91450" marR="91450" marT="45725" marB="45725" anchor="ctr">
                    <a:solidFill>
                      <a:srgbClr val="BFBFBF"/>
                    </a:solidFill>
                  </a:tcPr>
                </a:tc>
                <a:tc>
                  <a:txBody>
                    <a:bodyPr/>
                    <a:lstStyle/>
                    <a:p>
                      <a:pPr marL="0" marR="0" lvl="0" indent="0" algn="ctr" rtl="0">
                        <a:spcBef>
                          <a:spcPts val="0"/>
                        </a:spcBef>
                        <a:buSzPct val="25000"/>
                        <a:buNone/>
                      </a:pPr>
                      <a:r>
                        <a:rPr lang="en-US" sz="1400" b="1" i="0" u="none" strike="noStrike" cap="none"/>
                        <a:t>Results</a:t>
                      </a:r>
                    </a:p>
                  </a:txBody>
                  <a:tcPr marL="91450" marR="91450" marT="45725" marB="45725" anchor="ctr">
                    <a:solidFill>
                      <a:srgbClr val="BFBFBF"/>
                    </a:solidFill>
                  </a:tcPr>
                </a:tc>
                <a:tc>
                  <a:txBody>
                    <a:bodyPr/>
                    <a:lstStyle/>
                    <a:p>
                      <a:pPr marL="0" marR="0" lvl="0" indent="0" algn="ctr" rtl="0">
                        <a:spcBef>
                          <a:spcPts val="0"/>
                        </a:spcBef>
                        <a:buSzPct val="25000"/>
                        <a:buNone/>
                      </a:pPr>
                      <a:r>
                        <a:rPr lang="en-US" sz="1400" b="1" i="0" u="none" strike="noStrike" cap="none"/>
                        <a:t>AWG POC</a:t>
                      </a:r>
                    </a:p>
                  </a:txBody>
                  <a:tcPr marL="91450" marR="91450" marT="45725" marB="45725" anchor="ctr">
                    <a:solidFill>
                      <a:srgbClr val="BFBFBF"/>
                    </a:solidFill>
                  </a:tcPr>
                </a:tc>
                <a:extLst>
                  <a:ext uri="{0D108BD9-81ED-4DB2-BD59-A6C34878D82A}">
                    <a16:rowId xmlns:a16="http://schemas.microsoft.com/office/drawing/2014/main" val="10000"/>
                  </a:ext>
                </a:extLst>
              </a:tr>
              <a:tr h="491833">
                <a:tc>
                  <a:txBody>
                    <a:bodyPr/>
                    <a:lstStyle/>
                    <a:p>
                      <a:pPr marL="0" marR="0" lvl="0" indent="0" algn="l" rtl="0">
                        <a:spcBef>
                          <a:spcPts val="0"/>
                        </a:spcBef>
                        <a:buSzPct val="25000"/>
                        <a:buNone/>
                      </a:pPr>
                      <a:r>
                        <a:rPr lang="en-US" sz="1400" u="none" strike="noStrike" cap="none" dirty="0" smtClean="0"/>
                        <a:t>ABI-FD_DSI09</a:t>
                      </a:r>
                      <a:endParaRPr lang="en-US" sz="1400" u="none" strike="noStrike" cap="none" dirty="0"/>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400" u="none" strike="noStrike" cap="none" dirty="0"/>
                        <a:t>Quantitative analysis of </a:t>
                      </a:r>
                      <a:r>
                        <a:rPr lang="en-US" sz="1400" u="none" strike="noStrike" cap="none" dirty="0" smtClean="0"/>
                        <a:t>M6 </a:t>
                      </a:r>
                      <a:r>
                        <a:rPr lang="en-US" sz="1400" u="none" strike="noStrike" cap="none" dirty="0"/>
                        <a:t>FD </a:t>
                      </a:r>
                      <a:r>
                        <a:rPr lang="en-US" sz="1400" u="none" strike="noStrike" cap="none" dirty="0" smtClean="0"/>
                        <a:t>DSI</a:t>
                      </a:r>
                      <a:endParaRPr lang="en-US" sz="1400" u="none" strike="noStrike" cap="none" dirty="0"/>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400" dirty="0"/>
                        <a:t>100</a:t>
                      </a:r>
                    </a:p>
                  </a:txBody>
                  <a:tcPr marL="91450" marR="91450" marT="45725" marB="45725" anchor="ctr">
                    <a:solidFill>
                      <a:schemeClr val="lt1"/>
                    </a:solidFill>
                  </a:tcPr>
                </a:tc>
                <a:tc>
                  <a:txBody>
                    <a:bodyPr/>
                    <a:lstStyle/>
                    <a:p>
                      <a:pPr lvl="0" algn="ctr" rtl="0">
                        <a:spcBef>
                          <a:spcPts val="0"/>
                        </a:spcBef>
                        <a:buClr>
                          <a:schemeClr val="dk1"/>
                        </a:buClr>
                        <a:buSzPct val="25000"/>
                        <a:buFont typeface="Arial"/>
                        <a:buNone/>
                      </a:pPr>
                      <a:r>
                        <a:rPr lang="en-US" sz="1400" dirty="0"/>
                        <a:t>Complete</a:t>
                      </a: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400"/>
                        <a:t>AWG</a:t>
                      </a:r>
                    </a:p>
                  </a:txBody>
                  <a:tcPr marL="91450" marR="91450" marT="45725" marB="45725" anchor="ctr">
                    <a:solidFill>
                      <a:schemeClr val="lt1"/>
                    </a:solidFill>
                  </a:tcPr>
                </a:tc>
                <a:extLst>
                  <a:ext uri="{0D108BD9-81ED-4DB2-BD59-A6C34878D82A}">
                    <a16:rowId xmlns:a16="http://schemas.microsoft.com/office/drawing/2014/main" val="10006"/>
                  </a:ext>
                </a:extLst>
              </a:tr>
              <a:tr h="606367">
                <a:tc>
                  <a:txBody>
                    <a:bodyPr/>
                    <a:lstStyle/>
                    <a:p>
                      <a:pPr marL="0" marR="0" lvl="0" indent="0" algn="l" rtl="0">
                        <a:spcBef>
                          <a:spcPts val="0"/>
                        </a:spcBef>
                        <a:buSzPct val="25000"/>
                        <a:buNone/>
                      </a:pPr>
                      <a:r>
                        <a:rPr lang="en-US" sz="1400" u="none" strike="noStrike" cap="none" dirty="0" smtClean="0"/>
                        <a:t>ABI-CONUS_DSI10</a:t>
                      </a:r>
                      <a:endParaRPr lang="en-US" sz="1400" u="none" strike="noStrike" cap="none" dirty="0"/>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400" u="none" strike="noStrike" cap="none" dirty="0"/>
                        <a:t>Quantitative analysis of </a:t>
                      </a:r>
                      <a:r>
                        <a:rPr lang="en-US" sz="1400" u="none" strike="noStrike" cap="none" dirty="0" smtClean="0"/>
                        <a:t>M6 </a:t>
                      </a:r>
                      <a:r>
                        <a:rPr lang="en-US" sz="1400" dirty="0"/>
                        <a:t>CONUS </a:t>
                      </a:r>
                      <a:r>
                        <a:rPr lang="en-US" sz="1400" dirty="0" smtClean="0"/>
                        <a:t>DSI</a:t>
                      </a:r>
                      <a:endParaRPr lang="en-US" sz="1400" u="none" strike="noStrike" cap="none" dirty="0"/>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400" dirty="0"/>
                        <a:t>100</a:t>
                      </a:r>
                    </a:p>
                  </a:txBody>
                  <a:tcPr marL="91450" marR="91450" marT="45725" marB="45725" anchor="ctr">
                    <a:solidFill>
                      <a:schemeClr val="lt1"/>
                    </a:solidFill>
                  </a:tcPr>
                </a:tc>
                <a:tc>
                  <a:txBody>
                    <a:bodyPr/>
                    <a:lstStyle/>
                    <a:p>
                      <a:pPr lvl="0" algn="ctr" rtl="0">
                        <a:spcBef>
                          <a:spcPts val="0"/>
                        </a:spcBef>
                        <a:buClr>
                          <a:schemeClr val="dk1"/>
                        </a:buClr>
                        <a:buSzPct val="25000"/>
                        <a:buFont typeface="Arial"/>
                        <a:buNone/>
                      </a:pPr>
                      <a:r>
                        <a:rPr lang="en-US" sz="1400" dirty="0"/>
                        <a:t>Complete</a:t>
                      </a:r>
                    </a:p>
                  </a:txBody>
                  <a:tcPr marL="91450" marR="91450" marT="45725" marB="45725" anchor="ctr">
                    <a:solidFill>
                      <a:schemeClr val="lt1"/>
                    </a:solidFill>
                  </a:tcPr>
                </a:tc>
                <a:tc>
                  <a:txBody>
                    <a:bodyPr/>
                    <a:lstStyle/>
                    <a:p>
                      <a:pPr marL="0" marR="0" lvl="0" indent="0" algn="ctr" rtl="0">
                        <a:spcBef>
                          <a:spcPts val="0"/>
                        </a:spcBef>
                        <a:buSzPct val="25000"/>
                        <a:buNone/>
                      </a:pPr>
                      <a:r>
                        <a:rPr lang="en-US" sz="1400" dirty="0"/>
                        <a:t>AWG</a:t>
                      </a:r>
                    </a:p>
                  </a:txBody>
                  <a:tcPr marL="91450" marR="91450" marT="45725" marB="45725" anchor="ctr">
                    <a:solidFill>
                      <a:schemeClr val="lt1"/>
                    </a:solidFill>
                  </a:tcPr>
                </a:tc>
                <a:extLst>
                  <a:ext uri="{0D108BD9-81ED-4DB2-BD59-A6C34878D82A}">
                    <a16:rowId xmlns:a16="http://schemas.microsoft.com/office/drawing/2014/main" val="10007"/>
                  </a:ext>
                </a:extLst>
              </a:tr>
              <a:tr h="491833">
                <a:tc>
                  <a:txBody>
                    <a:bodyPr/>
                    <a:lstStyle/>
                    <a:p>
                      <a:pPr marL="0" marR="0" lvl="0" indent="0" algn="l" rtl="0">
                        <a:spcBef>
                          <a:spcPts val="0"/>
                        </a:spcBef>
                        <a:buSzPct val="25000"/>
                        <a:buNone/>
                      </a:pPr>
                      <a:r>
                        <a:rPr lang="en-US" sz="1400" u="none" strike="noStrike" cap="none" dirty="0" smtClean="0"/>
                        <a:t>ABI-MESO_DSI11</a:t>
                      </a:r>
                      <a:endParaRPr lang="en-US" sz="1400" u="none" strike="noStrike" cap="none" dirty="0"/>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400" u="none" strike="noStrike" cap="none" dirty="0"/>
                        <a:t>Quantitative analysis of </a:t>
                      </a:r>
                      <a:r>
                        <a:rPr lang="en-US" sz="1400" u="none" strike="noStrike" cap="none" dirty="0" smtClean="0"/>
                        <a:t>M6 </a:t>
                      </a:r>
                      <a:r>
                        <a:rPr lang="en-US" sz="1400" u="none" strike="noStrike" cap="none" dirty="0" err="1"/>
                        <a:t>Meso</a:t>
                      </a:r>
                      <a:r>
                        <a:rPr lang="en-US" sz="1400" u="none" strike="noStrike" cap="none" dirty="0"/>
                        <a:t> </a:t>
                      </a:r>
                      <a:r>
                        <a:rPr lang="en-US" sz="1400" u="none" strike="noStrike" cap="none" dirty="0" smtClean="0"/>
                        <a:t>DSI</a:t>
                      </a:r>
                      <a:endParaRPr lang="en-US" sz="1400" u="none" strike="noStrike" cap="none" dirty="0"/>
                    </a:p>
                  </a:txBody>
                  <a:tcPr marL="91450" marR="91450" marT="45725" marB="45725" anchor="ctr">
                    <a:solidFill>
                      <a:schemeClr val="lt1"/>
                    </a:solidFill>
                  </a:tcPr>
                </a:tc>
                <a:tc>
                  <a:txBody>
                    <a:bodyPr/>
                    <a:lstStyle/>
                    <a:p>
                      <a:pPr marL="0" marR="0" lvl="0" indent="0" algn="ctr" rtl="0">
                        <a:spcBef>
                          <a:spcPts val="0"/>
                        </a:spcBef>
                        <a:buSzPct val="25000"/>
                        <a:buNone/>
                      </a:pPr>
                      <a:r>
                        <a:rPr lang="en-US" sz="1400" dirty="0"/>
                        <a:t>100</a:t>
                      </a:r>
                    </a:p>
                  </a:txBody>
                  <a:tcPr marL="91450" marR="91450" marT="45725" marB="45725" anchor="ctr">
                    <a:solidFill>
                      <a:schemeClr val="lt1"/>
                    </a:solidFill>
                  </a:tcPr>
                </a:tc>
                <a:tc>
                  <a:txBody>
                    <a:bodyPr/>
                    <a:lstStyle/>
                    <a:p>
                      <a:pPr lvl="0" algn="ctr" rtl="0">
                        <a:spcBef>
                          <a:spcPts val="0"/>
                        </a:spcBef>
                        <a:buClr>
                          <a:schemeClr val="dk1"/>
                        </a:buClr>
                        <a:buSzPct val="25000"/>
                        <a:buFont typeface="Arial"/>
                        <a:buNone/>
                      </a:pPr>
                      <a:r>
                        <a:rPr lang="en-US" sz="1400"/>
                        <a:t>Complete</a:t>
                      </a:r>
                    </a:p>
                  </a:txBody>
                  <a:tcPr marL="91450" marR="91450" marT="45725" marB="45725" anchor="ctr">
                    <a:solidFill>
                      <a:schemeClr val="lt1"/>
                    </a:solidFill>
                  </a:tcPr>
                </a:tc>
                <a:tc>
                  <a:txBody>
                    <a:bodyPr/>
                    <a:lstStyle/>
                    <a:p>
                      <a:pPr marL="0" marR="0" lvl="0" indent="0" algn="ctr" rtl="0">
                        <a:spcBef>
                          <a:spcPts val="0"/>
                        </a:spcBef>
                        <a:buSzPct val="25000"/>
                        <a:buNone/>
                      </a:pPr>
                      <a:r>
                        <a:rPr lang="en-US" sz="1400" dirty="0"/>
                        <a:t>AWG</a:t>
                      </a:r>
                    </a:p>
                  </a:txBody>
                  <a:tcPr marL="91450" marR="91450" marT="45725" marB="45725" anchor="ctr">
                    <a:solidFill>
                      <a:schemeClr val="lt1"/>
                    </a:solidFill>
                  </a:tcPr>
                </a:tc>
                <a:extLst>
                  <a:ext uri="{0D108BD9-81ED-4DB2-BD59-A6C34878D82A}">
                    <a16:rowId xmlns:a16="http://schemas.microsoft.com/office/drawing/2014/main" val="10008"/>
                  </a:ext>
                </a:extLst>
              </a:tr>
            </a:tbl>
          </a:graphicData>
        </a:graphic>
      </p:graphicFrame>
      <p:sp>
        <p:nvSpPr>
          <p:cNvPr id="108" name="Shape 108"/>
          <p:cNvSpPr txBox="1">
            <a:spLocks noGrp="1"/>
          </p:cNvSpPr>
          <p:nvPr>
            <p:ph type="sldNum" idx="12"/>
          </p:nvPr>
        </p:nvSpPr>
        <p:spPr>
          <a:xfrm>
            <a:off x="6553200" y="6356350"/>
            <a:ext cx="2133600" cy="3651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chemeClr val="lt1"/>
                </a:solidFill>
                <a:latin typeface="Calibri"/>
                <a:ea typeface="Calibri"/>
                <a:cs typeface="Calibri"/>
                <a:sym typeface="Calibri"/>
              </a:rPr>
              <a:pPr marL="0" marR="0" lvl="0" indent="0" algn="r" rtl="0">
                <a:spcBef>
                  <a:spcPts val="0"/>
                </a:spcBef>
                <a:buSzPct val="25000"/>
                <a:buNone/>
              </a:pPr>
              <a:t>8</a:t>
            </a:fld>
            <a:endParaRPr lang="en-US" sz="12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428739900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3" name="그림 2">
            <a:extLst>
              <a:ext uri="{FF2B5EF4-FFF2-40B4-BE49-F238E27FC236}">
                <a16:creationId xmlns:a16="http://schemas.microsoft.com/office/drawing/2014/main" id="{7EED4DD9-E8F9-4199-BBA9-FC61205F9917}"/>
              </a:ext>
            </a:extLst>
          </p:cNvPr>
          <p:cNvPicPr preferRelativeResize="0">
            <a:picLocks/>
          </p:cNvPicPr>
          <p:nvPr/>
        </p:nvPicPr>
        <p:blipFill rotWithShape="1">
          <a:blip r:embed="rId3"/>
          <a:srcRect r="5511"/>
          <a:stretch/>
        </p:blipFill>
        <p:spPr>
          <a:xfrm>
            <a:off x="6140409" y="2637464"/>
            <a:ext cx="2880000" cy="2556000"/>
          </a:xfrm>
          <a:prstGeom prst="rect">
            <a:avLst/>
          </a:prstGeom>
          <a:solidFill>
            <a:schemeClr val="lt1"/>
          </a:solidFill>
        </p:spPr>
      </p:pic>
      <p:pic>
        <p:nvPicPr>
          <p:cNvPr id="5" name="그림 4">
            <a:extLst>
              <a:ext uri="{FF2B5EF4-FFF2-40B4-BE49-F238E27FC236}">
                <a16:creationId xmlns:a16="http://schemas.microsoft.com/office/drawing/2014/main" id="{7487CD28-752B-4A93-B4A1-94F7F6DAFC60}"/>
              </a:ext>
            </a:extLst>
          </p:cNvPr>
          <p:cNvPicPr preferRelativeResize="0">
            <a:picLocks/>
          </p:cNvPicPr>
          <p:nvPr/>
        </p:nvPicPr>
        <p:blipFill rotWithShape="1">
          <a:blip r:embed="rId4"/>
          <a:srcRect r="5511"/>
          <a:stretch/>
        </p:blipFill>
        <p:spPr>
          <a:xfrm>
            <a:off x="115700" y="2637464"/>
            <a:ext cx="2880000" cy="2556000"/>
          </a:xfrm>
          <a:prstGeom prst="rect">
            <a:avLst/>
          </a:prstGeom>
          <a:solidFill>
            <a:schemeClr val="lt1"/>
          </a:solidFill>
        </p:spPr>
      </p:pic>
      <p:pic>
        <p:nvPicPr>
          <p:cNvPr id="7" name="그림 6">
            <a:extLst>
              <a:ext uri="{FF2B5EF4-FFF2-40B4-BE49-F238E27FC236}">
                <a16:creationId xmlns:a16="http://schemas.microsoft.com/office/drawing/2014/main" id="{5082DCA3-D3C3-426C-A674-782D907D2C6C}"/>
              </a:ext>
            </a:extLst>
          </p:cNvPr>
          <p:cNvPicPr preferRelativeResize="0">
            <a:picLocks/>
          </p:cNvPicPr>
          <p:nvPr/>
        </p:nvPicPr>
        <p:blipFill rotWithShape="1">
          <a:blip r:embed="rId5"/>
          <a:srcRect r="5511"/>
          <a:stretch/>
        </p:blipFill>
        <p:spPr>
          <a:xfrm>
            <a:off x="3128054" y="2637464"/>
            <a:ext cx="2880000" cy="2556000"/>
          </a:xfrm>
          <a:prstGeom prst="rect">
            <a:avLst/>
          </a:prstGeom>
          <a:solidFill>
            <a:schemeClr val="lt1"/>
          </a:solidFill>
        </p:spPr>
      </p:pic>
      <p:sp>
        <p:nvSpPr>
          <p:cNvPr id="146" name="Shape 146"/>
          <p:cNvSpPr txBox="1">
            <a:spLocks noGrp="1"/>
          </p:cNvSpPr>
          <p:nvPr>
            <p:ph type="sldNum" idx="12"/>
          </p:nvPr>
        </p:nvSpPr>
        <p:spPr>
          <a:xfrm>
            <a:off x="6553200" y="6356350"/>
            <a:ext cx="2133600" cy="365100"/>
          </a:xfrm>
          <a:prstGeom prst="rect">
            <a:avLst/>
          </a:prstGeom>
        </p:spPr>
        <p:txBody>
          <a:bodyPr lIns="91425" tIns="45700" rIns="91425" bIns="45700" anchor="ctr" anchorCtr="0">
            <a:noAutofit/>
          </a:bodyPr>
          <a:lstStyle/>
          <a:p>
            <a:pPr lvl="0" rtl="0">
              <a:spcBef>
                <a:spcPts val="0"/>
              </a:spcBef>
              <a:buNone/>
            </a:pPr>
            <a:fld id="{00000000-1234-1234-1234-123412341234}" type="slidenum">
              <a:rPr lang="en-US"/>
              <a:pPr lvl="0" rtl="0">
                <a:spcBef>
                  <a:spcPts val="0"/>
                </a:spcBef>
                <a:buNone/>
              </a:pPr>
              <a:t>80</a:t>
            </a:fld>
            <a:endParaRPr lang="en-US"/>
          </a:p>
        </p:txBody>
      </p:sp>
      <p:sp>
        <p:nvSpPr>
          <p:cNvPr id="147" name="Shape 147"/>
          <p:cNvSpPr txBox="1">
            <a:spLocks noGrp="1"/>
          </p:cNvSpPr>
          <p:nvPr>
            <p:ph type="title"/>
          </p:nvPr>
        </p:nvSpPr>
        <p:spPr>
          <a:xfrm>
            <a:off x="457200" y="540264"/>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600" b="0" i="0" u="none" strike="noStrike" cap="none" dirty="0">
                <a:solidFill>
                  <a:schemeClr val="lt1"/>
                </a:solidFill>
                <a:latin typeface="Calibri"/>
                <a:ea typeface="Calibri"/>
                <a:cs typeface="Calibri"/>
                <a:sym typeface="Calibri"/>
              </a:rPr>
              <a:t>PLPT </a:t>
            </a:r>
            <a:r>
              <a:rPr lang="en-US" dirty="0"/>
              <a:t>ABI-</a:t>
            </a:r>
            <a:r>
              <a:rPr lang="en-US" dirty="0">
                <a:solidFill>
                  <a:srgbClr val="FFFF00"/>
                </a:solidFill>
              </a:rPr>
              <a:t>MESO2</a:t>
            </a:r>
            <a:r>
              <a:rPr lang="en-US" dirty="0"/>
              <a:t>-TPW, LVT, LVM:</a:t>
            </a:r>
          </a:p>
        </p:txBody>
      </p:sp>
      <p:sp>
        <p:nvSpPr>
          <p:cNvPr id="13" name="Shape 92"/>
          <p:cNvSpPr txBox="1">
            <a:spLocks/>
          </p:cNvSpPr>
          <p:nvPr/>
        </p:nvSpPr>
        <p:spPr>
          <a:xfrm>
            <a:off x="6553200" y="6356350"/>
            <a:ext cx="2133599" cy="365125"/>
          </a:xfrm>
          <a:prstGeom prst="rect">
            <a:avLst/>
          </a:prstGeom>
          <a:noFill/>
          <a:ln>
            <a:noFill/>
          </a:ln>
        </p:spPr>
        <p:txBody>
          <a:bodyPr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buSzPct val="25000"/>
            </a:pPr>
            <a:fld id="{00000000-1234-1234-1234-123412341234}" type="slidenum">
              <a:rPr lang="en-US" sz="1200" smtClean="0">
                <a:solidFill>
                  <a:schemeClr val="lt1"/>
                </a:solidFill>
                <a:latin typeface="Calibri"/>
                <a:ea typeface="Calibri"/>
                <a:cs typeface="Calibri"/>
                <a:sym typeface="Calibri"/>
              </a:rPr>
              <a:pPr algn="r">
                <a:buSzPct val="25000"/>
              </a:pPr>
              <a:t>80</a:t>
            </a:fld>
            <a:endParaRPr lang="en-US" sz="1200" dirty="0">
              <a:solidFill>
                <a:schemeClr val="lt1"/>
              </a:solidFill>
              <a:latin typeface="Calibri"/>
              <a:ea typeface="Calibri"/>
              <a:cs typeface="Calibri"/>
              <a:sym typeface="Calibri"/>
            </a:endParaRPr>
          </a:p>
        </p:txBody>
      </p:sp>
      <p:sp>
        <p:nvSpPr>
          <p:cNvPr id="14" name="Shape 130"/>
          <p:cNvSpPr txBox="1">
            <a:spLocks/>
          </p:cNvSpPr>
          <p:nvPr/>
        </p:nvSpPr>
        <p:spPr>
          <a:xfrm>
            <a:off x="696506" y="2100601"/>
            <a:ext cx="1947634"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sz="2400" dirty="0"/>
              <a:t>TPW (mm)</a:t>
            </a:r>
          </a:p>
        </p:txBody>
      </p:sp>
      <p:sp>
        <p:nvSpPr>
          <p:cNvPr id="15" name="Shape 130"/>
          <p:cNvSpPr txBox="1">
            <a:spLocks/>
          </p:cNvSpPr>
          <p:nvPr/>
        </p:nvSpPr>
        <p:spPr>
          <a:xfrm>
            <a:off x="2970465" y="2100601"/>
            <a:ext cx="3014266"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sz="2400" dirty="0"/>
              <a:t>Temp (K). 500 </a:t>
            </a:r>
            <a:r>
              <a:rPr lang="en-US" sz="2400" dirty="0" err="1"/>
              <a:t>hPa</a:t>
            </a:r>
            <a:r>
              <a:rPr lang="en-US" sz="2400" dirty="0"/>
              <a:t> </a:t>
            </a:r>
            <a:r>
              <a:rPr lang="en-US" sz="2400" dirty="0" err="1"/>
              <a:t>hPa</a:t>
            </a:r>
            <a:endParaRPr lang="en-US" sz="2400" dirty="0"/>
          </a:p>
        </p:txBody>
      </p:sp>
      <p:sp>
        <p:nvSpPr>
          <p:cNvPr id="16" name="Shape 130"/>
          <p:cNvSpPr txBox="1">
            <a:spLocks/>
          </p:cNvSpPr>
          <p:nvPr/>
        </p:nvSpPr>
        <p:spPr>
          <a:xfrm>
            <a:off x="6006143" y="2088726"/>
            <a:ext cx="3014266"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sz="2400" dirty="0"/>
              <a:t>WV (g/kg) 850 </a:t>
            </a:r>
            <a:r>
              <a:rPr lang="en-US" sz="2400" dirty="0" err="1"/>
              <a:t>hPa</a:t>
            </a:r>
            <a:endParaRPr lang="en-US" sz="2400" dirty="0"/>
          </a:p>
        </p:txBody>
      </p:sp>
      <p:sp>
        <p:nvSpPr>
          <p:cNvPr id="20" name="TextBox 19"/>
          <p:cNvSpPr txBox="1"/>
          <p:nvPr/>
        </p:nvSpPr>
        <p:spPr>
          <a:xfrm>
            <a:off x="1876290" y="5391393"/>
            <a:ext cx="4857420" cy="1015663"/>
          </a:xfrm>
          <a:prstGeom prst="rect">
            <a:avLst/>
          </a:prstGeom>
          <a:noFill/>
          <a:ln/>
        </p:spPr>
        <p:style>
          <a:lnRef idx="2">
            <a:schemeClr val="accent6"/>
          </a:lnRef>
          <a:fillRef idx="1">
            <a:schemeClr val="lt1"/>
          </a:fillRef>
          <a:effectRef idx="0">
            <a:schemeClr val="accent6"/>
          </a:effectRef>
          <a:fontRef idx="minor">
            <a:schemeClr val="dk1"/>
          </a:fontRef>
        </p:style>
        <p:txBody>
          <a:bodyPr wrap="none" rtlCol="0">
            <a:spAutoFit/>
          </a:bodyPr>
          <a:lstStyle/>
          <a:p>
            <a:r>
              <a:rPr lang="en-US" sz="2000" dirty="0">
                <a:solidFill>
                  <a:schemeClr val="bg1"/>
                </a:solidFill>
                <a:effectLst>
                  <a:outerShdw blurRad="38100" dist="38100" dir="2700000" algn="tl">
                    <a:srgbClr val="000000">
                      <a:alpha val="43137"/>
                    </a:srgbClr>
                  </a:outerShdw>
                </a:effectLst>
              </a:rPr>
              <a:t>TPW: Total </a:t>
            </a:r>
            <a:r>
              <a:rPr lang="en-US" sz="2000" dirty="0" err="1">
                <a:solidFill>
                  <a:schemeClr val="bg1"/>
                </a:solidFill>
                <a:effectLst>
                  <a:outerShdw blurRad="38100" dist="38100" dir="2700000" algn="tl">
                    <a:srgbClr val="000000">
                      <a:alpha val="43137"/>
                    </a:srgbClr>
                  </a:outerShdw>
                </a:effectLst>
              </a:rPr>
              <a:t>Precipitable</a:t>
            </a:r>
            <a:r>
              <a:rPr lang="en-US" sz="2000" dirty="0">
                <a:solidFill>
                  <a:schemeClr val="bg1"/>
                </a:solidFill>
                <a:effectLst>
                  <a:outerShdw blurRad="38100" dist="38100" dir="2700000" algn="tl">
                    <a:srgbClr val="000000">
                      <a:alpha val="43137"/>
                    </a:srgbClr>
                  </a:outerShdw>
                </a:effectLst>
              </a:rPr>
              <a:t> Water</a:t>
            </a:r>
          </a:p>
          <a:p>
            <a:r>
              <a:rPr lang="en-US" sz="2000" dirty="0">
                <a:solidFill>
                  <a:schemeClr val="bg1"/>
                </a:solidFill>
                <a:effectLst>
                  <a:outerShdw blurRad="38100" dist="38100" dir="2700000" algn="tl">
                    <a:srgbClr val="000000">
                      <a:alpha val="43137"/>
                    </a:srgbClr>
                  </a:outerShdw>
                </a:effectLst>
              </a:rPr>
              <a:t>LVT: Legacy Vertical Temperature profile</a:t>
            </a:r>
          </a:p>
          <a:p>
            <a:r>
              <a:rPr lang="en-US" sz="2000" dirty="0">
                <a:solidFill>
                  <a:schemeClr val="bg1"/>
                </a:solidFill>
                <a:effectLst>
                  <a:outerShdw blurRad="38100" dist="38100" dir="2700000" algn="tl">
                    <a:srgbClr val="000000">
                      <a:alpha val="43137"/>
                    </a:srgbClr>
                  </a:outerShdw>
                </a:effectLst>
              </a:rPr>
              <a:t>LVM: Legacy Vertical Moisture profile</a:t>
            </a:r>
          </a:p>
        </p:txBody>
      </p:sp>
      <p:sp>
        <p:nvSpPr>
          <p:cNvPr id="17" name="Shape 130">
            <a:extLst>
              <a:ext uri="{FF2B5EF4-FFF2-40B4-BE49-F238E27FC236}">
                <a16:creationId xmlns:a16="http://schemas.microsoft.com/office/drawing/2014/main" id="{F929C988-B46A-4FA2-9A0A-4C5EC6B74F4F}"/>
              </a:ext>
            </a:extLst>
          </p:cNvPr>
          <p:cNvSpPr txBox="1">
            <a:spLocks noGrp="1"/>
          </p:cNvSpPr>
          <p:nvPr>
            <p:ph type="body" idx="1"/>
          </p:nvPr>
        </p:nvSpPr>
        <p:spPr>
          <a:xfrm>
            <a:off x="2617699" y="1331402"/>
            <a:ext cx="3908601" cy="514924"/>
          </a:xfrm>
          <a:prstGeom prst="rect">
            <a:avLst/>
          </a:prstGeom>
        </p:spPr>
        <p:txBody>
          <a:bodyPr lIns="91425" tIns="91425" rIns="91425" bIns="91425" anchor="t" anchorCtr="0">
            <a:noAutofit/>
          </a:bodyPr>
          <a:lstStyle/>
          <a:p>
            <a:pPr lvl="0" algn="ctr" rtl="0">
              <a:spcBef>
                <a:spcPts val="0"/>
              </a:spcBef>
              <a:buNone/>
            </a:pPr>
            <a:r>
              <a:rPr lang="en-US" sz="2400" dirty="0"/>
              <a:t>March 01, 2019, 0000 UTC</a:t>
            </a:r>
            <a:endParaRPr dirty="0"/>
          </a:p>
        </p:txBody>
      </p:sp>
    </p:spTree>
    <p:extLst>
      <p:ext uri="{BB962C8B-B14F-4D97-AF65-F5344CB8AC3E}">
        <p14:creationId xmlns:p14="http://schemas.microsoft.com/office/powerpoint/2010/main" val="38298512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pic>
        <p:nvPicPr>
          <p:cNvPr id="5" name="그림 4">
            <a:extLst>
              <a:ext uri="{FF2B5EF4-FFF2-40B4-BE49-F238E27FC236}">
                <a16:creationId xmlns:a16="http://schemas.microsoft.com/office/drawing/2014/main" id="{11230CDB-3856-493F-A6F4-167265892E7F}"/>
              </a:ext>
            </a:extLst>
          </p:cNvPr>
          <p:cNvPicPr preferRelativeResize="0">
            <a:picLocks/>
          </p:cNvPicPr>
          <p:nvPr/>
        </p:nvPicPr>
        <p:blipFill rotWithShape="1">
          <a:blip r:embed="rId3"/>
          <a:srcRect r="5511"/>
          <a:stretch/>
        </p:blipFill>
        <p:spPr>
          <a:xfrm>
            <a:off x="125512" y="4114177"/>
            <a:ext cx="2880000" cy="2556000"/>
          </a:xfrm>
          <a:prstGeom prst="rect">
            <a:avLst/>
          </a:prstGeom>
          <a:solidFill>
            <a:schemeClr val="lt1"/>
          </a:solidFill>
        </p:spPr>
      </p:pic>
      <p:pic>
        <p:nvPicPr>
          <p:cNvPr id="9" name="그림 8">
            <a:extLst>
              <a:ext uri="{FF2B5EF4-FFF2-40B4-BE49-F238E27FC236}">
                <a16:creationId xmlns:a16="http://schemas.microsoft.com/office/drawing/2014/main" id="{32BCE014-986A-4FFE-93C8-5D81CD6617B1}"/>
              </a:ext>
            </a:extLst>
          </p:cNvPr>
          <p:cNvPicPr preferRelativeResize="0">
            <a:picLocks/>
          </p:cNvPicPr>
          <p:nvPr/>
        </p:nvPicPr>
        <p:blipFill rotWithShape="1">
          <a:blip r:embed="rId4"/>
          <a:srcRect r="5511"/>
          <a:stretch/>
        </p:blipFill>
        <p:spPr>
          <a:xfrm>
            <a:off x="3115473" y="4114177"/>
            <a:ext cx="2880000" cy="2556000"/>
          </a:xfrm>
          <a:prstGeom prst="rect">
            <a:avLst/>
          </a:prstGeom>
          <a:solidFill>
            <a:schemeClr val="lt1"/>
          </a:solidFill>
        </p:spPr>
      </p:pic>
      <p:pic>
        <p:nvPicPr>
          <p:cNvPr id="25" name="그림 24">
            <a:extLst>
              <a:ext uri="{FF2B5EF4-FFF2-40B4-BE49-F238E27FC236}">
                <a16:creationId xmlns:a16="http://schemas.microsoft.com/office/drawing/2014/main" id="{6666B46A-7751-4EE3-A8BC-D91B88A5FF17}"/>
              </a:ext>
            </a:extLst>
          </p:cNvPr>
          <p:cNvPicPr preferRelativeResize="0">
            <a:picLocks/>
          </p:cNvPicPr>
          <p:nvPr/>
        </p:nvPicPr>
        <p:blipFill rotWithShape="1">
          <a:blip r:embed="rId5"/>
          <a:srcRect l="3125" r="6251"/>
          <a:stretch/>
        </p:blipFill>
        <p:spPr>
          <a:xfrm>
            <a:off x="3115473" y="1429533"/>
            <a:ext cx="2880000" cy="2556000"/>
          </a:xfrm>
          <a:prstGeom prst="rect">
            <a:avLst/>
          </a:prstGeom>
          <a:solidFill>
            <a:schemeClr val="lt1"/>
          </a:solidFill>
        </p:spPr>
      </p:pic>
      <p:pic>
        <p:nvPicPr>
          <p:cNvPr id="3" name="그림 2">
            <a:extLst>
              <a:ext uri="{FF2B5EF4-FFF2-40B4-BE49-F238E27FC236}">
                <a16:creationId xmlns:a16="http://schemas.microsoft.com/office/drawing/2014/main" id="{DE4762E8-3F2B-45C4-9E04-7C5794B3CA2B}"/>
              </a:ext>
            </a:extLst>
          </p:cNvPr>
          <p:cNvPicPr preferRelativeResize="0">
            <a:picLocks/>
          </p:cNvPicPr>
          <p:nvPr/>
        </p:nvPicPr>
        <p:blipFill rotWithShape="1">
          <a:blip r:embed="rId6"/>
          <a:srcRect r="5511"/>
          <a:stretch/>
        </p:blipFill>
        <p:spPr>
          <a:xfrm>
            <a:off x="125512" y="1429533"/>
            <a:ext cx="2880000" cy="2556000"/>
          </a:xfrm>
          <a:prstGeom prst="rect">
            <a:avLst/>
          </a:prstGeom>
          <a:solidFill>
            <a:schemeClr val="lt1"/>
          </a:solidFill>
        </p:spPr>
      </p:pic>
      <p:pic>
        <p:nvPicPr>
          <p:cNvPr id="7" name="그림 6">
            <a:extLst>
              <a:ext uri="{FF2B5EF4-FFF2-40B4-BE49-F238E27FC236}">
                <a16:creationId xmlns:a16="http://schemas.microsoft.com/office/drawing/2014/main" id="{508C3D23-A883-4C63-B9A3-FF809DE96032}"/>
              </a:ext>
            </a:extLst>
          </p:cNvPr>
          <p:cNvPicPr preferRelativeResize="0">
            <a:picLocks/>
          </p:cNvPicPr>
          <p:nvPr/>
        </p:nvPicPr>
        <p:blipFill rotWithShape="1">
          <a:blip r:embed="rId7"/>
          <a:srcRect r="5511"/>
          <a:stretch/>
        </p:blipFill>
        <p:spPr>
          <a:xfrm>
            <a:off x="6117162" y="1429533"/>
            <a:ext cx="2880000" cy="2556000"/>
          </a:xfrm>
          <a:prstGeom prst="rect">
            <a:avLst/>
          </a:prstGeom>
          <a:solidFill>
            <a:schemeClr val="lt1"/>
          </a:solidFill>
        </p:spPr>
      </p:pic>
      <p:sp>
        <p:nvSpPr>
          <p:cNvPr id="131" name="Shape 131"/>
          <p:cNvSpPr txBox="1">
            <a:spLocks noGrp="1"/>
          </p:cNvSpPr>
          <p:nvPr>
            <p:ph type="sldNum" idx="12"/>
          </p:nvPr>
        </p:nvSpPr>
        <p:spPr>
          <a:xfrm>
            <a:off x="6553200" y="6356350"/>
            <a:ext cx="2133600" cy="365100"/>
          </a:xfrm>
          <a:prstGeom prst="rect">
            <a:avLst/>
          </a:prstGeom>
        </p:spPr>
        <p:txBody>
          <a:bodyPr lIns="91425" tIns="45700" rIns="91425" bIns="45700" anchor="ctr"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81</a:t>
            </a:fld>
            <a:endParaRPr lang="en-US"/>
          </a:p>
        </p:txBody>
      </p:sp>
      <p:sp>
        <p:nvSpPr>
          <p:cNvPr id="132" name="Shape 132"/>
          <p:cNvSpPr txBox="1">
            <a:spLocks noGrp="1"/>
          </p:cNvSpPr>
          <p:nvPr>
            <p:ph type="title"/>
          </p:nvPr>
        </p:nvSpPr>
        <p:spPr>
          <a:xfrm>
            <a:off x="457200" y="41514"/>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600" b="0" i="0" u="none" strike="noStrike" cap="none" dirty="0">
                <a:solidFill>
                  <a:schemeClr val="lt1"/>
                </a:solidFill>
                <a:latin typeface="Calibri"/>
                <a:ea typeface="Calibri"/>
                <a:cs typeface="Calibri"/>
                <a:sym typeface="Calibri"/>
              </a:rPr>
              <a:t>PLPT </a:t>
            </a:r>
            <a:r>
              <a:rPr lang="en-US" dirty="0"/>
              <a:t>ABI-</a:t>
            </a:r>
            <a:r>
              <a:rPr lang="en-US" dirty="0">
                <a:solidFill>
                  <a:srgbClr val="FFFF00"/>
                </a:solidFill>
              </a:rPr>
              <a:t>MESO2</a:t>
            </a:r>
            <a:r>
              <a:rPr lang="en-US" dirty="0"/>
              <a:t>-DSI:</a:t>
            </a:r>
          </a:p>
        </p:txBody>
      </p:sp>
      <p:sp>
        <p:nvSpPr>
          <p:cNvPr id="21" name="Shape 92"/>
          <p:cNvSpPr txBox="1">
            <a:spLocks/>
          </p:cNvSpPr>
          <p:nvPr/>
        </p:nvSpPr>
        <p:spPr>
          <a:xfrm>
            <a:off x="6553200" y="6356350"/>
            <a:ext cx="2133599" cy="365125"/>
          </a:xfrm>
          <a:prstGeom prst="rect">
            <a:avLst/>
          </a:prstGeom>
          <a:noFill/>
          <a:ln>
            <a:noFill/>
          </a:ln>
        </p:spPr>
        <p:txBody>
          <a:bodyPr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buSzPct val="25000"/>
            </a:pPr>
            <a:fld id="{00000000-1234-1234-1234-123412341234}" type="slidenum">
              <a:rPr lang="en-US" sz="1200" smtClean="0">
                <a:solidFill>
                  <a:schemeClr val="lt1"/>
                </a:solidFill>
                <a:latin typeface="Calibri"/>
                <a:ea typeface="Calibri"/>
                <a:cs typeface="Calibri"/>
                <a:sym typeface="Calibri"/>
              </a:rPr>
              <a:pPr algn="r">
                <a:buSzPct val="25000"/>
              </a:pPr>
              <a:t>81</a:t>
            </a:fld>
            <a:endParaRPr lang="en-US" sz="1200" dirty="0">
              <a:solidFill>
                <a:schemeClr val="lt1"/>
              </a:solidFill>
              <a:latin typeface="Calibri"/>
              <a:ea typeface="Calibri"/>
              <a:cs typeface="Calibri"/>
              <a:sym typeface="Calibri"/>
            </a:endParaRPr>
          </a:p>
        </p:txBody>
      </p:sp>
      <p:sp>
        <p:nvSpPr>
          <p:cNvPr id="23" name="TextBox 22"/>
          <p:cNvSpPr txBox="1"/>
          <p:nvPr/>
        </p:nvSpPr>
        <p:spPr>
          <a:xfrm>
            <a:off x="6138411" y="4160751"/>
            <a:ext cx="2904742" cy="1569660"/>
          </a:xfrm>
          <a:prstGeom prst="rect">
            <a:avLst/>
          </a:prstGeom>
          <a:noFill/>
          <a:ln/>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1600" b="1" dirty="0">
                <a:solidFill>
                  <a:srgbClr val="FF0000"/>
                </a:solidFill>
                <a:effectLst>
                  <a:outerShdw blurRad="38100" dist="38100" dir="2700000" algn="tl">
                    <a:srgbClr val="000000">
                      <a:alpha val="43137"/>
                    </a:srgbClr>
                  </a:outerShdw>
                </a:effectLst>
              </a:rPr>
              <a:t>LI</a:t>
            </a:r>
            <a:r>
              <a:rPr lang="en-US" sz="1600" b="1" dirty="0">
                <a:solidFill>
                  <a:schemeClr val="bg1"/>
                </a:solidFill>
                <a:effectLst>
                  <a:outerShdw blurRad="38100" dist="38100" dir="2700000" algn="tl">
                    <a:srgbClr val="000000">
                      <a:alpha val="43137"/>
                    </a:srgbClr>
                  </a:outerShdw>
                </a:effectLst>
              </a:rPr>
              <a:t>: Lifted Index</a:t>
            </a:r>
          </a:p>
          <a:p>
            <a:r>
              <a:rPr lang="en-US" sz="1600" b="1" dirty="0">
                <a:solidFill>
                  <a:srgbClr val="FF0000"/>
                </a:solidFill>
                <a:effectLst>
                  <a:outerShdw blurRad="38100" dist="38100" dir="2700000" algn="tl">
                    <a:srgbClr val="000000">
                      <a:alpha val="43137"/>
                    </a:srgbClr>
                  </a:outerShdw>
                </a:effectLst>
              </a:rPr>
              <a:t>CAPE</a:t>
            </a:r>
            <a:r>
              <a:rPr lang="en-US" sz="1600" b="1" dirty="0">
                <a:solidFill>
                  <a:schemeClr val="bg1"/>
                </a:solidFill>
                <a:effectLst>
                  <a:outerShdw blurRad="38100" dist="38100" dir="2700000" algn="tl">
                    <a:srgbClr val="000000">
                      <a:alpha val="43137"/>
                    </a:srgbClr>
                  </a:outerShdw>
                </a:effectLst>
              </a:rPr>
              <a:t>: Convective Available Potential Energy </a:t>
            </a:r>
          </a:p>
          <a:p>
            <a:r>
              <a:rPr lang="en-US" sz="1600" b="1" dirty="0">
                <a:solidFill>
                  <a:srgbClr val="FF0000"/>
                </a:solidFill>
                <a:effectLst>
                  <a:outerShdw blurRad="38100" dist="38100" dir="2700000" algn="tl">
                    <a:srgbClr val="000000">
                      <a:alpha val="43137"/>
                    </a:srgbClr>
                  </a:outerShdw>
                </a:effectLst>
              </a:rPr>
              <a:t>TT</a:t>
            </a:r>
            <a:r>
              <a:rPr lang="en-US" sz="1600" b="1" dirty="0">
                <a:solidFill>
                  <a:schemeClr val="bg1"/>
                </a:solidFill>
                <a:effectLst>
                  <a:outerShdw blurRad="38100" dist="38100" dir="2700000" algn="tl">
                    <a:srgbClr val="000000">
                      <a:alpha val="43137"/>
                    </a:srgbClr>
                  </a:outerShdw>
                </a:effectLst>
              </a:rPr>
              <a:t>: Total Totals</a:t>
            </a:r>
          </a:p>
          <a:p>
            <a:r>
              <a:rPr lang="en-US" sz="1600" b="1" dirty="0">
                <a:solidFill>
                  <a:srgbClr val="FF0000"/>
                </a:solidFill>
                <a:effectLst>
                  <a:outerShdw blurRad="38100" dist="38100" dir="2700000" algn="tl">
                    <a:srgbClr val="000000">
                      <a:alpha val="43137"/>
                    </a:srgbClr>
                  </a:outerShdw>
                </a:effectLst>
              </a:rPr>
              <a:t>KI</a:t>
            </a:r>
            <a:r>
              <a:rPr lang="en-US" sz="1600" b="1" dirty="0">
                <a:solidFill>
                  <a:schemeClr val="bg1"/>
                </a:solidFill>
                <a:effectLst>
                  <a:outerShdw blurRad="38100" dist="38100" dir="2700000" algn="tl">
                    <a:srgbClr val="000000">
                      <a:alpha val="43137"/>
                    </a:srgbClr>
                  </a:outerShdw>
                </a:effectLst>
              </a:rPr>
              <a:t>: K-Index</a:t>
            </a:r>
          </a:p>
          <a:p>
            <a:r>
              <a:rPr lang="en-US" sz="1600" b="1" dirty="0">
                <a:solidFill>
                  <a:srgbClr val="FF0000"/>
                </a:solidFill>
                <a:effectLst>
                  <a:outerShdw blurRad="38100" dist="38100" dir="2700000" algn="tl">
                    <a:srgbClr val="000000">
                      <a:alpha val="43137"/>
                    </a:srgbClr>
                  </a:outerShdw>
                </a:effectLst>
              </a:rPr>
              <a:t>SI</a:t>
            </a:r>
            <a:r>
              <a:rPr lang="en-US" sz="1600" b="1" dirty="0">
                <a:solidFill>
                  <a:schemeClr val="bg1"/>
                </a:solidFill>
                <a:effectLst>
                  <a:outerShdw blurRad="38100" dist="38100" dir="2700000" algn="tl">
                    <a:srgbClr val="000000">
                      <a:alpha val="43137"/>
                    </a:srgbClr>
                  </a:outerShdw>
                </a:effectLst>
              </a:rPr>
              <a:t>: Showalter Index </a:t>
            </a:r>
          </a:p>
        </p:txBody>
      </p:sp>
      <p:sp>
        <p:nvSpPr>
          <p:cNvPr id="22" name="Shape 130">
            <a:extLst>
              <a:ext uri="{FF2B5EF4-FFF2-40B4-BE49-F238E27FC236}">
                <a16:creationId xmlns:a16="http://schemas.microsoft.com/office/drawing/2014/main" id="{0339D7A1-6B36-4BEF-9238-65C837D37EBC}"/>
              </a:ext>
            </a:extLst>
          </p:cNvPr>
          <p:cNvSpPr txBox="1">
            <a:spLocks/>
          </p:cNvSpPr>
          <p:nvPr/>
        </p:nvSpPr>
        <p:spPr>
          <a:xfrm>
            <a:off x="2617699" y="772856"/>
            <a:ext cx="3908601"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algn="ctr">
              <a:spcBef>
                <a:spcPts val="0"/>
              </a:spcBef>
              <a:buFont typeface="Arial"/>
              <a:buNone/>
            </a:pPr>
            <a:r>
              <a:rPr lang="en-US" sz="2400"/>
              <a:t>March 01, 2019, 0000 UTC</a:t>
            </a:r>
            <a:endParaRPr lang="en-US" dirty="0"/>
          </a:p>
        </p:txBody>
      </p:sp>
      <p:sp>
        <p:nvSpPr>
          <p:cNvPr id="16" name="Shape 130"/>
          <p:cNvSpPr txBox="1">
            <a:spLocks/>
          </p:cNvSpPr>
          <p:nvPr/>
        </p:nvSpPr>
        <p:spPr>
          <a:xfrm>
            <a:off x="335279" y="1458656"/>
            <a:ext cx="670561"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a:solidFill>
                  <a:srgbClr val="FF0000"/>
                </a:solidFill>
              </a:rPr>
              <a:t>LI</a:t>
            </a:r>
          </a:p>
        </p:txBody>
      </p:sp>
      <p:sp>
        <p:nvSpPr>
          <p:cNvPr id="17" name="Shape 130"/>
          <p:cNvSpPr txBox="1">
            <a:spLocks/>
          </p:cNvSpPr>
          <p:nvPr/>
        </p:nvSpPr>
        <p:spPr>
          <a:xfrm>
            <a:off x="3288030" y="1451036"/>
            <a:ext cx="1162050"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a:solidFill>
                  <a:srgbClr val="FF0000"/>
                </a:solidFill>
              </a:rPr>
              <a:t>CAPE</a:t>
            </a:r>
          </a:p>
        </p:txBody>
      </p:sp>
      <p:sp>
        <p:nvSpPr>
          <p:cNvPr id="18" name="Shape 130"/>
          <p:cNvSpPr txBox="1">
            <a:spLocks/>
          </p:cNvSpPr>
          <p:nvPr/>
        </p:nvSpPr>
        <p:spPr>
          <a:xfrm>
            <a:off x="6227123" y="1443416"/>
            <a:ext cx="653737"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a:solidFill>
                  <a:srgbClr val="FF0000"/>
                </a:solidFill>
              </a:rPr>
              <a:t>TT</a:t>
            </a:r>
          </a:p>
        </p:txBody>
      </p:sp>
      <p:sp>
        <p:nvSpPr>
          <p:cNvPr id="19" name="Shape 130"/>
          <p:cNvSpPr txBox="1">
            <a:spLocks/>
          </p:cNvSpPr>
          <p:nvPr/>
        </p:nvSpPr>
        <p:spPr>
          <a:xfrm>
            <a:off x="335279" y="4124612"/>
            <a:ext cx="670561"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a:solidFill>
                  <a:srgbClr val="FF0000"/>
                </a:solidFill>
              </a:rPr>
              <a:t>KI</a:t>
            </a:r>
          </a:p>
        </p:txBody>
      </p:sp>
      <p:sp>
        <p:nvSpPr>
          <p:cNvPr id="20" name="Shape 130"/>
          <p:cNvSpPr txBox="1">
            <a:spLocks/>
          </p:cNvSpPr>
          <p:nvPr/>
        </p:nvSpPr>
        <p:spPr>
          <a:xfrm>
            <a:off x="3253739" y="4124612"/>
            <a:ext cx="670561"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a:solidFill>
                  <a:srgbClr val="FF0000"/>
                </a:solidFill>
              </a:rPr>
              <a:t>SI</a:t>
            </a:r>
          </a:p>
        </p:txBody>
      </p:sp>
    </p:spTree>
    <p:extLst>
      <p:ext uri="{BB962C8B-B14F-4D97-AF65-F5344CB8AC3E}">
        <p14:creationId xmlns:p14="http://schemas.microsoft.com/office/powerpoint/2010/main" val="274932745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3" name="Shape 132"/>
          <p:cNvSpPr txBox="1">
            <a:spLocks noGrp="1"/>
          </p:cNvSpPr>
          <p:nvPr>
            <p:ph type="title"/>
          </p:nvPr>
        </p:nvSpPr>
        <p:spPr>
          <a:xfrm>
            <a:off x="457200" y="41514"/>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600" b="0" i="0" u="none" strike="noStrike" cap="none" dirty="0">
                <a:solidFill>
                  <a:schemeClr val="lt1"/>
                </a:solidFill>
                <a:latin typeface="Calibri"/>
                <a:ea typeface="Calibri"/>
                <a:cs typeface="Calibri"/>
                <a:sym typeface="Calibri"/>
              </a:rPr>
              <a:t>PLPT </a:t>
            </a:r>
            <a:r>
              <a:rPr lang="en-US" dirty="0"/>
              <a:t>ABI-</a:t>
            </a:r>
            <a:r>
              <a:rPr lang="en-US" dirty="0">
                <a:solidFill>
                  <a:srgbClr val="FF00FF"/>
                </a:solidFill>
              </a:rPr>
              <a:t>CONUS</a:t>
            </a:r>
            <a:r>
              <a:rPr lang="en-US" dirty="0"/>
              <a:t>-TPW:</a:t>
            </a:r>
          </a:p>
        </p:txBody>
      </p:sp>
      <p:sp>
        <p:nvSpPr>
          <p:cNvPr id="15" name="Shape 92"/>
          <p:cNvSpPr txBox="1">
            <a:spLocks/>
          </p:cNvSpPr>
          <p:nvPr/>
        </p:nvSpPr>
        <p:spPr>
          <a:xfrm>
            <a:off x="6838200" y="6534475"/>
            <a:ext cx="2133599" cy="365125"/>
          </a:xfrm>
          <a:prstGeom prst="rect">
            <a:avLst/>
          </a:prstGeom>
          <a:noFill/>
          <a:ln>
            <a:noFill/>
          </a:ln>
        </p:spPr>
        <p:txBody>
          <a:bodyPr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buSzPct val="25000"/>
            </a:pPr>
            <a:fld id="{00000000-1234-1234-1234-123412341234}" type="slidenum">
              <a:rPr lang="en-US" sz="1200" smtClean="0">
                <a:solidFill>
                  <a:schemeClr val="lt1"/>
                </a:solidFill>
                <a:latin typeface="Calibri"/>
                <a:ea typeface="Calibri"/>
                <a:cs typeface="Calibri"/>
                <a:sym typeface="Calibri"/>
              </a:rPr>
              <a:pPr algn="r">
                <a:buSzPct val="25000"/>
              </a:pPr>
              <a:t>82</a:t>
            </a:fld>
            <a:endParaRPr lang="en-US" sz="1200" dirty="0">
              <a:solidFill>
                <a:schemeClr val="lt1"/>
              </a:solidFill>
              <a:latin typeface="Calibri"/>
              <a:ea typeface="Calibri"/>
              <a:cs typeface="Calibri"/>
              <a:sym typeface="Calibri"/>
            </a:endParaRPr>
          </a:p>
        </p:txBody>
      </p:sp>
      <p:pic>
        <p:nvPicPr>
          <p:cNvPr id="10" name="그림 9">
            <a:extLst>
              <a:ext uri="{FF2B5EF4-FFF2-40B4-BE49-F238E27FC236}">
                <a16:creationId xmlns:a16="http://schemas.microsoft.com/office/drawing/2014/main" id="{8F171B03-EA91-4838-B3FC-842C9A9F8CA3}"/>
              </a:ext>
            </a:extLst>
          </p:cNvPr>
          <p:cNvPicPr>
            <a:picLocks noChangeAspect="1"/>
          </p:cNvPicPr>
          <p:nvPr/>
        </p:nvPicPr>
        <p:blipFill>
          <a:blip r:embed="rId3"/>
          <a:stretch>
            <a:fillRect/>
          </a:stretch>
        </p:blipFill>
        <p:spPr>
          <a:xfrm>
            <a:off x="117917" y="1944276"/>
            <a:ext cx="2880000" cy="2160000"/>
          </a:xfrm>
          <a:prstGeom prst="rect">
            <a:avLst/>
          </a:prstGeom>
          <a:solidFill>
            <a:schemeClr val="lt1"/>
          </a:solidFill>
        </p:spPr>
      </p:pic>
      <p:sp>
        <p:nvSpPr>
          <p:cNvPr id="22" name="Shape 130">
            <a:extLst>
              <a:ext uri="{FF2B5EF4-FFF2-40B4-BE49-F238E27FC236}">
                <a16:creationId xmlns:a16="http://schemas.microsoft.com/office/drawing/2014/main" id="{391A7550-E7A4-4910-8761-691F0BABA2E2}"/>
              </a:ext>
            </a:extLst>
          </p:cNvPr>
          <p:cNvSpPr txBox="1">
            <a:spLocks noGrp="1"/>
          </p:cNvSpPr>
          <p:nvPr>
            <p:ph type="body" idx="1"/>
          </p:nvPr>
        </p:nvSpPr>
        <p:spPr>
          <a:xfrm>
            <a:off x="2705100" y="772856"/>
            <a:ext cx="3634740" cy="514924"/>
          </a:xfrm>
          <a:prstGeom prst="rect">
            <a:avLst/>
          </a:prstGeom>
        </p:spPr>
        <p:txBody>
          <a:bodyPr lIns="91425" tIns="91425" rIns="91425" bIns="91425" anchor="t" anchorCtr="0">
            <a:noAutofit/>
          </a:bodyPr>
          <a:lstStyle/>
          <a:p>
            <a:pPr lvl="0" algn="ctr">
              <a:spcBef>
                <a:spcPts val="0"/>
              </a:spcBef>
              <a:buNone/>
            </a:pPr>
            <a:r>
              <a:rPr lang="en-US" dirty="0"/>
              <a:t>2018.11-2019.04</a:t>
            </a:r>
            <a:endParaRPr dirty="0"/>
          </a:p>
        </p:txBody>
      </p:sp>
      <p:pic>
        <p:nvPicPr>
          <p:cNvPr id="12" name="그림 11">
            <a:extLst>
              <a:ext uri="{FF2B5EF4-FFF2-40B4-BE49-F238E27FC236}">
                <a16:creationId xmlns:a16="http://schemas.microsoft.com/office/drawing/2014/main" id="{F2275F45-A2D7-4E5E-940D-D48AC0E5D212}"/>
              </a:ext>
            </a:extLst>
          </p:cNvPr>
          <p:cNvPicPr>
            <a:picLocks noChangeAspect="1"/>
          </p:cNvPicPr>
          <p:nvPr/>
        </p:nvPicPr>
        <p:blipFill>
          <a:blip r:embed="rId4"/>
          <a:stretch>
            <a:fillRect/>
          </a:stretch>
        </p:blipFill>
        <p:spPr>
          <a:xfrm>
            <a:off x="117917" y="4274004"/>
            <a:ext cx="2880000" cy="2160000"/>
          </a:xfrm>
          <a:prstGeom prst="rect">
            <a:avLst/>
          </a:prstGeom>
          <a:solidFill>
            <a:schemeClr val="lt1"/>
          </a:solidFill>
        </p:spPr>
      </p:pic>
      <p:pic>
        <p:nvPicPr>
          <p:cNvPr id="24" name="그림 23">
            <a:extLst>
              <a:ext uri="{FF2B5EF4-FFF2-40B4-BE49-F238E27FC236}">
                <a16:creationId xmlns:a16="http://schemas.microsoft.com/office/drawing/2014/main" id="{60F61512-54D7-4A05-8738-4481A3CBE85F}"/>
              </a:ext>
            </a:extLst>
          </p:cNvPr>
          <p:cNvPicPr>
            <a:picLocks noChangeAspect="1"/>
          </p:cNvPicPr>
          <p:nvPr/>
        </p:nvPicPr>
        <p:blipFill>
          <a:blip r:embed="rId5"/>
          <a:stretch>
            <a:fillRect/>
          </a:stretch>
        </p:blipFill>
        <p:spPr>
          <a:xfrm>
            <a:off x="3139737" y="1944276"/>
            <a:ext cx="2880000" cy="2160000"/>
          </a:xfrm>
          <a:prstGeom prst="rect">
            <a:avLst/>
          </a:prstGeom>
          <a:solidFill>
            <a:schemeClr val="lt1"/>
          </a:solidFill>
        </p:spPr>
      </p:pic>
      <p:pic>
        <p:nvPicPr>
          <p:cNvPr id="26" name="그림 25">
            <a:extLst>
              <a:ext uri="{FF2B5EF4-FFF2-40B4-BE49-F238E27FC236}">
                <a16:creationId xmlns:a16="http://schemas.microsoft.com/office/drawing/2014/main" id="{9FD283AD-2887-4019-B9A6-E86FC6F68A70}"/>
              </a:ext>
            </a:extLst>
          </p:cNvPr>
          <p:cNvPicPr>
            <a:picLocks noChangeAspect="1"/>
          </p:cNvPicPr>
          <p:nvPr/>
        </p:nvPicPr>
        <p:blipFill>
          <a:blip r:embed="rId6"/>
          <a:stretch>
            <a:fillRect/>
          </a:stretch>
        </p:blipFill>
        <p:spPr>
          <a:xfrm>
            <a:off x="3119331" y="4274004"/>
            <a:ext cx="2880000" cy="2160000"/>
          </a:xfrm>
          <a:prstGeom prst="rect">
            <a:avLst/>
          </a:prstGeom>
          <a:solidFill>
            <a:schemeClr val="lt1"/>
          </a:solidFill>
        </p:spPr>
      </p:pic>
      <p:sp>
        <p:nvSpPr>
          <p:cNvPr id="31" name="Shape 130">
            <a:extLst>
              <a:ext uri="{FF2B5EF4-FFF2-40B4-BE49-F238E27FC236}">
                <a16:creationId xmlns:a16="http://schemas.microsoft.com/office/drawing/2014/main" id="{C579D597-60CD-44DF-B3E6-677A6A63CF0B}"/>
              </a:ext>
            </a:extLst>
          </p:cNvPr>
          <p:cNvSpPr txBox="1">
            <a:spLocks/>
          </p:cNvSpPr>
          <p:nvPr/>
        </p:nvSpPr>
        <p:spPr>
          <a:xfrm>
            <a:off x="7121316" y="861816"/>
            <a:ext cx="1920240" cy="514924"/>
          </a:xfrm>
          <a:prstGeom prst="rect">
            <a:avLst/>
          </a:prstGeom>
          <a:noFill/>
          <a:ln>
            <a:solidFill>
              <a:srgbClr val="00FF00"/>
            </a:solidFill>
          </a:ln>
        </p:spPr>
        <p:txBody>
          <a:bodyPr lIns="72000" tIns="36000" rIns="36000" bIns="36000"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US" sz="1400" dirty="0">
                <a:solidFill>
                  <a:schemeClr val="bg1"/>
                </a:solidFill>
                <a:latin typeface="Arial Narrow" panose="020B0606020202030204" pitchFamily="34" charset="0"/>
              </a:rPr>
              <a:t>Accuracy spec: 1 mm</a:t>
            </a:r>
          </a:p>
          <a:p>
            <a:pPr marL="0" indent="0">
              <a:spcBef>
                <a:spcPts val="0"/>
              </a:spcBef>
              <a:buFont typeface="Arial"/>
              <a:buNone/>
            </a:pPr>
            <a:r>
              <a:rPr lang="en-US" sz="1400" dirty="0">
                <a:solidFill>
                  <a:schemeClr val="bg1"/>
                </a:solidFill>
                <a:latin typeface="Arial Narrow" panose="020B0606020202030204" pitchFamily="34" charset="0"/>
              </a:rPr>
              <a:t>Precision spec: 3 mm</a:t>
            </a:r>
          </a:p>
        </p:txBody>
      </p:sp>
      <p:sp>
        <p:nvSpPr>
          <p:cNvPr id="32" name="Shape 130">
            <a:extLst>
              <a:ext uri="{FF2B5EF4-FFF2-40B4-BE49-F238E27FC236}">
                <a16:creationId xmlns:a16="http://schemas.microsoft.com/office/drawing/2014/main" id="{90B904BA-0AA7-48B0-AE59-15A0AF487B7B}"/>
              </a:ext>
            </a:extLst>
          </p:cNvPr>
          <p:cNvSpPr txBox="1">
            <a:spLocks/>
          </p:cNvSpPr>
          <p:nvPr/>
        </p:nvSpPr>
        <p:spPr>
          <a:xfrm>
            <a:off x="696506" y="1344260"/>
            <a:ext cx="1231353"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a:t>GPS</a:t>
            </a:r>
          </a:p>
        </p:txBody>
      </p:sp>
      <p:sp>
        <p:nvSpPr>
          <p:cNvPr id="33" name="Shape 130">
            <a:extLst>
              <a:ext uri="{FF2B5EF4-FFF2-40B4-BE49-F238E27FC236}">
                <a16:creationId xmlns:a16="http://schemas.microsoft.com/office/drawing/2014/main" id="{2FDAD9FA-450B-4EFD-8E85-FA49A9B26915}"/>
              </a:ext>
            </a:extLst>
          </p:cNvPr>
          <p:cNvSpPr txBox="1">
            <a:spLocks/>
          </p:cNvSpPr>
          <p:nvPr/>
        </p:nvSpPr>
        <p:spPr>
          <a:xfrm>
            <a:off x="3006090" y="1344260"/>
            <a:ext cx="3014266"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a:t>RAOB</a:t>
            </a:r>
          </a:p>
        </p:txBody>
      </p:sp>
      <p:sp>
        <p:nvSpPr>
          <p:cNvPr id="34" name="Shape 130">
            <a:extLst>
              <a:ext uri="{FF2B5EF4-FFF2-40B4-BE49-F238E27FC236}">
                <a16:creationId xmlns:a16="http://schemas.microsoft.com/office/drawing/2014/main" id="{48D02161-BB1E-48DD-B94B-54ADA93DAB01}"/>
              </a:ext>
            </a:extLst>
          </p:cNvPr>
          <p:cNvSpPr txBox="1">
            <a:spLocks/>
          </p:cNvSpPr>
          <p:nvPr/>
        </p:nvSpPr>
        <p:spPr>
          <a:xfrm>
            <a:off x="6006143" y="1344260"/>
            <a:ext cx="3014266"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a:t>AMSR2</a:t>
            </a:r>
          </a:p>
        </p:txBody>
      </p:sp>
      <p:pic>
        <p:nvPicPr>
          <p:cNvPr id="3" name="그림 2">
            <a:extLst>
              <a:ext uri="{FF2B5EF4-FFF2-40B4-BE49-F238E27FC236}">
                <a16:creationId xmlns:a16="http://schemas.microsoft.com/office/drawing/2014/main" id="{E2FC726E-D6CF-4309-8B21-3EDE9E7A1872}"/>
              </a:ext>
            </a:extLst>
          </p:cNvPr>
          <p:cNvPicPr>
            <a:picLocks noChangeAspect="1"/>
          </p:cNvPicPr>
          <p:nvPr/>
        </p:nvPicPr>
        <p:blipFill>
          <a:blip r:embed="rId7"/>
          <a:stretch>
            <a:fillRect/>
          </a:stretch>
        </p:blipFill>
        <p:spPr>
          <a:xfrm>
            <a:off x="6161556" y="1944276"/>
            <a:ext cx="2880000" cy="2160000"/>
          </a:xfrm>
          <a:prstGeom prst="rect">
            <a:avLst/>
          </a:prstGeom>
          <a:solidFill>
            <a:schemeClr val="lt1"/>
          </a:solidFill>
        </p:spPr>
      </p:pic>
      <p:pic>
        <p:nvPicPr>
          <p:cNvPr id="5" name="그림 4">
            <a:extLst>
              <a:ext uri="{FF2B5EF4-FFF2-40B4-BE49-F238E27FC236}">
                <a16:creationId xmlns:a16="http://schemas.microsoft.com/office/drawing/2014/main" id="{8EEA81FC-8AEB-43DC-8BBC-6F38FB295A7C}"/>
              </a:ext>
            </a:extLst>
          </p:cNvPr>
          <p:cNvPicPr>
            <a:picLocks noChangeAspect="1"/>
          </p:cNvPicPr>
          <p:nvPr/>
        </p:nvPicPr>
        <p:blipFill>
          <a:blip r:embed="rId8"/>
          <a:stretch>
            <a:fillRect/>
          </a:stretch>
        </p:blipFill>
        <p:spPr>
          <a:xfrm>
            <a:off x="6150241" y="4274004"/>
            <a:ext cx="2880000" cy="2160000"/>
          </a:xfrm>
          <a:prstGeom prst="rect">
            <a:avLst/>
          </a:prstGeom>
          <a:solidFill>
            <a:schemeClr val="lt1"/>
          </a:solidFill>
        </p:spPr>
      </p:pic>
      <p:sp>
        <p:nvSpPr>
          <p:cNvPr id="16" name="Shape 154">
            <a:extLst>
              <a:ext uri="{FF2B5EF4-FFF2-40B4-BE49-F238E27FC236}">
                <a16:creationId xmlns:a16="http://schemas.microsoft.com/office/drawing/2014/main" id="{E2E85867-6602-411B-A999-20725F4EBC91}"/>
              </a:ext>
            </a:extLst>
          </p:cNvPr>
          <p:cNvSpPr txBox="1"/>
          <p:nvPr/>
        </p:nvSpPr>
        <p:spPr>
          <a:xfrm>
            <a:off x="7976700" y="6059018"/>
            <a:ext cx="984600" cy="400200"/>
          </a:xfrm>
          <a:prstGeom prst="rect">
            <a:avLst/>
          </a:prstGeom>
          <a:solidFill>
            <a:srgbClr val="00B050"/>
          </a:solidFill>
          <a:ln>
            <a:noFill/>
          </a:ln>
        </p:spPr>
        <p:txBody>
          <a:bodyPr lIns="91425" tIns="45700" rIns="91425" bIns="45700" anchor="t" anchorCtr="0">
            <a:noAutofit/>
          </a:bodyPr>
          <a:lstStyle/>
          <a:p>
            <a:pPr marL="0" marR="0" lvl="0" indent="0" algn="ctr" rtl="0">
              <a:spcBef>
                <a:spcPts val="0"/>
              </a:spcBef>
              <a:buSzPct val="25000"/>
              <a:buNone/>
            </a:pPr>
            <a:r>
              <a:rPr lang="en-US" sz="2000">
                <a:solidFill>
                  <a:schemeClr val="lt1"/>
                </a:solidFill>
                <a:latin typeface="Calibri"/>
                <a:ea typeface="Calibri"/>
                <a:cs typeface="Calibri"/>
                <a:sym typeface="Calibri"/>
              </a:rPr>
              <a:t>PASSED</a:t>
            </a:r>
          </a:p>
        </p:txBody>
      </p:sp>
    </p:spTree>
    <p:extLst>
      <p:ext uri="{BB962C8B-B14F-4D97-AF65-F5344CB8AC3E}">
        <p14:creationId xmlns:p14="http://schemas.microsoft.com/office/powerpoint/2010/main" val="186112576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11" name="그림 10">
            <a:extLst>
              <a:ext uri="{FF2B5EF4-FFF2-40B4-BE49-F238E27FC236}">
                <a16:creationId xmlns:a16="http://schemas.microsoft.com/office/drawing/2014/main" id="{45C31A2A-7D56-498F-8285-1FFECAD0E5C8}"/>
              </a:ext>
            </a:extLst>
          </p:cNvPr>
          <p:cNvPicPr>
            <a:picLocks noChangeAspect="1"/>
          </p:cNvPicPr>
          <p:nvPr/>
        </p:nvPicPr>
        <p:blipFill>
          <a:blip r:embed="rId3"/>
          <a:stretch>
            <a:fillRect/>
          </a:stretch>
        </p:blipFill>
        <p:spPr>
          <a:xfrm>
            <a:off x="3115304" y="1936663"/>
            <a:ext cx="2880000" cy="2160000"/>
          </a:xfrm>
          <a:prstGeom prst="rect">
            <a:avLst/>
          </a:prstGeom>
          <a:solidFill>
            <a:schemeClr val="lt1"/>
          </a:solidFill>
        </p:spPr>
      </p:pic>
      <p:pic>
        <p:nvPicPr>
          <p:cNvPr id="7" name="그림 6">
            <a:extLst>
              <a:ext uri="{FF2B5EF4-FFF2-40B4-BE49-F238E27FC236}">
                <a16:creationId xmlns:a16="http://schemas.microsoft.com/office/drawing/2014/main" id="{CC316983-8711-419B-B185-4A13D8A4253E}"/>
              </a:ext>
            </a:extLst>
          </p:cNvPr>
          <p:cNvPicPr>
            <a:picLocks noChangeAspect="1"/>
          </p:cNvPicPr>
          <p:nvPr/>
        </p:nvPicPr>
        <p:blipFill>
          <a:blip r:embed="rId4"/>
          <a:stretch>
            <a:fillRect/>
          </a:stretch>
        </p:blipFill>
        <p:spPr>
          <a:xfrm>
            <a:off x="3117390" y="4265656"/>
            <a:ext cx="2880000" cy="2160000"/>
          </a:xfrm>
          <a:prstGeom prst="rect">
            <a:avLst/>
          </a:prstGeom>
          <a:solidFill>
            <a:schemeClr val="lt1"/>
          </a:solidFill>
        </p:spPr>
      </p:pic>
      <p:sp>
        <p:nvSpPr>
          <p:cNvPr id="197" name="Shape 197"/>
          <p:cNvSpPr txBox="1">
            <a:spLocks noGrp="1"/>
          </p:cNvSpPr>
          <p:nvPr>
            <p:ph type="sldNum" idx="12"/>
          </p:nvPr>
        </p:nvSpPr>
        <p:spPr>
          <a:xfrm>
            <a:off x="6553200" y="6356350"/>
            <a:ext cx="2133600" cy="365100"/>
          </a:xfrm>
          <a:prstGeom prst="rect">
            <a:avLst/>
          </a:prstGeom>
        </p:spPr>
        <p:txBody>
          <a:bodyPr lIns="91425" tIns="45700" rIns="91425" bIns="45700" anchor="ctr" anchorCtr="0">
            <a:noAutofit/>
          </a:bodyPr>
          <a:lstStyle/>
          <a:p>
            <a:pPr lvl="0" rtl="0">
              <a:spcBef>
                <a:spcPts val="0"/>
              </a:spcBef>
              <a:buNone/>
            </a:pPr>
            <a:fld id="{00000000-1234-1234-1234-123412341234}" type="slidenum">
              <a:rPr lang="en-US"/>
              <a:pPr lvl="0" rtl="0">
                <a:spcBef>
                  <a:spcPts val="0"/>
                </a:spcBef>
                <a:buNone/>
              </a:pPr>
              <a:t>83</a:t>
            </a:fld>
            <a:endParaRPr lang="en-US"/>
          </a:p>
        </p:txBody>
      </p:sp>
      <p:sp>
        <p:nvSpPr>
          <p:cNvPr id="13" name="Shape 132"/>
          <p:cNvSpPr txBox="1">
            <a:spLocks noGrp="1"/>
          </p:cNvSpPr>
          <p:nvPr>
            <p:ph type="title"/>
          </p:nvPr>
        </p:nvSpPr>
        <p:spPr>
          <a:xfrm>
            <a:off x="457200" y="41514"/>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600" b="0" i="0" u="none" strike="noStrike" cap="none" dirty="0">
                <a:solidFill>
                  <a:schemeClr val="lt1"/>
                </a:solidFill>
                <a:latin typeface="Calibri"/>
                <a:ea typeface="Calibri"/>
                <a:cs typeface="Calibri"/>
                <a:sym typeface="Calibri"/>
              </a:rPr>
              <a:t>PLPT </a:t>
            </a:r>
            <a:r>
              <a:rPr lang="en-US" dirty="0"/>
              <a:t>ABI-</a:t>
            </a:r>
            <a:r>
              <a:rPr lang="en-US" dirty="0">
                <a:solidFill>
                  <a:srgbClr val="FF00FF"/>
                </a:solidFill>
              </a:rPr>
              <a:t>CONUS</a:t>
            </a:r>
            <a:r>
              <a:rPr lang="en-US" dirty="0"/>
              <a:t>-TPW:</a:t>
            </a:r>
          </a:p>
        </p:txBody>
      </p:sp>
      <p:sp>
        <p:nvSpPr>
          <p:cNvPr id="17" name="Shape 130"/>
          <p:cNvSpPr txBox="1">
            <a:spLocks/>
          </p:cNvSpPr>
          <p:nvPr/>
        </p:nvSpPr>
        <p:spPr>
          <a:xfrm>
            <a:off x="696506" y="1329116"/>
            <a:ext cx="1513294"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a:t>ECMWF</a:t>
            </a:r>
          </a:p>
        </p:txBody>
      </p:sp>
      <p:sp>
        <p:nvSpPr>
          <p:cNvPr id="18" name="Shape 130"/>
          <p:cNvSpPr txBox="1">
            <a:spLocks/>
          </p:cNvSpPr>
          <p:nvPr/>
        </p:nvSpPr>
        <p:spPr>
          <a:xfrm>
            <a:off x="3006090" y="1329116"/>
            <a:ext cx="3014266"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a:t>GDAS</a:t>
            </a:r>
          </a:p>
        </p:txBody>
      </p:sp>
      <p:sp>
        <p:nvSpPr>
          <p:cNvPr id="12" name="Shape 92"/>
          <p:cNvSpPr txBox="1">
            <a:spLocks/>
          </p:cNvSpPr>
          <p:nvPr/>
        </p:nvSpPr>
        <p:spPr>
          <a:xfrm>
            <a:off x="6553200" y="6356350"/>
            <a:ext cx="2133599" cy="365125"/>
          </a:xfrm>
          <a:prstGeom prst="rect">
            <a:avLst/>
          </a:prstGeom>
          <a:noFill/>
          <a:ln>
            <a:noFill/>
          </a:ln>
        </p:spPr>
        <p:txBody>
          <a:bodyPr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buSzPct val="25000"/>
            </a:pPr>
            <a:fld id="{00000000-1234-1234-1234-123412341234}" type="slidenum">
              <a:rPr lang="en-US" sz="1200" smtClean="0">
                <a:solidFill>
                  <a:schemeClr val="lt1"/>
                </a:solidFill>
                <a:latin typeface="Calibri"/>
                <a:ea typeface="Calibri"/>
                <a:cs typeface="Calibri"/>
                <a:sym typeface="Calibri"/>
              </a:rPr>
              <a:pPr algn="r">
                <a:buSzPct val="25000"/>
              </a:pPr>
              <a:t>83</a:t>
            </a:fld>
            <a:endParaRPr lang="en-US" sz="1200" dirty="0">
              <a:solidFill>
                <a:schemeClr val="lt1"/>
              </a:solidFill>
              <a:latin typeface="Calibri"/>
              <a:ea typeface="Calibri"/>
              <a:cs typeface="Calibri"/>
              <a:sym typeface="Calibri"/>
            </a:endParaRPr>
          </a:p>
        </p:txBody>
      </p:sp>
      <p:sp>
        <p:nvSpPr>
          <p:cNvPr id="19" name="Shape 130">
            <a:extLst>
              <a:ext uri="{FF2B5EF4-FFF2-40B4-BE49-F238E27FC236}">
                <a16:creationId xmlns:a16="http://schemas.microsoft.com/office/drawing/2014/main" id="{8CE459AF-BD54-44F0-8C4F-086836FF09A9}"/>
              </a:ext>
            </a:extLst>
          </p:cNvPr>
          <p:cNvSpPr txBox="1">
            <a:spLocks noGrp="1"/>
          </p:cNvSpPr>
          <p:nvPr>
            <p:ph type="body" idx="1"/>
          </p:nvPr>
        </p:nvSpPr>
        <p:spPr>
          <a:xfrm>
            <a:off x="2705100" y="772856"/>
            <a:ext cx="3634740" cy="514924"/>
          </a:xfrm>
          <a:prstGeom prst="rect">
            <a:avLst/>
          </a:prstGeom>
        </p:spPr>
        <p:txBody>
          <a:bodyPr lIns="91425" tIns="91425" rIns="91425" bIns="91425" anchor="t" anchorCtr="0">
            <a:noAutofit/>
          </a:bodyPr>
          <a:lstStyle/>
          <a:p>
            <a:pPr lvl="0" algn="ctr">
              <a:spcBef>
                <a:spcPts val="0"/>
              </a:spcBef>
              <a:buNone/>
            </a:pPr>
            <a:r>
              <a:rPr lang="en-US" dirty="0"/>
              <a:t>2018.11-2019.04</a:t>
            </a:r>
            <a:endParaRPr dirty="0"/>
          </a:p>
        </p:txBody>
      </p:sp>
      <p:sp>
        <p:nvSpPr>
          <p:cNvPr id="24" name="Shape 130">
            <a:extLst>
              <a:ext uri="{FF2B5EF4-FFF2-40B4-BE49-F238E27FC236}">
                <a16:creationId xmlns:a16="http://schemas.microsoft.com/office/drawing/2014/main" id="{BC52494E-3BEF-41A8-9E25-FB92EBCDA02D}"/>
              </a:ext>
            </a:extLst>
          </p:cNvPr>
          <p:cNvSpPr txBox="1">
            <a:spLocks/>
          </p:cNvSpPr>
          <p:nvPr/>
        </p:nvSpPr>
        <p:spPr>
          <a:xfrm>
            <a:off x="7121316" y="861816"/>
            <a:ext cx="1920240" cy="514924"/>
          </a:xfrm>
          <a:prstGeom prst="rect">
            <a:avLst/>
          </a:prstGeom>
          <a:noFill/>
          <a:ln>
            <a:solidFill>
              <a:srgbClr val="00FF00"/>
            </a:solidFill>
          </a:ln>
        </p:spPr>
        <p:txBody>
          <a:bodyPr lIns="72000" tIns="36000" rIns="36000" bIns="36000"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US" sz="1400" dirty="0">
                <a:solidFill>
                  <a:schemeClr val="bg1"/>
                </a:solidFill>
                <a:latin typeface="Arial Narrow" panose="020B0606020202030204" pitchFamily="34" charset="0"/>
              </a:rPr>
              <a:t>Accuracy spec: 1 mm</a:t>
            </a:r>
          </a:p>
          <a:p>
            <a:pPr marL="0" indent="0">
              <a:spcBef>
                <a:spcPts val="0"/>
              </a:spcBef>
              <a:buFont typeface="Arial"/>
              <a:buNone/>
            </a:pPr>
            <a:r>
              <a:rPr lang="en-US" sz="1400" dirty="0">
                <a:solidFill>
                  <a:schemeClr val="bg1"/>
                </a:solidFill>
                <a:latin typeface="Arial Narrow" panose="020B0606020202030204" pitchFamily="34" charset="0"/>
              </a:rPr>
              <a:t>Precision spec: 3 mm</a:t>
            </a:r>
          </a:p>
        </p:txBody>
      </p:sp>
      <p:pic>
        <p:nvPicPr>
          <p:cNvPr id="192" name="그림 191">
            <a:extLst>
              <a:ext uri="{FF2B5EF4-FFF2-40B4-BE49-F238E27FC236}">
                <a16:creationId xmlns:a16="http://schemas.microsoft.com/office/drawing/2014/main" id="{AFB1106B-2B19-44F1-AD82-611BC4DB28F7}"/>
              </a:ext>
            </a:extLst>
          </p:cNvPr>
          <p:cNvPicPr>
            <a:picLocks noChangeAspect="1"/>
          </p:cNvPicPr>
          <p:nvPr/>
        </p:nvPicPr>
        <p:blipFill>
          <a:blip r:embed="rId5"/>
          <a:stretch>
            <a:fillRect/>
          </a:stretch>
        </p:blipFill>
        <p:spPr>
          <a:xfrm>
            <a:off x="126090" y="1936663"/>
            <a:ext cx="2880000" cy="2160000"/>
          </a:xfrm>
          <a:prstGeom prst="rect">
            <a:avLst/>
          </a:prstGeom>
          <a:solidFill>
            <a:schemeClr val="lt1"/>
          </a:solidFill>
        </p:spPr>
      </p:pic>
      <p:pic>
        <p:nvPicPr>
          <p:cNvPr id="194" name="그림 193">
            <a:extLst>
              <a:ext uri="{FF2B5EF4-FFF2-40B4-BE49-F238E27FC236}">
                <a16:creationId xmlns:a16="http://schemas.microsoft.com/office/drawing/2014/main" id="{781FFAAC-13DD-4626-A77E-7844EFBE8DD1}"/>
              </a:ext>
            </a:extLst>
          </p:cNvPr>
          <p:cNvPicPr>
            <a:picLocks noChangeAspect="1"/>
          </p:cNvPicPr>
          <p:nvPr/>
        </p:nvPicPr>
        <p:blipFill>
          <a:blip r:embed="rId6"/>
          <a:stretch>
            <a:fillRect/>
          </a:stretch>
        </p:blipFill>
        <p:spPr>
          <a:xfrm>
            <a:off x="126090" y="4265656"/>
            <a:ext cx="2880000" cy="2160000"/>
          </a:xfrm>
          <a:prstGeom prst="rect">
            <a:avLst/>
          </a:prstGeom>
          <a:solidFill>
            <a:schemeClr val="lt1"/>
          </a:solidFill>
        </p:spPr>
      </p:pic>
      <p:sp>
        <p:nvSpPr>
          <p:cNvPr id="14" name="Shape 154">
            <a:extLst>
              <a:ext uri="{FF2B5EF4-FFF2-40B4-BE49-F238E27FC236}">
                <a16:creationId xmlns:a16="http://schemas.microsoft.com/office/drawing/2014/main" id="{0604D3BF-9129-4B9B-8D08-ADE440A46228}"/>
              </a:ext>
            </a:extLst>
          </p:cNvPr>
          <p:cNvSpPr txBox="1"/>
          <p:nvPr/>
        </p:nvSpPr>
        <p:spPr>
          <a:xfrm>
            <a:off x="7976700" y="6059018"/>
            <a:ext cx="984600" cy="400200"/>
          </a:xfrm>
          <a:prstGeom prst="rect">
            <a:avLst/>
          </a:prstGeom>
          <a:solidFill>
            <a:srgbClr val="00B050"/>
          </a:solidFill>
          <a:ln>
            <a:noFill/>
          </a:ln>
        </p:spPr>
        <p:txBody>
          <a:bodyPr lIns="91425" tIns="45700" rIns="91425" bIns="45700" anchor="t" anchorCtr="0">
            <a:noAutofit/>
          </a:bodyPr>
          <a:lstStyle/>
          <a:p>
            <a:pPr marL="0" marR="0" lvl="0" indent="0" algn="ctr" rtl="0">
              <a:spcBef>
                <a:spcPts val="0"/>
              </a:spcBef>
              <a:buSzPct val="25000"/>
              <a:buNone/>
            </a:pPr>
            <a:r>
              <a:rPr lang="en-US" sz="2000">
                <a:solidFill>
                  <a:schemeClr val="lt1"/>
                </a:solidFill>
                <a:latin typeface="Calibri"/>
                <a:ea typeface="Calibri"/>
                <a:cs typeface="Calibri"/>
                <a:sym typeface="Calibri"/>
              </a:rPr>
              <a:t>PASSED</a:t>
            </a:r>
          </a:p>
        </p:txBody>
      </p:sp>
    </p:spTree>
    <p:extLst>
      <p:ext uri="{BB962C8B-B14F-4D97-AF65-F5344CB8AC3E}">
        <p14:creationId xmlns:p14="http://schemas.microsoft.com/office/powerpoint/2010/main" val="290334933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3" name="Shape 132"/>
          <p:cNvSpPr txBox="1">
            <a:spLocks noGrp="1"/>
          </p:cNvSpPr>
          <p:nvPr>
            <p:ph type="title"/>
          </p:nvPr>
        </p:nvSpPr>
        <p:spPr>
          <a:xfrm>
            <a:off x="457200" y="41514"/>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600" b="0" i="0" u="none" strike="noStrike" cap="none" dirty="0">
                <a:solidFill>
                  <a:schemeClr val="lt1"/>
                </a:solidFill>
                <a:latin typeface="Calibri"/>
                <a:ea typeface="Calibri"/>
                <a:cs typeface="Calibri"/>
                <a:sym typeface="Calibri"/>
              </a:rPr>
              <a:t>PLPT </a:t>
            </a:r>
            <a:r>
              <a:rPr lang="en-US" dirty="0"/>
              <a:t>ABI-</a:t>
            </a:r>
            <a:r>
              <a:rPr lang="en-US" dirty="0">
                <a:solidFill>
                  <a:srgbClr val="00FF00"/>
                </a:solidFill>
              </a:rPr>
              <a:t>MESO1</a:t>
            </a:r>
            <a:r>
              <a:rPr lang="en-US" dirty="0"/>
              <a:t>-TPW:</a:t>
            </a:r>
          </a:p>
        </p:txBody>
      </p:sp>
      <p:sp>
        <p:nvSpPr>
          <p:cNvPr id="17" name="Shape 130"/>
          <p:cNvSpPr txBox="1">
            <a:spLocks/>
          </p:cNvSpPr>
          <p:nvPr/>
        </p:nvSpPr>
        <p:spPr>
          <a:xfrm>
            <a:off x="696506" y="1329116"/>
            <a:ext cx="1231353"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a:t>GPS</a:t>
            </a:r>
          </a:p>
        </p:txBody>
      </p:sp>
      <p:sp>
        <p:nvSpPr>
          <p:cNvPr id="18" name="Shape 130"/>
          <p:cNvSpPr txBox="1">
            <a:spLocks/>
          </p:cNvSpPr>
          <p:nvPr/>
        </p:nvSpPr>
        <p:spPr>
          <a:xfrm>
            <a:off x="3006090" y="1329116"/>
            <a:ext cx="3014266"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a:t>RAOB</a:t>
            </a:r>
          </a:p>
        </p:txBody>
      </p:sp>
      <p:sp>
        <p:nvSpPr>
          <p:cNvPr id="19" name="Shape 130"/>
          <p:cNvSpPr txBox="1">
            <a:spLocks/>
          </p:cNvSpPr>
          <p:nvPr/>
        </p:nvSpPr>
        <p:spPr>
          <a:xfrm>
            <a:off x="6006143" y="1329116"/>
            <a:ext cx="3014266"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a:t>AMSR2</a:t>
            </a:r>
          </a:p>
        </p:txBody>
      </p:sp>
      <p:sp>
        <p:nvSpPr>
          <p:cNvPr id="22" name="Shape 92"/>
          <p:cNvSpPr txBox="1">
            <a:spLocks/>
          </p:cNvSpPr>
          <p:nvPr/>
        </p:nvSpPr>
        <p:spPr>
          <a:xfrm>
            <a:off x="6755075" y="6534475"/>
            <a:ext cx="2133599" cy="365125"/>
          </a:xfrm>
          <a:prstGeom prst="rect">
            <a:avLst/>
          </a:prstGeom>
          <a:noFill/>
          <a:ln>
            <a:noFill/>
          </a:ln>
        </p:spPr>
        <p:txBody>
          <a:bodyPr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buSzPct val="25000"/>
            </a:pPr>
            <a:fld id="{00000000-1234-1234-1234-123412341234}" type="slidenum">
              <a:rPr lang="en-US" sz="1200" smtClean="0">
                <a:solidFill>
                  <a:schemeClr val="lt1"/>
                </a:solidFill>
                <a:latin typeface="Calibri"/>
                <a:ea typeface="Calibri"/>
                <a:cs typeface="Calibri"/>
                <a:sym typeface="Calibri"/>
              </a:rPr>
              <a:pPr algn="r">
                <a:buSzPct val="25000"/>
              </a:pPr>
              <a:t>84</a:t>
            </a:fld>
            <a:endParaRPr lang="en-US" sz="1200" dirty="0">
              <a:solidFill>
                <a:schemeClr val="lt1"/>
              </a:solidFill>
              <a:latin typeface="Calibri"/>
              <a:ea typeface="Calibri"/>
              <a:cs typeface="Calibri"/>
              <a:sym typeface="Calibri"/>
            </a:endParaRPr>
          </a:p>
        </p:txBody>
      </p:sp>
      <p:pic>
        <p:nvPicPr>
          <p:cNvPr id="3" name="그림 2">
            <a:extLst>
              <a:ext uri="{FF2B5EF4-FFF2-40B4-BE49-F238E27FC236}">
                <a16:creationId xmlns:a16="http://schemas.microsoft.com/office/drawing/2014/main" id="{D9DE2B92-573F-4BA9-B96B-A8D44B2DDC10}"/>
              </a:ext>
            </a:extLst>
          </p:cNvPr>
          <p:cNvPicPr>
            <a:picLocks noChangeAspect="1"/>
          </p:cNvPicPr>
          <p:nvPr/>
        </p:nvPicPr>
        <p:blipFill>
          <a:blip r:embed="rId3"/>
          <a:stretch>
            <a:fillRect/>
          </a:stretch>
        </p:blipFill>
        <p:spPr>
          <a:xfrm>
            <a:off x="126090" y="1986241"/>
            <a:ext cx="2880000" cy="2160000"/>
          </a:xfrm>
          <a:prstGeom prst="rect">
            <a:avLst/>
          </a:prstGeom>
          <a:solidFill>
            <a:schemeClr val="lt1"/>
          </a:solidFill>
        </p:spPr>
      </p:pic>
      <p:sp>
        <p:nvSpPr>
          <p:cNvPr id="23" name="Shape 130">
            <a:extLst>
              <a:ext uri="{FF2B5EF4-FFF2-40B4-BE49-F238E27FC236}">
                <a16:creationId xmlns:a16="http://schemas.microsoft.com/office/drawing/2014/main" id="{BF62C718-2926-449D-84F8-6A8A63123EDB}"/>
              </a:ext>
            </a:extLst>
          </p:cNvPr>
          <p:cNvSpPr txBox="1">
            <a:spLocks noGrp="1"/>
          </p:cNvSpPr>
          <p:nvPr>
            <p:ph type="body" idx="1"/>
          </p:nvPr>
        </p:nvSpPr>
        <p:spPr>
          <a:xfrm>
            <a:off x="2705100" y="772856"/>
            <a:ext cx="3634740" cy="514924"/>
          </a:xfrm>
          <a:prstGeom prst="rect">
            <a:avLst/>
          </a:prstGeom>
        </p:spPr>
        <p:txBody>
          <a:bodyPr lIns="91425" tIns="91425" rIns="91425" bIns="91425" anchor="t" anchorCtr="0">
            <a:noAutofit/>
          </a:bodyPr>
          <a:lstStyle/>
          <a:p>
            <a:pPr lvl="0" algn="ctr">
              <a:spcBef>
                <a:spcPts val="0"/>
              </a:spcBef>
              <a:buNone/>
            </a:pPr>
            <a:r>
              <a:rPr lang="en-US" dirty="0"/>
              <a:t>2018.11-2019.04</a:t>
            </a:r>
            <a:endParaRPr dirty="0"/>
          </a:p>
        </p:txBody>
      </p:sp>
      <p:pic>
        <p:nvPicPr>
          <p:cNvPr id="10" name="그림 9">
            <a:extLst>
              <a:ext uri="{FF2B5EF4-FFF2-40B4-BE49-F238E27FC236}">
                <a16:creationId xmlns:a16="http://schemas.microsoft.com/office/drawing/2014/main" id="{08651A3D-2C64-49F1-855E-F92B48E00549}"/>
              </a:ext>
            </a:extLst>
          </p:cNvPr>
          <p:cNvPicPr>
            <a:picLocks noChangeAspect="1"/>
          </p:cNvPicPr>
          <p:nvPr/>
        </p:nvPicPr>
        <p:blipFill>
          <a:blip r:embed="rId4"/>
          <a:stretch>
            <a:fillRect/>
          </a:stretch>
        </p:blipFill>
        <p:spPr>
          <a:xfrm>
            <a:off x="126090" y="4312951"/>
            <a:ext cx="2880000" cy="2160000"/>
          </a:xfrm>
          <a:prstGeom prst="rect">
            <a:avLst/>
          </a:prstGeom>
          <a:solidFill>
            <a:schemeClr val="lt1"/>
          </a:solidFill>
        </p:spPr>
      </p:pic>
      <p:pic>
        <p:nvPicPr>
          <p:cNvPr id="12" name="그림 11">
            <a:extLst>
              <a:ext uri="{FF2B5EF4-FFF2-40B4-BE49-F238E27FC236}">
                <a16:creationId xmlns:a16="http://schemas.microsoft.com/office/drawing/2014/main" id="{D2A2F6D9-6B13-4A24-BC4D-18F07F7E500F}"/>
              </a:ext>
            </a:extLst>
          </p:cNvPr>
          <p:cNvPicPr>
            <a:picLocks noChangeAspect="1"/>
          </p:cNvPicPr>
          <p:nvPr/>
        </p:nvPicPr>
        <p:blipFill>
          <a:blip r:embed="rId5"/>
          <a:stretch>
            <a:fillRect/>
          </a:stretch>
        </p:blipFill>
        <p:spPr>
          <a:xfrm>
            <a:off x="3133991" y="1986241"/>
            <a:ext cx="2880000" cy="2160000"/>
          </a:xfrm>
          <a:prstGeom prst="rect">
            <a:avLst/>
          </a:prstGeom>
          <a:solidFill>
            <a:schemeClr val="lt1"/>
          </a:solidFill>
        </p:spPr>
      </p:pic>
      <p:pic>
        <p:nvPicPr>
          <p:cNvPr id="25" name="그림 24">
            <a:extLst>
              <a:ext uri="{FF2B5EF4-FFF2-40B4-BE49-F238E27FC236}">
                <a16:creationId xmlns:a16="http://schemas.microsoft.com/office/drawing/2014/main" id="{4E9F6131-D3CA-4A3F-A93D-567C29AAEBF3}"/>
              </a:ext>
            </a:extLst>
          </p:cNvPr>
          <p:cNvPicPr>
            <a:picLocks noChangeAspect="1"/>
          </p:cNvPicPr>
          <p:nvPr/>
        </p:nvPicPr>
        <p:blipFill>
          <a:blip r:embed="rId6"/>
          <a:stretch>
            <a:fillRect/>
          </a:stretch>
        </p:blipFill>
        <p:spPr>
          <a:xfrm>
            <a:off x="3133991" y="4312951"/>
            <a:ext cx="2880000" cy="2160000"/>
          </a:xfrm>
          <a:prstGeom prst="rect">
            <a:avLst/>
          </a:prstGeom>
          <a:solidFill>
            <a:schemeClr val="lt1"/>
          </a:solidFill>
        </p:spPr>
      </p:pic>
      <p:sp>
        <p:nvSpPr>
          <p:cNvPr id="33" name="Shape 130">
            <a:extLst>
              <a:ext uri="{FF2B5EF4-FFF2-40B4-BE49-F238E27FC236}">
                <a16:creationId xmlns:a16="http://schemas.microsoft.com/office/drawing/2014/main" id="{BD2B7FF5-F00D-434E-BDED-0248AD977468}"/>
              </a:ext>
            </a:extLst>
          </p:cNvPr>
          <p:cNvSpPr txBox="1">
            <a:spLocks/>
          </p:cNvSpPr>
          <p:nvPr/>
        </p:nvSpPr>
        <p:spPr>
          <a:xfrm>
            <a:off x="7121316" y="861816"/>
            <a:ext cx="1920240" cy="514924"/>
          </a:xfrm>
          <a:prstGeom prst="rect">
            <a:avLst/>
          </a:prstGeom>
          <a:noFill/>
          <a:ln>
            <a:solidFill>
              <a:srgbClr val="00FF00"/>
            </a:solidFill>
          </a:ln>
        </p:spPr>
        <p:txBody>
          <a:bodyPr lIns="72000" tIns="36000" rIns="36000" bIns="36000"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US" sz="1400" dirty="0">
                <a:solidFill>
                  <a:schemeClr val="bg1"/>
                </a:solidFill>
                <a:latin typeface="Arial Narrow" panose="020B0606020202030204" pitchFamily="34" charset="0"/>
              </a:rPr>
              <a:t>Accuracy spec: 1 mm</a:t>
            </a:r>
          </a:p>
          <a:p>
            <a:pPr marL="0" indent="0">
              <a:spcBef>
                <a:spcPts val="0"/>
              </a:spcBef>
              <a:buFont typeface="Arial"/>
              <a:buNone/>
            </a:pPr>
            <a:r>
              <a:rPr lang="en-US" sz="1400" dirty="0">
                <a:solidFill>
                  <a:schemeClr val="bg1"/>
                </a:solidFill>
                <a:latin typeface="Arial Narrow" panose="020B0606020202030204" pitchFamily="34" charset="0"/>
              </a:rPr>
              <a:t>Precision spec: 3 mm</a:t>
            </a:r>
          </a:p>
        </p:txBody>
      </p:sp>
      <p:pic>
        <p:nvPicPr>
          <p:cNvPr id="4" name="그림 3">
            <a:extLst>
              <a:ext uri="{FF2B5EF4-FFF2-40B4-BE49-F238E27FC236}">
                <a16:creationId xmlns:a16="http://schemas.microsoft.com/office/drawing/2014/main" id="{9DAB83EA-0A56-4C6C-B459-0E0E52943379}"/>
              </a:ext>
            </a:extLst>
          </p:cNvPr>
          <p:cNvPicPr>
            <a:picLocks noChangeAspect="1"/>
          </p:cNvPicPr>
          <p:nvPr/>
        </p:nvPicPr>
        <p:blipFill>
          <a:blip r:embed="rId7"/>
          <a:stretch>
            <a:fillRect/>
          </a:stretch>
        </p:blipFill>
        <p:spPr>
          <a:xfrm>
            <a:off x="6141892" y="1986241"/>
            <a:ext cx="2880000" cy="2160000"/>
          </a:xfrm>
          <a:prstGeom prst="rect">
            <a:avLst/>
          </a:prstGeom>
          <a:solidFill>
            <a:schemeClr val="lt1"/>
          </a:solidFill>
        </p:spPr>
      </p:pic>
      <p:pic>
        <p:nvPicPr>
          <p:cNvPr id="6" name="그림 5">
            <a:extLst>
              <a:ext uri="{FF2B5EF4-FFF2-40B4-BE49-F238E27FC236}">
                <a16:creationId xmlns:a16="http://schemas.microsoft.com/office/drawing/2014/main" id="{43E7E97E-9D1B-422F-AFEA-054A8FB17160}"/>
              </a:ext>
            </a:extLst>
          </p:cNvPr>
          <p:cNvPicPr>
            <a:picLocks noChangeAspect="1"/>
          </p:cNvPicPr>
          <p:nvPr/>
        </p:nvPicPr>
        <p:blipFill>
          <a:blip r:embed="rId8"/>
          <a:stretch>
            <a:fillRect/>
          </a:stretch>
        </p:blipFill>
        <p:spPr>
          <a:xfrm>
            <a:off x="6141892" y="4312951"/>
            <a:ext cx="2880000" cy="2160000"/>
          </a:xfrm>
          <a:prstGeom prst="rect">
            <a:avLst/>
          </a:prstGeom>
          <a:solidFill>
            <a:schemeClr val="lt1"/>
          </a:solidFill>
        </p:spPr>
      </p:pic>
    </p:spTree>
    <p:extLst>
      <p:ext uri="{BB962C8B-B14F-4D97-AF65-F5344CB8AC3E}">
        <p14:creationId xmlns:p14="http://schemas.microsoft.com/office/powerpoint/2010/main" val="282627020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Shape 197"/>
          <p:cNvSpPr txBox="1">
            <a:spLocks noGrp="1"/>
          </p:cNvSpPr>
          <p:nvPr>
            <p:ph type="sldNum" idx="12"/>
          </p:nvPr>
        </p:nvSpPr>
        <p:spPr>
          <a:xfrm>
            <a:off x="6553200" y="6356350"/>
            <a:ext cx="2133600" cy="365100"/>
          </a:xfrm>
          <a:prstGeom prst="rect">
            <a:avLst/>
          </a:prstGeom>
        </p:spPr>
        <p:txBody>
          <a:bodyPr lIns="91425" tIns="45700" rIns="91425" bIns="45700" anchor="ctr" anchorCtr="0">
            <a:noAutofit/>
          </a:bodyPr>
          <a:lstStyle/>
          <a:p>
            <a:pPr lvl="0" rtl="0">
              <a:spcBef>
                <a:spcPts val="0"/>
              </a:spcBef>
              <a:buNone/>
            </a:pPr>
            <a:fld id="{00000000-1234-1234-1234-123412341234}" type="slidenum">
              <a:rPr lang="en-US"/>
              <a:pPr lvl="0" rtl="0">
                <a:spcBef>
                  <a:spcPts val="0"/>
                </a:spcBef>
                <a:buNone/>
              </a:pPr>
              <a:t>85</a:t>
            </a:fld>
            <a:endParaRPr lang="en-US"/>
          </a:p>
        </p:txBody>
      </p:sp>
      <p:sp>
        <p:nvSpPr>
          <p:cNvPr id="13" name="Shape 132"/>
          <p:cNvSpPr txBox="1">
            <a:spLocks noGrp="1"/>
          </p:cNvSpPr>
          <p:nvPr>
            <p:ph type="title"/>
          </p:nvPr>
        </p:nvSpPr>
        <p:spPr>
          <a:xfrm>
            <a:off x="457200" y="41514"/>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600" b="0" i="0" u="none" strike="noStrike" cap="none" dirty="0">
                <a:solidFill>
                  <a:schemeClr val="lt1"/>
                </a:solidFill>
                <a:latin typeface="Calibri"/>
                <a:ea typeface="Calibri"/>
                <a:cs typeface="Calibri"/>
                <a:sym typeface="Calibri"/>
              </a:rPr>
              <a:t>PLPT </a:t>
            </a:r>
            <a:r>
              <a:rPr lang="en-US" dirty="0"/>
              <a:t>ABI-</a:t>
            </a:r>
            <a:r>
              <a:rPr lang="en-US" dirty="0">
                <a:solidFill>
                  <a:srgbClr val="00FF00"/>
                </a:solidFill>
              </a:rPr>
              <a:t>MESO1</a:t>
            </a:r>
            <a:r>
              <a:rPr lang="en-US" dirty="0"/>
              <a:t>-TPW:</a:t>
            </a:r>
          </a:p>
        </p:txBody>
      </p:sp>
      <p:sp>
        <p:nvSpPr>
          <p:cNvPr id="17" name="Shape 130"/>
          <p:cNvSpPr txBox="1">
            <a:spLocks/>
          </p:cNvSpPr>
          <p:nvPr/>
        </p:nvSpPr>
        <p:spPr>
          <a:xfrm>
            <a:off x="696506" y="1329116"/>
            <a:ext cx="1513294"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a:t>ECMWF</a:t>
            </a:r>
          </a:p>
        </p:txBody>
      </p:sp>
      <p:sp>
        <p:nvSpPr>
          <p:cNvPr id="18" name="Shape 130"/>
          <p:cNvSpPr txBox="1">
            <a:spLocks/>
          </p:cNvSpPr>
          <p:nvPr/>
        </p:nvSpPr>
        <p:spPr>
          <a:xfrm>
            <a:off x="3006090" y="1329116"/>
            <a:ext cx="3014266"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a:t>GDAS</a:t>
            </a:r>
          </a:p>
        </p:txBody>
      </p:sp>
      <p:sp>
        <p:nvSpPr>
          <p:cNvPr id="12" name="Shape 92"/>
          <p:cNvSpPr txBox="1">
            <a:spLocks/>
          </p:cNvSpPr>
          <p:nvPr/>
        </p:nvSpPr>
        <p:spPr>
          <a:xfrm>
            <a:off x="6553200" y="6356350"/>
            <a:ext cx="2133599" cy="365125"/>
          </a:xfrm>
          <a:prstGeom prst="rect">
            <a:avLst/>
          </a:prstGeom>
          <a:noFill/>
          <a:ln>
            <a:noFill/>
          </a:ln>
        </p:spPr>
        <p:txBody>
          <a:bodyPr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buSzPct val="25000"/>
            </a:pPr>
            <a:fld id="{00000000-1234-1234-1234-123412341234}" type="slidenum">
              <a:rPr lang="en-US" sz="1200" smtClean="0">
                <a:solidFill>
                  <a:schemeClr val="lt1"/>
                </a:solidFill>
                <a:latin typeface="Calibri"/>
                <a:ea typeface="Calibri"/>
                <a:cs typeface="Calibri"/>
                <a:sym typeface="Calibri"/>
              </a:rPr>
              <a:pPr algn="r">
                <a:buSzPct val="25000"/>
              </a:pPr>
              <a:t>85</a:t>
            </a:fld>
            <a:endParaRPr lang="en-US" sz="1200" dirty="0">
              <a:solidFill>
                <a:schemeClr val="lt1"/>
              </a:solidFill>
              <a:latin typeface="Calibri"/>
              <a:ea typeface="Calibri"/>
              <a:cs typeface="Calibri"/>
              <a:sym typeface="Calibri"/>
            </a:endParaRPr>
          </a:p>
        </p:txBody>
      </p:sp>
      <p:sp>
        <p:nvSpPr>
          <p:cNvPr id="19" name="Shape 130">
            <a:extLst>
              <a:ext uri="{FF2B5EF4-FFF2-40B4-BE49-F238E27FC236}">
                <a16:creationId xmlns:a16="http://schemas.microsoft.com/office/drawing/2014/main" id="{7FFC3C36-79DB-4D8E-AB91-4380EC3D7E38}"/>
              </a:ext>
            </a:extLst>
          </p:cNvPr>
          <p:cNvSpPr txBox="1">
            <a:spLocks noGrp="1"/>
          </p:cNvSpPr>
          <p:nvPr>
            <p:ph type="body" idx="1"/>
          </p:nvPr>
        </p:nvSpPr>
        <p:spPr>
          <a:xfrm>
            <a:off x="2705100" y="772856"/>
            <a:ext cx="3634740" cy="514924"/>
          </a:xfrm>
          <a:prstGeom prst="rect">
            <a:avLst/>
          </a:prstGeom>
        </p:spPr>
        <p:txBody>
          <a:bodyPr lIns="91425" tIns="91425" rIns="91425" bIns="91425" anchor="t" anchorCtr="0">
            <a:noAutofit/>
          </a:bodyPr>
          <a:lstStyle/>
          <a:p>
            <a:pPr lvl="0" algn="ctr">
              <a:spcBef>
                <a:spcPts val="0"/>
              </a:spcBef>
              <a:buNone/>
            </a:pPr>
            <a:r>
              <a:rPr lang="en-US" dirty="0"/>
              <a:t>2018.11-2019.04</a:t>
            </a:r>
            <a:endParaRPr dirty="0"/>
          </a:p>
        </p:txBody>
      </p:sp>
      <p:pic>
        <p:nvPicPr>
          <p:cNvPr id="7" name="그림 6">
            <a:extLst>
              <a:ext uri="{FF2B5EF4-FFF2-40B4-BE49-F238E27FC236}">
                <a16:creationId xmlns:a16="http://schemas.microsoft.com/office/drawing/2014/main" id="{C1FBFEE1-859A-49CF-94BE-DD46774AA60B}"/>
              </a:ext>
            </a:extLst>
          </p:cNvPr>
          <p:cNvPicPr>
            <a:picLocks noChangeAspect="1"/>
          </p:cNvPicPr>
          <p:nvPr/>
        </p:nvPicPr>
        <p:blipFill>
          <a:blip r:embed="rId3"/>
          <a:stretch>
            <a:fillRect/>
          </a:stretch>
        </p:blipFill>
        <p:spPr>
          <a:xfrm>
            <a:off x="3140356" y="1953213"/>
            <a:ext cx="2880000" cy="2160000"/>
          </a:xfrm>
          <a:prstGeom prst="rect">
            <a:avLst/>
          </a:prstGeom>
          <a:solidFill>
            <a:schemeClr val="lt1"/>
          </a:solidFill>
        </p:spPr>
      </p:pic>
      <p:pic>
        <p:nvPicPr>
          <p:cNvPr id="11" name="그림 10">
            <a:extLst>
              <a:ext uri="{FF2B5EF4-FFF2-40B4-BE49-F238E27FC236}">
                <a16:creationId xmlns:a16="http://schemas.microsoft.com/office/drawing/2014/main" id="{CE176653-9F7D-4963-8478-443FADF9BF82}"/>
              </a:ext>
            </a:extLst>
          </p:cNvPr>
          <p:cNvPicPr>
            <a:picLocks noChangeAspect="1"/>
          </p:cNvPicPr>
          <p:nvPr/>
        </p:nvPicPr>
        <p:blipFill>
          <a:blip r:embed="rId4"/>
          <a:stretch>
            <a:fillRect/>
          </a:stretch>
        </p:blipFill>
        <p:spPr>
          <a:xfrm>
            <a:off x="3117390" y="4302020"/>
            <a:ext cx="2880000" cy="2160000"/>
          </a:xfrm>
          <a:prstGeom prst="rect">
            <a:avLst/>
          </a:prstGeom>
          <a:solidFill>
            <a:schemeClr val="lt1"/>
          </a:solidFill>
        </p:spPr>
      </p:pic>
      <p:pic>
        <p:nvPicPr>
          <p:cNvPr id="15" name="그림 14">
            <a:extLst>
              <a:ext uri="{FF2B5EF4-FFF2-40B4-BE49-F238E27FC236}">
                <a16:creationId xmlns:a16="http://schemas.microsoft.com/office/drawing/2014/main" id="{69040BA9-9945-4D4A-9336-E7F0AD17BEFD}"/>
              </a:ext>
            </a:extLst>
          </p:cNvPr>
          <p:cNvPicPr>
            <a:picLocks noChangeAspect="1"/>
          </p:cNvPicPr>
          <p:nvPr/>
        </p:nvPicPr>
        <p:blipFill>
          <a:blip r:embed="rId5"/>
          <a:stretch>
            <a:fillRect/>
          </a:stretch>
        </p:blipFill>
        <p:spPr>
          <a:xfrm>
            <a:off x="107950" y="1932797"/>
            <a:ext cx="2880000" cy="2160000"/>
          </a:xfrm>
          <a:prstGeom prst="rect">
            <a:avLst/>
          </a:prstGeom>
          <a:solidFill>
            <a:schemeClr val="lt1"/>
          </a:solidFill>
        </p:spPr>
      </p:pic>
      <p:pic>
        <p:nvPicPr>
          <p:cNvPr id="25" name="그림 24">
            <a:extLst>
              <a:ext uri="{FF2B5EF4-FFF2-40B4-BE49-F238E27FC236}">
                <a16:creationId xmlns:a16="http://schemas.microsoft.com/office/drawing/2014/main" id="{8736E3B9-6E7A-4D5F-9B90-13B672FE2539}"/>
              </a:ext>
            </a:extLst>
          </p:cNvPr>
          <p:cNvPicPr>
            <a:picLocks noChangeAspect="1"/>
          </p:cNvPicPr>
          <p:nvPr/>
        </p:nvPicPr>
        <p:blipFill>
          <a:blip r:embed="rId6"/>
          <a:stretch>
            <a:fillRect/>
          </a:stretch>
        </p:blipFill>
        <p:spPr>
          <a:xfrm>
            <a:off x="107950" y="4302020"/>
            <a:ext cx="2880000" cy="2160000"/>
          </a:xfrm>
          <a:prstGeom prst="rect">
            <a:avLst/>
          </a:prstGeom>
          <a:solidFill>
            <a:schemeClr val="lt1"/>
          </a:solidFill>
        </p:spPr>
      </p:pic>
      <p:sp>
        <p:nvSpPr>
          <p:cNvPr id="27" name="Shape 130">
            <a:extLst>
              <a:ext uri="{FF2B5EF4-FFF2-40B4-BE49-F238E27FC236}">
                <a16:creationId xmlns:a16="http://schemas.microsoft.com/office/drawing/2014/main" id="{FEE25134-1AE9-406A-8D8D-9D090326CC59}"/>
              </a:ext>
            </a:extLst>
          </p:cNvPr>
          <p:cNvSpPr txBox="1">
            <a:spLocks/>
          </p:cNvSpPr>
          <p:nvPr/>
        </p:nvSpPr>
        <p:spPr>
          <a:xfrm>
            <a:off x="7121316" y="861816"/>
            <a:ext cx="1920240" cy="514924"/>
          </a:xfrm>
          <a:prstGeom prst="rect">
            <a:avLst/>
          </a:prstGeom>
          <a:noFill/>
          <a:ln>
            <a:solidFill>
              <a:srgbClr val="00FF00"/>
            </a:solidFill>
          </a:ln>
        </p:spPr>
        <p:txBody>
          <a:bodyPr lIns="72000" tIns="36000" rIns="36000" bIns="36000"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US" sz="1400" dirty="0">
                <a:solidFill>
                  <a:schemeClr val="bg1"/>
                </a:solidFill>
                <a:latin typeface="Arial Narrow" panose="020B0606020202030204" pitchFamily="34" charset="0"/>
              </a:rPr>
              <a:t>Accuracy spec: 1 mm</a:t>
            </a:r>
          </a:p>
          <a:p>
            <a:pPr marL="0" indent="0">
              <a:spcBef>
                <a:spcPts val="0"/>
              </a:spcBef>
              <a:buFont typeface="Arial"/>
              <a:buNone/>
            </a:pPr>
            <a:r>
              <a:rPr lang="en-US" sz="1400" dirty="0">
                <a:solidFill>
                  <a:schemeClr val="bg1"/>
                </a:solidFill>
                <a:latin typeface="Arial Narrow" panose="020B0606020202030204" pitchFamily="34" charset="0"/>
              </a:rPr>
              <a:t>Precision spec: 3 mm</a:t>
            </a:r>
          </a:p>
        </p:txBody>
      </p:sp>
    </p:spTree>
    <p:extLst>
      <p:ext uri="{BB962C8B-B14F-4D97-AF65-F5344CB8AC3E}">
        <p14:creationId xmlns:p14="http://schemas.microsoft.com/office/powerpoint/2010/main" val="386092038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3" name="그림 2">
            <a:extLst>
              <a:ext uri="{FF2B5EF4-FFF2-40B4-BE49-F238E27FC236}">
                <a16:creationId xmlns:a16="http://schemas.microsoft.com/office/drawing/2014/main" id="{BB6B4A49-7912-4C02-9327-667131BFC6DD}"/>
              </a:ext>
            </a:extLst>
          </p:cNvPr>
          <p:cNvPicPr>
            <a:picLocks noChangeAspect="1"/>
          </p:cNvPicPr>
          <p:nvPr/>
        </p:nvPicPr>
        <p:blipFill>
          <a:blip r:embed="rId3"/>
          <a:stretch>
            <a:fillRect/>
          </a:stretch>
        </p:blipFill>
        <p:spPr>
          <a:xfrm>
            <a:off x="1840966" y="4221330"/>
            <a:ext cx="2366938" cy="2520000"/>
          </a:xfrm>
          <a:prstGeom prst="rect">
            <a:avLst/>
          </a:prstGeom>
          <a:solidFill>
            <a:schemeClr val="lt1"/>
          </a:solidFill>
        </p:spPr>
      </p:pic>
      <p:pic>
        <p:nvPicPr>
          <p:cNvPr id="5" name="그림 4">
            <a:extLst>
              <a:ext uri="{FF2B5EF4-FFF2-40B4-BE49-F238E27FC236}">
                <a16:creationId xmlns:a16="http://schemas.microsoft.com/office/drawing/2014/main" id="{747B63D5-ED52-452A-9302-AEFEE8DD57E4}"/>
              </a:ext>
            </a:extLst>
          </p:cNvPr>
          <p:cNvPicPr>
            <a:picLocks noChangeAspect="1"/>
          </p:cNvPicPr>
          <p:nvPr/>
        </p:nvPicPr>
        <p:blipFill>
          <a:blip r:embed="rId4"/>
          <a:stretch>
            <a:fillRect/>
          </a:stretch>
        </p:blipFill>
        <p:spPr>
          <a:xfrm>
            <a:off x="1840966" y="1626572"/>
            <a:ext cx="2366938" cy="2520000"/>
          </a:xfrm>
          <a:prstGeom prst="rect">
            <a:avLst/>
          </a:prstGeom>
          <a:solidFill>
            <a:schemeClr val="lt1"/>
          </a:solidFill>
        </p:spPr>
      </p:pic>
      <p:sp>
        <p:nvSpPr>
          <p:cNvPr id="197" name="Shape 197"/>
          <p:cNvSpPr txBox="1">
            <a:spLocks noGrp="1"/>
          </p:cNvSpPr>
          <p:nvPr>
            <p:ph type="sldNum" idx="12"/>
          </p:nvPr>
        </p:nvSpPr>
        <p:spPr>
          <a:xfrm>
            <a:off x="6553200" y="6356350"/>
            <a:ext cx="2133600" cy="365100"/>
          </a:xfrm>
          <a:prstGeom prst="rect">
            <a:avLst/>
          </a:prstGeom>
        </p:spPr>
        <p:txBody>
          <a:bodyPr lIns="91425" tIns="45700" rIns="91425" bIns="45700" anchor="ctr" anchorCtr="0">
            <a:noAutofit/>
          </a:bodyPr>
          <a:lstStyle/>
          <a:p>
            <a:pPr lvl="0" rtl="0">
              <a:spcBef>
                <a:spcPts val="0"/>
              </a:spcBef>
              <a:buNone/>
            </a:pPr>
            <a:fld id="{00000000-1234-1234-1234-123412341234}" type="slidenum">
              <a:rPr lang="en-US"/>
              <a:pPr lvl="0" rtl="0">
                <a:spcBef>
                  <a:spcPts val="0"/>
                </a:spcBef>
                <a:buNone/>
              </a:pPr>
              <a:t>86</a:t>
            </a:fld>
            <a:endParaRPr lang="en-US"/>
          </a:p>
        </p:txBody>
      </p:sp>
      <p:sp>
        <p:nvSpPr>
          <p:cNvPr id="13" name="Shape 132"/>
          <p:cNvSpPr txBox="1">
            <a:spLocks noGrp="1"/>
          </p:cNvSpPr>
          <p:nvPr>
            <p:ph type="title"/>
          </p:nvPr>
        </p:nvSpPr>
        <p:spPr>
          <a:xfrm>
            <a:off x="1572670" y="41514"/>
            <a:ext cx="6030629"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600" b="0" i="0" u="none" strike="noStrike" cap="none" dirty="0">
                <a:solidFill>
                  <a:schemeClr val="lt1"/>
                </a:solidFill>
                <a:latin typeface="Calibri"/>
                <a:ea typeface="Calibri"/>
                <a:cs typeface="Calibri"/>
                <a:sym typeface="Calibri"/>
              </a:rPr>
              <a:t>PLPT </a:t>
            </a:r>
            <a:r>
              <a:rPr lang="en-US" dirty="0"/>
              <a:t>ABI-</a:t>
            </a:r>
            <a:r>
              <a:rPr lang="en-US" dirty="0">
                <a:solidFill>
                  <a:srgbClr val="FF0000"/>
                </a:solidFill>
              </a:rPr>
              <a:t>FD</a:t>
            </a:r>
            <a:r>
              <a:rPr lang="en-US" dirty="0"/>
              <a:t>-LVT, LVM:</a:t>
            </a:r>
          </a:p>
        </p:txBody>
      </p:sp>
      <p:sp>
        <p:nvSpPr>
          <p:cNvPr id="22" name="Shape 130"/>
          <p:cNvSpPr txBox="1">
            <a:spLocks noGrp="1"/>
          </p:cNvSpPr>
          <p:nvPr>
            <p:ph type="body" idx="1"/>
          </p:nvPr>
        </p:nvSpPr>
        <p:spPr>
          <a:xfrm>
            <a:off x="2704225" y="772856"/>
            <a:ext cx="3664423" cy="514924"/>
          </a:xfrm>
          <a:prstGeom prst="rect">
            <a:avLst/>
          </a:prstGeom>
        </p:spPr>
        <p:txBody>
          <a:bodyPr lIns="91425" tIns="91425" rIns="91425" bIns="91425" anchor="t" anchorCtr="0">
            <a:noAutofit/>
          </a:bodyPr>
          <a:lstStyle/>
          <a:p>
            <a:pPr lvl="0" algn="ctr" rtl="0">
              <a:spcBef>
                <a:spcPts val="0"/>
              </a:spcBef>
              <a:buNone/>
            </a:pPr>
            <a:r>
              <a:rPr lang="en-US" sz="2400" dirty="0"/>
              <a:t>2018.11-2019.04</a:t>
            </a:r>
            <a:endParaRPr lang="en-US" sz="2400" dirty="0">
              <a:solidFill>
                <a:srgbClr val="FF0000"/>
              </a:solidFill>
            </a:endParaRPr>
          </a:p>
          <a:p>
            <a:pPr lvl="0" algn="ctr">
              <a:spcBef>
                <a:spcPts val="0"/>
              </a:spcBef>
              <a:buNone/>
            </a:pPr>
            <a:endParaRPr dirty="0"/>
          </a:p>
        </p:txBody>
      </p:sp>
      <p:sp>
        <p:nvSpPr>
          <p:cNvPr id="18" name="Shape 92"/>
          <p:cNvSpPr txBox="1">
            <a:spLocks/>
          </p:cNvSpPr>
          <p:nvPr/>
        </p:nvSpPr>
        <p:spPr>
          <a:xfrm>
            <a:off x="6553200" y="6356350"/>
            <a:ext cx="2133599" cy="365125"/>
          </a:xfrm>
          <a:prstGeom prst="rect">
            <a:avLst/>
          </a:prstGeom>
          <a:noFill/>
          <a:ln>
            <a:noFill/>
          </a:ln>
        </p:spPr>
        <p:txBody>
          <a:bodyPr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buSzPct val="25000"/>
            </a:pPr>
            <a:fld id="{00000000-1234-1234-1234-123412341234}" type="slidenum">
              <a:rPr lang="en-US" sz="1200" smtClean="0">
                <a:solidFill>
                  <a:schemeClr val="lt1"/>
                </a:solidFill>
                <a:latin typeface="Calibri"/>
                <a:ea typeface="Calibri"/>
                <a:cs typeface="Calibri"/>
                <a:sym typeface="Calibri"/>
              </a:rPr>
              <a:pPr algn="r">
                <a:buSzPct val="25000"/>
              </a:pPr>
              <a:t>86</a:t>
            </a:fld>
            <a:endParaRPr lang="en-US" sz="1200" dirty="0">
              <a:solidFill>
                <a:schemeClr val="lt1"/>
              </a:solidFill>
              <a:latin typeface="Calibri"/>
              <a:ea typeface="Calibri"/>
              <a:cs typeface="Calibri"/>
              <a:sym typeface="Calibri"/>
            </a:endParaRPr>
          </a:p>
        </p:txBody>
      </p:sp>
      <p:sp>
        <p:nvSpPr>
          <p:cNvPr id="19" name="Shape 130"/>
          <p:cNvSpPr txBox="1">
            <a:spLocks/>
          </p:cNvSpPr>
          <p:nvPr/>
        </p:nvSpPr>
        <p:spPr>
          <a:xfrm>
            <a:off x="107950" y="2590213"/>
            <a:ext cx="1576276" cy="1487561"/>
          </a:xfrm>
          <a:prstGeom prst="rect">
            <a:avLst/>
          </a:prstGeom>
          <a:noFill/>
          <a:ln>
            <a:solidFill>
              <a:srgbClr val="00B050"/>
            </a:solidFill>
          </a:ln>
        </p:spPr>
        <p:style>
          <a:lnRef idx="2">
            <a:schemeClr val="accent6"/>
          </a:lnRef>
          <a:fillRef idx="1">
            <a:schemeClr val="lt1"/>
          </a:fillRef>
          <a:effectRef idx="0">
            <a:schemeClr val="accent6"/>
          </a:effectRef>
          <a:fontRef idx="minor">
            <a:schemeClr val="dk1"/>
          </a:fontRef>
        </p:style>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US" sz="1600" dirty="0">
                <a:solidFill>
                  <a:schemeClr val="bg1"/>
                </a:solidFill>
              </a:rPr>
              <a:t>Accuracy spec: </a:t>
            </a:r>
          </a:p>
          <a:p>
            <a:pPr marL="0" indent="0">
              <a:spcBef>
                <a:spcPts val="0"/>
              </a:spcBef>
              <a:buFont typeface="Arial"/>
              <a:buNone/>
            </a:pPr>
            <a:r>
              <a:rPr lang="en-US" sz="1600" dirty="0">
                <a:solidFill>
                  <a:schemeClr val="bg1"/>
                </a:solidFill>
              </a:rPr>
              <a:t>1 K (BL-400hPa)</a:t>
            </a:r>
          </a:p>
          <a:p>
            <a:pPr marL="0" indent="0">
              <a:spcBef>
                <a:spcPts val="0"/>
              </a:spcBef>
              <a:buFont typeface="Arial"/>
              <a:buNone/>
            </a:pPr>
            <a:endParaRPr lang="en-US" sz="1600" dirty="0">
              <a:solidFill>
                <a:schemeClr val="bg1"/>
              </a:solidFill>
            </a:endParaRPr>
          </a:p>
          <a:p>
            <a:pPr marL="0" indent="0">
              <a:spcBef>
                <a:spcPts val="0"/>
              </a:spcBef>
              <a:buFont typeface="Arial"/>
              <a:buNone/>
            </a:pPr>
            <a:r>
              <a:rPr lang="en-US" sz="1600" dirty="0">
                <a:solidFill>
                  <a:schemeClr val="bg1"/>
                </a:solidFill>
              </a:rPr>
              <a:t>Precision spec: </a:t>
            </a:r>
          </a:p>
          <a:p>
            <a:pPr marL="0" indent="0">
              <a:spcBef>
                <a:spcPts val="0"/>
              </a:spcBef>
              <a:buFont typeface="Arial"/>
              <a:buNone/>
            </a:pPr>
            <a:r>
              <a:rPr lang="en-US" sz="1600" dirty="0">
                <a:solidFill>
                  <a:schemeClr val="bg1"/>
                </a:solidFill>
              </a:rPr>
              <a:t>2 K (BL-400hPa)</a:t>
            </a:r>
          </a:p>
        </p:txBody>
      </p:sp>
      <p:sp>
        <p:nvSpPr>
          <p:cNvPr id="47" name="Shape 130">
            <a:extLst>
              <a:ext uri="{FF2B5EF4-FFF2-40B4-BE49-F238E27FC236}">
                <a16:creationId xmlns:a16="http://schemas.microsoft.com/office/drawing/2014/main" id="{049D4733-1717-43C1-AA81-B88DEB151A6A}"/>
              </a:ext>
            </a:extLst>
          </p:cNvPr>
          <p:cNvSpPr txBox="1">
            <a:spLocks/>
          </p:cNvSpPr>
          <p:nvPr/>
        </p:nvSpPr>
        <p:spPr>
          <a:xfrm>
            <a:off x="2205434" y="1060931"/>
            <a:ext cx="1576276"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sz="2800" dirty="0">
                <a:solidFill>
                  <a:srgbClr val="FF0000"/>
                </a:solidFill>
              </a:rPr>
              <a:t>RAOB</a:t>
            </a:r>
          </a:p>
        </p:txBody>
      </p:sp>
      <p:sp>
        <p:nvSpPr>
          <p:cNvPr id="48" name="Shape 130">
            <a:extLst>
              <a:ext uri="{FF2B5EF4-FFF2-40B4-BE49-F238E27FC236}">
                <a16:creationId xmlns:a16="http://schemas.microsoft.com/office/drawing/2014/main" id="{6D8CA997-ADEE-42AF-8BF0-9BB2C0CD868F}"/>
              </a:ext>
            </a:extLst>
          </p:cNvPr>
          <p:cNvSpPr txBox="1">
            <a:spLocks/>
          </p:cNvSpPr>
          <p:nvPr/>
        </p:nvSpPr>
        <p:spPr>
          <a:xfrm>
            <a:off x="4736798" y="1060931"/>
            <a:ext cx="1576276"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sz="2800" dirty="0">
                <a:solidFill>
                  <a:srgbClr val="FF0000"/>
                </a:solidFill>
              </a:rPr>
              <a:t>ECMWF</a:t>
            </a:r>
          </a:p>
        </p:txBody>
      </p:sp>
      <p:sp>
        <p:nvSpPr>
          <p:cNvPr id="49" name="Shape 130">
            <a:extLst>
              <a:ext uri="{FF2B5EF4-FFF2-40B4-BE49-F238E27FC236}">
                <a16:creationId xmlns:a16="http://schemas.microsoft.com/office/drawing/2014/main" id="{68C1C276-F68C-4EAB-9FFE-C586C6EDDC12}"/>
              </a:ext>
            </a:extLst>
          </p:cNvPr>
          <p:cNvSpPr txBox="1">
            <a:spLocks/>
          </p:cNvSpPr>
          <p:nvPr/>
        </p:nvSpPr>
        <p:spPr>
          <a:xfrm>
            <a:off x="7083783" y="1060931"/>
            <a:ext cx="1576276"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sz="2800" dirty="0">
                <a:solidFill>
                  <a:srgbClr val="FF0000"/>
                </a:solidFill>
              </a:rPr>
              <a:t>GDAS</a:t>
            </a:r>
          </a:p>
        </p:txBody>
      </p:sp>
      <p:sp>
        <p:nvSpPr>
          <p:cNvPr id="54" name="Shape 130">
            <a:extLst>
              <a:ext uri="{FF2B5EF4-FFF2-40B4-BE49-F238E27FC236}">
                <a16:creationId xmlns:a16="http://schemas.microsoft.com/office/drawing/2014/main" id="{AB068BC1-33BF-4807-9B47-875BFE63B5E1}"/>
              </a:ext>
            </a:extLst>
          </p:cNvPr>
          <p:cNvSpPr txBox="1">
            <a:spLocks/>
          </p:cNvSpPr>
          <p:nvPr/>
        </p:nvSpPr>
        <p:spPr>
          <a:xfrm>
            <a:off x="88468" y="2068403"/>
            <a:ext cx="1229110" cy="524486"/>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sz="2400" dirty="0">
                <a:solidFill>
                  <a:schemeClr val="bg1"/>
                </a:solidFill>
              </a:rPr>
              <a:t>LVT (K)</a:t>
            </a:r>
          </a:p>
        </p:txBody>
      </p:sp>
      <p:sp>
        <p:nvSpPr>
          <p:cNvPr id="55" name="Shape 130">
            <a:extLst>
              <a:ext uri="{FF2B5EF4-FFF2-40B4-BE49-F238E27FC236}">
                <a16:creationId xmlns:a16="http://schemas.microsoft.com/office/drawing/2014/main" id="{3A8EE0BB-8263-4458-8A05-AC06B1F2A3A0}"/>
              </a:ext>
            </a:extLst>
          </p:cNvPr>
          <p:cNvSpPr txBox="1">
            <a:spLocks/>
          </p:cNvSpPr>
          <p:nvPr/>
        </p:nvSpPr>
        <p:spPr>
          <a:xfrm>
            <a:off x="107950" y="4748344"/>
            <a:ext cx="1464720" cy="399853"/>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US" sz="2400" dirty="0">
                <a:solidFill>
                  <a:schemeClr val="bg1"/>
                </a:solidFill>
              </a:rPr>
              <a:t>LVM (%)</a:t>
            </a:r>
          </a:p>
        </p:txBody>
      </p:sp>
      <p:pic>
        <p:nvPicPr>
          <p:cNvPr id="60" name="그림 59">
            <a:extLst>
              <a:ext uri="{FF2B5EF4-FFF2-40B4-BE49-F238E27FC236}">
                <a16:creationId xmlns:a16="http://schemas.microsoft.com/office/drawing/2014/main" id="{08635465-57F8-4741-B8D0-A14E8FB5D0EF}"/>
              </a:ext>
            </a:extLst>
          </p:cNvPr>
          <p:cNvPicPr>
            <a:picLocks noChangeAspect="1"/>
          </p:cNvPicPr>
          <p:nvPr/>
        </p:nvPicPr>
        <p:blipFill>
          <a:blip r:embed="rId5"/>
          <a:stretch>
            <a:fillRect/>
          </a:stretch>
        </p:blipFill>
        <p:spPr>
          <a:xfrm>
            <a:off x="6669111" y="4221330"/>
            <a:ext cx="2366938" cy="2520000"/>
          </a:xfrm>
          <a:prstGeom prst="rect">
            <a:avLst/>
          </a:prstGeom>
          <a:solidFill>
            <a:schemeClr val="lt1"/>
          </a:solidFill>
        </p:spPr>
      </p:pic>
      <p:pic>
        <p:nvPicPr>
          <p:cNvPr id="62" name="그림 61">
            <a:extLst>
              <a:ext uri="{FF2B5EF4-FFF2-40B4-BE49-F238E27FC236}">
                <a16:creationId xmlns:a16="http://schemas.microsoft.com/office/drawing/2014/main" id="{DD16A5B4-C547-4202-B48D-FD11DC70E5E8}"/>
              </a:ext>
            </a:extLst>
          </p:cNvPr>
          <p:cNvPicPr>
            <a:picLocks noChangeAspect="1"/>
          </p:cNvPicPr>
          <p:nvPr/>
        </p:nvPicPr>
        <p:blipFill>
          <a:blip r:embed="rId6"/>
          <a:stretch>
            <a:fillRect/>
          </a:stretch>
        </p:blipFill>
        <p:spPr>
          <a:xfrm>
            <a:off x="6669111" y="1626572"/>
            <a:ext cx="2366939" cy="2520000"/>
          </a:xfrm>
          <a:prstGeom prst="rect">
            <a:avLst/>
          </a:prstGeom>
          <a:solidFill>
            <a:schemeClr val="lt1"/>
          </a:solidFill>
        </p:spPr>
      </p:pic>
      <p:pic>
        <p:nvPicPr>
          <p:cNvPr id="203" name="그림 202">
            <a:extLst>
              <a:ext uri="{FF2B5EF4-FFF2-40B4-BE49-F238E27FC236}">
                <a16:creationId xmlns:a16="http://schemas.microsoft.com/office/drawing/2014/main" id="{26DA4151-2FE4-49B0-AFED-19E4030EA53B}"/>
              </a:ext>
            </a:extLst>
          </p:cNvPr>
          <p:cNvPicPr>
            <a:picLocks noChangeAspect="1"/>
          </p:cNvPicPr>
          <p:nvPr/>
        </p:nvPicPr>
        <p:blipFill>
          <a:blip r:embed="rId7"/>
          <a:stretch>
            <a:fillRect/>
          </a:stretch>
        </p:blipFill>
        <p:spPr>
          <a:xfrm>
            <a:off x="4255039" y="4221330"/>
            <a:ext cx="2366938" cy="2520000"/>
          </a:xfrm>
          <a:prstGeom prst="rect">
            <a:avLst/>
          </a:prstGeom>
          <a:solidFill>
            <a:schemeClr val="lt1"/>
          </a:solidFill>
        </p:spPr>
      </p:pic>
      <p:pic>
        <p:nvPicPr>
          <p:cNvPr id="211" name="그림 210">
            <a:extLst>
              <a:ext uri="{FF2B5EF4-FFF2-40B4-BE49-F238E27FC236}">
                <a16:creationId xmlns:a16="http://schemas.microsoft.com/office/drawing/2014/main" id="{1E99F1F7-1562-4793-ABB9-C7A4FFDA1B39}"/>
              </a:ext>
            </a:extLst>
          </p:cNvPr>
          <p:cNvPicPr>
            <a:picLocks noChangeAspect="1"/>
          </p:cNvPicPr>
          <p:nvPr/>
        </p:nvPicPr>
        <p:blipFill>
          <a:blip r:embed="rId8"/>
          <a:stretch>
            <a:fillRect/>
          </a:stretch>
        </p:blipFill>
        <p:spPr>
          <a:xfrm>
            <a:off x="4255039" y="1626572"/>
            <a:ext cx="2366938" cy="2520000"/>
          </a:xfrm>
          <a:prstGeom prst="rect">
            <a:avLst/>
          </a:prstGeom>
          <a:solidFill>
            <a:schemeClr val="lt1"/>
          </a:solidFill>
        </p:spPr>
      </p:pic>
      <p:sp>
        <p:nvSpPr>
          <p:cNvPr id="89" name="Shape 130">
            <a:extLst>
              <a:ext uri="{FF2B5EF4-FFF2-40B4-BE49-F238E27FC236}">
                <a16:creationId xmlns:a16="http://schemas.microsoft.com/office/drawing/2014/main" id="{F196BD30-95F5-466F-962F-0CF1803D0A6F}"/>
              </a:ext>
            </a:extLst>
          </p:cNvPr>
          <p:cNvSpPr txBox="1">
            <a:spLocks/>
          </p:cNvSpPr>
          <p:nvPr/>
        </p:nvSpPr>
        <p:spPr>
          <a:xfrm>
            <a:off x="88468" y="5286385"/>
            <a:ext cx="1706684" cy="1135117"/>
          </a:xfrm>
          <a:prstGeom prst="rect">
            <a:avLst/>
          </a:prstGeom>
          <a:noFill/>
          <a:ln>
            <a:solidFill>
              <a:srgbClr val="00B050"/>
            </a:solidFill>
          </a:ln>
        </p:spPr>
        <p:style>
          <a:lnRef idx="2">
            <a:schemeClr val="accent6"/>
          </a:lnRef>
          <a:fillRef idx="1">
            <a:schemeClr val="lt1"/>
          </a:fillRef>
          <a:effectRef idx="0">
            <a:schemeClr val="accent6"/>
          </a:effectRef>
          <a:fontRef idx="minor">
            <a:schemeClr val="dk1"/>
          </a:fontRef>
        </p:style>
        <p:txBody>
          <a:bodyPr lIns="91425" tIns="91425" rIns="0"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US" sz="1600" dirty="0">
                <a:solidFill>
                  <a:schemeClr val="bg1"/>
                </a:solidFill>
              </a:rPr>
              <a:t>Accuracy &amp; Precision spec: </a:t>
            </a:r>
          </a:p>
          <a:p>
            <a:pPr marL="0" indent="0">
              <a:spcBef>
                <a:spcPts val="0"/>
              </a:spcBef>
              <a:buFont typeface="Arial"/>
              <a:buNone/>
            </a:pPr>
            <a:r>
              <a:rPr lang="en-US" sz="1600" dirty="0">
                <a:solidFill>
                  <a:schemeClr val="bg1"/>
                </a:solidFill>
              </a:rPr>
              <a:t>18% (sfc-300hPa),                   20% (300-100hPa)</a:t>
            </a:r>
          </a:p>
        </p:txBody>
      </p:sp>
    </p:spTree>
    <p:extLst>
      <p:ext uri="{BB962C8B-B14F-4D97-AF65-F5344CB8AC3E}">
        <p14:creationId xmlns:p14="http://schemas.microsoft.com/office/powerpoint/2010/main" val="224195443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3" name="그림 2">
            <a:extLst>
              <a:ext uri="{FF2B5EF4-FFF2-40B4-BE49-F238E27FC236}">
                <a16:creationId xmlns:a16="http://schemas.microsoft.com/office/drawing/2014/main" id="{C286A9F5-E78A-4666-80CF-99D4EC6AA146}"/>
              </a:ext>
            </a:extLst>
          </p:cNvPr>
          <p:cNvPicPr>
            <a:picLocks noChangeAspect="1"/>
          </p:cNvPicPr>
          <p:nvPr/>
        </p:nvPicPr>
        <p:blipFill>
          <a:blip r:embed="rId3"/>
          <a:stretch>
            <a:fillRect/>
          </a:stretch>
        </p:blipFill>
        <p:spPr>
          <a:xfrm>
            <a:off x="1837502" y="4214127"/>
            <a:ext cx="2366938" cy="2520000"/>
          </a:xfrm>
          <a:prstGeom prst="rect">
            <a:avLst/>
          </a:prstGeom>
          <a:solidFill>
            <a:schemeClr val="lt1"/>
          </a:solidFill>
        </p:spPr>
      </p:pic>
      <p:pic>
        <p:nvPicPr>
          <p:cNvPr id="5" name="그림 4">
            <a:extLst>
              <a:ext uri="{FF2B5EF4-FFF2-40B4-BE49-F238E27FC236}">
                <a16:creationId xmlns:a16="http://schemas.microsoft.com/office/drawing/2014/main" id="{8A18A18F-CF5F-429A-AF94-9D498192C018}"/>
              </a:ext>
            </a:extLst>
          </p:cNvPr>
          <p:cNvPicPr>
            <a:picLocks noChangeAspect="1"/>
          </p:cNvPicPr>
          <p:nvPr/>
        </p:nvPicPr>
        <p:blipFill>
          <a:blip r:embed="rId4"/>
          <a:stretch>
            <a:fillRect/>
          </a:stretch>
        </p:blipFill>
        <p:spPr>
          <a:xfrm>
            <a:off x="1837502" y="1631288"/>
            <a:ext cx="2366938" cy="2520000"/>
          </a:xfrm>
          <a:prstGeom prst="rect">
            <a:avLst/>
          </a:prstGeom>
          <a:solidFill>
            <a:schemeClr val="lt1"/>
          </a:solidFill>
        </p:spPr>
      </p:pic>
      <p:sp>
        <p:nvSpPr>
          <p:cNvPr id="197" name="Shape 197"/>
          <p:cNvSpPr txBox="1">
            <a:spLocks noGrp="1"/>
          </p:cNvSpPr>
          <p:nvPr>
            <p:ph type="sldNum" idx="12"/>
          </p:nvPr>
        </p:nvSpPr>
        <p:spPr>
          <a:xfrm>
            <a:off x="6553200" y="6356350"/>
            <a:ext cx="2133600" cy="365100"/>
          </a:xfrm>
          <a:prstGeom prst="rect">
            <a:avLst/>
          </a:prstGeom>
        </p:spPr>
        <p:txBody>
          <a:bodyPr lIns="91425" tIns="45700" rIns="91425" bIns="45700" anchor="ctr" anchorCtr="0">
            <a:noAutofit/>
          </a:bodyPr>
          <a:lstStyle/>
          <a:p>
            <a:pPr lvl="0" rtl="0">
              <a:spcBef>
                <a:spcPts val="0"/>
              </a:spcBef>
              <a:buNone/>
            </a:pPr>
            <a:fld id="{00000000-1234-1234-1234-123412341234}" type="slidenum">
              <a:rPr lang="en-US"/>
              <a:pPr lvl="0" rtl="0">
                <a:spcBef>
                  <a:spcPts val="0"/>
                </a:spcBef>
                <a:buNone/>
              </a:pPr>
              <a:t>87</a:t>
            </a:fld>
            <a:endParaRPr lang="en-US"/>
          </a:p>
        </p:txBody>
      </p:sp>
      <p:sp>
        <p:nvSpPr>
          <p:cNvPr id="13" name="Shape 132"/>
          <p:cNvSpPr txBox="1">
            <a:spLocks noGrp="1"/>
          </p:cNvSpPr>
          <p:nvPr>
            <p:ph type="title"/>
          </p:nvPr>
        </p:nvSpPr>
        <p:spPr>
          <a:xfrm>
            <a:off x="1576276" y="41514"/>
            <a:ext cx="5989445"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600" b="0" i="0" u="none" strike="noStrike" cap="none" dirty="0">
                <a:solidFill>
                  <a:schemeClr val="lt1"/>
                </a:solidFill>
                <a:latin typeface="Calibri"/>
                <a:ea typeface="Calibri"/>
                <a:cs typeface="Calibri"/>
                <a:sym typeface="Calibri"/>
              </a:rPr>
              <a:t>PLPT </a:t>
            </a:r>
            <a:r>
              <a:rPr lang="en-US" dirty="0"/>
              <a:t>ABI-</a:t>
            </a:r>
            <a:r>
              <a:rPr lang="en-US" dirty="0">
                <a:solidFill>
                  <a:srgbClr val="00FF00"/>
                </a:solidFill>
              </a:rPr>
              <a:t>Meso1</a:t>
            </a:r>
            <a:r>
              <a:rPr lang="en-US" dirty="0"/>
              <a:t>-LVT, LVM:</a:t>
            </a:r>
          </a:p>
        </p:txBody>
      </p:sp>
      <p:sp>
        <p:nvSpPr>
          <p:cNvPr id="18" name="Shape 92"/>
          <p:cNvSpPr txBox="1">
            <a:spLocks/>
          </p:cNvSpPr>
          <p:nvPr/>
        </p:nvSpPr>
        <p:spPr>
          <a:xfrm>
            <a:off x="6553200" y="6356350"/>
            <a:ext cx="2133599" cy="365125"/>
          </a:xfrm>
          <a:prstGeom prst="rect">
            <a:avLst/>
          </a:prstGeom>
          <a:noFill/>
          <a:ln>
            <a:noFill/>
          </a:ln>
        </p:spPr>
        <p:txBody>
          <a:bodyPr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buSzPct val="25000"/>
            </a:pPr>
            <a:fld id="{00000000-1234-1234-1234-123412341234}" type="slidenum">
              <a:rPr lang="en-US" sz="1200" smtClean="0">
                <a:solidFill>
                  <a:schemeClr val="lt1"/>
                </a:solidFill>
                <a:latin typeface="Calibri"/>
                <a:ea typeface="Calibri"/>
                <a:cs typeface="Calibri"/>
                <a:sym typeface="Calibri"/>
              </a:rPr>
              <a:pPr algn="r">
                <a:buSzPct val="25000"/>
              </a:pPr>
              <a:t>87</a:t>
            </a:fld>
            <a:endParaRPr lang="en-US" sz="1200" dirty="0">
              <a:solidFill>
                <a:schemeClr val="lt1"/>
              </a:solidFill>
              <a:latin typeface="Calibri"/>
              <a:ea typeface="Calibri"/>
              <a:cs typeface="Calibri"/>
              <a:sym typeface="Calibri"/>
            </a:endParaRPr>
          </a:p>
        </p:txBody>
      </p:sp>
      <p:sp>
        <p:nvSpPr>
          <p:cNvPr id="34" name="Shape 130">
            <a:extLst>
              <a:ext uri="{FF2B5EF4-FFF2-40B4-BE49-F238E27FC236}">
                <a16:creationId xmlns:a16="http://schemas.microsoft.com/office/drawing/2014/main" id="{5DDEE051-335A-48F5-B0E4-CE4648CE5915}"/>
              </a:ext>
            </a:extLst>
          </p:cNvPr>
          <p:cNvSpPr txBox="1">
            <a:spLocks/>
          </p:cNvSpPr>
          <p:nvPr/>
        </p:nvSpPr>
        <p:spPr>
          <a:xfrm>
            <a:off x="88468" y="2068403"/>
            <a:ext cx="1229110" cy="524486"/>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sz="2400" dirty="0">
                <a:solidFill>
                  <a:schemeClr val="bg1"/>
                </a:solidFill>
              </a:rPr>
              <a:t>LVT (K)</a:t>
            </a:r>
          </a:p>
        </p:txBody>
      </p:sp>
      <p:sp>
        <p:nvSpPr>
          <p:cNvPr id="35" name="Shape 130">
            <a:extLst>
              <a:ext uri="{FF2B5EF4-FFF2-40B4-BE49-F238E27FC236}">
                <a16:creationId xmlns:a16="http://schemas.microsoft.com/office/drawing/2014/main" id="{8AA03BE0-0FC6-4821-8F00-790C79480588}"/>
              </a:ext>
            </a:extLst>
          </p:cNvPr>
          <p:cNvSpPr txBox="1">
            <a:spLocks/>
          </p:cNvSpPr>
          <p:nvPr/>
        </p:nvSpPr>
        <p:spPr>
          <a:xfrm>
            <a:off x="107950" y="4748344"/>
            <a:ext cx="1464720" cy="399853"/>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US" sz="2400" dirty="0">
                <a:solidFill>
                  <a:schemeClr val="bg1"/>
                </a:solidFill>
              </a:rPr>
              <a:t>LVM (%)</a:t>
            </a:r>
          </a:p>
        </p:txBody>
      </p:sp>
      <p:sp>
        <p:nvSpPr>
          <p:cNvPr id="36" name="Shape 130">
            <a:extLst>
              <a:ext uri="{FF2B5EF4-FFF2-40B4-BE49-F238E27FC236}">
                <a16:creationId xmlns:a16="http://schemas.microsoft.com/office/drawing/2014/main" id="{4DF475B3-C804-4D4F-91F8-E3F72FCA4C3D}"/>
              </a:ext>
            </a:extLst>
          </p:cNvPr>
          <p:cNvSpPr txBox="1">
            <a:spLocks/>
          </p:cNvSpPr>
          <p:nvPr/>
        </p:nvSpPr>
        <p:spPr>
          <a:xfrm>
            <a:off x="2192908" y="1060931"/>
            <a:ext cx="1576276"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sz="2800" dirty="0">
                <a:solidFill>
                  <a:srgbClr val="FF0000"/>
                </a:solidFill>
              </a:rPr>
              <a:t>RAOB</a:t>
            </a:r>
          </a:p>
        </p:txBody>
      </p:sp>
      <p:sp>
        <p:nvSpPr>
          <p:cNvPr id="37" name="Shape 130">
            <a:extLst>
              <a:ext uri="{FF2B5EF4-FFF2-40B4-BE49-F238E27FC236}">
                <a16:creationId xmlns:a16="http://schemas.microsoft.com/office/drawing/2014/main" id="{B7130C1D-D2EF-42F4-BDAF-16B47FE18DA2}"/>
              </a:ext>
            </a:extLst>
          </p:cNvPr>
          <p:cNvSpPr txBox="1">
            <a:spLocks/>
          </p:cNvSpPr>
          <p:nvPr/>
        </p:nvSpPr>
        <p:spPr>
          <a:xfrm>
            <a:off x="4736798" y="1060931"/>
            <a:ext cx="1576276"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sz="2800" dirty="0">
                <a:solidFill>
                  <a:srgbClr val="FF0000"/>
                </a:solidFill>
              </a:rPr>
              <a:t>ECMWF</a:t>
            </a:r>
          </a:p>
        </p:txBody>
      </p:sp>
      <p:sp>
        <p:nvSpPr>
          <p:cNvPr id="38" name="Shape 130">
            <a:extLst>
              <a:ext uri="{FF2B5EF4-FFF2-40B4-BE49-F238E27FC236}">
                <a16:creationId xmlns:a16="http://schemas.microsoft.com/office/drawing/2014/main" id="{747A14CE-A599-465D-BB2F-4D6EE60FCA6E}"/>
              </a:ext>
            </a:extLst>
          </p:cNvPr>
          <p:cNvSpPr txBox="1">
            <a:spLocks/>
          </p:cNvSpPr>
          <p:nvPr/>
        </p:nvSpPr>
        <p:spPr>
          <a:xfrm>
            <a:off x="7096309" y="1060931"/>
            <a:ext cx="1576276"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sz="2800" dirty="0">
                <a:solidFill>
                  <a:srgbClr val="FF0000"/>
                </a:solidFill>
              </a:rPr>
              <a:t>GDAS</a:t>
            </a:r>
          </a:p>
        </p:txBody>
      </p:sp>
      <p:sp>
        <p:nvSpPr>
          <p:cNvPr id="39" name="Shape 130">
            <a:extLst>
              <a:ext uri="{FF2B5EF4-FFF2-40B4-BE49-F238E27FC236}">
                <a16:creationId xmlns:a16="http://schemas.microsoft.com/office/drawing/2014/main" id="{9691CC73-CDDA-4E28-BB69-CE3724940D33}"/>
              </a:ext>
            </a:extLst>
          </p:cNvPr>
          <p:cNvSpPr txBox="1">
            <a:spLocks/>
          </p:cNvSpPr>
          <p:nvPr/>
        </p:nvSpPr>
        <p:spPr>
          <a:xfrm>
            <a:off x="107950" y="2590213"/>
            <a:ext cx="1576276" cy="1487561"/>
          </a:xfrm>
          <a:prstGeom prst="rect">
            <a:avLst/>
          </a:prstGeom>
          <a:noFill/>
          <a:ln>
            <a:solidFill>
              <a:srgbClr val="00B050"/>
            </a:solidFill>
          </a:ln>
        </p:spPr>
        <p:style>
          <a:lnRef idx="2">
            <a:schemeClr val="accent6"/>
          </a:lnRef>
          <a:fillRef idx="1">
            <a:schemeClr val="lt1"/>
          </a:fillRef>
          <a:effectRef idx="0">
            <a:schemeClr val="accent6"/>
          </a:effectRef>
          <a:fontRef idx="minor">
            <a:schemeClr val="dk1"/>
          </a:fontRef>
        </p:style>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US" sz="1600" dirty="0">
                <a:solidFill>
                  <a:schemeClr val="bg1"/>
                </a:solidFill>
              </a:rPr>
              <a:t>Accuracy spec: </a:t>
            </a:r>
          </a:p>
          <a:p>
            <a:pPr marL="0" indent="0">
              <a:spcBef>
                <a:spcPts val="0"/>
              </a:spcBef>
              <a:buFont typeface="Arial"/>
              <a:buNone/>
            </a:pPr>
            <a:r>
              <a:rPr lang="en-US" sz="1600" dirty="0">
                <a:solidFill>
                  <a:schemeClr val="bg1"/>
                </a:solidFill>
              </a:rPr>
              <a:t>1 K (BL-400hPa)</a:t>
            </a:r>
          </a:p>
          <a:p>
            <a:pPr marL="0" indent="0">
              <a:spcBef>
                <a:spcPts val="0"/>
              </a:spcBef>
              <a:buFont typeface="Arial"/>
              <a:buNone/>
            </a:pPr>
            <a:endParaRPr lang="en-US" sz="1600" dirty="0">
              <a:solidFill>
                <a:schemeClr val="bg1"/>
              </a:solidFill>
            </a:endParaRPr>
          </a:p>
          <a:p>
            <a:pPr marL="0" indent="0">
              <a:spcBef>
                <a:spcPts val="0"/>
              </a:spcBef>
              <a:buFont typeface="Arial"/>
              <a:buNone/>
            </a:pPr>
            <a:r>
              <a:rPr lang="en-US" sz="1600" dirty="0">
                <a:solidFill>
                  <a:schemeClr val="bg1"/>
                </a:solidFill>
              </a:rPr>
              <a:t>Precision spec: </a:t>
            </a:r>
          </a:p>
          <a:p>
            <a:pPr marL="0" indent="0">
              <a:spcBef>
                <a:spcPts val="0"/>
              </a:spcBef>
              <a:buFont typeface="Arial"/>
              <a:buNone/>
            </a:pPr>
            <a:r>
              <a:rPr lang="en-US" sz="1600" dirty="0">
                <a:solidFill>
                  <a:schemeClr val="bg1"/>
                </a:solidFill>
              </a:rPr>
              <a:t>2 K (BL-400hPa)</a:t>
            </a:r>
          </a:p>
        </p:txBody>
      </p:sp>
      <p:pic>
        <p:nvPicPr>
          <p:cNvPr id="41" name="그림 40">
            <a:extLst>
              <a:ext uri="{FF2B5EF4-FFF2-40B4-BE49-F238E27FC236}">
                <a16:creationId xmlns:a16="http://schemas.microsoft.com/office/drawing/2014/main" id="{EBEC9917-5241-482B-A8FC-BB6CD441B23F}"/>
              </a:ext>
            </a:extLst>
          </p:cNvPr>
          <p:cNvPicPr>
            <a:picLocks noChangeAspect="1"/>
          </p:cNvPicPr>
          <p:nvPr/>
        </p:nvPicPr>
        <p:blipFill>
          <a:blip r:embed="rId5"/>
          <a:stretch>
            <a:fillRect/>
          </a:stretch>
        </p:blipFill>
        <p:spPr>
          <a:xfrm>
            <a:off x="6669112" y="4214127"/>
            <a:ext cx="2366938" cy="2520000"/>
          </a:xfrm>
          <a:prstGeom prst="rect">
            <a:avLst/>
          </a:prstGeom>
          <a:solidFill>
            <a:schemeClr val="lt1"/>
          </a:solidFill>
        </p:spPr>
      </p:pic>
      <p:pic>
        <p:nvPicPr>
          <p:cNvPr id="43" name="그림 42">
            <a:extLst>
              <a:ext uri="{FF2B5EF4-FFF2-40B4-BE49-F238E27FC236}">
                <a16:creationId xmlns:a16="http://schemas.microsoft.com/office/drawing/2014/main" id="{B4998114-1AD2-4E0C-BF09-CF95F49BDDE9}"/>
              </a:ext>
            </a:extLst>
          </p:cNvPr>
          <p:cNvPicPr>
            <a:picLocks noChangeAspect="1"/>
          </p:cNvPicPr>
          <p:nvPr/>
        </p:nvPicPr>
        <p:blipFill>
          <a:blip r:embed="rId6"/>
          <a:stretch>
            <a:fillRect/>
          </a:stretch>
        </p:blipFill>
        <p:spPr>
          <a:xfrm>
            <a:off x="6669112" y="1631288"/>
            <a:ext cx="2366938" cy="2520000"/>
          </a:xfrm>
          <a:prstGeom prst="rect">
            <a:avLst/>
          </a:prstGeom>
          <a:solidFill>
            <a:schemeClr val="lt1"/>
          </a:solidFill>
        </p:spPr>
      </p:pic>
      <p:pic>
        <p:nvPicPr>
          <p:cNvPr id="45" name="그림 44">
            <a:extLst>
              <a:ext uri="{FF2B5EF4-FFF2-40B4-BE49-F238E27FC236}">
                <a16:creationId xmlns:a16="http://schemas.microsoft.com/office/drawing/2014/main" id="{D1A5D56D-9A6E-449C-88BC-90A3D7B78DC1}"/>
              </a:ext>
            </a:extLst>
          </p:cNvPr>
          <p:cNvPicPr>
            <a:picLocks noChangeAspect="1"/>
          </p:cNvPicPr>
          <p:nvPr/>
        </p:nvPicPr>
        <p:blipFill>
          <a:blip r:embed="rId7"/>
          <a:stretch>
            <a:fillRect/>
          </a:stretch>
        </p:blipFill>
        <p:spPr>
          <a:xfrm>
            <a:off x="4253308" y="4214127"/>
            <a:ext cx="2366938" cy="2520000"/>
          </a:xfrm>
          <a:prstGeom prst="rect">
            <a:avLst/>
          </a:prstGeom>
          <a:solidFill>
            <a:schemeClr val="lt1"/>
          </a:solidFill>
        </p:spPr>
      </p:pic>
      <p:pic>
        <p:nvPicPr>
          <p:cNvPr id="46" name="그림 45">
            <a:extLst>
              <a:ext uri="{FF2B5EF4-FFF2-40B4-BE49-F238E27FC236}">
                <a16:creationId xmlns:a16="http://schemas.microsoft.com/office/drawing/2014/main" id="{967E8899-B916-42BE-833F-C1F0B2ECFAA5}"/>
              </a:ext>
            </a:extLst>
          </p:cNvPr>
          <p:cNvPicPr>
            <a:picLocks noChangeAspect="1"/>
          </p:cNvPicPr>
          <p:nvPr/>
        </p:nvPicPr>
        <p:blipFill>
          <a:blip r:embed="rId8"/>
          <a:stretch>
            <a:fillRect/>
          </a:stretch>
        </p:blipFill>
        <p:spPr>
          <a:xfrm>
            <a:off x="4253307" y="1631288"/>
            <a:ext cx="2366938" cy="2520000"/>
          </a:xfrm>
          <a:prstGeom prst="rect">
            <a:avLst/>
          </a:prstGeom>
          <a:solidFill>
            <a:schemeClr val="lt1"/>
          </a:solidFill>
        </p:spPr>
      </p:pic>
      <p:sp>
        <p:nvSpPr>
          <p:cNvPr id="47" name="Shape 130">
            <a:extLst>
              <a:ext uri="{FF2B5EF4-FFF2-40B4-BE49-F238E27FC236}">
                <a16:creationId xmlns:a16="http://schemas.microsoft.com/office/drawing/2014/main" id="{998C728F-214D-47CD-82BB-5F15AC770014}"/>
              </a:ext>
            </a:extLst>
          </p:cNvPr>
          <p:cNvSpPr txBox="1">
            <a:spLocks/>
          </p:cNvSpPr>
          <p:nvPr/>
        </p:nvSpPr>
        <p:spPr>
          <a:xfrm>
            <a:off x="88468" y="5286385"/>
            <a:ext cx="1706684" cy="1135117"/>
          </a:xfrm>
          <a:prstGeom prst="rect">
            <a:avLst/>
          </a:prstGeom>
          <a:noFill/>
          <a:ln>
            <a:solidFill>
              <a:srgbClr val="00B050"/>
            </a:solidFill>
          </a:ln>
        </p:spPr>
        <p:style>
          <a:lnRef idx="2">
            <a:schemeClr val="accent6"/>
          </a:lnRef>
          <a:fillRef idx="1">
            <a:schemeClr val="lt1"/>
          </a:fillRef>
          <a:effectRef idx="0">
            <a:schemeClr val="accent6"/>
          </a:effectRef>
          <a:fontRef idx="minor">
            <a:schemeClr val="dk1"/>
          </a:fontRef>
        </p:style>
        <p:txBody>
          <a:bodyPr lIns="91425" tIns="91425" rIns="0"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US" sz="1600" dirty="0">
                <a:solidFill>
                  <a:schemeClr val="bg1"/>
                </a:solidFill>
              </a:rPr>
              <a:t>Accuracy &amp; Precision spec: </a:t>
            </a:r>
          </a:p>
          <a:p>
            <a:pPr marL="0" indent="0">
              <a:spcBef>
                <a:spcPts val="0"/>
              </a:spcBef>
              <a:buFont typeface="Arial"/>
              <a:buNone/>
            </a:pPr>
            <a:r>
              <a:rPr lang="en-US" sz="1600" dirty="0">
                <a:solidFill>
                  <a:schemeClr val="bg1"/>
                </a:solidFill>
              </a:rPr>
              <a:t>18% (sfc-300hPa),                   20% (300-100hPa)</a:t>
            </a:r>
          </a:p>
        </p:txBody>
      </p:sp>
      <p:sp>
        <p:nvSpPr>
          <p:cNvPr id="50" name="Shape 130">
            <a:extLst>
              <a:ext uri="{FF2B5EF4-FFF2-40B4-BE49-F238E27FC236}">
                <a16:creationId xmlns:a16="http://schemas.microsoft.com/office/drawing/2014/main" id="{0DB19AC5-C6FB-4FF1-A83C-1E510499E08D}"/>
              </a:ext>
            </a:extLst>
          </p:cNvPr>
          <p:cNvSpPr txBox="1">
            <a:spLocks/>
          </p:cNvSpPr>
          <p:nvPr/>
        </p:nvSpPr>
        <p:spPr>
          <a:xfrm>
            <a:off x="1863330" y="772856"/>
            <a:ext cx="2575247"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lvl="0" algn="ctr">
              <a:spcBef>
                <a:spcPts val="0"/>
              </a:spcBef>
              <a:buNone/>
            </a:pPr>
            <a:r>
              <a:rPr lang="en-US" altLang="ko-KR" sz="2400" dirty="0"/>
              <a:t>2018.11-2019.04</a:t>
            </a:r>
          </a:p>
        </p:txBody>
      </p:sp>
      <p:sp>
        <p:nvSpPr>
          <p:cNvPr id="51" name="Shape 130">
            <a:extLst>
              <a:ext uri="{FF2B5EF4-FFF2-40B4-BE49-F238E27FC236}">
                <a16:creationId xmlns:a16="http://schemas.microsoft.com/office/drawing/2014/main" id="{05C48998-CB03-4AFD-81B6-0C257BCA461C}"/>
              </a:ext>
            </a:extLst>
          </p:cNvPr>
          <p:cNvSpPr txBox="1">
            <a:spLocks/>
          </p:cNvSpPr>
          <p:nvPr/>
        </p:nvSpPr>
        <p:spPr>
          <a:xfrm>
            <a:off x="5265576" y="772856"/>
            <a:ext cx="2575247"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lvl="0" algn="ctr">
              <a:spcBef>
                <a:spcPts val="0"/>
              </a:spcBef>
              <a:buNone/>
            </a:pPr>
            <a:r>
              <a:rPr lang="en-US" altLang="ko-KR" sz="2400" dirty="0"/>
              <a:t>2019.01-2019.04</a:t>
            </a:r>
          </a:p>
        </p:txBody>
      </p:sp>
    </p:spTree>
    <p:extLst>
      <p:ext uri="{BB962C8B-B14F-4D97-AF65-F5344CB8AC3E}">
        <p14:creationId xmlns:p14="http://schemas.microsoft.com/office/powerpoint/2010/main" val="7133853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3" name="그림 2">
            <a:extLst>
              <a:ext uri="{FF2B5EF4-FFF2-40B4-BE49-F238E27FC236}">
                <a16:creationId xmlns:a16="http://schemas.microsoft.com/office/drawing/2014/main" id="{730E9D96-6E6A-4462-ACCB-3C3470C07F21}"/>
              </a:ext>
            </a:extLst>
          </p:cNvPr>
          <p:cNvPicPr>
            <a:picLocks noChangeAspect="1"/>
          </p:cNvPicPr>
          <p:nvPr/>
        </p:nvPicPr>
        <p:blipFill>
          <a:blip r:embed="rId3"/>
          <a:stretch>
            <a:fillRect/>
          </a:stretch>
        </p:blipFill>
        <p:spPr>
          <a:xfrm>
            <a:off x="126000" y="1764061"/>
            <a:ext cx="2880000" cy="2160000"/>
          </a:xfrm>
          <a:prstGeom prst="rect">
            <a:avLst/>
          </a:prstGeom>
          <a:solidFill>
            <a:schemeClr val="lt1"/>
          </a:solidFill>
        </p:spPr>
      </p:pic>
      <p:pic>
        <p:nvPicPr>
          <p:cNvPr id="5" name="그림 4">
            <a:extLst>
              <a:ext uri="{FF2B5EF4-FFF2-40B4-BE49-F238E27FC236}">
                <a16:creationId xmlns:a16="http://schemas.microsoft.com/office/drawing/2014/main" id="{B514B06F-80AD-4213-B3C4-B7F67DFC30DC}"/>
              </a:ext>
            </a:extLst>
          </p:cNvPr>
          <p:cNvPicPr>
            <a:picLocks noChangeAspect="1"/>
          </p:cNvPicPr>
          <p:nvPr/>
        </p:nvPicPr>
        <p:blipFill>
          <a:blip r:embed="rId4"/>
          <a:stretch>
            <a:fillRect/>
          </a:stretch>
        </p:blipFill>
        <p:spPr>
          <a:xfrm>
            <a:off x="126000" y="4077288"/>
            <a:ext cx="2880000" cy="2160000"/>
          </a:xfrm>
          <a:prstGeom prst="rect">
            <a:avLst/>
          </a:prstGeom>
          <a:solidFill>
            <a:schemeClr val="lt1"/>
          </a:solidFill>
        </p:spPr>
      </p:pic>
      <p:sp>
        <p:nvSpPr>
          <p:cNvPr id="197" name="Shape 197"/>
          <p:cNvSpPr txBox="1">
            <a:spLocks noGrp="1"/>
          </p:cNvSpPr>
          <p:nvPr>
            <p:ph type="sldNum" idx="12"/>
          </p:nvPr>
        </p:nvSpPr>
        <p:spPr>
          <a:xfrm>
            <a:off x="6553200" y="6356350"/>
            <a:ext cx="2133600" cy="365100"/>
          </a:xfrm>
          <a:prstGeom prst="rect">
            <a:avLst/>
          </a:prstGeom>
        </p:spPr>
        <p:txBody>
          <a:bodyPr lIns="91425" tIns="45700" rIns="91425" bIns="45700" anchor="ctr" anchorCtr="0">
            <a:noAutofit/>
          </a:bodyPr>
          <a:lstStyle/>
          <a:p>
            <a:pPr lvl="0" rtl="0">
              <a:spcBef>
                <a:spcPts val="0"/>
              </a:spcBef>
              <a:buNone/>
            </a:pPr>
            <a:fld id="{00000000-1234-1234-1234-123412341234}" type="slidenum">
              <a:rPr lang="en-US"/>
              <a:pPr lvl="0" rtl="0">
                <a:spcBef>
                  <a:spcPts val="0"/>
                </a:spcBef>
                <a:buNone/>
              </a:pPr>
              <a:t>88</a:t>
            </a:fld>
            <a:endParaRPr lang="en-US"/>
          </a:p>
        </p:txBody>
      </p:sp>
      <p:sp>
        <p:nvSpPr>
          <p:cNvPr id="13" name="Shape 132"/>
          <p:cNvSpPr txBox="1">
            <a:spLocks noGrp="1"/>
          </p:cNvSpPr>
          <p:nvPr>
            <p:ph type="title"/>
          </p:nvPr>
        </p:nvSpPr>
        <p:spPr>
          <a:xfrm>
            <a:off x="457200" y="41514"/>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600" b="0" i="0" u="none" strike="noStrike" cap="none" dirty="0">
                <a:solidFill>
                  <a:schemeClr val="lt1"/>
                </a:solidFill>
                <a:latin typeface="Calibri"/>
                <a:ea typeface="Calibri"/>
                <a:cs typeface="Calibri"/>
                <a:sym typeface="Calibri"/>
              </a:rPr>
              <a:t>PLPT </a:t>
            </a:r>
            <a:r>
              <a:rPr lang="en-US" dirty="0"/>
              <a:t>ABI-</a:t>
            </a:r>
            <a:r>
              <a:rPr lang="en-US" dirty="0">
                <a:solidFill>
                  <a:srgbClr val="FF00FF"/>
                </a:solidFill>
              </a:rPr>
              <a:t>CONUS</a:t>
            </a:r>
            <a:r>
              <a:rPr lang="en-US" dirty="0"/>
              <a:t>-DSI:</a:t>
            </a:r>
          </a:p>
        </p:txBody>
      </p:sp>
      <p:sp>
        <p:nvSpPr>
          <p:cNvPr id="15" name="Shape 92"/>
          <p:cNvSpPr txBox="1">
            <a:spLocks/>
          </p:cNvSpPr>
          <p:nvPr/>
        </p:nvSpPr>
        <p:spPr>
          <a:xfrm>
            <a:off x="6553200" y="6356350"/>
            <a:ext cx="2133599" cy="365125"/>
          </a:xfrm>
          <a:prstGeom prst="rect">
            <a:avLst/>
          </a:prstGeom>
          <a:noFill/>
          <a:ln>
            <a:noFill/>
          </a:ln>
        </p:spPr>
        <p:txBody>
          <a:bodyPr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buSzPct val="25000"/>
            </a:pPr>
            <a:fld id="{00000000-1234-1234-1234-123412341234}" type="slidenum">
              <a:rPr lang="en-US" sz="1200" smtClean="0">
                <a:solidFill>
                  <a:schemeClr val="lt1"/>
                </a:solidFill>
                <a:latin typeface="Calibri"/>
                <a:ea typeface="Calibri"/>
                <a:cs typeface="Calibri"/>
                <a:sym typeface="Calibri"/>
              </a:rPr>
              <a:pPr algn="r">
                <a:buSzPct val="25000"/>
              </a:pPr>
              <a:t>88</a:t>
            </a:fld>
            <a:endParaRPr lang="en-US" sz="1200" dirty="0">
              <a:solidFill>
                <a:schemeClr val="lt1"/>
              </a:solidFill>
              <a:latin typeface="Calibri"/>
              <a:ea typeface="Calibri"/>
              <a:cs typeface="Calibri"/>
              <a:sym typeface="Calibri"/>
            </a:endParaRPr>
          </a:p>
        </p:txBody>
      </p:sp>
      <p:sp>
        <p:nvSpPr>
          <p:cNvPr id="24" name="Shape 130">
            <a:extLst>
              <a:ext uri="{FF2B5EF4-FFF2-40B4-BE49-F238E27FC236}">
                <a16:creationId xmlns:a16="http://schemas.microsoft.com/office/drawing/2014/main" id="{689159A3-9AB5-42CA-AC2F-D96546535F61}"/>
              </a:ext>
            </a:extLst>
          </p:cNvPr>
          <p:cNvSpPr txBox="1">
            <a:spLocks/>
          </p:cNvSpPr>
          <p:nvPr/>
        </p:nvSpPr>
        <p:spPr>
          <a:xfrm>
            <a:off x="952151" y="1274001"/>
            <a:ext cx="1415087"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US" sz="2800" b="1" dirty="0">
                <a:solidFill>
                  <a:srgbClr val="FF0000"/>
                </a:solidFill>
              </a:rPr>
              <a:t>RAOB</a:t>
            </a:r>
          </a:p>
        </p:txBody>
      </p:sp>
      <p:sp>
        <p:nvSpPr>
          <p:cNvPr id="26" name="Shape 130">
            <a:extLst>
              <a:ext uri="{FF2B5EF4-FFF2-40B4-BE49-F238E27FC236}">
                <a16:creationId xmlns:a16="http://schemas.microsoft.com/office/drawing/2014/main" id="{761DF5BD-10D1-4D60-92F6-6ECA0BF6B34E}"/>
              </a:ext>
            </a:extLst>
          </p:cNvPr>
          <p:cNvSpPr txBox="1">
            <a:spLocks/>
          </p:cNvSpPr>
          <p:nvPr/>
        </p:nvSpPr>
        <p:spPr>
          <a:xfrm>
            <a:off x="3948739" y="1274001"/>
            <a:ext cx="1592748"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US" sz="2800" b="1" dirty="0">
                <a:solidFill>
                  <a:srgbClr val="FF0000"/>
                </a:solidFill>
              </a:rPr>
              <a:t>ECMWF</a:t>
            </a:r>
          </a:p>
        </p:txBody>
      </p:sp>
      <p:sp>
        <p:nvSpPr>
          <p:cNvPr id="27" name="Shape 130">
            <a:extLst>
              <a:ext uri="{FF2B5EF4-FFF2-40B4-BE49-F238E27FC236}">
                <a16:creationId xmlns:a16="http://schemas.microsoft.com/office/drawing/2014/main" id="{C23495BC-CF4A-47AD-8133-BFE5C715BD66}"/>
              </a:ext>
            </a:extLst>
          </p:cNvPr>
          <p:cNvSpPr txBox="1">
            <a:spLocks/>
          </p:cNvSpPr>
          <p:nvPr/>
        </p:nvSpPr>
        <p:spPr>
          <a:xfrm>
            <a:off x="6795574" y="1274001"/>
            <a:ext cx="1592748"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sz="2800" b="1" dirty="0">
                <a:solidFill>
                  <a:srgbClr val="FF0000"/>
                </a:solidFill>
              </a:rPr>
              <a:t>GDAS</a:t>
            </a:r>
          </a:p>
        </p:txBody>
      </p:sp>
      <p:sp>
        <p:nvSpPr>
          <p:cNvPr id="34" name="Shape 130">
            <a:extLst>
              <a:ext uri="{FF2B5EF4-FFF2-40B4-BE49-F238E27FC236}">
                <a16:creationId xmlns:a16="http://schemas.microsoft.com/office/drawing/2014/main" id="{E503959A-3D75-44BA-ACA9-3DBDAE52A682}"/>
              </a:ext>
            </a:extLst>
          </p:cNvPr>
          <p:cNvSpPr txBox="1">
            <a:spLocks/>
          </p:cNvSpPr>
          <p:nvPr/>
        </p:nvSpPr>
        <p:spPr>
          <a:xfrm>
            <a:off x="7121316" y="861816"/>
            <a:ext cx="1920240" cy="514924"/>
          </a:xfrm>
          <a:prstGeom prst="rect">
            <a:avLst/>
          </a:prstGeom>
          <a:noFill/>
          <a:ln>
            <a:solidFill>
              <a:srgbClr val="00FF00"/>
            </a:solidFill>
          </a:ln>
        </p:spPr>
        <p:txBody>
          <a:bodyPr lIns="72000" tIns="36000" rIns="36000" bIns="36000"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US" sz="1400" dirty="0">
                <a:solidFill>
                  <a:schemeClr val="bg1"/>
                </a:solidFill>
                <a:latin typeface="Arial Narrow" panose="020B0606020202030204" pitchFamily="34" charset="0"/>
              </a:rPr>
              <a:t>Accuracy spec: 2 K</a:t>
            </a:r>
          </a:p>
          <a:p>
            <a:pPr marL="0" indent="0">
              <a:spcBef>
                <a:spcPts val="0"/>
              </a:spcBef>
              <a:buFont typeface="Arial"/>
              <a:buNone/>
            </a:pPr>
            <a:r>
              <a:rPr lang="en-US" sz="1400" dirty="0">
                <a:solidFill>
                  <a:schemeClr val="bg1"/>
                </a:solidFill>
                <a:latin typeface="Arial Narrow" panose="020B0606020202030204" pitchFamily="34" charset="0"/>
              </a:rPr>
              <a:t>Precision spec: 6.5 K</a:t>
            </a:r>
          </a:p>
        </p:txBody>
      </p:sp>
      <p:sp>
        <p:nvSpPr>
          <p:cNvPr id="46" name="Shape 130">
            <a:extLst>
              <a:ext uri="{FF2B5EF4-FFF2-40B4-BE49-F238E27FC236}">
                <a16:creationId xmlns:a16="http://schemas.microsoft.com/office/drawing/2014/main" id="{4424801F-EA0F-4E49-AD8D-1E92E3BDA62B}"/>
              </a:ext>
            </a:extLst>
          </p:cNvPr>
          <p:cNvSpPr txBox="1">
            <a:spLocks/>
          </p:cNvSpPr>
          <p:nvPr/>
        </p:nvSpPr>
        <p:spPr>
          <a:xfrm>
            <a:off x="2377440" y="772856"/>
            <a:ext cx="4267200"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algn="ctr">
              <a:spcBef>
                <a:spcPts val="0"/>
              </a:spcBef>
              <a:buFont typeface="Arial"/>
              <a:buNone/>
            </a:pPr>
            <a:r>
              <a:rPr lang="en-US" dirty="0"/>
              <a:t>2018.11-2019.04 </a:t>
            </a:r>
            <a:r>
              <a:rPr lang="en-US" dirty="0">
                <a:solidFill>
                  <a:srgbClr val="FF0000"/>
                </a:solidFill>
              </a:rPr>
              <a:t>LI</a:t>
            </a:r>
          </a:p>
        </p:txBody>
      </p:sp>
      <p:pic>
        <p:nvPicPr>
          <p:cNvPr id="54" name="그림 53">
            <a:extLst>
              <a:ext uri="{FF2B5EF4-FFF2-40B4-BE49-F238E27FC236}">
                <a16:creationId xmlns:a16="http://schemas.microsoft.com/office/drawing/2014/main" id="{2AAF2C56-DA4A-4549-AD7B-B05DC8E610AB}"/>
              </a:ext>
            </a:extLst>
          </p:cNvPr>
          <p:cNvPicPr>
            <a:picLocks noChangeAspect="1"/>
          </p:cNvPicPr>
          <p:nvPr/>
        </p:nvPicPr>
        <p:blipFill>
          <a:blip r:embed="rId5"/>
          <a:stretch>
            <a:fillRect/>
          </a:stretch>
        </p:blipFill>
        <p:spPr>
          <a:xfrm>
            <a:off x="6161556" y="1778260"/>
            <a:ext cx="2880000" cy="2160000"/>
          </a:xfrm>
          <a:prstGeom prst="rect">
            <a:avLst/>
          </a:prstGeom>
          <a:solidFill>
            <a:schemeClr val="lt1"/>
          </a:solidFill>
        </p:spPr>
      </p:pic>
      <p:pic>
        <p:nvPicPr>
          <p:cNvPr id="56" name="그림 55">
            <a:extLst>
              <a:ext uri="{FF2B5EF4-FFF2-40B4-BE49-F238E27FC236}">
                <a16:creationId xmlns:a16="http://schemas.microsoft.com/office/drawing/2014/main" id="{83209E7B-CDA8-4792-BEF5-46695EB7773E}"/>
              </a:ext>
            </a:extLst>
          </p:cNvPr>
          <p:cNvPicPr>
            <a:picLocks noChangeAspect="1"/>
          </p:cNvPicPr>
          <p:nvPr/>
        </p:nvPicPr>
        <p:blipFill>
          <a:blip r:embed="rId6"/>
          <a:stretch>
            <a:fillRect/>
          </a:stretch>
        </p:blipFill>
        <p:spPr>
          <a:xfrm>
            <a:off x="6138000" y="4074808"/>
            <a:ext cx="2880000" cy="2160000"/>
          </a:xfrm>
          <a:prstGeom prst="rect">
            <a:avLst/>
          </a:prstGeom>
          <a:solidFill>
            <a:schemeClr val="lt1"/>
          </a:solidFill>
        </p:spPr>
      </p:pic>
      <p:pic>
        <p:nvPicPr>
          <p:cNvPr id="58" name="그림 57">
            <a:extLst>
              <a:ext uri="{FF2B5EF4-FFF2-40B4-BE49-F238E27FC236}">
                <a16:creationId xmlns:a16="http://schemas.microsoft.com/office/drawing/2014/main" id="{A68E3162-96E9-4E01-A02B-570279CCBD8C}"/>
              </a:ext>
            </a:extLst>
          </p:cNvPr>
          <p:cNvPicPr>
            <a:picLocks noChangeAspect="1"/>
          </p:cNvPicPr>
          <p:nvPr/>
        </p:nvPicPr>
        <p:blipFill>
          <a:blip r:embed="rId7"/>
          <a:stretch>
            <a:fillRect/>
          </a:stretch>
        </p:blipFill>
        <p:spPr>
          <a:xfrm>
            <a:off x="3131863" y="1778260"/>
            <a:ext cx="2880000" cy="2160000"/>
          </a:xfrm>
          <a:prstGeom prst="rect">
            <a:avLst/>
          </a:prstGeom>
          <a:solidFill>
            <a:schemeClr val="lt1"/>
          </a:solidFill>
        </p:spPr>
      </p:pic>
      <p:pic>
        <p:nvPicPr>
          <p:cNvPr id="60" name="그림 59">
            <a:extLst>
              <a:ext uri="{FF2B5EF4-FFF2-40B4-BE49-F238E27FC236}">
                <a16:creationId xmlns:a16="http://schemas.microsoft.com/office/drawing/2014/main" id="{95141C06-30F1-4447-BC93-E19C40FDA4B3}"/>
              </a:ext>
            </a:extLst>
          </p:cNvPr>
          <p:cNvPicPr>
            <a:picLocks noChangeAspect="1"/>
          </p:cNvPicPr>
          <p:nvPr/>
        </p:nvPicPr>
        <p:blipFill>
          <a:blip r:embed="rId8"/>
          <a:stretch>
            <a:fillRect/>
          </a:stretch>
        </p:blipFill>
        <p:spPr>
          <a:xfrm>
            <a:off x="3131863" y="4085441"/>
            <a:ext cx="2880000" cy="2160000"/>
          </a:xfrm>
          <a:prstGeom prst="rect">
            <a:avLst/>
          </a:prstGeom>
          <a:solidFill>
            <a:schemeClr val="lt1"/>
          </a:solidFill>
        </p:spPr>
      </p:pic>
    </p:spTree>
    <p:extLst>
      <p:ext uri="{BB962C8B-B14F-4D97-AF65-F5344CB8AC3E}">
        <p14:creationId xmlns:p14="http://schemas.microsoft.com/office/powerpoint/2010/main" val="255350537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3" name="그림 2">
            <a:extLst>
              <a:ext uri="{FF2B5EF4-FFF2-40B4-BE49-F238E27FC236}">
                <a16:creationId xmlns:a16="http://schemas.microsoft.com/office/drawing/2014/main" id="{A808FE49-791E-4BB0-8FE0-2A756BC43DB9}"/>
              </a:ext>
            </a:extLst>
          </p:cNvPr>
          <p:cNvPicPr>
            <a:picLocks noChangeAspect="1"/>
          </p:cNvPicPr>
          <p:nvPr/>
        </p:nvPicPr>
        <p:blipFill>
          <a:blip r:embed="rId3"/>
          <a:stretch>
            <a:fillRect/>
          </a:stretch>
        </p:blipFill>
        <p:spPr>
          <a:xfrm>
            <a:off x="112052" y="1773825"/>
            <a:ext cx="2880000" cy="2160000"/>
          </a:xfrm>
          <a:prstGeom prst="rect">
            <a:avLst/>
          </a:prstGeom>
          <a:solidFill>
            <a:schemeClr val="lt1"/>
          </a:solidFill>
        </p:spPr>
      </p:pic>
      <p:pic>
        <p:nvPicPr>
          <p:cNvPr id="5" name="그림 4">
            <a:extLst>
              <a:ext uri="{FF2B5EF4-FFF2-40B4-BE49-F238E27FC236}">
                <a16:creationId xmlns:a16="http://schemas.microsoft.com/office/drawing/2014/main" id="{4C5FB899-82E6-46AC-BC1E-2B25D8326280}"/>
              </a:ext>
            </a:extLst>
          </p:cNvPr>
          <p:cNvPicPr>
            <a:picLocks noChangeAspect="1"/>
          </p:cNvPicPr>
          <p:nvPr/>
        </p:nvPicPr>
        <p:blipFill>
          <a:blip r:embed="rId4"/>
          <a:stretch>
            <a:fillRect/>
          </a:stretch>
        </p:blipFill>
        <p:spPr>
          <a:xfrm>
            <a:off x="112052" y="4077288"/>
            <a:ext cx="2880000" cy="2160000"/>
          </a:xfrm>
          <a:prstGeom prst="rect">
            <a:avLst/>
          </a:prstGeom>
          <a:solidFill>
            <a:schemeClr val="lt1"/>
          </a:solidFill>
        </p:spPr>
      </p:pic>
      <p:sp>
        <p:nvSpPr>
          <p:cNvPr id="197" name="Shape 197"/>
          <p:cNvSpPr txBox="1">
            <a:spLocks noGrp="1"/>
          </p:cNvSpPr>
          <p:nvPr>
            <p:ph type="sldNum" idx="12"/>
          </p:nvPr>
        </p:nvSpPr>
        <p:spPr>
          <a:xfrm>
            <a:off x="6553200" y="6356350"/>
            <a:ext cx="2133600" cy="365100"/>
          </a:xfrm>
          <a:prstGeom prst="rect">
            <a:avLst/>
          </a:prstGeom>
        </p:spPr>
        <p:txBody>
          <a:bodyPr lIns="91425" tIns="45700" rIns="91425" bIns="45700" anchor="ctr" anchorCtr="0">
            <a:noAutofit/>
          </a:bodyPr>
          <a:lstStyle/>
          <a:p>
            <a:pPr lvl="0" rtl="0">
              <a:spcBef>
                <a:spcPts val="0"/>
              </a:spcBef>
              <a:buNone/>
            </a:pPr>
            <a:fld id="{00000000-1234-1234-1234-123412341234}" type="slidenum">
              <a:rPr lang="en-US"/>
              <a:pPr lvl="0" rtl="0">
                <a:spcBef>
                  <a:spcPts val="0"/>
                </a:spcBef>
                <a:buNone/>
              </a:pPr>
              <a:t>89</a:t>
            </a:fld>
            <a:endParaRPr lang="en-US"/>
          </a:p>
        </p:txBody>
      </p:sp>
      <p:sp>
        <p:nvSpPr>
          <p:cNvPr id="13" name="Shape 132"/>
          <p:cNvSpPr txBox="1">
            <a:spLocks noGrp="1"/>
          </p:cNvSpPr>
          <p:nvPr>
            <p:ph type="title"/>
          </p:nvPr>
        </p:nvSpPr>
        <p:spPr>
          <a:xfrm>
            <a:off x="457200" y="41514"/>
            <a:ext cx="8229600" cy="1143000"/>
          </a:xfrm>
          <a:prstGeom prst="rect">
            <a:avLst/>
          </a:prstGeom>
          <a:noFill/>
          <a:ln>
            <a:noFill/>
          </a:ln>
        </p:spPr>
        <p:txBody>
          <a:bodyPr lIns="91425" tIns="45700" rIns="91425" bIns="45700" anchor="ctr" anchorCtr="0">
            <a:noAutofit/>
          </a:bodyPr>
          <a:lstStyle/>
          <a:p>
            <a:pPr lvl="0">
              <a:buSzPct val="25000"/>
            </a:pPr>
            <a:r>
              <a:rPr lang="en-US" sz="3600" b="0" i="0" u="none" strike="noStrike" cap="none" dirty="0">
                <a:solidFill>
                  <a:schemeClr val="lt1"/>
                </a:solidFill>
                <a:latin typeface="Calibri"/>
                <a:ea typeface="Calibri"/>
                <a:cs typeface="Calibri"/>
                <a:sym typeface="Calibri"/>
              </a:rPr>
              <a:t>PLPT </a:t>
            </a:r>
            <a:r>
              <a:rPr lang="en-US" dirty="0"/>
              <a:t>ABI-</a:t>
            </a:r>
            <a:r>
              <a:rPr lang="en-US" altLang="ko-KR" dirty="0">
                <a:solidFill>
                  <a:srgbClr val="FF00FF"/>
                </a:solidFill>
              </a:rPr>
              <a:t>CONUS</a:t>
            </a:r>
            <a:r>
              <a:rPr lang="en-US" dirty="0"/>
              <a:t>-DSI:</a:t>
            </a:r>
          </a:p>
        </p:txBody>
      </p:sp>
      <p:sp>
        <p:nvSpPr>
          <p:cNvPr id="23" name="Shape 130"/>
          <p:cNvSpPr txBox="1">
            <a:spLocks/>
          </p:cNvSpPr>
          <p:nvPr/>
        </p:nvSpPr>
        <p:spPr>
          <a:xfrm>
            <a:off x="2377440" y="772856"/>
            <a:ext cx="4267200"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algn="ctr">
              <a:spcBef>
                <a:spcPts val="0"/>
              </a:spcBef>
              <a:buFont typeface="Arial"/>
              <a:buNone/>
            </a:pPr>
            <a:r>
              <a:rPr lang="en-US" dirty="0"/>
              <a:t>2018.11-2019.04 </a:t>
            </a:r>
            <a:r>
              <a:rPr lang="en-US" dirty="0">
                <a:solidFill>
                  <a:srgbClr val="FF0000"/>
                </a:solidFill>
              </a:rPr>
              <a:t>CAPE</a:t>
            </a:r>
          </a:p>
        </p:txBody>
      </p:sp>
      <p:sp>
        <p:nvSpPr>
          <p:cNvPr id="15" name="Shape 92"/>
          <p:cNvSpPr txBox="1">
            <a:spLocks/>
          </p:cNvSpPr>
          <p:nvPr/>
        </p:nvSpPr>
        <p:spPr>
          <a:xfrm>
            <a:off x="6553200" y="6356350"/>
            <a:ext cx="2133599" cy="365125"/>
          </a:xfrm>
          <a:prstGeom prst="rect">
            <a:avLst/>
          </a:prstGeom>
          <a:noFill/>
          <a:ln>
            <a:noFill/>
          </a:ln>
        </p:spPr>
        <p:txBody>
          <a:bodyPr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buSzPct val="25000"/>
            </a:pPr>
            <a:fld id="{00000000-1234-1234-1234-123412341234}" type="slidenum">
              <a:rPr lang="en-US" sz="1200" smtClean="0">
                <a:solidFill>
                  <a:schemeClr val="lt1"/>
                </a:solidFill>
                <a:latin typeface="Calibri"/>
                <a:ea typeface="Calibri"/>
                <a:cs typeface="Calibri"/>
                <a:sym typeface="Calibri"/>
              </a:rPr>
              <a:pPr algn="r">
                <a:buSzPct val="25000"/>
              </a:pPr>
              <a:t>89</a:t>
            </a:fld>
            <a:endParaRPr lang="en-US" sz="1200" dirty="0">
              <a:solidFill>
                <a:schemeClr val="lt1"/>
              </a:solidFill>
              <a:latin typeface="Calibri"/>
              <a:ea typeface="Calibri"/>
              <a:cs typeface="Calibri"/>
              <a:sym typeface="Calibri"/>
            </a:endParaRPr>
          </a:p>
        </p:txBody>
      </p:sp>
      <p:sp>
        <p:nvSpPr>
          <p:cNvPr id="48" name="Shape 130">
            <a:extLst>
              <a:ext uri="{FF2B5EF4-FFF2-40B4-BE49-F238E27FC236}">
                <a16:creationId xmlns:a16="http://schemas.microsoft.com/office/drawing/2014/main" id="{7CDA3229-8372-4AAD-BC27-40AB86FA9356}"/>
              </a:ext>
            </a:extLst>
          </p:cNvPr>
          <p:cNvSpPr txBox="1">
            <a:spLocks/>
          </p:cNvSpPr>
          <p:nvPr/>
        </p:nvSpPr>
        <p:spPr>
          <a:xfrm>
            <a:off x="952151" y="1274001"/>
            <a:ext cx="1415087"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US" sz="2800" b="1" dirty="0">
                <a:solidFill>
                  <a:srgbClr val="FF0000"/>
                </a:solidFill>
              </a:rPr>
              <a:t>RAOB</a:t>
            </a:r>
          </a:p>
        </p:txBody>
      </p:sp>
      <p:sp>
        <p:nvSpPr>
          <p:cNvPr id="49" name="Shape 130">
            <a:extLst>
              <a:ext uri="{FF2B5EF4-FFF2-40B4-BE49-F238E27FC236}">
                <a16:creationId xmlns:a16="http://schemas.microsoft.com/office/drawing/2014/main" id="{ED7224EB-D628-4DBE-B49D-8E86F5D9DF7B}"/>
              </a:ext>
            </a:extLst>
          </p:cNvPr>
          <p:cNvSpPr txBox="1">
            <a:spLocks/>
          </p:cNvSpPr>
          <p:nvPr/>
        </p:nvSpPr>
        <p:spPr>
          <a:xfrm>
            <a:off x="3948739" y="1274001"/>
            <a:ext cx="1592748"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US" sz="2800" b="1" dirty="0">
                <a:solidFill>
                  <a:srgbClr val="FF0000"/>
                </a:solidFill>
              </a:rPr>
              <a:t>ECMWF</a:t>
            </a:r>
          </a:p>
        </p:txBody>
      </p:sp>
      <p:sp>
        <p:nvSpPr>
          <p:cNvPr id="50" name="Shape 130">
            <a:extLst>
              <a:ext uri="{FF2B5EF4-FFF2-40B4-BE49-F238E27FC236}">
                <a16:creationId xmlns:a16="http://schemas.microsoft.com/office/drawing/2014/main" id="{6D9C165E-FDFA-4CD8-8E2F-A5160DF23983}"/>
              </a:ext>
            </a:extLst>
          </p:cNvPr>
          <p:cNvSpPr txBox="1">
            <a:spLocks/>
          </p:cNvSpPr>
          <p:nvPr/>
        </p:nvSpPr>
        <p:spPr>
          <a:xfrm>
            <a:off x="6795574" y="1274001"/>
            <a:ext cx="1592748"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sz="2800" b="1" dirty="0">
                <a:solidFill>
                  <a:srgbClr val="FF0000"/>
                </a:solidFill>
              </a:rPr>
              <a:t>GDAS</a:t>
            </a:r>
          </a:p>
        </p:txBody>
      </p:sp>
      <p:sp>
        <p:nvSpPr>
          <p:cNvPr id="51" name="Shape 130">
            <a:extLst>
              <a:ext uri="{FF2B5EF4-FFF2-40B4-BE49-F238E27FC236}">
                <a16:creationId xmlns:a16="http://schemas.microsoft.com/office/drawing/2014/main" id="{6FA35A6C-BF4A-46AA-95B4-DC2A7D721F45}"/>
              </a:ext>
            </a:extLst>
          </p:cNvPr>
          <p:cNvSpPr txBox="1">
            <a:spLocks/>
          </p:cNvSpPr>
          <p:nvPr/>
        </p:nvSpPr>
        <p:spPr>
          <a:xfrm>
            <a:off x="7121316" y="861816"/>
            <a:ext cx="1920240" cy="514924"/>
          </a:xfrm>
          <a:prstGeom prst="rect">
            <a:avLst/>
          </a:prstGeom>
          <a:noFill/>
          <a:ln>
            <a:solidFill>
              <a:srgbClr val="00FF00"/>
            </a:solidFill>
          </a:ln>
        </p:spPr>
        <p:txBody>
          <a:bodyPr lIns="72000" tIns="36000" rIns="36000" bIns="36000"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US" sz="1400" dirty="0">
                <a:solidFill>
                  <a:schemeClr val="bg1"/>
                </a:solidFill>
                <a:latin typeface="Arial Narrow" panose="020B0606020202030204" pitchFamily="34" charset="0"/>
              </a:rPr>
              <a:t>Accuracy spec: 1000 J/kg</a:t>
            </a:r>
          </a:p>
          <a:p>
            <a:pPr marL="0" indent="0">
              <a:spcBef>
                <a:spcPts val="0"/>
              </a:spcBef>
              <a:buFont typeface="Arial"/>
              <a:buNone/>
            </a:pPr>
            <a:r>
              <a:rPr lang="en-US" sz="1400" dirty="0">
                <a:solidFill>
                  <a:schemeClr val="bg1"/>
                </a:solidFill>
                <a:latin typeface="Arial Narrow" panose="020B0606020202030204" pitchFamily="34" charset="0"/>
              </a:rPr>
              <a:t>Precision spec: 2500 J/kg</a:t>
            </a:r>
          </a:p>
        </p:txBody>
      </p:sp>
      <p:pic>
        <p:nvPicPr>
          <p:cNvPr id="21" name="그림 20">
            <a:extLst>
              <a:ext uri="{FF2B5EF4-FFF2-40B4-BE49-F238E27FC236}">
                <a16:creationId xmlns:a16="http://schemas.microsoft.com/office/drawing/2014/main" id="{D9712F22-7075-44E1-AC89-5EAE037ECF41}"/>
              </a:ext>
            </a:extLst>
          </p:cNvPr>
          <p:cNvPicPr>
            <a:picLocks noChangeAspect="1"/>
          </p:cNvPicPr>
          <p:nvPr/>
        </p:nvPicPr>
        <p:blipFill>
          <a:blip r:embed="rId5"/>
          <a:stretch>
            <a:fillRect/>
          </a:stretch>
        </p:blipFill>
        <p:spPr>
          <a:xfrm>
            <a:off x="6151674" y="1765824"/>
            <a:ext cx="2880000" cy="2160000"/>
          </a:xfrm>
          <a:prstGeom prst="rect">
            <a:avLst/>
          </a:prstGeom>
          <a:solidFill>
            <a:schemeClr val="lt1"/>
          </a:solidFill>
        </p:spPr>
      </p:pic>
      <p:pic>
        <p:nvPicPr>
          <p:cNvPr id="24" name="그림 23">
            <a:extLst>
              <a:ext uri="{FF2B5EF4-FFF2-40B4-BE49-F238E27FC236}">
                <a16:creationId xmlns:a16="http://schemas.microsoft.com/office/drawing/2014/main" id="{C3DB923B-0A02-4B85-A20F-B45652B1AA06}"/>
              </a:ext>
            </a:extLst>
          </p:cNvPr>
          <p:cNvPicPr>
            <a:picLocks noChangeAspect="1"/>
          </p:cNvPicPr>
          <p:nvPr/>
        </p:nvPicPr>
        <p:blipFill>
          <a:blip r:embed="rId6"/>
          <a:stretch>
            <a:fillRect/>
          </a:stretch>
        </p:blipFill>
        <p:spPr>
          <a:xfrm>
            <a:off x="6151948" y="4077288"/>
            <a:ext cx="2880000" cy="2160000"/>
          </a:xfrm>
          <a:prstGeom prst="rect">
            <a:avLst/>
          </a:prstGeom>
          <a:solidFill>
            <a:schemeClr val="lt1"/>
          </a:solidFill>
        </p:spPr>
      </p:pic>
      <p:pic>
        <p:nvPicPr>
          <p:cNvPr id="26" name="그림 25">
            <a:extLst>
              <a:ext uri="{FF2B5EF4-FFF2-40B4-BE49-F238E27FC236}">
                <a16:creationId xmlns:a16="http://schemas.microsoft.com/office/drawing/2014/main" id="{C4E793FD-9DA8-4E77-80A8-B51604AA14BE}"/>
              </a:ext>
            </a:extLst>
          </p:cNvPr>
          <p:cNvPicPr>
            <a:picLocks noChangeAspect="1"/>
          </p:cNvPicPr>
          <p:nvPr/>
        </p:nvPicPr>
        <p:blipFill>
          <a:blip r:embed="rId7"/>
          <a:stretch>
            <a:fillRect/>
          </a:stretch>
        </p:blipFill>
        <p:spPr>
          <a:xfrm>
            <a:off x="3131682" y="1765824"/>
            <a:ext cx="2880000" cy="2160000"/>
          </a:xfrm>
          <a:prstGeom prst="rect">
            <a:avLst/>
          </a:prstGeom>
          <a:solidFill>
            <a:schemeClr val="lt1"/>
          </a:solidFill>
        </p:spPr>
      </p:pic>
      <p:pic>
        <p:nvPicPr>
          <p:cNvPr id="28" name="그림 27">
            <a:extLst>
              <a:ext uri="{FF2B5EF4-FFF2-40B4-BE49-F238E27FC236}">
                <a16:creationId xmlns:a16="http://schemas.microsoft.com/office/drawing/2014/main" id="{D44334F1-ED59-446F-A8B0-7DB3473BB5CF}"/>
              </a:ext>
            </a:extLst>
          </p:cNvPr>
          <p:cNvPicPr>
            <a:picLocks noChangeAspect="1"/>
          </p:cNvPicPr>
          <p:nvPr/>
        </p:nvPicPr>
        <p:blipFill>
          <a:blip r:embed="rId8"/>
          <a:stretch>
            <a:fillRect/>
          </a:stretch>
        </p:blipFill>
        <p:spPr>
          <a:xfrm>
            <a:off x="3131863" y="4088691"/>
            <a:ext cx="2880000" cy="2160000"/>
          </a:xfrm>
          <a:prstGeom prst="rect">
            <a:avLst/>
          </a:prstGeom>
          <a:solidFill>
            <a:schemeClr val="lt1"/>
          </a:solidFill>
        </p:spPr>
      </p:pic>
    </p:spTree>
    <p:extLst>
      <p:ext uri="{BB962C8B-B14F-4D97-AF65-F5344CB8AC3E}">
        <p14:creationId xmlns:p14="http://schemas.microsoft.com/office/powerpoint/2010/main" val="302360571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Shape 114"/>
          <p:cNvSpPr txBox="1">
            <a:spLocks noGrp="1"/>
          </p:cNvSpPr>
          <p:nvPr>
            <p:ph type="title"/>
          </p:nvPr>
        </p:nvSpPr>
        <p:spPr>
          <a:xfrm>
            <a:off x="457200" y="-46038"/>
            <a:ext cx="8229600" cy="1143000"/>
          </a:xfrm>
          <a:prstGeom prst="rect">
            <a:avLst/>
          </a:prstGeom>
        </p:spPr>
        <p:txBody>
          <a:bodyPr lIns="91425" tIns="91425" rIns="91425" bIns="91425" anchor="ctr" anchorCtr="0">
            <a:noAutofit/>
          </a:bodyPr>
          <a:lstStyle/>
          <a:p>
            <a:pPr lvl="0">
              <a:spcBef>
                <a:spcPts val="0"/>
              </a:spcBef>
              <a:buNone/>
            </a:pPr>
            <a:r>
              <a:rPr lang="en-US"/>
              <a:t>PLPT Tests for each Domain</a:t>
            </a:r>
          </a:p>
        </p:txBody>
      </p:sp>
      <p:sp>
        <p:nvSpPr>
          <p:cNvPr id="115" name="Shape 115"/>
          <p:cNvSpPr txBox="1">
            <a:spLocks noGrp="1"/>
          </p:cNvSpPr>
          <p:nvPr>
            <p:ph type="sldNum" idx="12"/>
          </p:nvPr>
        </p:nvSpPr>
        <p:spPr>
          <a:xfrm>
            <a:off x="6553200" y="6356350"/>
            <a:ext cx="2133600" cy="365100"/>
          </a:xfrm>
          <a:prstGeom prst="rect">
            <a:avLst/>
          </a:prstGeom>
        </p:spPr>
        <p:txBody>
          <a:bodyPr lIns="91425" tIns="45700" rIns="91425" bIns="45700" anchor="ctr"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9</a:t>
            </a:fld>
            <a:endParaRPr lang="en-US"/>
          </a:p>
        </p:txBody>
      </p:sp>
      <p:graphicFrame>
        <p:nvGraphicFramePr>
          <p:cNvPr id="116" name="Shape 116"/>
          <p:cNvGraphicFramePr/>
          <p:nvPr>
            <p:extLst/>
          </p:nvPr>
        </p:nvGraphicFramePr>
        <p:xfrm>
          <a:off x="226647" y="3087077"/>
          <a:ext cx="8706338" cy="3173046"/>
        </p:xfrm>
        <a:graphic>
          <a:graphicData uri="http://schemas.openxmlformats.org/drawingml/2006/table">
            <a:tbl>
              <a:tblPr>
                <a:noFill/>
              </a:tblPr>
              <a:tblGrid>
                <a:gridCol w="2784167">
                  <a:extLst>
                    <a:ext uri="{9D8B030D-6E8A-4147-A177-3AD203B41FA5}">
                      <a16:colId xmlns:a16="http://schemas.microsoft.com/office/drawing/2014/main" val="20000"/>
                    </a:ext>
                  </a:extLst>
                </a:gridCol>
                <a:gridCol w="1978325">
                  <a:extLst>
                    <a:ext uri="{9D8B030D-6E8A-4147-A177-3AD203B41FA5}">
                      <a16:colId xmlns:a16="http://schemas.microsoft.com/office/drawing/2014/main" val="20001"/>
                    </a:ext>
                  </a:extLst>
                </a:gridCol>
                <a:gridCol w="1986851">
                  <a:extLst>
                    <a:ext uri="{9D8B030D-6E8A-4147-A177-3AD203B41FA5}">
                      <a16:colId xmlns:a16="http://schemas.microsoft.com/office/drawing/2014/main" val="20002"/>
                    </a:ext>
                  </a:extLst>
                </a:gridCol>
                <a:gridCol w="1956995">
                  <a:extLst>
                    <a:ext uri="{9D8B030D-6E8A-4147-A177-3AD203B41FA5}">
                      <a16:colId xmlns:a16="http://schemas.microsoft.com/office/drawing/2014/main" val="20003"/>
                    </a:ext>
                  </a:extLst>
                </a:gridCol>
              </a:tblGrid>
              <a:tr h="838552">
                <a:tc>
                  <a:txBody>
                    <a:bodyPr/>
                    <a:lstStyle/>
                    <a:p>
                      <a:pPr lvl="0" algn="ctr">
                        <a:spcBef>
                          <a:spcPts val="0"/>
                        </a:spcBef>
                        <a:buNone/>
                      </a:pPr>
                      <a:r>
                        <a:rPr lang="en-US" sz="1800" i="1" dirty="0">
                          <a:solidFill>
                            <a:srgbClr val="FFFFFF"/>
                          </a:solidFill>
                        </a:rPr>
                        <a:t>Analysis Method</a:t>
                      </a:r>
                    </a:p>
                  </a:txBody>
                  <a:tcPr marL="91425" marR="91425" marT="91425" marB="91425" anchor="ctr">
                    <a:lnL w="76200" cap="flat" cmpd="sng">
                      <a:solidFill>
                        <a:srgbClr val="BFBFBF"/>
                      </a:solidFill>
                      <a:prstDash val="solid"/>
                      <a:round/>
                      <a:headEnd type="none" w="med" len="med"/>
                      <a:tailEnd type="none" w="med" len="med"/>
                    </a:lnL>
                    <a:lnR w="76200" cap="flat" cmpd="sng">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tcPr>
                </a:tc>
                <a:tc>
                  <a:txBody>
                    <a:bodyPr/>
                    <a:lstStyle/>
                    <a:p>
                      <a:pPr lvl="0" algn="ctr">
                        <a:spcBef>
                          <a:spcPts val="0"/>
                        </a:spcBef>
                        <a:buNone/>
                      </a:pPr>
                      <a:r>
                        <a:rPr lang="en-US" sz="1800" i="1" dirty="0">
                          <a:solidFill>
                            <a:srgbClr val="FFFFFF"/>
                          </a:solidFill>
                        </a:rPr>
                        <a:t>FD</a:t>
                      </a:r>
                    </a:p>
                  </a:txBody>
                  <a:tcPr marL="91425" marR="91425" marT="91425" marB="91425" anchor="ctr">
                    <a:lnL w="76200" cap="flat" cmpd="sng">
                      <a:solidFill>
                        <a:srgbClr val="BFBFBF"/>
                      </a:solidFill>
                      <a:prstDash val="solid"/>
                      <a:round/>
                      <a:headEnd type="none" w="med" len="med"/>
                      <a:tailEnd type="none" w="med" len="med"/>
                    </a:lnL>
                    <a:lnR w="76200" cap="flat" cmpd="sng">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tcPr>
                </a:tc>
                <a:tc>
                  <a:txBody>
                    <a:bodyPr/>
                    <a:lstStyle/>
                    <a:p>
                      <a:pPr lvl="0" algn="ctr">
                        <a:spcBef>
                          <a:spcPts val="0"/>
                        </a:spcBef>
                        <a:buNone/>
                      </a:pPr>
                      <a:r>
                        <a:rPr lang="en-US" sz="1800" i="1" dirty="0">
                          <a:solidFill>
                            <a:srgbClr val="FFFFFF"/>
                          </a:solidFill>
                        </a:rPr>
                        <a:t>CONUS</a:t>
                      </a:r>
                    </a:p>
                  </a:txBody>
                  <a:tcPr marL="91425" marR="91425" marT="91425" marB="91425" anchor="ctr">
                    <a:lnL w="76200" cap="flat" cmpd="sng">
                      <a:solidFill>
                        <a:srgbClr val="BFBFBF"/>
                      </a:solidFill>
                      <a:prstDash val="solid"/>
                      <a:round/>
                      <a:headEnd type="none" w="med" len="med"/>
                      <a:tailEnd type="none" w="med" len="med"/>
                    </a:lnL>
                    <a:lnR w="76200" cap="flat" cmpd="sng">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tcPr>
                </a:tc>
                <a:tc>
                  <a:txBody>
                    <a:bodyPr/>
                    <a:lstStyle/>
                    <a:p>
                      <a:pPr lvl="0" algn="ctr">
                        <a:spcBef>
                          <a:spcPts val="0"/>
                        </a:spcBef>
                        <a:buNone/>
                      </a:pPr>
                      <a:r>
                        <a:rPr lang="en-US" sz="1800" i="1">
                          <a:solidFill>
                            <a:srgbClr val="FFFFFF"/>
                          </a:solidFill>
                        </a:rPr>
                        <a:t>MESO</a:t>
                      </a:r>
                    </a:p>
                  </a:txBody>
                  <a:tcPr marL="91425" marR="91425" marT="91425" marB="91425" anchor="ctr">
                    <a:lnL w="76200" cap="flat" cmpd="sng">
                      <a:solidFill>
                        <a:srgbClr val="BFBFBF"/>
                      </a:solidFill>
                      <a:prstDash val="solid"/>
                      <a:round/>
                      <a:headEnd type="none" w="med" len="med"/>
                      <a:tailEnd type="none" w="med" len="med"/>
                    </a:lnL>
                    <a:lnR w="76200" cap="flat" cmpd="sng">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tcPr>
                </a:tc>
                <a:extLst>
                  <a:ext uri="{0D108BD9-81ED-4DB2-BD59-A6C34878D82A}">
                    <a16:rowId xmlns:a16="http://schemas.microsoft.com/office/drawing/2014/main" val="10000"/>
                  </a:ext>
                </a:extLst>
              </a:tr>
              <a:tr h="871093">
                <a:tc>
                  <a:txBody>
                    <a:bodyPr/>
                    <a:lstStyle/>
                    <a:p>
                      <a:pPr lvl="0" algn="ctr" rtl="0">
                        <a:spcBef>
                          <a:spcPts val="0"/>
                        </a:spcBef>
                        <a:buNone/>
                      </a:pPr>
                      <a:r>
                        <a:rPr lang="en-US" sz="1800" dirty="0">
                          <a:solidFill>
                            <a:srgbClr val="FFFFFF"/>
                          </a:solidFill>
                        </a:rPr>
                        <a:t>Visual Inspection</a:t>
                      </a:r>
                    </a:p>
                  </a:txBody>
                  <a:tcPr marL="91425" marR="91425" marT="91425" marB="91425" anchor="ctr">
                    <a:lnL w="76200" cap="flat" cmpd="sng">
                      <a:solidFill>
                        <a:srgbClr val="BFBFBF"/>
                      </a:solidFill>
                      <a:prstDash val="solid"/>
                      <a:round/>
                      <a:headEnd type="none" w="med" len="med"/>
                      <a:tailEnd type="none" w="med" len="med"/>
                    </a:lnL>
                    <a:lnR w="76200" cap="flat" cmpd="sng">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tcPr>
                </a:tc>
                <a:tc>
                  <a:txBody>
                    <a:bodyPr/>
                    <a:lstStyle/>
                    <a:p>
                      <a:pPr lvl="0" algn="ctr" rtl="0">
                        <a:spcBef>
                          <a:spcPts val="0"/>
                        </a:spcBef>
                        <a:buNone/>
                      </a:pPr>
                      <a:endParaRPr sz="1800" dirty="0"/>
                    </a:p>
                  </a:txBody>
                  <a:tcPr marL="91425" marR="91425" marT="91425" marB="91425" anchor="ctr">
                    <a:lnL w="76200" cap="flat" cmpd="sng">
                      <a:solidFill>
                        <a:srgbClr val="BFBFBF"/>
                      </a:solidFill>
                      <a:prstDash val="solid"/>
                      <a:round/>
                      <a:headEnd type="none" w="med" len="med"/>
                      <a:tailEnd type="none" w="med" len="med"/>
                    </a:lnL>
                    <a:lnR w="76200" cap="flat" cmpd="sng">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solidFill>
                      <a:srgbClr val="00B050"/>
                    </a:solidFill>
                  </a:tcPr>
                </a:tc>
                <a:tc>
                  <a:txBody>
                    <a:bodyPr/>
                    <a:lstStyle/>
                    <a:p>
                      <a:pPr lvl="0" algn="ctr">
                        <a:spcBef>
                          <a:spcPts val="0"/>
                        </a:spcBef>
                        <a:buNone/>
                      </a:pPr>
                      <a:endParaRPr sz="1800" dirty="0"/>
                    </a:p>
                  </a:txBody>
                  <a:tcPr marL="91425" marR="91425" marT="91425" marB="91425" anchor="ctr">
                    <a:lnL w="76200" cap="flat" cmpd="sng">
                      <a:solidFill>
                        <a:srgbClr val="BFBFBF"/>
                      </a:solidFill>
                      <a:prstDash val="solid"/>
                      <a:round/>
                      <a:headEnd type="none" w="med" len="med"/>
                      <a:tailEnd type="none" w="med" len="med"/>
                    </a:lnL>
                    <a:lnR w="76200" cap="flat" cmpd="sng">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solidFill>
                      <a:srgbClr val="00B050"/>
                    </a:solidFill>
                  </a:tcPr>
                </a:tc>
                <a:tc>
                  <a:txBody>
                    <a:bodyPr/>
                    <a:lstStyle/>
                    <a:p>
                      <a:pPr lvl="0" algn="ctr">
                        <a:spcBef>
                          <a:spcPts val="0"/>
                        </a:spcBef>
                        <a:buNone/>
                      </a:pPr>
                      <a:endParaRPr sz="1800" dirty="0"/>
                    </a:p>
                  </a:txBody>
                  <a:tcPr marL="91425" marR="91425" marT="91425" marB="91425" anchor="ctr">
                    <a:lnL w="76200" cap="flat" cmpd="sng">
                      <a:solidFill>
                        <a:srgbClr val="BFBFBF"/>
                      </a:solidFill>
                      <a:prstDash val="solid"/>
                      <a:round/>
                      <a:headEnd type="none" w="med" len="med"/>
                      <a:tailEnd type="none" w="med" len="med"/>
                    </a:lnL>
                    <a:lnR w="76200" cap="flat" cmpd="sng">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solidFill>
                      <a:srgbClr val="00B050"/>
                    </a:solidFill>
                  </a:tcPr>
                </a:tc>
                <a:extLst>
                  <a:ext uri="{0D108BD9-81ED-4DB2-BD59-A6C34878D82A}">
                    <a16:rowId xmlns:a16="http://schemas.microsoft.com/office/drawing/2014/main" val="10001"/>
                  </a:ext>
                </a:extLst>
              </a:tr>
              <a:tr h="1463401">
                <a:tc>
                  <a:txBody>
                    <a:bodyPr/>
                    <a:lstStyle/>
                    <a:p>
                      <a:pPr lvl="0" algn="ctr">
                        <a:spcBef>
                          <a:spcPts val="0"/>
                        </a:spcBef>
                        <a:buNone/>
                      </a:pPr>
                      <a:r>
                        <a:rPr lang="en-US" sz="1800" dirty="0">
                          <a:solidFill>
                            <a:srgbClr val="FFFFFF"/>
                          </a:solidFill>
                        </a:rPr>
                        <a:t>Comparison to </a:t>
                      </a:r>
                      <a:r>
                        <a:rPr lang="en-US" sz="1800" dirty="0" smtClean="0">
                          <a:solidFill>
                            <a:srgbClr val="FFFFFF"/>
                          </a:solidFill>
                        </a:rPr>
                        <a:t>reference data (RAOB, GPS, AMSR2)</a:t>
                      </a:r>
                      <a:endParaRPr lang="en-US" sz="1800" dirty="0">
                        <a:solidFill>
                          <a:srgbClr val="FFFFFF"/>
                        </a:solidFill>
                      </a:endParaRPr>
                    </a:p>
                  </a:txBody>
                  <a:tcPr marL="91425" marR="91425" marT="91425" marB="91425" anchor="ctr">
                    <a:lnL w="76200" cap="flat" cmpd="sng">
                      <a:solidFill>
                        <a:srgbClr val="BFBFBF"/>
                      </a:solidFill>
                      <a:prstDash val="solid"/>
                      <a:round/>
                      <a:headEnd type="none" w="med" len="med"/>
                      <a:tailEnd type="none" w="med" len="med"/>
                    </a:lnL>
                    <a:lnR w="76200" cap="flat" cmpd="sng">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tcPr>
                </a:tc>
                <a:tc>
                  <a:txBody>
                    <a:bodyPr/>
                    <a:lstStyle/>
                    <a:p>
                      <a:pPr lvl="0" algn="ctr">
                        <a:spcBef>
                          <a:spcPts val="0"/>
                        </a:spcBef>
                        <a:buNone/>
                      </a:pPr>
                      <a:endParaRPr sz="1800" dirty="0"/>
                    </a:p>
                  </a:txBody>
                  <a:tcPr marL="91425" marR="91425" marT="91425" marB="91425" anchor="ctr">
                    <a:lnL w="76200" cap="flat" cmpd="sng">
                      <a:solidFill>
                        <a:srgbClr val="BFBFBF"/>
                      </a:solidFill>
                      <a:prstDash val="solid"/>
                      <a:round/>
                      <a:headEnd type="none" w="med" len="med"/>
                      <a:tailEnd type="none" w="med" len="med"/>
                    </a:lnL>
                    <a:lnR w="76200" cap="flat" cmpd="sng">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solidFill>
                      <a:srgbClr val="00B050"/>
                    </a:solidFill>
                  </a:tcPr>
                </a:tc>
                <a:tc>
                  <a:txBody>
                    <a:bodyPr/>
                    <a:lstStyle/>
                    <a:p>
                      <a:pPr lvl="0" algn="ctr">
                        <a:spcBef>
                          <a:spcPts val="0"/>
                        </a:spcBef>
                        <a:buNone/>
                      </a:pPr>
                      <a:endParaRPr sz="1800" dirty="0">
                        <a:solidFill>
                          <a:schemeClr val="tx1"/>
                        </a:solidFill>
                      </a:endParaRPr>
                    </a:p>
                  </a:txBody>
                  <a:tcPr marL="91425" marR="91425" marT="91425" marB="91425" anchor="ctr">
                    <a:lnL w="76200" cap="flat" cmpd="sng">
                      <a:solidFill>
                        <a:srgbClr val="BFBFBF"/>
                      </a:solidFill>
                      <a:prstDash val="solid"/>
                      <a:round/>
                      <a:headEnd type="none" w="med" len="med"/>
                      <a:tailEnd type="none" w="med" len="med"/>
                    </a:lnL>
                    <a:lnR w="76200" cap="flat" cmpd="sng">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solidFill>
                      <a:srgbClr val="00B050"/>
                    </a:solidFill>
                  </a:tcPr>
                </a:tc>
                <a:tc>
                  <a:txBody>
                    <a:bodyPr/>
                    <a:lstStyle/>
                    <a:p>
                      <a:pPr lvl="0" algn="ctr">
                        <a:spcBef>
                          <a:spcPts val="0"/>
                        </a:spcBef>
                        <a:buNone/>
                      </a:pPr>
                      <a:endParaRPr sz="1800" dirty="0"/>
                    </a:p>
                  </a:txBody>
                  <a:tcPr marL="91425" marR="91425" marT="91425" marB="91425" anchor="ctr">
                    <a:lnL w="76200" cap="flat" cmpd="sng">
                      <a:solidFill>
                        <a:srgbClr val="BFBFBF"/>
                      </a:solidFill>
                      <a:prstDash val="solid"/>
                      <a:round/>
                      <a:headEnd type="none" w="med" len="med"/>
                      <a:tailEnd type="none" w="med" len="med"/>
                    </a:lnL>
                    <a:lnR w="76200" cap="flat" cmpd="sng">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solidFill>
                      <a:srgbClr val="00B050"/>
                    </a:solidFill>
                  </a:tcPr>
                </a:tc>
                <a:extLst>
                  <a:ext uri="{0D108BD9-81ED-4DB2-BD59-A6C34878D82A}">
                    <a16:rowId xmlns:a16="http://schemas.microsoft.com/office/drawing/2014/main" val="10002"/>
                  </a:ext>
                </a:extLst>
              </a:tr>
            </a:tbl>
          </a:graphicData>
        </a:graphic>
      </p:graphicFrame>
      <p:sp>
        <p:nvSpPr>
          <p:cNvPr id="117" name="Shape 117"/>
          <p:cNvSpPr txBox="1"/>
          <p:nvPr/>
        </p:nvSpPr>
        <p:spPr>
          <a:xfrm>
            <a:off x="312616" y="1159469"/>
            <a:ext cx="8456248" cy="1610895"/>
          </a:xfrm>
          <a:prstGeom prst="rect">
            <a:avLst/>
          </a:prstGeom>
          <a:noFill/>
          <a:ln>
            <a:noFill/>
          </a:ln>
        </p:spPr>
        <p:txBody>
          <a:bodyPr lIns="91425" tIns="91425" rIns="91425" bIns="91425" anchor="t" anchorCtr="0">
            <a:noAutofit/>
          </a:bodyPr>
          <a:lstStyle/>
          <a:p>
            <a:pPr marL="457200" lvl="0" indent="-342900">
              <a:spcBef>
                <a:spcPts val="0"/>
              </a:spcBef>
              <a:buClr>
                <a:srgbClr val="FFFFFF"/>
              </a:buClr>
              <a:buSzPct val="100000"/>
              <a:buChar char="●"/>
            </a:pPr>
            <a:r>
              <a:rPr lang="en-US" sz="1800" dirty="0">
                <a:solidFill>
                  <a:srgbClr val="FFFFFF"/>
                </a:solidFill>
              </a:rPr>
              <a:t>Our 3 PLPTs dealing with analysis are comprised of the same </a:t>
            </a:r>
            <a:r>
              <a:rPr lang="en-US" sz="1800" dirty="0" smtClean="0">
                <a:solidFill>
                  <a:srgbClr val="FFFFFF"/>
                </a:solidFill>
              </a:rPr>
              <a:t>2 </a:t>
            </a:r>
            <a:r>
              <a:rPr lang="en-US" sz="1800" dirty="0">
                <a:solidFill>
                  <a:srgbClr val="FFFFFF"/>
                </a:solidFill>
              </a:rPr>
              <a:t>methods.</a:t>
            </a:r>
          </a:p>
          <a:p>
            <a:pPr marL="457200" lvl="0" indent="-342900" rtl="0">
              <a:spcBef>
                <a:spcPts val="0"/>
              </a:spcBef>
              <a:buClr>
                <a:srgbClr val="FFFFFF"/>
              </a:buClr>
              <a:buSzPct val="100000"/>
              <a:buChar char="●"/>
            </a:pPr>
            <a:r>
              <a:rPr lang="en-US" sz="1800" dirty="0">
                <a:solidFill>
                  <a:srgbClr val="FFFFFF"/>
                </a:solidFill>
              </a:rPr>
              <a:t>Each contains the applications of these methods on the FD, CONUS and MESO domains.</a:t>
            </a:r>
          </a:p>
          <a:p>
            <a:pPr marL="457200" lvl="0" indent="-342900" rtl="0">
              <a:spcBef>
                <a:spcPts val="0"/>
              </a:spcBef>
              <a:buClr>
                <a:srgbClr val="FFFFFF"/>
              </a:buClr>
              <a:buSzPct val="100000"/>
              <a:buChar char="●"/>
            </a:pPr>
            <a:r>
              <a:rPr lang="en-US" sz="1800" dirty="0">
                <a:solidFill>
                  <a:srgbClr val="FFFFFF"/>
                </a:solidFill>
              </a:rPr>
              <a:t>The applications of each method to each domain is summarized below.</a:t>
            </a:r>
          </a:p>
          <a:p>
            <a:pPr marL="457200" lvl="0" indent="-342900">
              <a:spcBef>
                <a:spcPts val="0"/>
              </a:spcBef>
              <a:buClr>
                <a:srgbClr val="FFFFFF"/>
              </a:buClr>
              <a:buSzPct val="100000"/>
              <a:buChar char="●"/>
            </a:pPr>
            <a:r>
              <a:rPr lang="en-US" sz="1800" dirty="0">
                <a:solidFill>
                  <a:srgbClr val="FFFFFF"/>
                </a:solidFill>
              </a:rPr>
              <a:t>Some methods were redundant or not possible for some domains</a:t>
            </a:r>
            <a:r>
              <a:rPr lang="en-US" sz="1800" dirty="0" smtClean="0">
                <a:solidFill>
                  <a:srgbClr val="FFFFFF"/>
                </a:solidFill>
              </a:rPr>
              <a:t>.</a:t>
            </a:r>
          </a:p>
          <a:p>
            <a:pPr marL="457200" lvl="0" indent="-342900">
              <a:spcBef>
                <a:spcPts val="0"/>
              </a:spcBef>
              <a:buClr>
                <a:srgbClr val="FFFFFF"/>
              </a:buClr>
              <a:buSzPct val="100000"/>
              <a:buChar char="●"/>
            </a:pPr>
            <a:r>
              <a:rPr lang="en-US" sz="1800" dirty="0" smtClean="0">
                <a:solidFill>
                  <a:srgbClr val="FFFFFF"/>
                </a:solidFill>
              </a:rPr>
              <a:t>Same as what was done for GOES-16 LAP</a:t>
            </a:r>
            <a:endParaRPr lang="en-US" sz="1800" dirty="0">
              <a:solidFill>
                <a:srgbClr val="FFFFFF"/>
              </a:solidFill>
            </a:endParaRPr>
          </a:p>
          <a:p>
            <a:pPr lvl="0">
              <a:spcBef>
                <a:spcPts val="0"/>
              </a:spcBef>
              <a:buNone/>
            </a:pPr>
            <a:endParaRPr dirty="0">
              <a:solidFill>
                <a:srgbClr val="FFFFFF"/>
              </a:solidFill>
            </a:endParaRPr>
          </a:p>
        </p:txBody>
      </p:sp>
    </p:spTree>
    <p:extLst>
      <p:ext uri="{BB962C8B-B14F-4D97-AF65-F5344CB8AC3E}">
        <p14:creationId xmlns:p14="http://schemas.microsoft.com/office/powerpoint/2010/main" val="2716325610"/>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3" name="그림 2">
            <a:extLst>
              <a:ext uri="{FF2B5EF4-FFF2-40B4-BE49-F238E27FC236}">
                <a16:creationId xmlns:a16="http://schemas.microsoft.com/office/drawing/2014/main" id="{FF0538C1-5B41-4953-B633-A9F0D23DD67B}"/>
              </a:ext>
            </a:extLst>
          </p:cNvPr>
          <p:cNvPicPr>
            <a:picLocks noChangeAspect="1"/>
          </p:cNvPicPr>
          <p:nvPr/>
        </p:nvPicPr>
        <p:blipFill>
          <a:blip r:embed="rId3"/>
          <a:stretch>
            <a:fillRect/>
          </a:stretch>
        </p:blipFill>
        <p:spPr>
          <a:xfrm>
            <a:off x="140432" y="1773825"/>
            <a:ext cx="2880000" cy="2160000"/>
          </a:xfrm>
          <a:prstGeom prst="rect">
            <a:avLst/>
          </a:prstGeom>
          <a:solidFill>
            <a:schemeClr val="lt1"/>
          </a:solidFill>
        </p:spPr>
      </p:pic>
      <p:pic>
        <p:nvPicPr>
          <p:cNvPr id="5" name="그림 4">
            <a:extLst>
              <a:ext uri="{FF2B5EF4-FFF2-40B4-BE49-F238E27FC236}">
                <a16:creationId xmlns:a16="http://schemas.microsoft.com/office/drawing/2014/main" id="{55178FE7-B7A6-4D21-AF11-5017416F55CF}"/>
              </a:ext>
            </a:extLst>
          </p:cNvPr>
          <p:cNvPicPr>
            <a:picLocks noChangeAspect="1"/>
          </p:cNvPicPr>
          <p:nvPr/>
        </p:nvPicPr>
        <p:blipFill>
          <a:blip r:embed="rId4"/>
          <a:stretch>
            <a:fillRect/>
          </a:stretch>
        </p:blipFill>
        <p:spPr>
          <a:xfrm>
            <a:off x="140432" y="4089032"/>
            <a:ext cx="2880000" cy="2160000"/>
          </a:xfrm>
          <a:prstGeom prst="rect">
            <a:avLst/>
          </a:prstGeom>
          <a:solidFill>
            <a:schemeClr val="lt1"/>
          </a:solidFill>
        </p:spPr>
      </p:pic>
      <p:sp>
        <p:nvSpPr>
          <p:cNvPr id="197" name="Shape 197"/>
          <p:cNvSpPr txBox="1">
            <a:spLocks noGrp="1"/>
          </p:cNvSpPr>
          <p:nvPr>
            <p:ph type="sldNum" idx="12"/>
          </p:nvPr>
        </p:nvSpPr>
        <p:spPr>
          <a:xfrm>
            <a:off x="6553200" y="6356350"/>
            <a:ext cx="2133600" cy="365100"/>
          </a:xfrm>
          <a:prstGeom prst="rect">
            <a:avLst/>
          </a:prstGeom>
        </p:spPr>
        <p:txBody>
          <a:bodyPr lIns="91425" tIns="45700" rIns="91425" bIns="45700" anchor="ctr" anchorCtr="0">
            <a:noAutofit/>
          </a:bodyPr>
          <a:lstStyle/>
          <a:p>
            <a:pPr lvl="0" rtl="0">
              <a:spcBef>
                <a:spcPts val="0"/>
              </a:spcBef>
              <a:buNone/>
            </a:pPr>
            <a:fld id="{00000000-1234-1234-1234-123412341234}" type="slidenum">
              <a:rPr lang="en-US"/>
              <a:pPr lvl="0" rtl="0">
                <a:spcBef>
                  <a:spcPts val="0"/>
                </a:spcBef>
                <a:buNone/>
              </a:pPr>
              <a:t>90</a:t>
            </a:fld>
            <a:endParaRPr lang="en-US"/>
          </a:p>
        </p:txBody>
      </p:sp>
      <p:sp>
        <p:nvSpPr>
          <p:cNvPr id="13" name="Shape 132"/>
          <p:cNvSpPr txBox="1">
            <a:spLocks noGrp="1"/>
          </p:cNvSpPr>
          <p:nvPr>
            <p:ph type="title"/>
          </p:nvPr>
        </p:nvSpPr>
        <p:spPr>
          <a:xfrm>
            <a:off x="457200" y="41514"/>
            <a:ext cx="8229600" cy="1143000"/>
          </a:xfrm>
          <a:prstGeom prst="rect">
            <a:avLst/>
          </a:prstGeom>
          <a:noFill/>
          <a:ln>
            <a:noFill/>
          </a:ln>
        </p:spPr>
        <p:txBody>
          <a:bodyPr lIns="91425" tIns="45700" rIns="91425" bIns="45700" anchor="ctr" anchorCtr="0">
            <a:noAutofit/>
          </a:bodyPr>
          <a:lstStyle/>
          <a:p>
            <a:pPr lvl="0">
              <a:buSzPct val="25000"/>
            </a:pPr>
            <a:r>
              <a:rPr lang="en-US" sz="3600" b="0" i="0" u="none" strike="noStrike" cap="none" dirty="0">
                <a:solidFill>
                  <a:schemeClr val="lt1"/>
                </a:solidFill>
                <a:latin typeface="Calibri"/>
                <a:ea typeface="Calibri"/>
                <a:cs typeface="Calibri"/>
                <a:sym typeface="Calibri"/>
              </a:rPr>
              <a:t>PLPT </a:t>
            </a:r>
            <a:r>
              <a:rPr lang="en-US" dirty="0"/>
              <a:t>ABI-</a:t>
            </a:r>
            <a:r>
              <a:rPr lang="en-US" altLang="ko-KR" dirty="0">
                <a:solidFill>
                  <a:srgbClr val="FF00FF"/>
                </a:solidFill>
              </a:rPr>
              <a:t>CONUS</a:t>
            </a:r>
            <a:r>
              <a:rPr lang="en-US" dirty="0"/>
              <a:t>-DSI:</a:t>
            </a:r>
          </a:p>
        </p:txBody>
      </p:sp>
      <p:sp>
        <p:nvSpPr>
          <p:cNvPr id="23" name="Shape 130"/>
          <p:cNvSpPr txBox="1">
            <a:spLocks/>
          </p:cNvSpPr>
          <p:nvPr/>
        </p:nvSpPr>
        <p:spPr>
          <a:xfrm>
            <a:off x="2377440" y="772856"/>
            <a:ext cx="4267200"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algn="ctr">
              <a:spcBef>
                <a:spcPts val="0"/>
              </a:spcBef>
              <a:buFont typeface="Arial"/>
              <a:buNone/>
            </a:pPr>
            <a:r>
              <a:rPr lang="en-US" dirty="0"/>
              <a:t>2018.11-2019.04 </a:t>
            </a:r>
            <a:r>
              <a:rPr lang="en-US" dirty="0">
                <a:solidFill>
                  <a:srgbClr val="FF0000"/>
                </a:solidFill>
              </a:rPr>
              <a:t>SI</a:t>
            </a:r>
          </a:p>
        </p:txBody>
      </p:sp>
      <p:sp>
        <p:nvSpPr>
          <p:cNvPr id="15" name="Shape 92"/>
          <p:cNvSpPr txBox="1">
            <a:spLocks/>
          </p:cNvSpPr>
          <p:nvPr/>
        </p:nvSpPr>
        <p:spPr>
          <a:xfrm>
            <a:off x="6553200" y="6356350"/>
            <a:ext cx="2133599" cy="365125"/>
          </a:xfrm>
          <a:prstGeom prst="rect">
            <a:avLst/>
          </a:prstGeom>
          <a:noFill/>
          <a:ln>
            <a:noFill/>
          </a:ln>
        </p:spPr>
        <p:txBody>
          <a:bodyPr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buSzPct val="25000"/>
            </a:pPr>
            <a:fld id="{00000000-1234-1234-1234-123412341234}" type="slidenum">
              <a:rPr lang="en-US" sz="1200" smtClean="0">
                <a:solidFill>
                  <a:schemeClr val="lt1"/>
                </a:solidFill>
                <a:latin typeface="Calibri"/>
                <a:ea typeface="Calibri"/>
                <a:cs typeface="Calibri"/>
                <a:sym typeface="Calibri"/>
              </a:rPr>
              <a:pPr algn="r">
                <a:buSzPct val="25000"/>
              </a:pPr>
              <a:t>90</a:t>
            </a:fld>
            <a:endParaRPr lang="en-US" sz="1200" dirty="0">
              <a:solidFill>
                <a:schemeClr val="lt1"/>
              </a:solidFill>
              <a:latin typeface="Calibri"/>
              <a:ea typeface="Calibri"/>
              <a:cs typeface="Calibri"/>
              <a:sym typeface="Calibri"/>
            </a:endParaRPr>
          </a:p>
        </p:txBody>
      </p:sp>
      <p:sp>
        <p:nvSpPr>
          <p:cNvPr id="33" name="Shape 130">
            <a:extLst>
              <a:ext uri="{FF2B5EF4-FFF2-40B4-BE49-F238E27FC236}">
                <a16:creationId xmlns:a16="http://schemas.microsoft.com/office/drawing/2014/main" id="{2BD76977-9449-4925-A215-C3D3815E383B}"/>
              </a:ext>
            </a:extLst>
          </p:cNvPr>
          <p:cNvSpPr txBox="1">
            <a:spLocks/>
          </p:cNvSpPr>
          <p:nvPr/>
        </p:nvSpPr>
        <p:spPr>
          <a:xfrm>
            <a:off x="7121316" y="861816"/>
            <a:ext cx="1920240" cy="514924"/>
          </a:xfrm>
          <a:prstGeom prst="rect">
            <a:avLst/>
          </a:prstGeom>
          <a:noFill/>
          <a:ln>
            <a:solidFill>
              <a:srgbClr val="00FF00"/>
            </a:solidFill>
          </a:ln>
        </p:spPr>
        <p:txBody>
          <a:bodyPr lIns="72000" tIns="36000" rIns="36000" bIns="36000"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US" sz="1400" dirty="0">
                <a:solidFill>
                  <a:schemeClr val="bg1"/>
                </a:solidFill>
                <a:latin typeface="Arial Narrow" panose="020B0606020202030204" pitchFamily="34" charset="0"/>
              </a:rPr>
              <a:t>Accuracy spec: 2 K</a:t>
            </a:r>
          </a:p>
          <a:p>
            <a:pPr marL="0" indent="0">
              <a:spcBef>
                <a:spcPts val="0"/>
              </a:spcBef>
              <a:buFont typeface="Arial"/>
              <a:buNone/>
            </a:pPr>
            <a:r>
              <a:rPr lang="en-US" sz="1400" dirty="0">
                <a:solidFill>
                  <a:schemeClr val="bg1"/>
                </a:solidFill>
                <a:latin typeface="Arial Narrow" panose="020B0606020202030204" pitchFamily="34" charset="0"/>
              </a:rPr>
              <a:t>Precision spec: 6.5 K</a:t>
            </a:r>
          </a:p>
        </p:txBody>
      </p:sp>
      <p:sp>
        <p:nvSpPr>
          <p:cNvPr id="34" name="Shape 130">
            <a:extLst>
              <a:ext uri="{FF2B5EF4-FFF2-40B4-BE49-F238E27FC236}">
                <a16:creationId xmlns:a16="http://schemas.microsoft.com/office/drawing/2014/main" id="{4CE0D3E5-7D9A-4D02-BDE0-65D495CDA894}"/>
              </a:ext>
            </a:extLst>
          </p:cNvPr>
          <p:cNvSpPr txBox="1">
            <a:spLocks/>
          </p:cNvSpPr>
          <p:nvPr/>
        </p:nvSpPr>
        <p:spPr>
          <a:xfrm>
            <a:off x="952151" y="1274001"/>
            <a:ext cx="1415087"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US" sz="2800" b="1" dirty="0">
                <a:solidFill>
                  <a:srgbClr val="FF0000"/>
                </a:solidFill>
              </a:rPr>
              <a:t>RAOB</a:t>
            </a:r>
          </a:p>
        </p:txBody>
      </p:sp>
      <p:sp>
        <p:nvSpPr>
          <p:cNvPr id="35" name="Shape 130">
            <a:extLst>
              <a:ext uri="{FF2B5EF4-FFF2-40B4-BE49-F238E27FC236}">
                <a16:creationId xmlns:a16="http://schemas.microsoft.com/office/drawing/2014/main" id="{3290BFD9-9855-45F0-9090-5A9DB008B3E5}"/>
              </a:ext>
            </a:extLst>
          </p:cNvPr>
          <p:cNvSpPr txBox="1">
            <a:spLocks/>
          </p:cNvSpPr>
          <p:nvPr/>
        </p:nvSpPr>
        <p:spPr>
          <a:xfrm>
            <a:off x="3948739" y="1274001"/>
            <a:ext cx="1592748"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US" sz="2800" b="1" dirty="0">
                <a:solidFill>
                  <a:srgbClr val="FF0000"/>
                </a:solidFill>
              </a:rPr>
              <a:t>ECMWF</a:t>
            </a:r>
          </a:p>
        </p:txBody>
      </p:sp>
      <p:sp>
        <p:nvSpPr>
          <p:cNvPr id="36" name="Shape 130">
            <a:extLst>
              <a:ext uri="{FF2B5EF4-FFF2-40B4-BE49-F238E27FC236}">
                <a16:creationId xmlns:a16="http://schemas.microsoft.com/office/drawing/2014/main" id="{E1C02DE4-8A50-428E-AD6F-064BBFF09207}"/>
              </a:ext>
            </a:extLst>
          </p:cNvPr>
          <p:cNvSpPr txBox="1">
            <a:spLocks/>
          </p:cNvSpPr>
          <p:nvPr/>
        </p:nvSpPr>
        <p:spPr>
          <a:xfrm>
            <a:off x="6795574" y="1274001"/>
            <a:ext cx="1592748"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sz="2800" b="1" dirty="0">
                <a:solidFill>
                  <a:srgbClr val="FF0000"/>
                </a:solidFill>
              </a:rPr>
              <a:t>GDAS</a:t>
            </a:r>
          </a:p>
        </p:txBody>
      </p:sp>
      <p:pic>
        <p:nvPicPr>
          <p:cNvPr id="25" name="그림 24">
            <a:extLst>
              <a:ext uri="{FF2B5EF4-FFF2-40B4-BE49-F238E27FC236}">
                <a16:creationId xmlns:a16="http://schemas.microsoft.com/office/drawing/2014/main" id="{9389AABC-FF80-4FEA-8C5C-0E26349BC2CC}"/>
              </a:ext>
            </a:extLst>
          </p:cNvPr>
          <p:cNvPicPr>
            <a:picLocks noChangeAspect="1"/>
          </p:cNvPicPr>
          <p:nvPr/>
        </p:nvPicPr>
        <p:blipFill>
          <a:blip r:embed="rId5"/>
          <a:stretch>
            <a:fillRect/>
          </a:stretch>
        </p:blipFill>
        <p:spPr>
          <a:xfrm>
            <a:off x="6161556" y="1774876"/>
            <a:ext cx="2880000" cy="2160000"/>
          </a:xfrm>
          <a:prstGeom prst="rect">
            <a:avLst/>
          </a:prstGeom>
          <a:solidFill>
            <a:schemeClr val="lt1"/>
          </a:solidFill>
        </p:spPr>
      </p:pic>
      <p:pic>
        <p:nvPicPr>
          <p:cNvPr id="27" name="그림 26">
            <a:extLst>
              <a:ext uri="{FF2B5EF4-FFF2-40B4-BE49-F238E27FC236}">
                <a16:creationId xmlns:a16="http://schemas.microsoft.com/office/drawing/2014/main" id="{C04A778A-9561-4517-8D91-6E0BF04A1AB5}"/>
              </a:ext>
            </a:extLst>
          </p:cNvPr>
          <p:cNvPicPr>
            <a:picLocks noChangeAspect="1"/>
          </p:cNvPicPr>
          <p:nvPr/>
        </p:nvPicPr>
        <p:blipFill>
          <a:blip r:embed="rId6"/>
          <a:stretch>
            <a:fillRect/>
          </a:stretch>
        </p:blipFill>
        <p:spPr>
          <a:xfrm>
            <a:off x="6151948" y="4077288"/>
            <a:ext cx="2880000" cy="2160000"/>
          </a:xfrm>
          <a:prstGeom prst="rect">
            <a:avLst/>
          </a:prstGeom>
          <a:solidFill>
            <a:schemeClr val="lt1"/>
          </a:solidFill>
        </p:spPr>
      </p:pic>
      <p:pic>
        <p:nvPicPr>
          <p:cNvPr id="29" name="그림 28">
            <a:extLst>
              <a:ext uri="{FF2B5EF4-FFF2-40B4-BE49-F238E27FC236}">
                <a16:creationId xmlns:a16="http://schemas.microsoft.com/office/drawing/2014/main" id="{510C98B2-68EC-470C-A3D6-A4944F984C52}"/>
              </a:ext>
            </a:extLst>
          </p:cNvPr>
          <p:cNvPicPr>
            <a:picLocks noChangeAspect="1"/>
          </p:cNvPicPr>
          <p:nvPr/>
        </p:nvPicPr>
        <p:blipFill>
          <a:blip r:embed="rId7"/>
          <a:stretch>
            <a:fillRect/>
          </a:stretch>
        </p:blipFill>
        <p:spPr>
          <a:xfrm>
            <a:off x="3131863" y="1774876"/>
            <a:ext cx="2880000" cy="2160000"/>
          </a:xfrm>
          <a:prstGeom prst="rect">
            <a:avLst/>
          </a:prstGeom>
          <a:solidFill>
            <a:schemeClr val="lt1"/>
          </a:solidFill>
        </p:spPr>
      </p:pic>
      <p:pic>
        <p:nvPicPr>
          <p:cNvPr id="31" name="그림 30">
            <a:extLst>
              <a:ext uri="{FF2B5EF4-FFF2-40B4-BE49-F238E27FC236}">
                <a16:creationId xmlns:a16="http://schemas.microsoft.com/office/drawing/2014/main" id="{719CEA3A-5589-45CC-B138-D0D40C9ED4F1}"/>
              </a:ext>
            </a:extLst>
          </p:cNvPr>
          <p:cNvPicPr>
            <a:picLocks noChangeAspect="1"/>
          </p:cNvPicPr>
          <p:nvPr/>
        </p:nvPicPr>
        <p:blipFill>
          <a:blip r:embed="rId8"/>
          <a:stretch>
            <a:fillRect/>
          </a:stretch>
        </p:blipFill>
        <p:spPr>
          <a:xfrm>
            <a:off x="3132000" y="4089032"/>
            <a:ext cx="2880000" cy="2160000"/>
          </a:xfrm>
          <a:prstGeom prst="rect">
            <a:avLst/>
          </a:prstGeom>
          <a:solidFill>
            <a:schemeClr val="lt1"/>
          </a:solidFill>
        </p:spPr>
      </p:pic>
      <p:cxnSp>
        <p:nvCxnSpPr>
          <p:cNvPr id="4" name="Straight Arrow Connector 3"/>
          <p:cNvCxnSpPr/>
          <p:nvPr/>
        </p:nvCxnSpPr>
        <p:spPr>
          <a:xfrm>
            <a:off x="1849582" y="3553691"/>
            <a:ext cx="20782" cy="219248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5255432"/>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3" name="그림 2">
            <a:extLst>
              <a:ext uri="{FF2B5EF4-FFF2-40B4-BE49-F238E27FC236}">
                <a16:creationId xmlns:a16="http://schemas.microsoft.com/office/drawing/2014/main" id="{29A19B66-D905-4012-845A-19653F66107C}"/>
              </a:ext>
            </a:extLst>
          </p:cNvPr>
          <p:cNvPicPr>
            <a:picLocks noChangeAspect="1"/>
          </p:cNvPicPr>
          <p:nvPr/>
        </p:nvPicPr>
        <p:blipFill>
          <a:blip r:embed="rId3"/>
          <a:stretch>
            <a:fillRect/>
          </a:stretch>
        </p:blipFill>
        <p:spPr>
          <a:xfrm>
            <a:off x="107950" y="1773825"/>
            <a:ext cx="2880000" cy="2160000"/>
          </a:xfrm>
          <a:prstGeom prst="rect">
            <a:avLst/>
          </a:prstGeom>
          <a:solidFill>
            <a:schemeClr val="lt1"/>
          </a:solidFill>
        </p:spPr>
      </p:pic>
      <p:pic>
        <p:nvPicPr>
          <p:cNvPr id="5" name="그림 4">
            <a:extLst>
              <a:ext uri="{FF2B5EF4-FFF2-40B4-BE49-F238E27FC236}">
                <a16:creationId xmlns:a16="http://schemas.microsoft.com/office/drawing/2014/main" id="{919C8F8A-DC2E-41EB-91CF-FCEAC1B4EE8E}"/>
              </a:ext>
            </a:extLst>
          </p:cNvPr>
          <p:cNvPicPr>
            <a:picLocks noChangeAspect="1"/>
          </p:cNvPicPr>
          <p:nvPr/>
        </p:nvPicPr>
        <p:blipFill>
          <a:blip r:embed="rId4"/>
          <a:stretch>
            <a:fillRect/>
          </a:stretch>
        </p:blipFill>
        <p:spPr>
          <a:xfrm>
            <a:off x="107950" y="4063663"/>
            <a:ext cx="2880000" cy="2160000"/>
          </a:xfrm>
          <a:prstGeom prst="rect">
            <a:avLst/>
          </a:prstGeom>
          <a:solidFill>
            <a:schemeClr val="lt1"/>
          </a:solidFill>
        </p:spPr>
      </p:pic>
      <p:sp>
        <p:nvSpPr>
          <p:cNvPr id="197" name="Shape 197"/>
          <p:cNvSpPr txBox="1">
            <a:spLocks noGrp="1"/>
          </p:cNvSpPr>
          <p:nvPr>
            <p:ph type="sldNum" idx="12"/>
          </p:nvPr>
        </p:nvSpPr>
        <p:spPr>
          <a:xfrm>
            <a:off x="6553200" y="6356350"/>
            <a:ext cx="2133600" cy="365100"/>
          </a:xfrm>
          <a:prstGeom prst="rect">
            <a:avLst/>
          </a:prstGeom>
        </p:spPr>
        <p:txBody>
          <a:bodyPr lIns="91425" tIns="45700" rIns="91425" bIns="45700" anchor="ctr" anchorCtr="0">
            <a:noAutofit/>
          </a:bodyPr>
          <a:lstStyle/>
          <a:p>
            <a:pPr lvl="0" rtl="0">
              <a:spcBef>
                <a:spcPts val="0"/>
              </a:spcBef>
              <a:buNone/>
            </a:pPr>
            <a:fld id="{00000000-1234-1234-1234-123412341234}" type="slidenum">
              <a:rPr lang="en-US"/>
              <a:pPr lvl="0" rtl="0">
                <a:spcBef>
                  <a:spcPts val="0"/>
                </a:spcBef>
                <a:buNone/>
              </a:pPr>
              <a:t>91</a:t>
            </a:fld>
            <a:endParaRPr lang="en-US"/>
          </a:p>
        </p:txBody>
      </p:sp>
      <p:sp>
        <p:nvSpPr>
          <p:cNvPr id="13" name="Shape 132"/>
          <p:cNvSpPr txBox="1">
            <a:spLocks noGrp="1"/>
          </p:cNvSpPr>
          <p:nvPr>
            <p:ph type="title"/>
          </p:nvPr>
        </p:nvSpPr>
        <p:spPr>
          <a:xfrm>
            <a:off x="457200" y="41514"/>
            <a:ext cx="8229600" cy="1143000"/>
          </a:xfrm>
          <a:prstGeom prst="rect">
            <a:avLst/>
          </a:prstGeom>
          <a:noFill/>
          <a:ln>
            <a:noFill/>
          </a:ln>
        </p:spPr>
        <p:txBody>
          <a:bodyPr lIns="91425" tIns="45700" rIns="91425" bIns="45700" anchor="ctr" anchorCtr="0">
            <a:noAutofit/>
          </a:bodyPr>
          <a:lstStyle/>
          <a:p>
            <a:pPr lvl="0">
              <a:buSzPct val="25000"/>
            </a:pPr>
            <a:r>
              <a:rPr lang="en-US" sz="3600" b="0" i="0" u="none" strike="noStrike" cap="none" dirty="0">
                <a:solidFill>
                  <a:schemeClr val="lt1"/>
                </a:solidFill>
                <a:latin typeface="Calibri"/>
                <a:ea typeface="Calibri"/>
                <a:cs typeface="Calibri"/>
                <a:sym typeface="Calibri"/>
              </a:rPr>
              <a:t>PLPT </a:t>
            </a:r>
            <a:r>
              <a:rPr lang="en-US" dirty="0"/>
              <a:t>ABI-</a:t>
            </a:r>
            <a:r>
              <a:rPr lang="en-US" altLang="ko-KR" dirty="0">
                <a:solidFill>
                  <a:srgbClr val="FF00FF"/>
                </a:solidFill>
              </a:rPr>
              <a:t>CONUS</a:t>
            </a:r>
            <a:r>
              <a:rPr lang="en-US" dirty="0"/>
              <a:t>-DSI:</a:t>
            </a:r>
          </a:p>
        </p:txBody>
      </p:sp>
      <p:sp>
        <p:nvSpPr>
          <p:cNvPr id="23" name="Shape 130"/>
          <p:cNvSpPr txBox="1">
            <a:spLocks/>
          </p:cNvSpPr>
          <p:nvPr/>
        </p:nvSpPr>
        <p:spPr>
          <a:xfrm>
            <a:off x="2377440" y="772856"/>
            <a:ext cx="4267200"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algn="ctr">
              <a:spcBef>
                <a:spcPts val="0"/>
              </a:spcBef>
              <a:buFont typeface="Arial"/>
              <a:buNone/>
            </a:pPr>
            <a:r>
              <a:rPr lang="en-US" dirty="0"/>
              <a:t>2018.11-2019.04 </a:t>
            </a:r>
            <a:r>
              <a:rPr lang="en-US" dirty="0">
                <a:solidFill>
                  <a:srgbClr val="FF0000"/>
                </a:solidFill>
              </a:rPr>
              <a:t>KI</a:t>
            </a:r>
          </a:p>
        </p:txBody>
      </p:sp>
      <p:sp>
        <p:nvSpPr>
          <p:cNvPr id="15" name="Shape 92"/>
          <p:cNvSpPr txBox="1">
            <a:spLocks/>
          </p:cNvSpPr>
          <p:nvPr/>
        </p:nvSpPr>
        <p:spPr>
          <a:xfrm>
            <a:off x="6553200" y="6356350"/>
            <a:ext cx="2133599" cy="365125"/>
          </a:xfrm>
          <a:prstGeom prst="rect">
            <a:avLst/>
          </a:prstGeom>
          <a:noFill/>
          <a:ln>
            <a:noFill/>
          </a:ln>
        </p:spPr>
        <p:txBody>
          <a:bodyPr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buSzPct val="25000"/>
            </a:pPr>
            <a:fld id="{00000000-1234-1234-1234-123412341234}" type="slidenum">
              <a:rPr lang="en-US" sz="1200" smtClean="0">
                <a:solidFill>
                  <a:schemeClr val="lt1"/>
                </a:solidFill>
                <a:latin typeface="Calibri"/>
                <a:ea typeface="Calibri"/>
                <a:cs typeface="Calibri"/>
                <a:sym typeface="Calibri"/>
              </a:rPr>
              <a:pPr algn="r">
                <a:buSzPct val="25000"/>
              </a:pPr>
              <a:t>91</a:t>
            </a:fld>
            <a:endParaRPr lang="en-US" sz="1200" dirty="0">
              <a:solidFill>
                <a:schemeClr val="lt1"/>
              </a:solidFill>
              <a:latin typeface="Calibri"/>
              <a:ea typeface="Calibri"/>
              <a:cs typeface="Calibri"/>
              <a:sym typeface="Calibri"/>
            </a:endParaRPr>
          </a:p>
        </p:txBody>
      </p:sp>
      <p:sp>
        <p:nvSpPr>
          <p:cNvPr id="30" name="Shape 130">
            <a:extLst>
              <a:ext uri="{FF2B5EF4-FFF2-40B4-BE49-F238E27FC236}">
                <a16:creationId xmlns:a16="http://schemas.microsoft.com/office/drawing/2014/main" id="{50578081-6DEF-4448-A37A-0155BA91DEE7}"/>
              </a:ext>
            </a:extLst>
          </p:cNvPr>
          <p:cNvSpPr txBox="1">
            <a:spLocks/>
          </p:cNvSpPr>
          <p:nvPr/>
        </p:nvSpPr>
        <p:spPr>
          <a:xfrm>
            <a:off x="7121316" y="861816"/>
            <a:ext cx="1920240" cy="514924"/>
          </a:xfrm>
          <a:prstGeom prst="rect">
            <a:avLst/>
          </a:prstGeom>
          <a:noFill/>
          <a:ln>
            <a:solidFill>
              <a:srgbClr val="00FF00"/>
            </a:solidFill>
          </a:ln>
        </p:spPr>
        <p:txBody>
          <a:bodyPr lIns="72000" tIns="36000" rIns="36000" bIns="36000"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US" sz="1400" dirty="0">
                <a:solidFill>
                  <a:schemeClr val="bg1"/>
                </a:solidFill>
                <a:latin typeface="Arial Narrow" panose="020B0606020202030204" pitchFamily="34" charset="0"/>
              </a:rPr>
              <a:t>Accuracy spec: 2 K</a:t>
            </a:r>
          </a:p>
          <a:p>
            <a:pPr marL="0" indent="0">
              <a:spcBef>
                <a:spcPts val="0"/>
              </a:spcBef>
              <a:buFont typeface="Arial"/>
              <a:buNone/>
            </a:pPr>
            <a:r>
              <a:rPr lang="en-US" sz="1400" dirty="0">
                <a:solidFill>
                  <a:schemeClr val="bg1"/>
                </a:solidFill>
                <a:latin typeface="Arial Narrow" panose="020B0606020202030204" pitchFamily="34" charset="0"/>
              </a:rPr>
              <a:t>Precision spec: 5 K</a:t>
            </a:r>
          </a:p>
        </p:txBody>
      </p:sp>
      <p:sp>
        <p:nvSpPr>
          <p:cNvPr id="32" name="Shape 130">
            <a:extLst>
              <a:ext uri="{FF2B5EF4-FFF2-40B4-BE49-F238E27FC236}">
                <a16:creationId xmlns:a16="http://schemas.microsoft.com/office/drawing/2014/main" id="{C8CF2087-11A4-40DF-AEBA-7192CED67C93}"/>
              </a:ext>
            </a:extLst>
          </p:cNvPr>
          <p:cNvSpPr txBox="1">
            <a:spLocks/>
          </p:cNvSpPr>
          <p:nvPr/>
        </p:nvSpPr>
        <p:spPr>
          <a:xfrm>
            <a:off x="952151" y="1274001"/>
            <a:ext cx="1415087"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US" sz="2800" b="1" dirty="0">
                <a:solidFill>
                  <a:srgbClr val="FF0000"/>
                </a:solidFill>
              </a:rPr>
              <a:t>RAOB*</a:t>
            </a:r>
          </a:p>
        </p:txBody>
      </p:sp>
      <p:sp>
        <p:nvSpPr>
          <p:cNvPr id="33" name="Shape 130">
            <a:extLst>
              <a:ext uri="{FF2B5EF4-FFF2-40B4-BE49-F238E27FC236}">
                <a16:creationId xmlns:a16="http://schemas.microsoft.com/office/drawing/2014/main" id="{4A4EE216-2D98-41D3-B6A5-96701AD5D24D}"/>
              </a:ext>
            </a:extLst>
          </p:cNvPr>
          <p:cNvSpPr txBox="1">
            <a:spLocks/>
          </p:cNvSpPr>
          <p:nvPr/>
        </p:nvSpPr>
        <p:spPr>
          <a:xfrm>
            <a:off x="3948739" y="1274001"/>
            <a:ext cx="1592748"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US" sz="2800" b="1" dirty="0">
                <a:solidFill>
                  <a:srgbClr val="FF0000"/>
                </a:solidFill>
              </a:rPr>
              <a:t>ECMWF</a:t>
            </a:r>
          </a:p>
        </p:txBody>
      </p:sp>
      <p:sp>
        <p:nvSpPr>
          <p:cNvPr id="34" name="Shape 130">
            <a:extLst>
              <a:ext uri="{FF2B5EF4-FFF2-40B4-BE49-F238E27FC236}">
                <a16:creationId xmlns:a16="http://schemas.microsoft.com/office/drawing/2014/main" id="{4EEC1783-8248-42F8-B034-3400A2E7AB16}"/>
              </a:ext>
            </a:extLst>
          </p:cNvPr>
          <p:cNvSpPr txBox="1">
            <a:spLocks/>
          </p:cNvSpPr>
          <p:nvPr/>
        </p:nvSpPr>
        <p:spPr>
          <a:xfrm>
            <a:off x="6795574" y="1274001"/>
            <a:ext cx="1592748"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sz="2800" b="1" dirty="0">
                <a:solidFill>
                  <a:srgbClr val="FF0000"/>
                </a:solidFill>
              </a:rPr>
              <a:t>GDAS</a:t>
            </a:r>
          </a:p>
        </p:txBody>
      </p:sp>
      <p:pic>
        <p:nvPicPr>
          <p:cNvPr id="22" name="그림 21">
            <a:extLst>
              <a:ext uri="{FF2B5EF4-FFF2-40B4-BE49-F238E27FC236}">
                <a16:creationId xmlns:a16="http://schemas.microsoft.com/office/drawing/2014/main" id="{231040DA-C9AD-45AD-A6EF-F66A6B5BE5DA}"/>
              </a:ext>
            </a:extLst>
          </p:cNvPr>
          <p:cNvPicPr>
            <a:picLocks noChangeAspect="1"/>
          </p:cNvPicPr>
          <p:nvPr/>
        </p:nvPicPr>
        <p:blipFill>
          <a:blip r:embed="rId5"/>
          <a:stretch>
            <a:fillRect/>
          </a:stretch>
        </p:blipFill>
        <p:spPr>
          <a:xfrm>
            <a:off x="6143162" y="1773825"/>
            <a:ext cx="2880000" cy="2160000"/>
          </a:xfrm>
          <a:prstGeom prst="rect">
            <a:avLst/>
          </a:prstGeom>
          <a:solidFill>
            <a:schemeClr val="lt1"/>
          </a:solidFill>
        </p:spPr>
      </p:pic>
      <p:pic>
        <p:nvPicPr>
          <p:cNvPr id="25" name="그림 24">
            <a:extLst>
              <a:ext uri="{FF2B5EF4-FFF2-40B4-BE49-F238E27FC236}">
                <a16:creationId xmlns:a16="http://schemas.microsoft.com/office/drawing/2014/main" id="{BEF04BC5-207A-4376-B0D1-CDCA87309247}"/>
              </a:ext>
            </a:extLst>
          </p:cNvPr>
          <p:cNvPicPr>
            <a:picLocks noChangeAspect="1"/>
          </p:cNvPicPr>
          <p:nvPr/>
        </p:nvPicPr>
        <p:blipFill>
          <a:blip r:embed="rId6"/>
          <a:stretch>
            <a:fillRect/>
          </a:stretch>
        </p:blipFill>
        <p:spPr>
          <a:xfrm>
            <a:off x="6151948" y="4074620"/>
            <a:ext cx="2880000" cy="2160000"/>
          </a:xfrm>
          <a:prstGeom prst="rect">
            <a:avLst/>
          </a:prstGeom>
          <a:solidFill>
            <a:schemeClr val="lt1"/>
          </a:solidFill>
        </p:spPr>
      </p:pic>
      <p:pic>
        <p:nvPicPr>
          <p:cNvPr id="28" name="그림 27">
            <a:extLst>
              <a:ext uri="{FF2B5EF4-FFF2-40B4-BE49-F238E27FC236}">
                <a16:creationId xmlns:a16="http://schemas.microsoft.com/office/drawing/2014/main" id="{A5D723BE-E3E1-47CB-92ED-86EA879386F1}"/>
              </a:ext>
            </a:extLst>
          </p:cNvPr>
          <p:cNvPicPr>
            <a:picLocks noChangeAspect="1"/>
          </p:cNvPicPr>
          <p:nvPr/>
        </p:nvPicPr>
        <p:blipFill>
          <a:blip r:embed="rId7"/>
          <a:stretch>
            <a:fillRect/>
          </a:stretch>
        </p:blipFill>
        <p:spPr>
          <a:xfrm>
            <a:off x="3125556" y="1780892"/>
            <a:ext cx="2880000" cy="2160000"/>
          </a:xfrm>
          <a:prstGeom prst="rect">
            <a:avLst/>
          </a:prstGeom>
          <a:solidFill>
            <a:schemeClr val="lt1"/>
          </a:solidFill>
        </p:spPr>
      </p:pic>
      <p:pic>
        <p:nvPicPr>
          <p:cNvPr id="31" name="그림 30">
            <a:extLst>
              <a:ext uri="{FF2B5EF4-FFF2-40B4-BE49-F238E27FC236}">
                <a16:creationId xmlns:a16="http://schemas.microsoft.com/office/drawing/2014/main" id="{00CDDA85-726C-4E68-9661-03777244DCC9}"/>
              </a:ext>
            </a:extLst>
          </p:cNvPr>
          <p:cNvPicPr>
            <a:picLocks noChangeAspect="1"/>
          </p:cNvPicPr>
          <p:nvPr/>
        </p:nvPicPr>
        <p:blipFill>
          <a:blip r:embed="rId8"/>
          <a:stretch>
            <a:fillRect/>
          </a:stretch>
        </p:blipFill>
        <p:spPr>
          <a:xfrm>
            <a:off x="3132000" y="4074620"/>
            <a:ext cx="2880000" cy="2160000"/>
          </a:xfrm>
          <a:prstGeom prst="rect">
            <a:avLst/>
          </a:prstGeom>
          <a:solidFill>
            <a:schemeClr val="lt1"/>
          </a:solidFill>
        </p:spPr>
      </p:pic>
      <p:sp>
        <p:nvSpPr>
          <p:cNvPr id="16" name="TextBox 15">
            <a:extLst>
              <a:ext uri="{FF2B5EF4-FFF2-40B4-BE49-F238E27FC236}">
                <a16:creationId xmlns:a16="http://schemas.microsoft.com/office/drawing/2014/main" id="{F569BF6A-E2DE-4711-98E7-235B0A4FD65F}"/>
              </a:ext>
            </a:extLst>
          </p:cNvPr>
          <p:cNvSpPr txBox="1"/>
          <p:nvPr/>
        </p:nvSpPr>
        <p:spPr>
          <a:xfrm>
            <a:off x="341193" y="6319882"/>
            <a:ext cx="8345605" cy="338554"/>
          </a:xfrm>
          <a:prstGeom prst="rect">
            <a:avLst/>
          </a:prstGeom>
          <a:noFill/>
        </p:spPr>
        <p:txBody>
          <a:bodyPr wrap="square" rtlCol="0">
            <a:spAutoFit/>
          </a:bodyPr>
          <a:lstStyle/>
          <a:p>
            <a:r>
              <a:rPr lang="en-US" sz="1600" dirty="0">
                <a:solidFill>
                  <a:schemeClr val="bg1"/>
                </a:solidFill>
                <a:latin typeface="Calibri" panose="020F0502020204030204" pitchFamily="34" charset="0"/>
                <a:cs typeface="Calibri" panose="020F0502020204030204" pitchFamily="34" charset="0"/>
              </a:rPr>
              <a:t>*KI results are slightly larger than spec when compared with RAOBs. </a:t>
            </a:r>
          </a:p>
        </p:txBody>
      </p:sp>
    </p:spTree>
    <p:extLst>
      <p:ext uri="{BB962C8B-B14F-4D97-AF65-F5344CB8AC3E}">
        <p14:creationId xmlns:p14="http://schemas.microsoft.com/office/powerpoint/2010/main" val="420072948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3" name="그림 2">
            <a:extLst>
              <a:ext uri="{FF2B5EF4-FFF2-40B4-BE49-F238E27FC236}">
                <a16:creationId xmlns:a16="http://schemas.microsoft.com/office/drawing/2014/main" id="{DFAB7403-14C4-41FC-802E-12F20FEEBD23}"/>
              </a:ext>
            </a:extLst>
          </p:cNvPr>
          <p:cNvPicPr>
            <a:picLocks noChangeAspect="1"/>
          </p:cNvPicPr>
          <p:nvPr/>
        </p:nvPicPr>
        <p:blipFill>
          <a:blip r:embed="rId3"/>
          <a:stretch>
            <a:fillRect/>
          </a:stretch>
        </p:blipFill>
        <p:spPr>
          <a:xfrm>
            <a:off x="107950" y="1774615"/>
            <a:ext cx="2880000" cy="2160000"/>
          </a:xfrm>
          <a:prstGeom prst="rect">
            <a:avLst/>
          </a:prstGeom>
          <a:solidFill>
            <a:schemeClr val="lt1"/>
          </a:solidFill>
        </p:spPr>
      </p:pic>
      <p:pic>
        <p:nvPicPr>
          <p:cNvPr id="6" name="그림 5">
            <a:extLst>
              <a:ext uri="{FF2B5EF4-FFF2-40B4-BE49-F238E27FC236}">
                <a16:creationId xmlns:a16="http://schemas.microsoft.com/office/drawing/2014/main" id="{946EAAC9-95BC-4B5D-BC42-599519F82758}"/>
              </a:ext>
            </a:extLst>
          </p:cNvPr>
          <p:cNvPicPr>
            <a:picLocks noChangeAspect="1"/>
          </p:cNvPicPr>
          <p:nvPr/>
        </p:nvPicPr>
        <p:blipFill>
          <a:blip r:embed="rId4"/>
          <a:stretch>
            <a:fillRect/>
          </a:stretch>
        </p:blipFill>
        <p:spPr>
          <a:xfrm>
            <a:off x="107950" y="4077288"/>
            <a:ext cx="2880000" cy="2160000"/>
          </a:xfrm>
          <a:prstGeom prst="rect">
            <a:avLst/>
          </a:prstGeom>
          <a:solidFill>
            <a:schemeClr val="lt1"/>
          </a:solidFill>
        </p:spPr>
      </p:pic>
      <p:sp>
        <p:nvSpPr>
          <p:cNvPr id="197" name="Shape 197"/>
          <p:cNvSpPr txBox="1">
            <a:spLocks noGrp="1"/>
          </p:cNvSpPr>
          <p:nvPr>
            <p:ph type="sldNum" idx="12"/>
          </p:nvPr>
        </p:nvSpPr>
        <p:spPr>
          <a:xfrm>
            <a:off x="6553200" y="6356350"/>
            <a:ext cx="2133600" cy="365100"/>
          </a:xfrm>
          <a:prstGeom prst="rect">
            <a:avLst/>
          </a:prstGeom>
        </p:spPr>
        <p:txBody>
          <a:bodyPr lIns="91425" tIns="45700" rIns="91425" bIns="45700" anchor="ctr" anchorCtr="0">
            <a:noAutofit/>
          </a:bodyPr>
          <a:lstStyle/>
          <a:p>
            <a:pPr lvl="0" rtl="0">
              <a:spcBef>
                <a:spcPts val="0"/>
              </a:spcBef>
              <a:buNone/>
            </a:pPr>
            <a:fld id="{00000000-1234-1234-1234-123412341234}" type="slidenum">
              <a:rPr lang="en-US"/>
              <a:pPr lvl="0" rtl="0">
                <a:spcBef>
                  <a:spcPts val="0"/>
                </a:spcBef>
                <a:buNone/>
              </a:pPr>
              <a:t>92</a:t>
            </a:fld>
            <a:endParaRPr lang="en-US"/>
          </a:p>
        </p:txBody>
      </p:sp>
      <p:sp>
        <p:nvSpPr>
          <p:cNvPr id="13" name="Shape 132"/>
          <p:cNvSpPr txBox="1">
            <a:spLocks noGrp="1"/>
          </p:cNvSpPr>
          <p:nvPr>
            <p:ph type="title"/>
          </p:nvPr>
        </p:nvSpPr>
        <p:spPr>
          <a:xfrm>
            <a:off x="457200" y="41514"/>
            <a:ext cx="8229600" cy="1143000"/>
          </a:xfrm>
          <a:prstGeom prst="rect">
            <a:avLst/>
          </a:prstGeom>
          <a:noFill/>
          <a:ln>
            <a:noFill/>
          </a:ln>
        </p:spPr>
        <p:txBody>
          <a:bodyPr lIns="91425" tIns="45700" rIns="91425" bIns="45700" anchor="ctr" anchorCtr="0">
            <a:noAutofit/>
          </a:bodyPr>
          <a:lstStyle/>
          <a:p>
            <a:pPr lvl="0">
              <a:buSzPct val="25000"/>
            </a:pPr>
            <a:r>
              <a:rPr lang="en-US" sz="3600" b="0" i="0" u="none" strike="noStrike" cap="none" dirty="0">
                <a:solidFill>
                  <a:schemeClr val="lt1"/>
                </a:solidFill>
                <a:latin typeface="Calibri"/>
                <a:ea typeface="Calibri"/>
                <a:cs typeface="Calibri"/>
                <a:sym typeface="Calibri"/>
              </a:rPr>
              <a:t>PLPT </a:t>
            </a:r>
            <a:r>
              <a:rPr lang="en-US" dirty="0"/>
              <a:t>ABI-</a:t>
            </a:r>
            <a:r>
              <a:rPr lang="en-US" altLang="ko-KR" dirty="0">
                <a:solidFill>
                  <a:srgbClr val="FF00FF"/>
                </a:solidFill>
              </a:rPr>
              <a:t>CONUS</a:t>
            </a:r>
            <a:r>
              <a:rPr lang="en-US" dirty="0"/>
              <a:t>-DSI:</a:t>
            </a:r>
          </a:p>
        </p:txBody>
      </p:sp>
      <p:sp>
        <p:nvSpPr>
          <p:cNvPr id="23" name="Shape 130"/>
          <p:cNvSpPr txBox="1">
            <a:spLocks/>
          </p:cNvSpPr>
          <p:nvPr/>
        </p:nvSpPr>
        <p:spPr>
          <a:xfrm>
            <a:off x="2377440" y="772856"/>
            <a:ext cx="4267200"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algn="ctr">
              <a:spcBef>
                <a:spcPts val="0"/>
              </a:spcBef>
              <a:buFont typeface="Arial"/>
              <a:buNone/>
            </a:pPr>
            <a:r>
              <a:rPr lang="en-US" dirty="0"/>
              <a:t>2018.11-2019.04 </a:t>
            </a:r>
            <a:r>
              <a:rPr lang="en-US" dirty="0">
                <a:solidFill>
                  <a:srgbClr val="FF0000"/>
                </a:solidFill>
              </a:rPr>
              <a:t>TT</a:t>
            </a:r>
          </a:p>
        </p:txBody>
      </p:sp>
      <p:sp>
        <p:nvSpPr>
          <p:cNvPr id="15" name="Shape 92"/>
          <p:cNvSpPr txBox="1">
            <a:spLocks/>
          </p:cNvSpPr>
          <p:nvPr/>
        </p:nvSpPr>
        <p:spPr>
          <a:xfrm>
            <a:off x="6553200" y="6356350"/>
            <a:ext cx="2133599" cy="365125"/>
          </a:xfrm>
          <a:prstGeom prst="rect">
            <a:avLst/>
          </a:prstGeom>
          <a:noFill/>
          <a:ln>
            <a:noFill/>
          </a:ln>
        </p:spPr>
        <p:txBody>
          <a:bodyPr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buSzPct val="25000"/>
            </a:pPr>
            <a:fld id="{00000000-1234-1234-1234-123412341234}" type="slidenum">
              <a:rPr lang="en-US" sz="1200" smtClean="0">
                <a:solidFill>
                  <a:schemeClr val="lt1"/>
                </a:solidFill>
                <a:latin typeface="Calibri"/>
                <a:ea typeface="Calibri"/>
                <a:cs typeface="Calibri"/>
                <a:sym typeface="Calibri"/>
              </a:rPr>
              <a:pPr algn="r">
                <a:buSzPct val="25000"/>
              </a:pPr>
              <a:t>92</a:t>
            </a:fld>
            <a:endParaRPr lang="en-US" sz="1200" dirty="0">
              <a:solidFill>
                <a:schemeClr val="lt1"/>
              </a:solidFill>
              <a:latin typeface="Calibri"/>
              <a:ea typeface="Calibri"/>
              <a:cs typeface="Calibri"/>
              <a:sym typeface="Calibri"/>
            </a:endParaRPr>
          </a:p>
        </p:txBody>
      </p:sp>
      <p:sp>
        <p:nvSpPr>
          <p:cNvPr id="4" name="TextBox 3"/>
          <p:cNvSpPr txBox="1"/>
          <p:nvPr/>
        </p:nvSpPr>
        <p:spPr>
          <a:xfrm>
            <a:off x="341193" y="6319882"/>
            <a:ext cx="8345605" cy="338554"/>
          </a:xfrm>
          <a:prstGeom prst="rect">
            <a:avLst/>
          </a:prstGeom>
          <a:noFill/>
        </p:spPr>
        <p:txBody>
          <a:bodyPr wrap="square" rtlCol="0">
            <a:spAutoFit/>
          </a:bodyPr>
          <a:lstStyle/>
          <a:p>
            <a:r>
              <a:rPr lang="en-US" sz="1600" dirty="0">
                <a:solidFill>
                  <a:schemeClr val="bg1"/>
                </a:solidFill>
                <a:latin typeface="Calibri" panose="020F0502020204030204" pitchFamily="34" charset="0"/>
                <a:cs typeface="Calibri" panose="020F0502020204030204" pitchFamily="34" charset="0"/>
              </a:rPr>
              <a:t>*TT results are slightly larger than spec when compared with RAOBs.</a:t>
            </a:r>
          </a:p>
        </p:txBody>
      </p:sp>
      <p:sp>
        <p:nvSpPr>
          <p:cNvPr id="24" name="Shape 130">
            <a:extLst>
              <a:ext uri="{FF2B5EF4-FFF2-40B4-BE49-F238E27FC236}">
                <a16:creationId xmlns:a16="http://schemas.microsoft.com/office/drawing/2014/main" id="{02C67795-622D-4B8B-A2E2-05610F81F17F}"/>
              </a:ext>
            </a:extLst>
          </p:cNvPr>
          <p:cNvSpPr txBox="1">
            <a:spLocks/>
          </p:cNvSpPr>
          <p:nvPr/>
        </p:nvSpPr>
        <p:spPr>
          <a:xfrm>
            <a:off x="7121316" y="861816"/>
            <a:ext cx="1920240" cy="514924"/>
          </a:xfrm>
          <a:prstGeom prst="rect">
            <a:avLst/>
          </a:prstGeom>
          <a:noFill/>
          <a:ln>
            <a:solidFill>
              <a:srgbClr val="00FF00"/>
            </a:solidFill>
          </a:ln>
        </p:spPr>
        <p:txBody>
          <a:bodyPr lIns="72000" tIns="36000" rIns="36000" bIns="36000"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US" sz="1400" dirty="0">
                <a:solidFill>
                  <a:schemeClr val="bg1"/>
                </a:solidFill>
                <a:latin typeface="Arial Narrow" panose="020B0606020202030204" pitchFamily="34" charset="0"/>
              </a:rPr>
              <a:t>Accuracy spec: 1 K</a:t>
            </a:r>
          </a:p>
          <a:p>
            <a:pPr marL="0" indent="0">
              <a:spcBef>
                <a:spcPts val="0"/>
              </a:spcBef>
              <a:buFont typeface="Arial"/>
              <a:buNone/>
            </a:pPr>
            <a:r>
              <a:rPr lang="en-US" sz="1400" dirty="0">
                <a:solidFill>
                  <a:schemeClr val="bg1"/>
                </a:solidFill>
                <a:latin typeface="Arial Narrow" panose="020B0606020202030204" pitchFamily="34" charset="0"/>
              </a:rPr>
              <a:t>Precision spec: 4 K</a:t>
            </a:r>
          </a:p>
        </p:txBody>
      </p:sp>
      <p:sp>
        <p:nvSpPr>
          <p:cNvPr id="25" name="Shape 130">
            <a:extLst>
              <a:ext uri="{FF2B5EF4-FFF2-40B4-BE49-F238E27FC236}">
                <a16:creationId xmlns:a16="http://schemas.microsoft.com/office/drawing/2014/main" id="{53212F98-6D56-4330-AC7D-3065A135FEF5}"/>
              </a:ext>
            </a:extLst>
          </p:cNvPr>
          <p:cNvSpPr txBox="1">
            <a:spLocks/>
          </p:cNvSpPr>
          <p:nvPr/>
        </p:nvSpPr>
        <p:spPr>
          <a:xfrm>
            <a:off x="952151" y="1274001"/>
            <a:ext cx="1415087"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US" sz="2800" b="1" dirty="0">
                <a:solidFill>
                  <a:srgbClr val="FF0000"/>
                </a:solidFill>
              </a:rPr>
              <a:t>RAOB*</a:t>
            </a:r>
          </a:p>
        </p:txBody>
      </p:sp>
      <p:sp>
        <p:nvSpPr>
          <p:cNvPr id="26" name="Shape 130">
            <a:extLst>
              <a:ext uri="{FF2B5EF4-FFF2-40B4-BE49-F238E27FC236}">
                <a16:creationId xmlns:a16="http://schemas.microsoft.com/office/drawing/2014/main" id="{BE6273B6-D87F-4F8F-8981-443D7C5D91EB}"/>
              </a:ext>
            </a:extLst>
          </p:cNvPr>
          <p:cNvSpPr txBox="1">
            <a:spLocks/>
          </p:cNvSpPr>
          <p:nvPr/>
        </p:nvSpPr>
        <p:spPr>
          <a:xfrm>
            <a:off x="3948739" y="1274001"/>
            <a:ext cx="1592748"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US" sz="2800" b="1" dirty="0">
                <a:solidFill>
                  <a:srgbClr val="FF0000"/>
                </a:solidFill>
              </a:rPr>
              <a:t>ECMWF</a:t>
            </a:r>
          </a:p>
        </p:txBody>
      </p:sp>
      <p:sp>
        <p:nvSpPr>
          <p:cNvPr id="27" name="Shape 130">
            <a:extLst>
              <a:ext uri="{FF2B5EF4-FFF2-40B4-BE49-F238E27FC236}">
                <a16:creationId xmlns:a16="http://schemas.microsoft.com/office/drawing/2014/main" id="{8F58F9EF-8E20-4AA3-81CF-17264DFA64D8}"/>
              </a:ext>
            </a:extLst>
          </p:cNvPr>
          <p:cNvSpPr txBox="1">
            <a:spLocks/>
          </p:cNvSpPr>
          <p:nvPr/>
        </p:nvSpPr>
        <p:spPr>
          <a:xfrm>
            <a:off x="6795574" y="1274001"/>
            <a:ext cx="1592748"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sz="2800" b="1" dirty="0">
                <a:solidFill>
                  <a:srgbClr val="FF0000"/>
                </a:solidFill>
              </a:rPr>
              <a:t>GDAS</a:t>
            </a:r>
          </a:p>
        </p:txBody>
      </p:sp>
      <p:pic>
        <p:nvPicPr>
          <p:cNvPr id="22" name="그림 21">
            <a:extLst>
              <a:ext uri="{FF2B5EF4-FFF2-40B4-BE49-F238E27FC236}">
                <a16:creationId xmlns:a16="http://schemas.microsoft.com/office/drawing/2014/main" id="{C6BF0500-2AF6-47D1-9BB1-6B4A822F9EB1}"/>
              </a:ext>
            </a:extLst>
          </p:cNvPr>
          <p:cNvPicPr>
            <a:picLocks noChangeAspect="1"/>
          </p:cNvPicPr>
          <p:nvPr/>
        </p:nvPicPr>
        <p:blipFill>
          <a:blip r:embed="rId5"/>
          <a:stretch>
            <a:fillRect/>
          </a:stretch>
        </p:blipFill>
        <p:spPr>
          <a:xfrm>
            <a:off x="6161556" y="1773825"/>
            <a:ext cx="2880000" cy="2160000"/>
          </a:xfrm>
          <a:prstGeom prst="rect">
            <a:avLst/>
          </a:prstGeom>
          <a:solidFill>
            <a:schemeClr val="lt1"/>
          </a:solidFill>
        </p:spPr>
      </p:pic>
      <p:pic>
        <p:nvPicPr>
          <p:cNvPr id="29" name="그림 28">
            <a:extLst>
              <a:ext uri="{FF2B5EF4-FFF2-40B4-BE49-F238E27FC236}">
                <a16:creationId xmlns:a16="http://schemas.microsoft.com/office/drawing/2014/main" id="{92DC919D-2293-40FF-BBA9-F267A8E7D612}"/>
              </a:ext>
            </a:extLst>
          </p:cNvPr>
          <p:cNvPicPr>
            <a:picLocks noChangeAspect="1"/>
          </p:cNvPicPr>
          <p:nvPr/>
        </p:nvPicPr>
        <p:blipFill>
          <a:blip r:embed="rId6"/>
          <a:stretch>
            <a:fillRect/>
          </a:stretch>
        </p:blipFill>
        <p:spPr>
          <a:xfrm>
            <a:off x="6151948" y="4070922"/>
            <a:ext cx="2880000" cy="2160000"/>
          </a:xfrm>
          <a:prstGeom prst="rect">
            <a:avLst/>
          </a:prstGeom>
          <a:solidFill>
            <a:schemeClr val="lt1"/>
          </a:solidFill>
        </p:spPr>
      </p:pic>
      <p:pic>
        <p:nvPicPr>
          <p:cNvPr id="31" name="그림 30">
            <a:extLst>
              <a:ext uri="{FF2B5EF4-FFF2-40B4-BE49-F238E27FC236}">
                <a16:creationId xmlns:a16="http://schemas.microsoft.com/office/drawing/2014/main" id="{6D9F12AF-2911-4EFB-A95C-652580803F87}"/>
              </a:ext>
            </a:extLst>
          </p:cNvPr>
          <p:cNvPicPr>
            <a:picLocks noChangeAspect="1"/>
          </p:cNvPicPr>
          <p:nvPr/>
        </p:nvPicPr>
        <p:blipFill>
          <a:blip r:embed="rId7"/>
          <a:stretch>
            <a:fillRect/>
          </a:stretch>
        </p:blipFill>
        <p:spPr>
          <a:xfrm>
            <a:off x="3131863" y="1774876"/>
            <a:ext cx="2880000" cy="2160000"/>
          </a:xfrm>
          <a:prstGeom prst="rect">
            <a:avLst/>
          </a:prstGeom>
          <a:solidFill>
            <a:schemeClr val="lt1"/>
          </a:solidFill>
        </p:spPr>
      </p:pic>
      <p:pic>
        <p:nvPicPr>
          <p:cNvPr id="193" name="그림 192">
            <a:extLst>
              <a:ext uri="{FF2B5EF4-FFF2-40B4-BE49-F238E27FC236}">
                <a16:creationId xmlns:a16="http://schemas.microsoft.com/office/drawing/2014/main" id="{6EE22CB8-B101-4B88-8E72-32E84C40A222}"/>
              </a:ext>
            </a:extLst>
          </p:cNvPr>
          <p:cNvPicPr>
            <a:picLocks noChangeAspect="1"/>
          </p:cNvPicPr>
          <p:nvPr/>
        </p:nvPicPr>
        <p:blipFill>
          <a:blip r:embed="rId8"/>
          <a:stretch>
            <a:fillRect/>
          </a:stretch>
        </p:blipFill>
        <p:spPr>
          <a:xfrm>
            <a:off x="3132000" y="4084355"/>
            <a:ext cx="2880000" cy="2160000"/>
          </a:xfrm>
          <a:prstGeom prst="rect">
            <a:avLst/>
          </a:prstGeom>
          <a:solidFill>
            <a:schemeClr val="lt1"/>
          </a:solidFill>
        </p:spPr>
      </p:pic>
    </p:spTree>
    <p:extLst>
      <p:ext uri="{BB962C8B-B14F-4D97-AF65-F5344CB8AC3E}">
        <p14:creationId xmlns:p14="http://schemas.microsoft.com/office/powerpoint/2010/main" val="2805407148"/>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4" name="그림 3">
            <a:extLst>
              <a:ext uri="{FF2B5EF4-FFF2-40B4-BE49-F238E27FC236}">
                <a16:creationId xmlns:a16="http://schemas.microsoft.com/office/drawing/2014/main" id="{5FAF19A5-082E-4949-A606-F215CABBEC4B}"/>
              </a:ext>
            </a:extLst>
          </p:cNvPr>
          <p:cNvPicPr>
            <a:picLocks noChangeAspect="1"/>
          </p:cNvPicPr>
          <p:nvPr/>
        </p:nvPicPr>
        <p:blipFill>
          <a:blip r:embed="rId3"/>
          <a:stretch>
            <a:fillRect/>
          </a:stretch>
        </p:blipFill>
        <p:spPr>
          <a:xfrm>
            <a:off x="107950" y="1780573"/>
            <a:ext cx="2880000" cy="2160000"/>
          </a:xfrm>
          <a:prstGeom prst="rect">
            <a:avLst/>
          </a:prstGeom>
          <a:solidFill>
            <a:schemeClr val="lt1"/>
          </a:solidFill>
        </p:spPr>
      </p:pic>
      <p:pic>
        <p:nvPicPr>
          <p:cNvPr id="8" name="그림 7">
            <a:extLst>
              <a:ext uri="{FF2B5EF4-FFF2-40B4-BE49-F238E27FC236}">
                <a16:creationId xmlns:a16="http://schemas.microsoft.com/office/drawing/2014/main" id="{EADF8AFA-A85D-4B1A-AD9B-886E030748C7}"/>
              </a:ext>
            </a:extLst>
          </p:cNvPr>
          <p:cNvPicPr>
            <a:picLocks noChangeAspect="1"/>
          </p:cNvPicPr>
          <p:nvPr/>
        </p:nvPicPr>
        <p:blipFill>
          <a:blip r:embed="rId4"/>
          <a:stretch>
            <a:fillRect/>
          </a:stretch>
        </p:blipFill>
        <p:spPr>
          <a:xfrm>
            <a:off x="107950" y="4076811"/>
            <a:ext cx="2880000" cy="2160000"/>
          </a:xfrm>
          <a:prstGeom prst="rect">
            <a:avLst/>
          </a:prstGeom>
          <a:solidFill>
            <a:schemeClr val="lt1"/>
          </a:solidFill>
        </p:spPr>
      </p:pic>
      <p:sp>
        <p:nvSpPr>
          <p:cNvPr id="197" name="Shape 197"/>
          <p:cNvSpPr txBox="1">
            <a:spLocks noGrp="1"/>
          </p:cNvSpPr>
          <p:nvPr>
            <p:ph type="sldNum" idx="12"/>
          </p:nvPr>
        </p:nvSpPr>
        <p:spPr>
          <a:xfrm>
            <a:off x="6553200" y="6356350"/>
            <a:ext cx="2133600" cy="365100"/>
          </a:xfrm>
          <a:prstGeom prst="rect">
            <a:avLst/>
          </a:prstGeom>
        </p:spPr>
        <p:txBody>
          <a:bodyPr lIns="91425" tIns="45700" rIns="91425" bIns="45700" anchor="ctr" anchorCtr="0">
            <a:noAutofit/>
          </a:bodyPr>
          <a:lstStyle/>
          <a:p>
            <a:pPr lvl="0" rtl="0">
              <a:spcBef>
                <a:spcPts val="0"/>
              </a:spcBef>
              <a:buNone/>
            </a:pPr>
            <a:fld id="{00000000-1234-1234-1234-123412341234}" type="slidenum">
              <a:rPr lang="en-US"/>
              <a:pPr lvl="0" rtl="0">
                <a:spcBef>
                  <a:spcPts val="0"/>
                </a:spcBef>
                <a:buNone/>
              </a:pPr>
              <a:t>93</a:t>
            </a:fld>
            <a:endParaRPr lang="en-US"/>
          </a:p>
        </p:txBody>
      </p:sp>
      <p:sp>
        <p:nvSpPr>
          <p:cNvPr id="13" name="Shape 132"/>
          <p:cNvSpPr txBox="1">
            <a:spLocks noGrp="1"/>
          </p:cNvSpPr>
          <p:nvPr>
            <p:ph type="title"/>
          </p:nvPr>
        </p:nvSpPr>
        <p:spPr>
          <a:xfrm>
            <a:off x="457200" y="41514"/>
            <a:ext cx="8229600" cy="1143000"/>
          </a:xfrm>
          <a:prstGeom prst="rect">
            <a:avLst/>
          </a:prstGeom>
          <a:noFill/>
          <a:ln>
            <a:noFill/>
          </a:ln>
        </p:spPr>
        <p:txBody>
          <a:bodyPr lIns="91425" tIns="45700" rIns="91425" bIns="45700" anchor="ctr" anchorCtr="0">
            <a:noAutofit/>
          </a:bodyPr>
          <a:lstStyle/>
          <a:p>
            <a:pPr lvl="0">
              <a:buSzPct val="25000"/>
            </a:pPr>
            <a:r>
              <a:rPr lang="en-US" sz="3600" b="0" i="0" u="none" strike="noStrike" cap="none" dirty="0">
                <a:solidFill>
                  <a:schemeClr val="lt1"/>
                </a:solidFill>
                <a:latin typeface="Calibri"/>
                <a:ea typeface="Calibri"/>
                <a:cs typeface="Calibri"/>
                <a:sym typeface="Calibri"/>
              </a:rPr>
              <a:t>PLPT </a:t>
            </a:r>
            <a:r>
              <a:rPr lang="en-US" dirty="0"/>
              <a:t>ABI-</a:t>
            </a:r>
            <a:r>
              <a:rPr lang="en-US" altLang="ko-KR" dirty="0">
                <a:solidFill>
                  <a:srgbClr val="00FF00"/>
                </a:solidFill>
              </a:rPr>
              <a:t>MESO1</a:t>
            </a:r>
            <a:r>
              <a:rPr lang="en-US" dirty="0"/>
              <a:t>-DSI:</a:t>
            </a:r>
          </a:p>
        </p:txBody>
      </p:sp>
      <p:sp>
        <p:nvSpPr>
          <p:cNvPr id="15" name="Shape 92"/>
          <p:cNvSpPr txBox="1">
            <a:spLocks/>
          </p:cNvSpPr>
          <p:nvPr/>
        </p:nvSpPr>
        <p:spPr>
          <a:xfrm>
            <a:off x="6553200" y="6356350"/>
            <a:ext cx="2133599" cy="365125"/>
          </a:xfrm>
          <a:prstGeom prst="rect">
            <a:avLst/>
          </a:prstGeom>
          <a:noFill/>
          <a:ln>
            <a:noFill/>
          </a:ln>
        </p:spPr>
        <p:txBody>
          <a:bodyPr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buSzPct val="25000"/>
            </a:pPr>
            <a:fld id="{00000000-1234-1234-1234-123412341234}" type="slidenum">
              <a:rPr lang="en-US" sz="1200" smtClean="0">
                <a:solidFill>
                  <a:schemeClr val="lt1"/>
                </a:solidFill>
                <a:latin typeface="Calibri"/>
                <a:ea typeface="Calibri"/>
                <a:cs typeface="Calibri"/>
                <a:sym typeface="Calibri"/>
              </a:rPr>
              <a:pPr algn="r">
                <a:buSzPct val="25000"/>
              </a:pPr>
              <a:t>93</a:t>
            </a:fld>
            <a:endParaRPr lang="en-US" sz="1200" dirty="0">
              <a:solidFill>
                <a:schemeClr val="lt1"/>
              </a:solidFill>
              <a:latin typeface="Calibri"/>
              <a:ea typeface="Calibri"/>
              <a:cs typeface="Calibri"/>
              <a:sym typeface="Calibri"/>
            </a:endParaRPr>
          </a:p>
        </p:txBody>
      </p:sp>
      <p:sp>
        <p:nvSpPr>
          <p:cNvPr id="24" name="Shape 130">
            <a:extLst>
              <a:ext uri="{FF2B5EF4-FFF2-40B4-BE49-F238E27FC236}">
                <a16:creationId xmlns:a16="http://schemas.microsoft.com/office/drawing/2014/main" id="{689159A3-9AB5-42CA-AC2F-D96546535F61}"/>
              </a:ext>
            </a:extLst>
          </p:cNvPr>
          <p:cNvSpPr txBox="1">
            <a:spLocks/>
          </p:cNvSpPr>
          <p:nvPr/>
        </p:nvSpPr>
        <p:spPr>
          <a:xfrm>
            <a:off x="952151" y="1274001"/>
            <a:ext cx="1415087"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US" sz="2800" b="1" dirty="0">
                <a:solidFill>
                  <a:srgbClr val="FF0000"/>
                </a:solidFill>
              </a:rPr>
              <a:t>RAOB</a:t>
            </a:r>
          </a:p>
        </p:txBody>
      </p:sp>
      <p:sp>
        <p:nvSpPr>
          <p:cNvPr id="26" name="Shape 130">
            <a:extLst>
              <a:ext uri="{FF2B5EF4-FFF2-40B4-BE49-F238E27FC236}">
                <a16:creationId xmlns:a16="http://schemas.microsoft.com/office/drawing/2014/main" id="{761DF5BD-10D1-4D60-92F6-6ECA0BF6B34E}"/>
              </a:ext>
            </a:extLst>
          </p:cNvPr>
          <p:cNvSpPr txBox="1">
            <a:spLocks/>
          </p:cNvSpPr>
          <p:nvPr/>
        </p:nvSpPr>
        <p:spPr>
          <a:xfrm>
            <a:off x="3948739" y="1274001"/>
            <a:ext cx="1592748"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US" sz="2800" b="1" dirty="0">
                <a:solidFill>
                  <a:srgbClr val="FF0000"/>
                </a:solidFill>
              </a:rPr>
              <a:t>ECMWF</a:t>
            </a:r>
          </a:p>
        </p:txBody>
      </p:sp>
      <p:sp>
        <p:nvSpPr>
          <p:cNvPr id="27" name="Shape 130">
            <a:extLst>
              <a:ext uri="{FF2B5EF4-FFF2-40B4-BE49-F238E27FC236}">
                <a16:creationId xmlns:a16="http://schemas.microsoft.com/office/drawing/2014/main" id="{C23495BC-CF4A-47AD-8133-BFE5C715BD66}"/>
              </a:ext>
            </a:extLst>
          </p:cNvPr>
          <p:cNvSpPr txBox="1">
            <a:spLocks/>
          </p:cNvSpPr>
          <p:nvPr/>
        </p:nvSpPr>
        <p:spPr>
          <a:xfrm>
            <a:off x="6795574" y="1274001"/>
            <a:ext cx="1592748"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sz="2800" b="1" dirty="0">
                <a:solidFill>
                  <a:srgbClr val="FF0000"/>
                </a:solidFill>
              </a:rPr>
              <a:t>GDAS</a:t>
            </a:r>
          </a:p>
        </p:txBody>
      </p:sp>
      <p:sp>
        <p:nvSpPr>
          <p:cNvPr id="34" name="Shape 130">
            <a:extLst>
              <a:ext uri="{FF2B5EF4-FFF2-40B4-BE49-F238E27FC236}">
                <a16:creationId xmlns:a16="http://schemas.microsoft.com/office/drawing/2014/main" id="{E503959A-3D75-44BA-ACA9-3DBDAE52A682}"/>
              </a:ext>
            </a:extLst>
          </p:cNvPr>
          <p:cNvSpPr txBox="1">
            <a:spLocks/>
          </p:cNvSpPr>
          <p:nvPr/>
        </p:nvSpPr>
        <p:spPr>
          <a:xfrm>
            <a:off x="7121316" y="861816"/>
            <a:ext cx="1920240" cy="514924"/>
          </a:xfrm>
          <a:prstGeom prst="rect">
            <a:avLst/>
          </a:prstGeom>
          <a:noFill/>
          <a:ln>
            <a:solidFill>
              <a:srgbClr val="00FF00"/>
            </a:solidFill>
          </a:ln>
        </p:spPr>
        <p:txBody>
          <a:bodyPr lIns="72000" tIns="36000" rIns="36000" bIns="36000"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US" sz="1400" dirty="0">
                <a:solidFill>
                  <a:schemeClr val="bg1"/>
                </a:solidFill>
                <a:latin typeface="Arial Narrow" panose="020B0606020202030204" pitchFamily="34" charset="0"/>
              </a:rPr>
              <a:t>Accuracy spec: 2 K</a:t>
            </a:r>
          </a:p>
          <a:p>
            <a:pPr marL="0" indent="0">
              <a:spcBef>
                <a:spcPts val="0"/>
              </a:spcBef>
              <a:buFont typeface="Arial"/>
              <a:buNone/>
            </a:pPr>
            <a:r>
              <a:rPr lang="en-US" sz="1400" dirty="0">
                <a:solidFill>
                  <a:schemeClr val="bg1"/>
                </a:solidFill>
                <a:latin typeface="Arial Narrow" panose="020B0606020202030204" pitchFamily="34" charset="0"/>
              </a:rPr>
              <a:t>Precision spec: 6.5 K</a:t>
            </a:r>
          </a:p>
        </p:txBody>
      </p:sp>
      <p:sp>
        <p:nvSpPr>
          <p:cNvPr id="46" name="Shape 130">
            <a:extLst>
              <a:ext uri="{FF2B5EF4-FFF2-40B4-BE49-F238E27FC236}">
                <a16:creationId xmlns:a16="http://schemas.microsoft.com/office/drawing/2014/main" id="{4424801F-EA0F-4E49-AD8D-1E92E3BDA62B}"/>
              </a:ext>
            </a:extLst>
          </p:cNvPr>
          <p:cNvSpPr txBox="1">
            <a:spLocks/>
          </p:cNvSpPr>
          <p:nvPr/>
        </p:nvSpPr>
        <p:spPr>
          <a:xfrm>
            <a:off x="2377440" y="772856"/>
            <a:ext cx="4267200"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algn="ctr">
              <a:spcBef>
                <a:spcPts val="0"/>
              </a:spcBef>
              <a:buFont typeface="Arial"/>
              <a:buNone/>
            </a:pPr>
            <a:r>
              <a:rPr lang="en-US" dirty="0"/>
              <a:t>2018.11-2019.04 </a:t>
            </a:r>
            <a:r>
              <a:rPr lang="en-US" dirty="0">
                <a:solidFill>
                  <a:srgbClr val="FF0000"/>
                </a:solidFill>
              </a:rPr>
              <a:t>LI</a:t>
            </a:r>
          </a:p>
        </p:txBody>
      </p:sp>
      <p:pic>
        <p:nvPicPr>
          <p:cNvPr id="3" name="그림 2">
            <a:extLst>
              <a:ext uri="{FF2B5EF4-FFF2-40B4-BE49-F238E27FC236}">
                <a16:creationId xmlns:a16="http://schemas.microsoft.com/office/drawing/2014/main" id="{2D326CDC-4FC3-4032-8E32-D1D5349E4CC4}"/>
              </a:ext>
            </a:extLst>
          </p:cNvPr>
          <p:cNvPicPr>
            <a:picLocks noChangeAspect="1"/>
          </p:cNvPicPr>
          <p:nvPr/>
        </p:nvPicPr>
        <p:blipFill>
          <a:blip r:embed="rId5"/>
          <a:stretch>
            <a:fillRect/>
          </a:stretch>
        </p:blipFill>
        <p:spPr>
          <a:xfrm>
            <a:off x="3131800" y="1788925"/>
            <a:ext cx="2880000" cy="2160000"/>
          </a:xfrm>
          <a:prstGeom prst="rect">
            <a:avLst/>
          </a:prstGeom>
          <a:solidFill>
            <a:schemeClr val="lt1"/>
          </a:solidFill>
        </p:spPr>
      </p:pic>
      <p:pic>
        <p:nvPicPr>
          <p:cNvPr id="5" name="그림 4">
            <a:extLst>
              <a:ext uri="{FF2B5EF4-FFF2-40B4-BE49-F238E27FC236}">
                <a16:creationId xmlns:a16="http://schemas.microsoft.com/office/drawing/2014/main" id="{E53654ED-D5FC-41E8-B610-D24505050023}"/>
              </a:ext>
            </a:extLst>
          </p:cNvPr>
          <p:cNvPicPr>
            <a:picLocks noChangeAspect="1"/>
          </p:cNvPicPr>
          <p:nvPr/>
        </p:nvPicPr>
        <p:blipFill>
          <a:blip r:embed="rId6"/>
          <a:stretch>
            <a:fillRect/>
          </a:stretch>
        </p:blipFill>
        <p:spPr>
          <a:xfrm>
            <a:off x="3131800" y="4079893"/>
            <a:ext cx="2880000" cy="2160000"/>
          </a:xfrm>
          <a:prstGeom prst="rect">
            <a:avLst/>
          </a:prstGeom>
          <a:solidFill>
            <a:schemeClr val="lt1"/>
          </a:solidFill>
        </p:spPr>
      </p:pic>
      <p:pic>
        <p:nvPicPr>
          <p:cNvPr id="7" name="그림 6">
            <a:extLst>
              <a:ext uri="{FF2B5EF4-FFF2-40B4-BE49-F238E27FC236}">
                <a16:creationId xmlns:a16="http://schemas.microsoft.com/office/drawing/2014/main" id="{B5DC5331-7432-4EC2-81ED-C11F7A40EECB}"/>
              </a:ext>
            </a:extLst>
          </p:cNvPr>
          <p:cNvPicPr>
            <a:picLocks noChangeAspect="1"/>
          </p:cNvPicPr>
          <p:nvPr/>
        </p:nvPicPr>
        <p:blipFill>
          <a:blip r:embed="rId7"/>
          <a:stretch>
            <a:fillRect/>
          </a:stretch>
        </p:blipFill>
        <p:spPr>
          <a:xfrm>
            <a:off x="6151948" y="1780573"/>
            <a:ext cx="2880000" cy="2160000"/>
          </a:xfrm>
          <a:prstGeom prst="rect">
            <a:avLst/>
          </a:prstGeom>
          <a:solidFill>
            <a:schemeClr val="lt1"/>
          </a:solidFill>
        </p:spPr>
      </p:pic>
      <p:pic>
        <p:nvPicPr>
          <p:cNvPr id="9" name="그림 8">
            <a:extLst>
              <a:ext uri="{FF2B5EF4-FFF2-40B4-BE49-F238E27FC236}">
                <a16:creationId xmlns:a16="http://schemas.microsoft.com/office/drawing/2014/main" id="{5706C788-F735-4EA5-84F1-FA479BD16E08}"/>
              </a:ext>
            </a:extLst>
          </p:cNvPr>
          <p:cNvPicPr>
            <a:picLocks noChangeAspect="1"/>
          </p:cNvPicPr>
          <p:nvPr/>
        </p:nvPicPr>
        <p:blipFill>
          <a:blip r:embed="rId8"/>
          <a:stretch>
            <a:fillRect/>
          </a:stretch>
        </p:blipFill>
        <p:spPr>
          <a:xfrm>
            <a:off x="6151948" y="4079893"/>
            <a:ext cx="2880000" cy="2160000"/>
          </a:xfrm>
          <a:prstGeom prst="rect">
            <a:avLst/>
          </a:prstGeom>
          <a:solidFill>
            <a:schemeClr val="lt1"/>
          </a:solidFill>
        </p:spPr>
      </p:pic>
    </p:spTree>
    <p:extLst>
      <p:ext uri="{BB962C8B-B14F-4D97-AF65-F5344CB8AC3E}">
        <p14:creationId xmlns:p14="http://schemas.microsoft.com/office/powerpoint/2010/main" val="291079849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Shape 197"/>
          <p:cNvSpPr txBox="1">
            <a:spLocks noGrp="1"/>
          </p:cNvSpPr>
          <p:nvPr>
            <p:ph type="sldNum" idx="12"/>
          </p:nvPr>
        </p:nvSpPr>
        <p:spPr>
          <a:xfrm>
            <a:off x="6553200" y="6356350"/>
            <a:ext cx="2133600" cy="365100"/>
          </a:xfrm>
          <a:prstGeom prst="rect">
            <a:avLst/>
          </a:prstGeom>
        </p:spPr>
        <p:txBody>
          <a:bodyPr lIns="91425" tIns="45700" rIns="91425" bIns="45700" anchor="ctr" anchorCtr="0">
            <a:noAutofit/>
          </a:bodyPr>
          <a:lstStyle/>
          <a:p>
            <a:pPr lvl="0" rtl="0">
              <a:spcBef>
                <a:spcPts val="0"/>
              </a:spcBef>
              <a:buNone/>
            </a:pPr>
            <a:fld id="{00000000-1234-1234-1234-123412341234}" type="slidenum">
              <a:rPr lang="en-US"/>
              <a:pPr lvl="0" rtl="0">
                <a:spcBef>
                  <a:spcPts val="0"/>
                </a:spcBef>
                <a:buNone/>
              </a:pPr>
              <a:t>94</a:t>
            </a:fld>
            <a:endParaRPr lang="en-US"/>
          </a:p>
        </p:txBody>
      </p:sp>
      <p:sp>
        <p:nvSpPr>
          <p:cNvPr id="13" name="Shape 132"/>
          <p:cNvSpPr txBox="1">
            <a:spLocks noGrp="1"/>
          </p:cNvSpPr>
          <p:nvPr>
            <p:ph type="title"/>
          </p:nvPr>
        </p:nvSpPr>
        <p:spPr>
          <a:xfrm>
            <a:off x="457200" y="41514"/>
            <a:ext cx="8229600" cy="1143000"/>
          </a:xfrm>
          <a:prstGeom prst="rect">
            <a:avLst/>
          </a:prstGeom>
          <a:noFill/>
          <a:ln>
            <a:noFill/>
          </a:ln>
        </p:spPr>
        <p:txBody>
          <a:bodyPr lIns="91425" tIns="45700" rIns="91425" bIns="45700" anchor="ctr" anchorCtr="0">
            <a:noAutofit/>
          </a:bodyPr>
          <a:lstStyle/>
          <a:p>
            <a:pPr lvl="0">
              <a:buSzPct val="25000"/>
            </a:pPr>
            <a:r>
              <a:rPr lang="en-US" sz="3600" b="0" i="0" u="none" strike="noStrike" cap="none" dirty="0">
                <a:solidFill>
                  <a:schemeClr val="lt1"/>
                </a:solidFill>
                <a:latin typeface="Calibri"/>
                <a:ea typeface="Calibri"/>
                <a:cs typeface="Calibri"/>
                <a:sym typeface="Calibri"/>
              </a:rPr>
              <a:t>PLPT </a:t>
            </a:r>
            <a:r>
              <a:rPr lang="en-US" dirty="0"/>
              <a:t>ABI-</a:t>
            </a:r>
            <a:r>
              <a:rPr lang="en-US" altLang="ko-KR" dirty="0">
                <a:solidFill>
                  <a:srgbClr val="00FF00"/>
                </a:solidFill>
              </a:rPr>
              <a:t>MESO1</a:t>
            </a:r>
            <a:r>
              <a:rPr lang="en-US" dirty="0"/>
              <a:t>-DSI:</a:t>
            </a:r>
          </a:p>
        </p:txBody>
      </p:sp>
      <p:sp>
        <p:nvSpPr>
          <p:cNvPr id="23" name="Shape 130"/>
          <p:cNvSpPr txBox="1">
            <a:spLocks/>
          </p:cNvSpPr>
          <p:nvPr/>
        </p:nvSpPr>
        <p:spPr>
          <a:xfrm>
            <a:off x="2377440" y="772856"/>
            <a:ext cx="4267200"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algn="ctr">
              <a:spcBef>
                <a:spcPts val="0"/>
              </a:spcBef>
              <a:buFont typeface="Arial"/>
              <a:buNone/>
            </a:pPr>
            <a:r>
              <a:rPr lang="en-US" dirty="0"/>
              <a:t>2018.11-2019.04 </a:t>
            </a:r>
            <a:r>
              <a:rPr lang="en-US" dirty="0">
                <a:solidFill>
                  <a:srgbClr val="FF0000"/>
                </a:solidFill>
              </a:rPr>
              <a:t>CAPE</a:t>
            </a:r>
          </a:p>
        </p:txBody>
      </p:sp>
      <p:sp>
        <p:nvSpPr>
          <p:cNvPr id="15" name="Shape 92"/>
          <p:cNvSpPr txBox="1">
            <a:spLocks/>
          </p:cNvSpPr>
          <p:nvPr/>
        </p:nvSpPr>
        <p:spPr>
          <a:xfrm>
            <a:off x="6553200" y="6356350"/>
            <a:ext cx="2133599" cy="365125"/>
          </a:xfrm>
          <a:prstGeom prst="rect">
            <a:avLst/>
          </a:prstGeom>
          <a:noFill/>
          <a:ln>
            <a:noFill/>
          </a:ln>
        </p:spPr>
        <p:txBody>
          <a:bodyPr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buSzPct val="25000"/>
            </a:pPr>
            <a:fld id="{00000000-1234-1234-1234-123412341234}" type="slidenum">
              <a:rPr lang="en-US" sz="1200" smtClean="0">
                <a:solidFill>
                  <a:schemeClr val="lt1"/>
                </a:solidFill>
                <a:latin typeface="Calibri"/>
                <a:ea typeface="Calibri"/>
                <a:cs typeface="Calibri"/>
                <a:sym typeface="Calibri"/>
              </a:rPr>
              <a:pPr algn="r">
                <a:buSzPct val="25000"/>
              </a:pPr>
              <a:t>94</a:t>
            </a:fld>
            <a:endParaRPr lang="en-US" sz="1200" dirty="0">
              <a:solidFill>
                <a:schemeClr val="lt1"/>
              </a:solidFill>
              <a:latin typeface="Calibri"/>
              <a:ea typeface="Calibri"/>
              <a:cs typeface="Calibri"/>
              <a:sym typeface="Calibri"/>
            </a:endParaRPr>
          </a:p>
        </p:txBody>
      </p:sp>
      <p:sp>
        <p:nvSpPr>
          <p:cNvPr id="48" name="Shape 130">
            <a:extLst>
              <a:ext uri="{FF2B5EF4-FFF2-40B4-BE49-F238E27FC236}">
                <a16:creationId xmlns:a16="http://schemas.microsoft.com/office/drawing/2014/main" id="{7CDA3229-8372-4AAD-BC27-40AB86FA9356}"/>
              </a:ext>
            </a:extLst>
          </p:cNvPr>
          <p:cNvSpPr txBox="1">
            <a:spLocks/>
          </p:cNvSpPr>
          <p:nvPr/>
        </p:nvSpPr>
        <p:spPr>
          <a:xfrm>
            <a:off x="952151" y="1274001"/>
            <a:ext cx="1415087"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US" sz="2800" b="1" dirty="0">
                <a:solidFill>
                  <a:srgbClr val="FF0000"/>
                </a:solidFill>
              </a:rPr>
              <a:t>RAOB</a:t>
            </a:r>
          </a:p>
        </p:txBody>
      </p:sp>
      <p:sp>
        <p:nvSpPr>
          <p:cNvPr id="49" name="Shape 130">
            <a:extLst>
              <a:ext uri="{FF2B5EF4-FFF2-40B4-BE49-F238E27FC236}">
                <a16:creationId xmlns:a16="http://schemas.microsoft.com/office/drawing/2014/main" id="{ED7224EB-D628-4DBE-B49D-8E86F5D9DF7B}"/>
              </a:ext>
            </a:extLst>
          </p:cNvPr>
          <p:cNvSpPr txBox="1">
            <a:spLocks/>
          </p:cNvSpPr>
          <p:nvPr/>
        </p:nvSpPr>
        <p:spPr>
          <a:xfrm>
            <a:off x="3948739" y="1274001"/>
            <a:ext cx="1592748"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US" sz="2800" b="1" dirty="0">
                <a:solidFill>
                  <a:srgbClr val="FF0000"/>
                </a:solidFill>
              </a:rPr>
              <a:t>ECMWF</a:t>
            </a:r>
          </a:p>
        </p:txBody>
      </p:sp>
      <p:sp>
        <p:nvSpPr>
          <p:cNvPr id="50" name="Shape 130">
            <a:extLst>
              <a:ext uri="{FF2B5EF4-FFF2-40B4-BE49-F238E27FC236}">
                <a16:creationId xmlns:a16="http://schemas.microsoft.com/office/drawing/2014/main" id="{6D9C165E-FDFA-4CD8-8E2F-A5160DF23983}"/>
              </a:ext>
            </a:extLst>
          </p:cNvPr>
          <p:cNvSpPr txBox="1">
            <a:spLocks/>
          </p:cNvSpPr>
          <p:nvPr/>
        </p:nvSpPr>
        <p:spPr>
          <a:xfrm>
            <a:off x="6795574" y="1274001"/>
            <a:ext cx="1592748"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sz="2800" b="1" dirty="0">
                <a:solidFill>
                  <a:srgbClr val="FF0000"/>
                </a:solidFill>
              </a:rPr>
              <a:t>GDAS</a:t>
            </a:r>
          </a:p>
        </p:txBody>
      </p:sp>
      <p:sp>
        <p:nvSpPr>
          <p:cNvPr id="51" name="Shape 130">
            <a:extLst>
              <a:ext uri="{FF2B5EF4-FFF2-40B4-BE49-F238E27FC236}">
                <a16:creationId xmlns:a16="http://schemas.microsoft.com/office/drawing/2014/main" id="{6FA35A6C-BF4A-46AA-95B4-DC2A7D721F45}"/>
              </a:ext>
            </a:extLst>
          </p:cNvPr>
          <p:cNvSpPr txBox="1">
            <a:spLocks/>
          </p:cNvSpPr>
          <p:nvPr/>
        </p:nvSpPr>
        <p:spPr>
          <a:xfrm>
            <a:off x="7121316" y="861816"/>
            <a:ext cx="1920240" cy="514924"/>
          </a:xfrm>
          <a:prstGeom prst="rect">
            <a:avLst/>
          </a:prstGeom>
          <a:noFill/>
          <a:ln>
            <a:solidFill>
              <a:srgbClr val="00FF00"/>
            </a:solidFill>
          </a:ln>
        </p:spPr>
        <p:txBody>
          <a:bodyPr lIns="72000" tIns="36000" rIns="36000" bIns="36000"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US" sz="1400" dirty="0">
                <a:solidFill>
                  <a:schemeClr val="bg1"/>
                </a:solidFill>
                <a:latin typeface="Arial Narrow" panose="020B0606020202030204" pitchFamily="34" charset="0"/>
              </a:rPr>
              <a:t>Accuracy spec: 1000 J/kg</a:t>
            </a:r>
          </a:p>
          <a:p>
            <a:pPr marL="0" indent="0">
              <a:spcBef>
                <a:spcPts val="0"/>
              </a:spcBef>
              <a:buFont typeface="Arial"/>
              <a:buNone/>
            </a:pPr>
            <a:r>
              <a:rPr lang="en-US" sz="1400" dirty="0">
                <a:solidFill>
                  <a:schemeClr val="bg1"/>
                </a:solidFill>
                <a:latin typeface="Arial Narrow" panose="020B0606020202030204" pitchFamily="34" charset="0"/>
              </a:rPr>
              <a:t>Precision spec: 2500 J/kg</a:t>
            </a:r>
          </a:p>
        </p:txBody>
      </p:sp>
      <p:pic>
        <p:nvPicPr>
          <p:cNvPr id="3" name="그림 2">
            <a:extLst>
              <a:ext uri="{FF2B5EF4-FFF2-40B4-BE49-F238E27FC236}">
                <a16:creationId xmlns:a16="http://schemas.microsoft.com/office/drawing/2014/main" id="{16CD0050-A10A-49F6-A2DC-9A63BBEA9FE2}"/>
              </a:ext>
            </a:extLst>
          </p:cNvPr>
          <p:cNvPicPr>
            <a:picLocks noChangeAspect="1"/>
          </p:cNvPicPr>
          <p:nvPr/>
        </p:nvPicPr>
        <p:blipFill>
          <a:blip r:embed="rId3"/>
          <a:stretch>
            <a:fillRect/>
          </a:stretch>
        </p:blipFill>
        <p:spPr>
          <a:xfrm>
            <a:off x="3149999" y="1771886"/>
            <a:ext cx="2880000" cy="2160000"/>
          </a:xfrm>
          <a:prstGeom prst="rect">
            <a:avLst/>
          </a:prstGeom>
          <a:solidFill>
            <a:schemeClr val="lt1"/>
          </a:solidFill>
        </p:spPr>
      </p:pic>
      <p:pic>
        <p:nvPicPr>
          <p:cNvPr id="5" name="그림 4">
            <a:extLst>
              <a:ext uri="{FF2B5EF4-FFF2-40B4-BE49-F238E27FC236}">
                <a16:creationId xmlns:a16="http://schemas.microsoft.com/office/drawing/2014/main" id="{95DAFC85-3D6F-4994-A2CB-C485C42E5BD6}"/>
              </a:ext>
            </a:extLst>
          </p:cNvPr>
          <p:cNvPicPr>
            <a:picLocks noChangeAspect="1"/>
          </p:cNvPicPr>
          <p:nvPr/>
        </p:nvPicPr>
        <p:blipFill>
          <a:blip r:embed="rId4"/>
          <a:stretch>
            <a:fillRect/>
          </a:stretch>
        </p:blipFill>
        <p:spPr>
          <a:xfrm>
            <a:off x="3132000" y="4062854"/>
            <a:ext cx="2880000" cy="2160000"/>
          </a:xfrm>
          <a:prstGeom prst="rect">
            <a:avLst/>
          </a:prstGeom>
          <a:solidFill>
            <a:schemeClr val="lt1"/>
          </a:solidFill>
        </p:spPr>
      </p:pic>
      <p:pic>
        <p:nvPicPr>
          <p:cNvPr id="7" name="그림 6">
            <a:extLst>
              <a:ext uri="{FF2B5EF4-FFF2-40B4-BE49-F238E27FC236}">
                <a16:creationId xmlns:a16="http://schemas.microsoft.com/office/drawing/2014/main" id="{C011132D-82C8-433B-93F7-5275716CE9D2}"/>
              </a:ext>
            </a:extLst>
          </p:cNvPr>
          <p:cNvPicPr>
            <a:picLocks noChangeAspect="1"/>
          </p:cNvPicPr>
          <p:nvPr/>
        </p:nvPicPr>
        <p:blipFill>
          <a:blip r:embed="rId5"/>
          <a:stretch>
            <a:fillRect/>
          </a:stretch>
        </p:blipFill>
        <p:spPr>
          <a:xfrm>
            <a:off x="6161556" y="1788925"/>
            <a:ext cx="2880000" cy="2160000"/>
          </a:xfrm>
          <a:prstGeom prst="rect">
            <a:avLst/>
          </a:prstGeom>
          <a:solidFill>
            <a:schemeClr val="lt1"/>
          </a:solidFill>
        </p:spPr>
      </p:pic>
      <p:pic>
        <p:nvPicPr>
          <p:cNvPr id="9" name="그림 8">
            <a:extLst>
              <a:ext uri="{FF2B5EF4-FFF2-40B4-BE49-F238E27FC236}">
                <a16:creationId xmlns:a16="http://schemas.microsoft.com/office/drawing/2014/main" id="{5F708822-7B9E-4187-A2A1-7EC3B5D305B9}"/>
              </a:ext>
            </a:extLst>
          </p:cNvPr>
          <p:cNvPicPr>
            <a:picLocks noChangeAspect="1"/>
          </p:cNvPicPr>
          <p:nvPr/>
        </p:nvPicPr>
        <p:blipFill>
          <a:blip r:embed="rId6"/>
          <a:stretch>
            <a:fillRect/>
          </a:stretch>
        </p:blipFill>
        <p:spPr>
          <a:xfrm>
            <a:off x="6151948" y="4062854"/>
            <a:ext cx="2880000" cy="2160000"/>
          </a:xfrm>
          <a:prstGeom prst="rect">
            <a:avLst/>
          </a:prstGeom>
          <a:solidFill>
            <a:schemeClr val="lt1"/>
          </a:solidFill>
        </p:spPr>
      </p:pic>
      <p:pic>
        <p:nvPicPr>
          <p:cNvPr id="11" name="그림 10">
            <a:extLst>
              <a:ext uri="{FF2B5EF4-FFF2-40B4-BE49-F238E27FC236}">
                <a16:creationId xmlns:a16="http://schemas.microsoft.com/office/drawing/2014/main" id="{72EC439D-2972-4CC4-8E71-9B8D02E3A56C}"/>
              </a:ext>
            </a:extLst>
          </p:cNvPr>
          <p:cNvPicPr>
            <a:picLocks noChangeAspect="1"/>
          </p:cNvPicPr>
          <p:nvPr/>
        </p:nvPicPr>
        <p:blipFill>
          <a:blip r:embed="rId7"/>
          <a:stretch>
            <a:fillRect/>
          </a:stretch>
        </p:blipFill>
        <p:spPr>
          <a:xfrm>
            <a:off x="138442" y="1771886"/>
            <a:ext cx="2880000" cy="2160000"/>
          </a:xfrm>
          <a:prstGeom prst="rect">
            <a:avLst/>
          </a:prstGeom>
          <a:solidFill>
            <a:schemeClr val="lt1"/>
          </a:solidFill>
        </p:spPr>
      </p:pic>
      <p:pic>
        <p:nvPicPr>
          <p:cNvPr id="14" name="그림 13">
            <a:extLst>
              <a:ext uri="{FF2B5EF4-FFF2-40B4-BE49-F238E27FC236}">
                <a16:creationId xmlns:a16="http://schemas.microsoft.com/office/drawing/2014/main" id="{05C327F0-34E2-4573-A38B-A6A19252A7D1}"/>
              </a:ext>
            </a:extLst>
          </p:cNvPr>
          <p:cNvPicPr>
            <a:picLocks noChangeAspect="1"/>
          </p:cNvPicPr>
          <p:nvPr/>
        </p:nvPicPr>
        <p:blipFill>
          <a:blip r:embed="rId8"/>
          <a:stretch>
            <a:fillRect/>
          </a:stretch>
        </p:blipFill>
        <p:spPr>
          <a:xfrm>
            <a:off x="107950" y="4061075"/>
            <a:ext cx="2880000" cy="2160000"/>
          </a:xfrm>
          <a:prstGeom prst="rect">
            <a:avLst/>
          </a:prstGeom>
          <a:solidFill>
            <a:schemeClr val="lt1"/>
          </a:solidFill>
        </p:spPr>
      </p:pic>
    </p:spTree>
    <p:extLst>
      <p:ext uri="{BB962C8B-B14F-4D97-AF65-F5344CB8AC3E}">
        <p14:creationId xmlns:p14="http://schemas.microsoft.com/office/powerpoint/2010/main" val="1690655738"/>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4" name="그림 3">
            <a:extLst>
              <a:ext uri="{FF2B5EF4-FFF2-40B4-BE49-F238E27FC236}">
                <a16:creationId xmlns:a16="http://schemas.microsoft.com/office/drawing/2014/main" id="{76D10B6C-F73A-4E2F-B0DE-0F7D7E567D74}"/>
              </a:ext>
            </a:extLst>
          </p:cNvPr>
          <p:cNvPicPr>
            <a:picLocks noChangeAspect="1"/>
          </p:cNvPicPr>
          <p:nvPr/>
        </p:nvPicPr>
        <p:blipFill>
          <a:blip r:embed="rId3"/>
          <a:stretch>
            <a:fillRect/>
          </a:stretch>
        </p:blipFill>
        <p:spPr>
          <a:xfrm>
            <a:off x="107950" y="1784070"/>
            <a:ext cx="2880000" cy="2160000"/>
          </a:xfrm>
          <a:prstGeom prst="rect">
            <a:avLst/>
          </a:prstGeom>
          <a:solidFill>
            <a:schemeClr val="lt1"/>
          </a:solidFill>
        </p:spPr>
      </p:pic>
      <p:pic>
        <p:nvPicPr>
          <p:cNvPr id="8" name="그림 7">
            <a:extLst>
              <a:ext uri="{FF2B5EF4-FFF2-40B4-BE49-F238E27FC236}">
                <a16:creationId xmlns:a16="http://schemas.microsoft.com/office/drawing/2014/main" id="{81884FDA-E861-49A3-B922-2CDAD462318C}"/>
              </a:ext>
            </a:extLst>
          </p:cNvPr>
          <p:cNvPicPr>
            <a:picLocks noChangeAspect="1"/>
          </p:cNvPicPr>
          <p:nvPr/>
        </p:nvPicPr>
        <p:blipFill>
          <a:blip r:embed="rId4"/>
          <a:stretch>
            <a:fillRect/>
          </a:stretch>
        </p:blipFill>
        <p:spPr>
          <a:xfrm>
            <a:off x="107950" y="4077288"/>
            <a:ext cx="2880000" cy="2160000"/>
          </a:xfrm>
          <a:prstGeom prst="rect">
            <a:avLst/>
          </a:prstGeom>
          <a:solidFill>
            <a:schemeClr val="lt1"/>
          </a:solidFill>
        </p:spPr>
      </p:pic>
      <p:sp>
        <p:nvSpPr>
          <p:cNvPr id="197" name="Shape 197"/>
          <p:cNvSpPr txBox="1">
            <a:spLocks noGrp="1"/>
          </p:cNvSpPr>
          <p:nvPr>
            <p:ph type="sldNum" idx="12"/>
          </p:nvPr>
        </p:nvSpPr>
        <p:spPr>
          <a:xfrm>
            <a:off x="6553200" y="6356350"/>
            <a:ext cx="2133600" cy="365100"/>
          </a:xfrm>
          <a:prstGeom prst="rect">
            <a:avLst/>
          </a:prstGeom>
        </p:spPr>
        <p:txBody>
          <a:bodyPr lIns="91425" tIns="45700" rIns="91425" bIns="45700" anchor="ctr" anchorCtr="0">
            <a:noAutofit/>
          </a:bodyPr>
          <a:lstStyle/>
          <a:p>
            <a:pPr lvl="0" rtl="0">
              <a:spcBef>
                <a:spcPts val="0"/>
              </a:spcBef>
              <a:buNone/>
            </a:pPr>
            <a:fld id="{00000000-1234-1234-1234-123412341234}" type="slidenum">
              <a:rPr lang="en-US"/>
              <a:pPr lvl="0" rtl="0">
                <a:spcBef>
                  <a:spcPts val="0"/>
                </a:spcBef>
                <a:buNone/>
              </a:pPr>
              <a:t>95</a:t>
            </a:fld>
            <a:endParaRPr lang="en-US"/>
          </a:p>
        </p:txBody>
      </p:sp>
      <p:sp>
        <p:nvSpPr>
          <p:cNvPr id="13" name="Shape 132"/>
          <p:cNvSpPr txBox="1">
            <a:spLocks noGrp="1"/>
          </p:cNvSpPr>
          <p:nvPr>
            <p:ph type="title"/>
          </p:nvPr>
        </p:nvSpPr>
        <p:spPr>
          <a:xfrm>
            <a:off x="457200" y="41514"/>
            <a:ext cx="8229600" cy="1143000"/>
          </a:xfrm>
          <a:prstGeom prst="rect">
            <a:avLst/>
          </a:prstGeom>
          <a:noFill/>
          <a:ln>
            <a:noFill/>
          </a:ln>
        </p:spPr>
        <p:txBody>
          <a:bodyPr lIns="91425" tIns="45700" rIns="91425" bIns="45700" anchor="ctr" anchorCtr="0">
            <a:noAutofit/>
          </a:bodyPr>
          <a:lstStyle/>
          <a:p>
            <a:pPr lvl="0">
              <a:buSzPct val="25000"/>
            </a:pPr>
            <a:r>
              <a:rPr lang="en-US" sz="3600" b="0" i="0" u="none" strike="noStrike" cap="none" dirty="0">
                <a:solidFill>
                  <a:schemeClr val="lt1"/>
                </a:solidFill>
                <a:latin typeface="Calibri"/>
                <a:ea typeface="Calibri"/>
                <a:cs typeface="Calibri"/>
                <a:sym typeface="Calibri"/>
              </a:rPr>
              <a:t>PLPT </a:t>
            </a:r>
            <a:r>
              <a:rPr lang="en-US" dirty="0"/>
              <a:t>ABI-</a:t>
            </a:r>
            <a:r>
              <a:rPr lang="en-US" altLang="ko-KR" dirty="0">
                <a:solidFill>
                  <a:srgbClr val="00FF00"/>
                </a:solidFill>
              </a:rPr>
              <a:t>MESO1</a:t>
            </a:r>
            <a:r>
              <a:rPr lang="en-US" dirty="0"/>
              <a:t>-DSI:</a:t>
            </a:r>
          </a:p>
        </p:txBody>
      </p:sp>
      <p:sp>
        <p:nvSpPr>
          <p:cNvPr id="23" name="Shape 130"/>
          <p:cNvSpPr txBox="1">
            <a:spLocks/>
          </p:cNvSpPr>
          <p:nvPr/>
        </p:nvSpPr>
        <p:spPr>
          <a:xfrm>
            <a:off x="2377440" y="772856"/>
            <a:ext cx="4267200"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algn="ctr">
              <a:spcBef>
                <a:spcPts val="0"/>
              </a:spcBef>
              <a:buFont typeface="Arial"/>
              <a:buNone/>
            </a:pPr>
            <a:r>
              <a:rPr lang="en-US" dirty="0"/>
              <a:t>2018.11-2019.04 </a:t>
            </a:r>
            <a:r>
              <a:rPr lang="en-US" dirty="0">
                <a:solidFill>
                  <a:srgbClr val="FF0000"/>
                </a:solidFill>
              </a:rPr>
              <a:t>SI</a:t>
            </a:r>
          </a:p>
        </p:txBody>
      </p:sp>
      <p:sp>
        <p:nvSpPr>
          <p:cNvPr id="15" name="Shape 92"/>
          <p:cNvSpPr txBox="1">
            <a:spLocks/>
          </p:cNvSpPr>
          <p:nvPr/>
        </p:nvSpPr>
        <p:spPr>
          <a:xfrm>
            <a:off x="6553200" y="6356350"/>
            <a:ext cx="2133599" cy="365125"/>
          </a:xfrm>
          <a:prstGeom prst="rect">
            <a:avLst/>
          </a:prstGeom>
          <a:noFill/>
          <a:ln>
            <a:noFill/>
          </a:ln>
        </p:spPr>
        <p:txBody>
          <a:bodyPr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buSzPct val="25000"/>
            </a:pPr>
            <a:fld id="{00000000-1234-1234-1234-123412341234}" type="slidenum">
              <a:rPr lang="en-US" sz="1200" smtClean="0">
                <a:solidFill>
                  <a:schemeClr val="lt1"/>
                </a:solidFill>
                <a:latin typeface="Calibri"/>
                <a:ea typeface="Calibri"/>
                <a:cs typeface="Calibri"/>
                <a:sym typeface="Calibri"/>
              </a:rPr>
              <a:pPr algn="r">
                <a:buSzPct val="25000"/>
              </a:pPr>
              <a:t>95</a:t>
            </a:fld>
            <a:endParaRPr lang="en-US" sz="1200" dirty="0">
              <a:solidFill>
                <a:schemeClr val="lt1"/>
              </a:solidFill>
              <a:latin typeface="Calibri"/>
              <a:ea typeface="Calibri"/>
              <a:cs typeface="Calibri"/>
              <a:sym typeface="Calibri"/>
            </a:endParaRPr>
          </a:p>
        </p:txBody>
      </p:sp>
      <p:sp>
        <p:nvSpPr>
          <p:cNvPr id="33" name="Shape 130">
            <a:extLst>
              <a:ext uri="{FF2B5EF4-FFF2-40B4-BE49-F238E27FC236}">
                <a16:creationId xmlns:a16="http://schemas.microsoft.com/office/drawing/2014/main" id="{2BD76977-9449-4925-A215-C3D3815E383B}"/>
              </a:ext>
            </a:extLst>
          </p:cNvPr>
          <p:cNvSpPr txBox="1">
            <a:spLocks/>
          </p:cNvSpPr>
          <p:nvPr/>
        </p:nvSpPr>
        <p:spPr>
          <a:xfrm>
            <a:off x="7121316" y="861816"/>
            <a:ext cx="1920240" cy="514924"/>
          </a:xfrm>
          <a:prstGeom prst="rect">
            <a:avLst/>
          </a:prstGeom>
          <a:noFill/>
          <a:ln>
            <a:solidFill>
              <a:srgbClr val="00FF00"/>
            </a:solidFill>
          </a:ln>
        </p:spPr>
        <p:txBody>
          <a:bodyPr lIns="72000" tIns="36000" rIns="36000" bIns="36000"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US" sz="1400" dirty="0">
                <a:solidFill>
                  <a:schemeClr val="bg1"/>
                </a:solidFill>
                <a:latin typeface="Arial Narrow" panose="020B0606020202030204" pitchFamily="34" charset="0"/>
              </a:rPr>
              <a:t>Accuracy spec: 2 K</a:t>
            </a:r>
          </a:p>
          <a:p>
            <a:pPr marL="0" indent="0">
              <a:spcBef>
                <a:spcPts val="0"/>
              </a:spcBef>
              <a:buFont typeface="Arial"/>
              <a:buNone/>
            </a:pPr>
            <a:r>
              <a:rPr lang="en-US" sz="1400" dirty="0">
                <a:solidFill>
                  <a:schemeClr val="bg1"/>
                </a:solidFill>
                <a:latin typeface="Arial Narrow" panose="020B0606020202030204" pitchFamily="34" charset="0"/>
              </a:rPr>
              <a:t>Precision spec: 6.5 K</a:t>
            </a:r>
          </a:p>
        </p:txBody>
      </p:sp>
      <p:sp>
        <p:nvSpPr>
          <p:cNvPr id="34" name="Shape 130">
            <a:extLst>
              <a:ext uri="{FF2B5EF4-FFF2-40B4-BE49-F238E27FC236}">
                <a16:creationId xmlns:a16="http://schemas.microsoft.com/office/drawing/2014/main" id="{4CE0D3E5-7D9A-4D02-BDE0-65D495CDA894}"/>
              </a:ext>
            </a:extLst>
          </p:cNvPr>
          <p:cNvSpPr txBox="1">
            <a:spLocks/>
          </p:cNvSpPr>
          <p:nvPr/>
        </p:nvSpPr>
        <p:spPr>
          <a:xfrm>
            <a:off x="952151" y="1274001"/>
            <a:ext cx="1415087"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US" sz="2800" b="1" dirty="0">
                <a:solidFill>
                  <a:srgbClr val="FF0000"/>
                </a:solidFill>
              </a:rPr>
              <a:t>RAOB</a:t>
            </a:r>
          </a:p>
        </p:txBody>
      </p:sp>
      <p:sp>
        <p:nvSpPr>
          <p:cNvPr id="35" name="Shape 130">
            <a:extLst>
              <a:ext uri="{FF2B5EF4-FFF2-40B4-BE49-F238E27FC236}">
                <a16:creationId xmlns:a16="http://schemas.microsoft.com/office/drawing/2014/main" id="{3290BFD9-9855-45F0-9090-5A9DB008B3E5}"/>
              </a:ext>
            </a:extLst>
          </p:cNvPr>
          <p:cNvSpPr txBox="1">
            <a:spLocks/>
          </p:cNvSpPr>
          <p:nvPr/>
        </p:nvSpPr>
        <p:spPr>
          <a:xfrm>
            <a:off x="3948739" y="1274001"/>
            <a:ext cx="1592748"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US" sz="2800" b="1" dirty="0">
                <a:solidFill>
                  <a:srgbClr val="FF0000"/>
                </a:solidFill>
              </a:rPr>
              <a:t>ECMWF</a:t>
            </a:r>
          </a:p>
        </p:txBody>
      </p:sp>
      <p:sp>
        <p:nvSpPr>
          <p:cNvPr id="36" name="Shape 130">
            <a:extLst>
              <a:ext uri="{FF2B5EF4-FFF2-40B4-BE49-F238E27FC236}">
                <a16:creationId xmlns:a16="http://schemas.microsoft.com/office/drawing/2014/main" id="{E1C02DE4-8A50-428E-AD6F-064BBFF09207}"/>
              </a:ext>
            </a:extLst>
          </p:cNvPr>
          <p:cNvSpPr txBox="1">
            <a:spLocks/>
          </p:cNvSpPr>
          <p:nvPr/>
        </p:nvSpPr>
        <p:spPr>
          <a:xfrm>
            <a:off x="6795574" y="1274001"/>
            <a:ext cx="1592748"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sz="2800" b="1" dirty="0">
                <a:solidFill>
                  <a:srgbClr val="FF0000"/>
                </a:solidFill>
              </a:rPr>
              <a:t>GDAS</a:t>
            </a:r>
          </a:p>
        </p:txBody>
      </p:sp>
      <p:pic>
        <p:nvPicPr>
          <p:cNvPr id="3" name="그림 2">
            <a:extLst>
              <a:ext uri="{FF2B5EF4-FFF2-40B4-BE49-F238E27FC236}">
                <a16:creationId xmlns:a16="http://schemas.microsoft.com/office/drawing/2014/main" id="{1379E2DF-49D5-4CE6-B64D-A74207C2B108}"/>
              </a:ext>
            </a:extLst>
          </p:cNvPr>
          <p:cNvPicPr>
            <a:picLocks noChangeAspect="1"/>
          </p:cNvPicPr>
          <p:nvPr/>
        </p:nvPicPr>
        <p:blipFill>
          <a:blip r:embed="rId5"/>
          <a:stretch>
            <a:fillRect/>
          </a:stretch>
        </p:blipFill>
        <p:spPr>
          <a:xfrm>
            <a:off x="3129949" y="1780360"/>
            <a:ext cx="2880000" cy="2160000"/>
          </a:xfrm>
          <a:prstGeom prst="rect">
            <a:avLst/>
          </a:prstGeom>
          <a:solidFill>
            <a:schemeClr val="lt1"/>
          </a:solidFill>
        </p:spPr>
      </p:pic>
      <p:pic>
        <p:nvPicPr>
          <p:cNvPr id="5" name="그림 4">
            <a:extLst>
              <a:ext uri="{FF2B5EF4-FFF2-40B4-BE49-F238E27FC236}">
                <a16:creationId xmlns:a16="http://schemas.microsoft.com/office/drawing/2014/main" id="{C115DC99-0A49-43D8-A94A-7CAD65CF8B7C}"/>
              </a:ext>
            </a:extLst>
          </p:cNvPr>
          <p:cNvPicPr>
            <a:picLocks noChangeAspect="1"/>
          </p:cNvPicPr>
          <p:nvPr/>
        </p:nvPicPr>
        <p:blipFill>
          <a:blip r:embed="rId6"/>
          <a:stretch>
            <a:fillRect/>
          </a:stretch>
        </p:blipFill>
        <p:spPr>
          <a:xfrm>
            <a:off x="3132000" y="4077288"/>
            <a:ext cx="2880000" cy="2160000"/>
          </a:xfrm>
          <a:prstGeom prst="rect">
            <a:avLst/>
          </a:prstGeom>
          <a:solidFill>
            <a:schemeClr val="lt1"/>
          </a:solidFill>
        </p:spPr>
      </p:pic>
      <p:pic>
        <p:nvPicPr>
          <p:cNvPr id="7" name="그림 6">
            <a:extLst>
              <a:ext uri="{FF2B5EF4-FFF2-40B4-BE49-F238E27FC236}">
                <a16:creationId xmlns:a16="http://schemas.microsoft.com/office/drawing/2014/main" id="{88E06878-0B6A-451F-B5E7-003E0A549EE6}"/>
              </a:ext>
            </a:extLst>
          </p:cNvPr>
          <p:cNvPicPr>
            <a:picLocks noChangeAspect="1"/>
          </p:cNvPicPr>
          <p:nvPr/>
        </p:nvPicPr>
        <p:blipFill>
          <a:blip r:embed="rId7"/>
          <a:stretch>
            <a:fillRect/>
          </a:stretch>
        </p:blipFill>
        <p:spPr>
          <a:xfrm>
            <a:off x="6151948" y="1780360"/>
            <a:ext cx="2880000" cy="2160000"/>
          </a:xfrm>
          <a:prstGeom prst="rect">
            <a:avLst/>
          </a:prstGeom>
          <a:solidFill>
            <a:schemeClr val="lt1"/>
          </a:solidFill>
        </p:spPr>
      </p:pic>
      <p:pic>
        <p:nvPicPr>
          <p:cNvPr id="9" name="그림 8">
            <a:extLst>
              <a:ext uri="{FF2B5EF4-FFF2-40B4-BE49-F238E27FC236}">
                <a16:creationId xmlns:a16="http://schemas.microsoft.com/office/drawing/2014/main" id="{D8EB98B9-DE61-48D4-8875-C1F6D88CE912}"/>
              </a:ext>
            </a:extLst>
          </p:cNvPr>
          <p:cNvPicPr>
            <a:picLocks noChangeAspect="1"/>
          </p:cNvPicPr>
          <p:nvPr/>
        </p:nvPicPr>
        <p:blipFill>
          <a:blip r:embed="rId8"/>
          <a:stretch>
            <a:fillRect/>
          </a:stretch>
        </p:blipFill>
        <p:spPr>
          <a:xfrm>
            <a:off x="6151948" y="4077288"/>
            <a:ext cx="2880000" cy="2160000"/>
          </a:xfrm>
          <a:prstGeom prst="rect">
            <a:avLst/>
          </a:prstGeom>
          <a:solidFill>
            <a:schemeClr val="lt1"/>
          </a:solidFill>
        </p:spPr>
      </p:pic>
    </p:spTree>
    <p:extLst>
      <p:ext uri="{BB962C8B-B14F-4D97-AF65-F5344CB8AC3E}">
        <p14:creationId xmlns:p14="http://schemas.microsoft.com/office/powerpoint/2010/main" val="2557675143"/>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Shape 197"/>
          <p:cNvSpPr txBox="1">
            <a:spLocks noGrp="1"/>
          </p:cNvSpPr>
          <p:nvPr>
            <p:ph type="sldNum" idx="12"/>
          </p:nvPr>
        </p:nvSpPr>
        <p:spPr>
          <a:xfrm>
            <a:off x="6553200" y="6356350"/>
            <a:ext cx="2133600" cy="365100"/>
          </a:xfrm>
          <a:prstGeom prst="rect">
            <a:avLst/>
          </a:prstGeom>
        </p:spPr>
        <p:txBody>
          <a:bodyPr lIns="91425" tIns="45700" rIns="91425" bIns="45700" anchor="ctr" anchorCtr="0">
            <a:noAutofit/>
          </a:bodyPr>
          <a:lstStyle/>
          <a:p>
            <a:pPr lvl="0" rtl="0">
              <a:spcBef>
                <a:spcPts val="0"/>
              </a:spcBef>
              <a:buNone/>
            </a:pPr>
            <a:fld id="{00000000-1234-1234-1234-123412341234}" type="slidenum">
              <a:rPr lang="en-US"/>
              <a:pPr lvl="0" rtl="0">
                <a:spcBef>
                  <a:spcPts val="0"/>
                </a:spcBef>
                <a:buNone/>
              </a:pPr>
              <a:t>96</a:t>
            </a:fld>
            <a:endParaRPr lang="en-US"/>
          </a:p>
        </p:txBody>
      </p:sp>
      <p:sp>
        <p:nvSpPr>
          <p:cNvPr id="13" name="Shape 132"/>
          <p:cNvSpPr txBox="1">
            <a:spLocks noGrp="1"/>
          </p:cNvSpPr>
          <p:nvPr>
            <p:ph type="title"/>
          </p:nvPr>
        </p:nvSpPr>
        <p:spPr>
          <a:xfrm>
            <a:off x="457200" y="41514"/>
            <a:ext cx="8229600" cy="1143000"/>
          </a:xfrm>
          <a:prstGeom prst="rect">
            <a:avLst/>
          </a:prstGeom>
          <a:noFill/>
          <a:ln>
            <a:noFill/>
          </a:ln>
        </p:spPr>
        <p:txBody>
          <a:bodyPr lIns="91425" tIns="45700" rIns="91425" bIns="45700" anchor="ctr" anchorCtr="0">
            <a:noAutofit/>
          </a:bodyPr>
          <a:lstStyle/>
          <a:p>
            <a:pPr lvl="0">
              <a:buSzPct val="25000"/>
            </a:pPr>
            <a:r>
              <a:rPr lang="en-US" sz="3600" b="0" i="0" u="none" strike="noStrike" cap="none" dirty="0">
                <a:solidFill>
                  <a:schemeClr val="lt1"/>
                </a:solidFill>
                <a:latin typeface="Calibri"/>
                <a:ea typeface="Calibri"/>
                <a:cs typeface="Calibri"/>
                <a:sym typeface="Calibri"/>
              </a:rPr>
              <a:t>PLPT </a:t>
            </a:r>
            <a:r>
              <a:rPr lang="en-US" dirty="0"/>
              <a:t>ABI-</a:t>
            </a:r>
            <a:r>
              <a:rPr lang="en-US" altLang="ko-KR" dirty="0">
                <a:solidFill>
                  <a:srgbClr val="00FF00"/>
                </a:solidFill>
              </a:rPr>
              <a:t>MESO1</a:t>
            </a:r>
            <a:r>
              <a:rPr lang="en-US" dirty="0"/>
              <a:t>-DSI:</a:t>
            </a:r>
          </a:p>
        </p:txBody>
      </p:sp>
      <p:sp>
        <p:nvSpPr>
          <p:cNvPr id="23" name="Shape 130"/>
          <p:cNvSpPr txBox="1">
            <a:spLocks/>
          </p:cNvSpPr>
          <p:nvPr/>
        </p:nvSpPr>
        <p:spPr>
          <a:xfrm>
            <a:off x="2377440" y="772856"/>
            <a:ext cx="4267200"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algn="ctr">
              <a:spcBef>
                <a:spcPts val="0"/>
              </a:spcBef>
              <a:buFont typeface="Arial"/>
              <a:buNone/>
            </a:pPr>
            <a:r>
              <a:rPr lang="en-US" dirty="0"/>
              <a:t>2018.11-2019.04 </a:t>
            </a:r>
            <a:r>
              <a:rPr lang="en-US" dirty="0">
                <a:solidFill>
                  <a:srgbClr val="FF0000"/>
                </a:solidFill>
              </a:rPr>
              <a:t>KI</a:t>
            </a:r>
          </a:p>
        </p:txBody>
      </p:sp>
      <p:sp>
        <p:nvSpPr>
          <p:cNvPr id="15" name="Shape 92"/>
          <p:cNvSpPr txBox="1">
            <a:spLocks/>
          </p:cNvSpPr>
          <p:nvPr/>
        </p:nvSpPr>
        <p:spPr>
          <a:xfrm>
            <a:off x="6553200" y="6356350"/>
            <a:ext cx="2133599" cy="365125"/>
          </a:xfrm>
          <a:prstGeom prst="rect">
            <a:avLst/>
          </a:prstGeom>
          <a:noFill/>
          <a:ln>
            <a:noFill/>
          </a:ln>
        </p:spPr>
        <p:txBody>
          <a:bodyPr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buSzPct val="25000"/>
            </a:pPr>
            <a:fld id="{00000000-1234-1234-1234-123412341234}" type="slidenum">
              <a:rPr lang="en-US" sz="1200" smtClean="0">
                <a:solidFill>
                  <a:schemeClr val="lt1"/>
                </a:solidFill>
                <a:latin typeface="Calibri"/>
                <a:ea typeface="Calibri"/>
                <a:cs typeface="Calibri"/>
                <a:sym typeface="Calibri"/>
              </a:rPr>
              <a:pPr algn="r">
                <a:buSzPct val="25000"/>
              </a:pPr>
              <a:t>96</a:t>
            </a:fld>
            <a:endParaRPr lang="en-US" sz="1200" dirty="0">
              <a:solidFill>
                <a:schemeClr val="lt1"/>
              </a:solidFill>
              <a:latin typeface="Calibri"/>
              <a:ea typeface="Calibri"/>
              <a:cs typeface="Calibri"/>
              <a:sym typeface="Calibri"/>
            </a:endParaRPr>
          </a:p>
        </p:txBody>
      </p:sp>
      <p:sp>
        <p:nvSpPr>
          <p:cNvPr id="30" name="Shape 130">
            <a:extLst>
              <a:ext uri="{FF2B5EF4-FFF2-40B4-BE49-F238E27FC236}">
                <a16:creationId xmlns:a16="http://schemas.microsoft.com/office/drawing/2014/main" id="{50578081-6DEF-4448-A37A-0155BA91DEE7}"/>
              </a:ext>
            </a:extLst>
          </p:cNvPr>
          <p:cNvSpPr txBox="1">
            <a:spLocks/>
          </p:cNvSpPr>
          <p:nvPr/>
        </p:nvSpPr>
        <p:spPr>
          <a:xfrm>
            <a:off x="7121316" y="861816"/>
            <a:ext cx="1920240" cy="514924"/>
          </a:xfrm>
          <a:prstGeom prst="rect">
            <a:avLst/>
          </a:prstGeom>
          <a:noFill/>
          <a:ln>
            <a:solidFill>
              <a:srgbClr val="00FF00"/>
            </a:solidFill>
          </a:ln>
        </p:spPr>
        <p:txBody>
          <a:bodyPr lIns="72000" tIns="36000" rIns="36000" bIns="36000"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US" sz="1400" dirty="0">
                <a:solidFill>
                  <a:schemeClr val="bg1"/>
                </a:solidFill>
                <a:latin typeface="Arial Narrow" panose="020B0606020202030204" pitchFamily="34" charset="0"/>
              </a:rPr>
              <a:t>Accuracy spec: 2 K</a:t>
            </a:r>
          </a:p>
          <a:p>
            <a:pPr marL="0" indent="0">
              <a:spcBef>
                <a:spcPts val="0"/>
              </a:spcBef>
              <a:buFont typeface="Arial"/>
              <a:buNone/>
            </a:pPr>
            <a:r>
              <a:rPr lang="en-US" sz="1400" dirty="0">
                <a:solidFill>
                  <a:schemeClr val="bg1"/>
                </a:solidFill>
                <a:latin typeface="Arial Narrow" panose="020B0606020202030204" pitchFamily="34" charset="0"/>
              </a:rPr>
              <a:t>Precision spec: 5 K</a:t>
            </a:r>
          </a:p>
        </p:txBody>
      </p:sp>
      <p:sp>
        <p:nvSpPr>
          <p:cNvPr id="32" name="Shape 130">
            <a:extLst>
              <a:ext uri="{FF2B5EF4-FFF2-40B4-BE49-F238E27FC236}">
                <a16:creationId xmlns:a16="http://schemas.microsoft.com/office/drawing/2014/main" id="{C8CF2087-11A4-40DF-AEBA-7192CED67C93}"/>
              </a:ext>
            </a:extLst>
          </p:cNvPr>
          <p:cNvSpPr txBox="1">
            <a:spLocks/>
          </p:cNvSpPr>
          <p:nvPr/>
        </p:nvSpPr>
        <p:spPr>
          <a:xfrm>
            <a:off x="952151" y="1274001"/>
            <a:ext cx="1415087"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US" sz="2800" b="1" dirty="0">
                <a:solidFill>
                  <a:srgbClr val="FF0000"/>
                </a:solidFill>
              </a:rPr>
              <a:t>RAOB*</a:t>
            </a:r>
          </a:p>
        </p:txBody>
      </p:sp>
      <p:sp>
        <p:nvSpPr>
          <p:cNvPr id="33" name="Shape 130">
            <a:extLst>
              <a:ext uri="{FF2B5EF4-FFF2-40B4-BE49-F238E27FC236}">
                <a16:creationId xmlns:a16="http://schemas.microsoft.com/office/drawing/2014/main" id="{4A4EE216-2D98-41D3-B6A5-96701AD5D24D}"/>
              </a:ext>
            </a:extLst>
          </p:cNvPr>
          <p:cNvSpPr txBox="1">
            <a:spLocks/>
          </p:cNvSpPr>
          <p:nvPr/>
        </p:nvSpPr>
        <p:spPr>
          <a:xfrm>
            <a:off x="3948739" y="1274001"/>
            <a:ext cx="1592748"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US" sz="2800" b="1" dirty="0">
                <a:solidFill>
                  <a:srgbClr val="FF0000"/>
                </a:solidFill>
              </a:rPr>
              <a:t>ECMWF</a:t>
            </a:r>
          </a:p>
        </p:txBody>
      </p:sp>
      <p:sp>
        <p:nvSpPr>
          <p:cNvPr id="34" name="Shape 130">
            <a:extLst>
              <a:ext uri="{FF2B5EF4-FFF2-40B4-BE49-F238E27FC236}">
                <a16:creationId xmlns:a16="http://schemas.microsoft.com/office/drawing/2014/main" id="{4EEC1783-8248-42F8-B034-3400A2E7AB16}"/>
              </a:ext>
            </a:extLst>
          </p:cNvPr>
          <p:cNvSpPr txBox="1">
            <a:spLocks/>
          </p:cNvSpPr>
          <p:nvPr/>
        </p:nvSpPr>
        <p:spPr>
          <a:xfrm>
            <a:off x="6795574" y="1274001"/>
            <a:ext cx="1592748"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sz="2800" b="1" dirty="0">
                <a:solidFill>
                  <a:srgbClr val="FF0000"/>
                </a:solidFill>
              </a:rPr>
              <a:t>GDAS</a:t>
            </a:r>
          </a:p>
        </p:txBody>
      </p:sp>
      <p:pic>
        <p:nvPicPr>
          <p:cNvPr id="3" name="그림 2">
            <a:extLst>
              <a:ext uri="{FF2B5EF4-FFF2-40B4-BE49-F238E27FC236}">
                <a16:creationId xmlns:a16="http://schemas.microsoft.com/office/drawing/2014/main" id="{58E7FC42-6497-4A26-B7D8-56C411B235D2}"/>
              </a:ext>
            </a:extLst>
          </p:cNvPr>
          <p:cNvPicPr>
            <a:picLocks noChangeAspect="1"/>
          </p:cNvPicPr>
          <p:nvPr/>
        </p:nvPicPr>
        <p:blipFill>
          <a:blip r:embed="rId3"/>
          <a:stretch>
            <a:fillRect/>
          </a:stretch>
        </p:blipFill>
        <p:spPr>
          <a:xfrm>
            <a:off x="3138884" y="1773825"/>
            <a:ext cx="2880000" cy="2160000"/>
          </a:xfrm>
          <a:prstGeom prst="rect">
            <a:avLst/>
          </a:prstGeom>
          <a:solidFill>
            <a:schemeClr val="lt1"/>
          </a:solidFill>
        </p:spPr>
      </p:pic>
      <p:pic>
        <p:nvPicPr>
          <p:cNvPr id="5" name="그림 4">
            <a:extLst>
              <a:ext uri="{FF2B5EF4-FFF2-40B4-BE49-F238E27FC236}">
                <a16:creationId xmlns:a16="http://schemas.microsoft.com/office/drawing/2014/main" id="{2285264C-7AE5-4F4D-A1BE-23667E2265D5}"/>
              </a:ext>
            </a:extLst>
          </p:cNvPr>
          <p:cNvPicPr>
            <a:picLocks noChangeAspect="1"/>
          </p:cNvPicPr>
          <p:nvPr/>
        </p:nvPicPr>
        <p:blipFill>
          <a:blip r:embed="rId4"/>
          <a:stretch>
            <a:fillRect/>
          </a:stretch>
        </p:blipFill>
        <p:spPr>
          <a:xfrm>
            <a:off x="3132000" y="4094987"/>
            <a:ext cx="2880000" cy="2160000"/>
          </a:xfrm>
          <a:prstGeom prst="rect">
            <a:avLst/>
          </a:prstGeom>
          <a:solidFill>
            <a:schemeClr val="lt1"/>
          </a:solidFill>
        </p:spPr>
      </p:pic>
      <p:pic>
        <p:nvPicPr>
          <p:cNvPr id="7" name="그림 6">
            <a:extLst>
              <a:ext uri="{FF2B5EF4-FFF2-40B4-BE49-F238E27FC236}">
                <a16:creationId xmlns:a16="http://schemas.microsoft.com/office/drawing/2014/main" id="{457E6F42-00A4-4414-B20A-0A213EB91635}"/>
              </a:ext>
            </a:extLst>
          </p:cNvPr>
          <p:cNvPicPr>
            <a:picLocks noChangeAspect="1"/>
          </p:cNvPicPr>
          <p:nvPr/>
        </p:nvPicPr>
        <p:blipFill>
          <a:blip r:embed="rId5"/>
          <a:stretch>
            <a:fillRect/>
          </a:stretch>
        </p:blipFill>
        <p:spPr>
          <a:xfrm>
            <a:off x="6161556" y="1788925"/>
            <a:ext cx="2880000" cy="2160000"/>
          </a:xfrm>
          <a:prstGeom prst="rect">
            <a:avLst/>
          </a:prstGeom>
          <a:solidFill>
            <a:schemeClr val="lt1"/>
          </a:solidFill>
        </p:spPr>
      </p:pic>
      <p:pic>
        <p:nvPicPr>
          <p:cNvPr id="9" name="그림 8">
            <a:extLst>
              <a:ext uri="{FF2B5EF4-FFF2-40B4-BE49-F238E27FC236}">
                <a16:creationId xmlns:a16="http://schemas.microsoft.com/office/drawing/2014/main" id="{D2BAEE9D-39B3-47AA-B875-D8284873D596}"/>
              </a:ext>
            </a:extLst>
          </p:cNvPr>
          <p:cNvPicPr>
            <a:picLocks noChangeAspect="1"/>
          </p:cNvPicPr>
          <p:nvPr/>
        </p:nvPicPr>
        <p:blipFill>
          <a:blip r:embed="rId6"/>
          <a:stretch>
            <a:fillRect/>
          </a:stretch>
        </p:blipFill>
        <p:spPr>
          <a:xfrm>
            <a:off x="6151948" y="4074926"/>
            <a:ext cx="2880000" cy="2160000"/>
          </a:xfrm>
          <a:prstGeom prst="rect">
            <a:avLst/>
          </a:prstGeom>
          <a:solidFill>
            <a:schemeClr val="lt1"/>
          </a:solidFill>
        </p:spPr>
      </p:pic>
      <p:pic>
        <p:nvPicPr>
          <p:cNvPr id="17" name="그림 16">
            <a:extLst>
              <a:ext uri="{FF2B5EF4-FFF2-40B4-BE49-F238E27FC236}">
                <a16:creationId xmlns:a16="http://schemas.microsoft.com/office/drawing/2014/main" id="{8BB0662E-467C-4ADC-9892-2B76CEEF03D7}"/>
              </a:ext>
            </a:extLst>
          </p:cNvPr>
          <p:cNvPicPr>
            <a:picLocks noChangeAspect="1"/>
          </p:cNvPicPr>
          <p:nvPr/>
        </p:nvPicPr>
        <p:blipFill>
          <a:blip r:embed="rId7"/>
          <a:stretch>
            <a:fillRect/>
          </a:stretch>
        </p:blipFill>
        <p:spPr>
          <a:xfrm>
            <a:off x="107950" y="1778287"/>
            <a:ext cx="2880000" cy="2160000"/>
          </a:xfrm>
          <a:prstGeom prst="rect">
            <a:avLst/>
          </a:prstGeom>
          <a:solidFill>
            <a:schemeClr val="lt1"/>
          </a:solidFill>
        </p:spPr>
      </p:pic>
      <p:pic>
        <p:nvPicPr>
          <p:cNvPr id="19" name="그림 18">
            <a:extLst>
              <a:ext uri="{FF2B5EF4-FFF2-40B4-BE49-F238E27FC236}">
                <a16:creationId xmlns:a16="http://schemas.microsoft.com/office/drawing/2014/main" id="{EBD5ABC3-1E7B-4147-846C-8B15EADF2B07}"/>
              </a:ext>
            </a:extLst>
          </p:cNvPr>
          <p:cNvPicPr>
            <a:picLocks noChangeAspect="1"/>
          </p:cNvPicPr>
          <p:nvPr/>
        </p:nvPicPr>
        <p:blipFill>
          <a:blip r:embed="rId8"/>
          <a:stretch>
            <a:fillRect/>
          </a:stretch>
        </p:blipFill>
        <p:spPr>
          <a:xfrm>
            <a:off x="107950" y="4081956"/>
            <a:ext cx="2880000" cy="2160000"/>
          </a:xfrm>
          <a:prstGeom prst="rect">
            <a:avLst/>
          </a:prstGeom>
          <a:solidFill>
            <a:schemeClr val="lt1"/>
          </a:solidFill>
        </p:spPr>
      </p:pic>
      <p:sp>
        <p:nvSpPr>
          <p:cNvPr id="16" name="TextBox 15">
            <a:extLst>
              <a:ext uri="{FF2B5EF4-FFF2-40B4-BE49-F238E27FC236}">
                <a16:creationId xmlns:a16="http://schemas.microsoft.com/office/drawing/2014/main" id="{9910FADB-C0C6-40DE-9B27-D10A141259D3}"/>
              </a:ext>
            </a:extLst>
          </p:cNvPr>
          <p:cNvSpPr txBox="1"/>
          <p:nvPr/>
        </p:nvSpPr>
        <p:spPr>
          <a:xfrm>
            <a:off x="341193" y="6319882"/>
            <a:ext cx="8345605" cy="338554"/>
          </a:xfrm>
          <a:prstGeom prst="rect">
            <a:avLst/>
          </a:prstGeom>
          <a:noFill/>
        </p:spPr>
        <p:txBody>
          <a:bodyPr wrap="square" rtlCol="0">
            <a:spAutoFit/>
          </a:bodyPr>
          <a:lstStyle/>
          <a:p>
            <a:r>
              <a:rPr lang="en-US" sz="1600" dirty="0">
                <a:solidFill>
                  <a:schemeClr val="bg1"/>
                </a:solidFill>
                <a:latin typeface="Calibri" panose="020F0502020204030204" pitchFamily="34" charset="0"/>
                <a:cs typeface="Calibri" panose="020F0502020204030204" pitchFamily="34" charset="0"/>
              </a:rPr>
              <a:t>*KI results are slightly larger than spec when compared with RAOBs. </a:t>
            </a:r>
          </a:p>
        </p:txBody>
      </p:sp>
    </p:spTree>
    <p:extLst>
      <p:ext uri="{BB962C8B-B14F-4D97-AF65-F5344CB8AC3E}">
        <p14:creationId xmlns:p14="http://schemas.microsoft.com/office/powerpoint/2010/main" val="1499348099"/>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Shape 197"/>
          <p:cNvSpPr txBox="1">
            <a:spLocks noGrp="1"/>
          </p:cNvSpPr>
          <p:nvPr>
            <p:ph type="sldNum" idx="12"/>
          </p:nvPr>
        </p:nvSpPr>
        <p:spPr>
          <a:xfrm>
            <a:off x="6553200" y="6356350"/>
            <a:ext cx="2133600" cy="365100"/>
          </a:xfrm>
          <a:prstGeom prst="rect">
            <a:avLst/>
          </a:prstGeom>
        </p:spPr>
        <p:txBody>
          <a:bodyPr lIns="91425" tIns="45700" rIns="91425" bIns="45700" anchor="ctr" anchorCtr="0">
            <a:noAutofit/>
          </a:bodyPr>
          <a:lstStyle/>
          <a:p>
            <a:pPr lvl="0" rtl="0">
              <a:spcBef>
                <a:spcPts val="0"/>
              </a:spcBef>
              <a:buNone/>
            </a:pPr>
            <a:fld id="{00000000-1234-1234-1234-123412341234}" type="slidenum">
              <a:rPr lang="en-US"/>
              <a:pPr lvl="0" rtl="0">
                <a:spcBef>
                  <a:spcPts val="0"/>
                </a:spcBef>
                <a:buNone/>
              </a:pPr>
              <a:t>97</a:t>
            </a:fld>
            <a:endParaRPr lang="en-US"/>
          </a:p>
        </p:txBody>
      </p:sp>
      <p:sp>
        <p:nvSpPr>
          <p:cNvPr id="13" name="Shape 132"/>
          <p:cNvSpPr txBox="1">
            <a:spLocks noGrp="1"/>
          </p:cNvSpPr>
          <p:nvPr>
            <p:ph type="title"/>
          </p:nvPr>
        </p:nvSpPr>
        <p:spPr>
          <a:xfrm>
            <a:off x="457200" y="41514"/>
            <a:ext cx="8229600" cy="1143000"/>
          </a:xfrm>
          <a:prstGeom prst="rect">
            <a:avLst/>
          </a:prstGeom>
          <a:noFill/>
          <a:ln>
            <a:noFill/>
          </a:ln>
        </p:spPr>
        <p:txBody>
          <a:bodyPr lIns="91425" tIns="45700" rIns="91425" bIns="45700" anchor="ctr" anchorCtr="0">
            <a:noAutofit/>
          </a:bodyPr>
          <a:lstStyle/>
          <a:p>
            <a:pPr lvl="0">
              <a:buSzPct val="25000"/>
            </a:pPr>
            <a:r>
              <a:rPr lang="en-US" sz="3600" b="0" i="0" u="none" strike="noStrike" cap="none" dirty="0">
                <a:solidFill>
                  <a:schemeClr val="lt1"/>
                </a:solidFill>
                <a:latin typeface="Calibri"/>
                <a:ea typeface="Calibri"/>
                <a:cs typeface="Calibri"/>
                <a:sym typeface="Calibri"/>
              </a:rPr>
              <a:t>PLPT </a:t>
            </a:r>
            <a:r>
              <a:rPr lang="en-US" dirty="0"/>
              <a:t>ABI-</a:t>
            </a:r>
            <a:r>
              <a:rPr lang="en-US" altLang="ko-KR" dirty="0">
                <a:solidFill>
                  <a:srgbClr val="00FF00"/>
                </a:solidFill>
              </a:rPr>
              <a:t>MESO1</a:t>
            </a:r>
            <a:r>
              <a:rPr lang="en-US" dirty="0"/>
              <a:t>-DSI:</a:t>
            </a:r>
          </a:p>
        </p:txBody>
      </p:sp>
      <p:sp>
        <p:nvSpPr>
          <p:cNvPr id="23" name="Shape 130"/>
          <p:cNvSpPr txBox="1">
            <a:spLocks/>
          </p:cNvSpPr>
          <p:nvPr/>
        </p:nvSpPr>
        <p:spPr>
          <a:xfrm>
            <a:off x="2377440" y="772856"/>
            <a:ext cx="4267200"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algn="ctr">
              <a:spcBef>
                <a:spcPts val="0"/>
              </a:spcBef>
              <a:buFont typeface="Arial"/>
              <a:buNone/>
            </a:pPr>
            <a:r>
              <a:rPr lang="en-US" dirty="0"/>
              <a:t>2018.11-2019.04 </a:t>
            </a:r>
            <a:r>
              <a:rPr lang="en-US" dirty="0">
                <a:solidFill>
                  <a:srgbClr val="FF0000"/>
                </a:solidFill>
              </a:rPr>
              <a:t>TT</a:t>
            </a:r>
          </a:p>
        </p:txBody>
      </p:sp>
      <p:sp>
        <p:nvSpPr>
          <p:cNvPr id="15" name="Shape 92"/>
          <p:cNvSpPr txBox="1">
            <a:spLocks/>
          </p:cNvSpPr>
          <p:nvPr/>
        </p:nvSpPr>
        <p:spPr>
          <a:xfrm>
            <a:off x="6553200" y="6356350"/>
            <a:ext cx="2133599" cy="365125"/>
          </a:xfrm>
          <a:prstGeom prst="rect">
            <a:avLst/>
          </a:prstGeom>
          <a:noFill/>
          <a:ln>
            <a:noFill/>
          </a:ln>
        </p:spPr>
        <p:txBody>
          <a:bodyPr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buSzPct val="25000"/>
            </a:pPr>
            <a:fld id="{00000000-1234-1234-1234-123412341234}" type="slidenum">
              <a:rPr lang="en-US" sz="1200" smtClean="0">
                <a:solidFill>
                  <a:schemeClr val="lt1"/>
                </a:solidFill>
                <a:latin typeface="Calibri"/>
                <a:ea typeface="Calibri"/>
                <a:cs typeface="Calibri"/>
                <a:sym typeface="Calibri"/>
              </a:rPr>
              <a:pPr algn="r">
                <a:buSzPct val="25000"/>
              </a:pPr>
              <a:t>97</a:t>
            </a:fld>
            <a:endParaRPr lang="en-US" sz="1200" dirty="0">
              <a:solidFill>
                <a:schemeClr val="lt1"/>
              </a:solidFill>
              <a:latin typeface="Calibri"/>
              <a:ea typeface="Calibri"/>
              <a:cs typeface="Calibri"/>
              <a:sym typeface="Calibri"/>
            </a:endParaRPr>
          </a:p>
        </p:txBody>
      </p:sp>
      <p:sp>
        <p:nvSpPr>
          <p:cNvPr id="4" name="TextBox 3"/>
          <p:cNvSpPr txBox="1"/>
          <p:nvPr/>
        </p:nvSpPr>
        <p:spPr>
          <a:xfrm>
            <a:off x="319159" y="6319882"/>
            <a:ext cx="8345605" cy="338554"/>
          </a:xfrm>
          <a:prstGeom prst="rect">
            <a:avLst/>
          </a:prstGeom>
          <a:noFill/>
        </p:spPr>
        <p:txBody>
          <a:bodyPr wrap="square" rtlCol="0">
            <a:spAutoFit/>
          </a:bodyPr>
          <a:lstStyle/>
          <a:p>
            <a:r>
              <a:rPr lang="en-US" sz="1600" dirty="0">
                <a:solidFill>
                  <a:schemeClr val="bg1"/>
                </a:solidFill>
                <a:latin typeface="Calibri" panose="020F0502020204030204" pitchFamily="34" charset="0"/>
                <a:cs typeface="Calibri" panose="020F0502020204030204" pitchFamily="34" charset="0"/>
              </a:rPr>
              <a:t>*TT results are slightly larger than spec when compared with RAOBs. </a:t>
            </a:r>
          </a:p>
        </p:txBody>
      </p:sp>
      <p:sp>
        <p:nvSpPr>
          <p:cNvPr id="24" name="Shape 130">
            <a:extLst>
              <a:ext uri="{FF2B5EF4-FFF2-40B4-BE49-F238E27FC236}">
                <a16:creationId xmlns:a16="http://schemas.microsoft.com/office/drawing/2014/main" id="{02C67795-622D-4B8B-A2E2-05610F81F17F}"/>
              </a:ext>
            </a:extLst>
          </p:cNvPr>
          <p:cNvSpPr txBox="1">
            <a:spLocks/>
          </p:cNvSpPr>
          <p:nvPr/>
        </p:nvSpPr>
        <p:spPr>
          <a:xfrm>
            <a:off x="7121316" y="861816"/>
            <a:ext cx="1920240" cy="514924"/>
          </a:xfrm>
          <a:prstGeom prst="rect">
            <a:avLst/>
          </a:prstGeom>
          <a:noFill/>
          <a:ln>
            <a:solidFill>
              <a:srgbClr val="00FF00"/>
            </a:solidFill>
          </a:ln>
        </p:spPr>
        <p:txBody>
          <a:bodyPr lIns="72000" tIns="36000" rIns="36000" bIns="36000"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US" sz="1400" dirty="0">
                <a:solidFill>
                  <a:schemeClr val="bg1"/>
                </a:solidFill>
                <a:latin typeface="Arial Narrow" panose="020B0606020202030204" pitchFamily="34" charset="0"/>
              </a:rPr>
              <a:t>Accuracy spec: 1 K</a:t>
            </a:r>
          </a:p>
          <a:p>
            <a:pPr marL="0" indent="0">
              <a:spcBef>
                <a:spcPts val="0"/>
              </a:spcBef>
              <a:buFont typeface="Arial"/>
              <a:buNone/>
            </a:pPr>
            <a:r>
              <a:rPr lang="en-US" sz="1400" dirty="0">
                <a:solidFill>
                  <a:schemeClr val="bg1"/>
                </a:solidFill>
                <a:latin typeface="Arial Narrow" panose="020B0606020202030204" pitchFamily="34" charset="0"/>
              </a:rPr>
              <a:t>Precision spec: 4 K</a:t>
            </a:r>
          </a:p>
        </p:txBody>
      </p:sp>
      <p:sp>
        <p:nvSpPr>
          <p:cNvPr id="25" name="Shape 130">
            <a:extLst>
              <a:ext uri="{FF2B5EF4-FFF2-40B4-BE49-F238E27FC236}">
                <a16:creationId xmlns:a16="http://schemas.microsoft.com/office/drawing/2014/main" id="{53212F98-6D56-4330-AC7D-3065A135FEF5}"/>
              </a:ext>
            </a:extLst>
          </p:cNvPr>
          <p:cNvSpPr txBox="1">
            <a:spLocks/>
          </p:cNvSpPr>
          <p:nvPr/>
        </p:nvSpPr>
        <p:spPr>
          <a:xfrm>
            <a:off x="952151" y="1274001"/>
            <a:ext cx="1415087"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US" sz="2800" b="1" dirty="0">
                <a:solidFill>
                  <a:srgbClr val="FF0000"/>
                </a:solidFill>
              </a:rPr>
              <a:t>RAOB*</a:t>
            </a:r>
          </a:p>
        </p:txBody>
      </p:sp>
      <p:sp>
        <p:nvSpPr>
          <p:cNvPr id="26" name="Shape 130">
            <a:extLst>
              <a:ext uri="{FF2B5EF4-FFF2-40B4-BE49-F238E27FC236}">
                <a16:creationId xmlns:a16="http://schemas.microsoft.com/office/drawing/2014/main" id="{BE6273B6-D87F-4F8F-8981-443D7C5D91EB}"/>
              </a:ext>
            </a:extLst>
          </p:cNvPr>
          <p:cNvSpPr txBox="1">
            <a:spLocks/>
          </p:cNvSpPr>
          <p:nvPr/>
        </p:nvSpPr>
        <p:spPr>
          <a:xfrm>
            <a:off x="3948739" y="1274001"/>
            <a:ext cx="1592748"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US" sz="2800" b="1" dirty="0">
                <a:solidFill>
                  <a:srgbClr val="FF0000"/>
                </a:solidFill>
              </a:rPr>
              <a:t>ECMWF</a:t>
            </a:r>
          </a:p>
        </p:txBody>
      </p:sp>
      <p:sp>
        <p:nvSpPr>
          <p:cNvPr id="27" name="Shape 130">
            <a:extLst>
              <a:ext uri="{FF2B5EF4-FFF2-40B4-BE49-F238E27FC236}">
                <a16:creationId xmlns:a16="http://schemas.microsoft.com/office/drawing/2014/main" id="{8F58F9EF-8E20-4AA3-81CF-17264DFA64D8}"/>
              </a:ext>
            </a:extLst>
          </p:cNvPr>
          <p:cNvSpPr txBox="1">
            <a:spLocks/>
          </p:cNvSpPr>
          <p:nvPr/>
        </p:nvSpPr>
        <p:spPr>
          <a:xfrm>
            <a:off x="6795574" y="1274001"/>
            <a:ext cx="1592748"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sz="2800" b="1" dirty="0">
                <a:solidFill>
                  <a:srgbClr val="FF0000"/>
                </a:solidFill>
              </a:rPr>
              <a:t>GDAS</a:t>
            </a:r>
          </a:p>
        </p:txBody>
      </p:sp>
      <p:pic>
        <p:nvPicPr>
          <p:cNvPr id="3" name="그림 2">
            <a:extLst>
              <a:ext uri="{FF2B5EF4-FFF2-40B4-BE49-F238E27FC236}">
                <a16:creationId xmlns:a16="http://schemas.microsoft.com/office/drawing/2014/main" id="{DDDCAA29-4D23-409C-9379-2CC9945588E6}"/>
              </a:ext>
            </a:extLst>
          </p:cNvPr>
          <p:cNvPicPr>
            <a:picLocks noChangeAspect="1"/>
          </p:cNvPicPr>
          <p:nvPr/>
        </p:nvPicPr>
        <p:blipFill>
          <a:blip r:embed="rId3"/>
          <a:stretch>
            <a:fillRect/>
          </a:stretch>
        </p:blipFill>
        <p:spPr>
          <a:xfrm>
            <a:off x="3131863" y="1773825"/>
            <a:ext cx="2880000" cy="2160000"/>
          </a:xfrm>
          <a:prstGeom prst="rect">
            <a:avLst/>
          </a:prstGeom>
          <a:solidFill>
            <a:schemeClr val="lt1"/>
          </a:solidFill>
        </p:spPr>
      </p:pic>
      <p:pic>
        <p:nvPicPr>
          <p:cNvPr id="6" name="그림 5">
            <a:extLst>
              <a:ext uri="{FF2B5EF4-FFF2-40B4-BE49-F238E27FC236}">
                <a16:creationId xmlns:a16="http://schemas.microsoft.com/office/drawing/2014/main" id="{6727D166-DC76-43AB-8978-76ED370F6EEF}"/>
              </a:ext>
            </a:extLst>
          </p:cNvPr>
          <p:cNvPicPr>
            <a:picLocks noChangeAspect="1"/>
          </p:cNvPicPr>
          <p:nvPr/>
        </p:nvPicPr>
        <p:blipFill>
          <a:blip r:embed="rId4"/>
          <a:stretch>
            <a:fillRect/>
          </a:stretch>
        </p:blipFill>
        <p:spPr>
          <a:xfrm>
            <a:off x="3131863" y="4070922"/>
            <a:ext cx="2880000" cy="2160000"/>
          </a:xfrm>
          <a:prstGeom prst="rect">
            <a:avLst/>
          </a:prstGeom>
          <a:solidFill>
            <a:schemeClr val="lt1"/>
          </a:solidFill>
        </p:spPr>
      </p:pic>
      <p:pic>
        <p:nvPicPr>
          <p:cNvPr id="8" name="그림 7">
            <a:extLst>
              <a:ext uri="{FF2B5EF4-FFF2-40B4-BE49-F238E27FC236}">
                <a16:creationId xmlns:a16="http://schemas.microsoft.com/office/drawing/2014/main" id="{D672E7E6-0D33-42DE-ADEF-45F98C36DF4F}"/>
              </a:ext>
            </a:extLst>
          </p:cNvPr>
          <p:cNvPicPr>
            <a:picLocks noChangeAspect="1"/>
          </p:cNvPicPr>
          <p:nvPr/>
        </p:nvPicPr>
        <p:blipFill>
          <a:blip r:embed="rId5"/>
          <a:stretch>
            <a:fillRect/>
          </a:stretch>
        </p:blipFill>
        <p:spPr>
          <a:xfrm>
            <a:off x="6151948" y="1813613"/>
            <a:ext cx="2880000" cy="2160000"/>
          </a:xfrm>
          <a:prstGeom prst="rect">
            <a:avLst/>
          </a:prstGeom>
          <a:solidFill>
            <a:schemeClr val="lt1"/>
          </a:solidFill>
        </p:spPr>
      </p:pic>
      <p:pic>
        <p:nvPicPr>
          <p:cNvPr id="10" name="그림 9">
            <a:extLst>
              <a:ext uri="{FF2B5EF4-FFF2-40B4-BE49-F238E27FC236}">
                <a16:creationId xmlns:a16="http://schemas.microsoft.com/office/drawing/2014/main" id="{9E884AAE-8278-45E0-A80F-E505648A828B}"/>
              </a:ext>
            </a:extLst>
          </p:cNvPr>
          <p:cNvPicPr>
            <a:picLocks noChangeAspect="1"/>
          </p:cNvPicPr>
          <p:nvPr/>
        </p:nvPicPr>
        <p:blipFill>
          <a:blip r:embed="rId6"/>
          <a:stretch>
            <a:fillRect/>
          </a:stretch>
        </p:blipFill>
        <p:spPr>
          <a:xfrm>
            <a:off x="6161556" y="4070922"/>
            <a:ext cx="2880000" cy="2160000"/>
          </a:xfrm>
          <a:prstGeom prst="rect">
            <a:avLst/>
          </a:prstGeom>
          <a:solidFill>
            <a:schemeClr val="lt1"/>
          </a:solidFill>
        </p:spPr>
      </p:pic>
      <p:pic>
        <p:nvPicPr>
          <p:cNvPr id="12" name="그림 11">
            <a:extLst>
              <a:ext uri="{FF2B5EF4-FFF2-40B4-BE49-F238E27FC236}">
                <a16:creationId xmlns:a16="http://schemas.microsoft.com/office/drawing/2014/main" id="{67FB0F74-8067-49B6-A5BA-3AEBC13DE04B}"/>
              </a:ext>
            </a:extLst>
          </p:cNvPr>
          <p:cNvPicPr>
            <a:picLocks noChangeAspect="1"/>
          </p:cNvPicPr>
          <p:nvPr/>
        </p:nvPicPr>
        <p:blipFill>
          <a:blip r:embed="rId7"/>
          <a:stretch>
            <a:fillRect/>
          </a:stretch>
        </p:blipFill>
        <p:spPr>
          <a:xfrm>
            <a:off x="107950" y="1788925"/>
            <a:ext cx="2880000" cy="2160000"/>
          </a:xfrm>
          <a:prstGeom prst="rect">
            <a:avLst/>
          </a:prstGeom>
          <a:solidFill>
            <a:schemeClr val="lt1"/>
          </a:solidFill>
        </p:spPr>
      </p:pic>
      <p:pic>
        <p:nvPicPr>
          <p:cNvPr id="16" name="그림 15">
            <a:extLst>
              <a:ext uri="{FF2B5EF4-FFF2-40B4-BE49-F238E27FC236}">
                <a16:creationId xmlns:a16="http://schemas.microsoft.com/office/drawing/2014/main" id="{563E4E3A-8305-410F-A701-0E16B6DDE9E3}"/>
              </a:ext>
            </a:extLst>
          </p:cNvPr>
          <p:cNvPicPr>
            <a:picLocks noChangeAspect="1"/>
          </p:cNvPicPr>
          <p:nvPr/>
        </p:nvPicPr>
        <p:blipFill>
          <a:blip r:embed="rId8"/>
          <a:stretch>
            <a:fillRect/>
          </a:stretch>
        </p:blipFill>
        <p:spPr>
          <a:xfrm>
            <a:off x="107950" y="4077288"/>
            <a:ext cx="2880000" cy="2160000"/>
          </a:xfrm>
          <a:prstGeom prst="rect">
            <a:avLst/>
          </a:prstGeom>
          <a:solidFill>
            <a:schemeClr val="lt1"/>
          </a:solidFill>
        </p:spPr>
      </p:pic>
    </p:spTree>
    <p:extLst>
      <p:ext uri="{BB962C8B-B14F-4D97-AF65-F5344CB8AC3E}">
        <p14:creationId xmlns:p14="http://schemas.microsoft.com/office/powerpoint/2010/main" val="1945830466"/>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06" y="1284910"/>
            <a:ext cx="5157788" cy="3845417"/>
          </a:xfrm>
          <a:prstGeom prst="rect">
            <a:avLst/>
          </a:prstGeom>
        </p:spPr>
      </p:pic>
      <p:sp>
        <p:nvSpPr>
          <p:cNvPr id="4" name="슬라이드 번호 개체 틀 3">
            <a:extLst>
              <a:ext uri="{FF2B5EF4-FFF2-40B4-BE49-F238E27FC236}">
                <a16:creationId xmlns:a16="http://schemas.microsoft.com/office/drawing/2014/main" id="{BFE703F5-D919-4452-B445-8A71432406D1}"/>
              </a:ext>
            </a:extLst>
          </p:cNvPr>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lt1"/>
                </a:solidFill>
                <a:latin typeface="Calibri"/>
                <a:ea typeface="Calibri"/>
                <a:cs typeface="Calibri"/>
                <a:sym typeface="Calibri"/>
              </a:rPr>
              <a:pPr marL="0" marR="0" lvl="0" indent="0" algn="r" rtl="0">
                <a:spcBef>
                  <a:spcPts val="0"/>
                </a:spcBef>
                <a:buSzPct val="25000"/>
                <a:buNone/>
              </a:pPr>
              <a:t>98</a:t>
            </a:fld>
            <a:endParaRPr lang="en-US" sz="1200" b="0" i="0" u="none" strike="noStrike" cap="none">
              <a:solidFill>
                <a:schemeClr val="lt1"/>
              </a:solidFill>
              <a:latin typeface="Calibri"/>
              <a:ea typeface="Calibri"/>
              <a:cs typeface="Calibri"/>
              <a:sym typeface="Calibri"/>
            </a:endParaRPr>
          </a:p>
        </p:txBody>
      </p:sp>
      <p:sp>
        <p:nvSpPr>
          <p:cNvPr id="5" name="Shape 535">
            <a:extLst>
              <a:ext uri="{FF2B5EF4-FFF2-40B4-BE49-F238E27FC236}">
                <a16:creationId xmlns:a16="http://schemas.microsoft.com/office/drawing/2014/main" id="{698D0E10-19CC-4D14-9C13-1FBB15364EB2}"/>
              </a:ext>
            </a:extLst>
          </p:cNvPr>
          <p:cNvSpPr txBox="1">
            <a:spLocks noGrp="1"/>
          </p:cNvSpPr>
          <p:nvPr>
            <p:ph type="title"/>
          </p:nvPr>
        </p:nvSpPr>
        <p:spPr>
          <a:xfrm>
            <a:off x="1445450" y="30150"/>
            <a:ext cx="62532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200" b="0" i="0" u="none" strike="noStrike" cap="none" dirty="0">
                <a:solidFill>
                  <a:schemeClr val="lt1"/>
                </a:solidFill>
                <a:sym typeface="Calibri"/>
              </a:rPr>
              <a:t>An example of the missing data </a:t>
            </a:r>
            <a:br>
              <a:rPr lang="en-US" sz="3200" b="0" i="0" u="none" strike="noStrike" cap="none" dirty="0">
                <a:solidFill>
                  <a:schemeClr val="lt1"/>
                </a:solidFill>
                <a:sym typeface="Calibri"/>
              </a:rPr>
            </a:br>
            <a:r>
              <a:rPr lang="en-US" sz="3200" b="0" i="0" u="none" strike="noStrike" cap="none" dirty="0">
                <a:solidFill>
                  <a:schemeClr val="lt1"/>
                </a:solidFill>
                <a:sym typeface="Calibri"/>
              </a:rPr>
              <a:t>in boxed area over Full disk</a:t>
            </a:r>
            <a:endParaRPr lang="en-US" sz="3200" dirty="0"/>
          </a:p>
        </p:txBody>
      </p:sp>
      <p:sp>
        <p:nvSpPr>
          <p:cNvPr id="6" name="직사각형 5">
            <a:extLst>
              <a:ext uri="{FF2B5EF4-FFF2-40B4-BE49-F238E27FC236}">
                <a16:creationId xmlns:a16="http://schemas.microsoft.com/office/drawing/2014/main" id="{99B8C9CC-37AF-4226-9C5F-9DD85106B44A}"/>
              </a:ext>
            </a:extLst>
          </p:cNvPr>
          <p:cNvSpPr/>
          <p:nvPr/>
        </p:nvSpPr>
        <p:spPr>
          <a:xfrm>
            <a:off x="702551" y="3549986"/>
            <a:ext cx="3862305" cy="97915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8" name="TextBox 7"/>
          <p:cNvSpPr txBox="1"/>
          <p:nvPr/>
        </p:nvSpPr>
        <p:spPr>
          <a:xfrm>
            <a:off x="736232" y="6235795"/>
            <a:ext cx="7661072" cy="369332"/>
          </a:xfrm>
          <a:prstGeom prst="rect">
            <a:avLst/>
          </a:prstGeom>
          <a:noFill/>
        </p:spPr>
        <p:txBody>
          <a:bodyPr wrap="none" rtlCol="0">
            <a:spAutoFit/>
          </a:bodyPr>
          <a:lstStyle/>
          <a:p>
            <a:r>
              <a:rPr lang="en-US" sz="1800" dirty="0" smtClean="0">
                <a:solidFill>
                  <a:srgbClr val="FFFF00"/>
                </a:solidFill>
              </a:rPr>
              <a:t>But sometimes the radiance data is mostly there, but some bands missing</a:t>
            </a:r>
            <a:endParaRPr lang="en-US" sz="1800" dirty="0">
              <a:solidFill>
                <a:srgbClr val="FFFF00"/>
              </a:solidFill>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4856" y="1284909"/>
            <a:ext cx="4567319" cy="4567319"/>
          </a:xfrm>
          <a:prstGeom prst="rect">
            <a:avLst/>
          </a:prstGeom>
        </p:spPr>
      </p:pic>
    </p:spTree>
    <p:extLst>
      <p:ext uri="{BB962C8B-B14F-4D97-AF65-F5344CB8AC3E}">
        <p14:creationId xmlns:p14="http://schemas.microsoft.com/office/powerpoint/2010/main" val="3796676503"/>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043" y="1453001"/>
            <a:ext cx="6039715" cy="4502943"/>
          </a:xfrm>
          <a:prstGeom prst="rect">
            <a:avLst/>
          </a:prstGeom>
        </p:spPr>
      </p:pic>
      <p:sp>
        <p:nvSpPr>
          <p:cNvPr id="4" name="슬라이드 번호 개체 틀 3">
            <a:extLst>
              <a:ext uri="{FF2B5EF4-FFF2-40B4-BE49-F238E27FC236}">
                <a16:creationId xmlns:a16="http://schemas.microsoft.com/office/drawing/2014/main" id="{BFE703F5-D919-4452-B445-8A71432406D1}"/>
              </a:ext>
            </a:extLst>
          </p:cNvPr>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lt1"/>
                </a:solidFill>
                <a:latin typeface="Calibri"/>
                <a:ea typeface="Calibri"/>
                <a:cs typeface="Calibri"/>
                <a:sym typeface="Calibri"/>
              </a:rPr>
              <a:pPr marL="0" marR="0" lvl="0" indent="0" algn="r" rtl="0">
                <a:spcBef>
                  <a:spcPts val="0"/>
                </a:spcBef>
                <a:buSzPct val="25000"/>
                <a:buNone/>
              </a:pPr>
              <a:t>99</a:t>
            </a:fld>
            <a:endParaRPr lang="en-US" sz="1200" b="0" i="0" u="none" strike="noStrike" cap="none">
              <a:solidFill>
                <a:schemeClr val="lt1"/>
              </a:solidFill>
              <a:latin typeface="Calibri"/>
              <a:ea typeface="Calibri"/>
              <a:cs typeface="Calibri"/>
              <a:sym typeface="Calibri"/>
            </a:endParaRPr>
          </a:p>
        </p:txBody>
      </p:sp>
      <p:sp>
        <p:nvSpPr>
          <p:cNvPr id="5" name="Shape 535">
            <a:extLst>
              <a:ext uri="{FF2B5EF4-FFF2-40B4-BE49-F238E27FC236}">
                <a16:creationId xmlns:a16="http://schemas.microsoft.com/office/drawing/2014/main" id="{698D0E10-19CC-4D14-9C13-1FBB15364EB2}"/>
              </a:ext>
            </a:extLst>
          </p:cNvPr>
          <p:cNvSpPr txBox="1">
            <a:spLocks noGrp="1"/>
          </p:cNvSpPr>
          <p:nvPr>
            <p:ph type="title"/>
          </p:nvPr>
        </p:nvSpPr>
        <p:spPr>
          <a:xfrm>
            <a:off x="1445450" y="30150"/>
            <a:ext cx="62532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200" b="0" i="0" u="none" strike="noStrike" cap="none" dirty="0">
                <a:solidFill>
                  <a:schemeClr val="lt1"/>
                </a:solidFill>
                <a:sym typeface="Calibri"/>
              </a:rPr>
              <a:t>An example of the missing data </a:t>
            </a:r>
            <a:br>
              <a:rPr lang="en-US" sz="3200" b="0" i="0" u="none" strike="noStrike" cap="none" dirty="0">
                <a:solidFill>
                  <a:schemeClr val="lt1"/>
                </a:solidFill>
                <a:sym typeface="Calibri"/>
              </a:rPr>
            </a:br>
            <a:r>
              <a:rPr lang="en-US" sz="3200" b="0" i="0" u="none" strike="noStrike" cap="none" dirty="0">
                <a:solidFill>
                  <a:schemeClr val="lt1"/>
                </a:solidFill>
                <a:sym typeface="Calibri"/>
              </a:rPr>
              <a:t>in boxed area over Full disk</a:t>
            </a:r>
            <a:endParaRPr lang="en-US" sz="3200" dirty="0"/>
          </a:p>
        </p:txBody>
      </p:sp>
      <p:sp>
        <p:nvSpPr>
          <p:cNvPr id="6" name="직사각형 5">
            <a:extLst>
              <a:ext uri="{FF2B5EF4-FFF2-40B4-BE49-F238E27FC236}">
                <a16:creationId xmlns:a16="http://schemas.microsoft.com/office/drawing/2014/main" id="{99B8C9CC-37AF-4226-9C5F-9DD85106B44A}"/>
              </a:ext>
            </a:extLst>
          </p:cNvPr>
          <p:cNvSpPr/>
          <p:nvPr/>
        </p:nvSpPr>
        <p:spPr>
          <a:xfrm>
            <a:off x="438232" y="4464844"/>
            <a:ext cx="4455237" cy="1143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8" name="TextBox 7"/>
          <p:cNvSpPr txBox="1"/>
          <p:nvPr/>
        </p:nvSpPr>
        <p:spPr>
          <a:xfrm>
            <a:off x="93299" y="6275012"/>
            <a:ext cx="5262979" cy="369332"/>
          </a:xfrm>
          <a:prstGeom prst="rect">
            <a:avLst/>
          </a:prstGeom>
          <a:noFill/>
        </p:spPr>
        <p:txBody>
          <a:bodyPr wrap="none" rtlCol="0">
            <a:spAutoFit/>
          </a:bodyPr>
          <a:lstStyle/>
          <a:p>
            <a:r>
              <a:rPr lang="en-US" sz="1800" dirty="0" smtClean="0">
                <a:solidFill>
                  <a:srgbClr val="FFFF00"/>
                </a:solidFill>
              </a:rPr>
              <a:t>But sometimes the radiance data is (mostly) </a:t>
            </a:r>
            <a:r>
              <a:rPr lang="en-US" sz="1800" u="sng" dirty="0" smtClean="0">
                <a:solidFill>
                  <a:srgbClr val="FFFF00"/>
                </a:solidFill>
              </a:rPr>
              <a:t>there</a:t>
            </a:r>
            <a:endParaRPr lang="en-US" sz="1800" u="sng" dirty="0">
              <a:solidFill>
                <a:srgbClr val="FFFF00"/>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0625" y="1168002"/>
            <a:ext cx="4143375" cy="414337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6828" y="5311377"/>
            <a:ext cx="3121818" cy="2229870"/>
          </a:xfrm>
          <a:prstGeom prst="rect">
            <a:avLst/>
          </a:prstGeom>
        </p:spPr>
      </p:pic>
    </p:spTree>
    <p:extLst>
      <p:ext uri="{BB962C8B-B14F-4D97-AF65-F5344CB8AC3E}">
        <p14:creationId xmlns:p14="http://schemas.microsoft.com/office/powerpoint/2010/main" val="3569341375"/>
      </p:ext>
    </p:extLst>
  </p:cSld>
  <p:clrMapOvr>
    <a:masterClrMapping/>
  </p:clrMapOvr>
  <p:timing>
    <p:tnLst>
      <p:par>
        <p:cTn id="1" dur="indefinite" restart="never" nodeType="tmRoot"/>
      </p:par>
    </p:tnLst>
  </p:timing>
</p:sld>
</file>

<file path=ppt/theme/theme1.xml><?xml version="1.0" encoding="utf-8"?>
<a:theme xmlns:a="http://schemas.openxmlformats.org/drawingml/2006/main" name="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54788</TotalTime>
  <Words>5159</Words>
  <Application>Microsoft Office PowerPoint</Application>
  <PresentationFormat>On-screen Show (4:3)</PresentationFormat>
  <Paragraphs>1168</Paragraphs>
  <Slides>104</Slides>
  <Notes>76</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104</vt:i4>
      </vt:variant>
    </vt:vector>
  </HeadingPairs>
  <TitlesOfParts>
    <vt:vector size="116" baseType="lpstr">
      <vt:lpstr>Malgun Gothic</vt:lpstr>
      <vt:lpstr>Malgun Gothic</vt:lpstr>
      <vt:lpstr>MS PGothic</vt:lpstr>
      <vt:lpstr>Arial</vt:lpstr>
      <vt:lpstr>Arial Narrow</vt:lpstr>
      <vt:lpstr>Calibri</vt:lpstr>
      <vt:lpstr>Courier New</vt:lpstr>
      <vt:lpstr>helvetica</vt:lpstr>
      <vt:lpstr>Symbol</vt:lpstr>
      <vt:lpstr>Times New Roman</vt:lpstr>
      <vt:lpstr>Wingdings</vt:lpstr>
      <vt:lpstr>Custom Design</vt:lpstr>
      <vt:lpstr>PowerPoint Presentation</vt:lpstr>
      <vt:lpstr>Agenda</vt:lpstr>
      <vt:lpstr>Products Overview</vt:lpstr>
      <vt:lpstr>Review: Time-Line/Context</vt:lpstr>
      <vt:lpstr>PLPTs Under Review</vt:lpstr>
      <vt:lpstr>PLPTs Under Review</vt:lpstr>
      <vt:lpstr>PLPTs Under Review</vt:lpstr>
      <vt:lpstr>PLPTs Under Review</vt:lpstr>
      <vt:lpstr>PLPT Tests for each Domain</vt:lpstr>
      <vt:lpstr>Provisional Validation Product Maturity Assessment</vt:lpstr>
      <vt:lpstr>GOES-17 Data Used in this Review</vt:lpstr>
      <vt:lpstr>Definitions of Metrics</vt:lpstr>
      <vt:lpstr>Examples of Visual Inspection of All Domains</vt:lpstr>
      <vt:lpstr>PLPT ABI-FD-TPW, LVT, LVM:</vt:lpstr>
      <vt:lpstr>PLPT ABI-FD-DSI:</vt:lpstr>
      <vt:lpstr>Locations of Suomi-Net GPS and RAOB</vt:lpstr>
      <vt:lpstr>Comparison TPW with the GPS, RAOB, AMSR2, ECMWF, and GDAS</vt:lpstr>
      <vt:lpstr>Requirements for ABI LAP product: TPW </vt:lpstr>
      <vt:lpstr>PLPT ABI-FD-TPW:</vt:lpstr>
      <vt:lpstr>PLPT ABI-FD-TPW:</vt:lpstr>
      <vt:lpstr>PLPT ABI-MESO2-TPW:</vt:lpstr>
      <vt:lpstr>PLPT ABI-MESO2-TPW:</vt:lpstr>
      <vt:lpstr>TPW Performance Summary</vt:lpstr>
      <vt:lpstr>PowerPoint Presentation</vt:lpstr>
      <vt:lpstr>Comparison LVT &amp; LVM with the RAOB, ECMWF, and GDAS</vt:lpstr>
      <vt:lpstr>Requirements for ABI LAP products: LVT, LVM</vt:lpstr>
      <vt:lpstr>PLPT ABI-CONUS-LVT, LVM:</vt:lpstr>
      <vt:lpstr>PLPT ABI-Meso2-LVT, LVM:</vt:lpstr>
      <vt:lpstr>LVT and LVM Performance Summary</vt:lpstr>
      <vt:lpstr>Comparison DSI with the  RAOB, ECMWF, and GDAS</vt:lpstr>
      <vt:lpstr>Requirements for ABI LAP products: DSI</vt:lpstr>
      <vt:lpstr>PLPT ABI-FD-DSI:</vt:lpstr>
      <vt:lpstr>PLPT ABI-FD-DSI:</vt:lpstr>
      <vt:lpstr>PLPT ABI-FD-DSI:</vt:lpstr>
      <vt:lpstr>PLPT ABI-FD-DSI:</vt:lpstr>
      <vt:lpstr>PLPT ABI-FD-DSI:</vt:lpstr>
      <vt:lpstr>PLPT ABI-FD-DSI:</vt:lpstr>
      <vt:lpstr>PLPT ABI-MESO2-DSI:</vt:lpstr>
      <vt:lpstr>PLPT ABI-MESO2-DSI:</vt:lpstr>
      <vt:lpstr>PLPT ABI-MESO2-DSI:</vt:lpstr>
      <vt:lpstr>PLPT ABI-MESO2-DSI:</vt:lpstr>
      <vt:lpstr>PLPT ABI-MESO2-DSI:</vt:lpstr>
      <vt:lpstr>DSI Performance Summary</vt:lpstr>
      <vt:lpstr>GOES-16 vs. GOES-17 ABI LAP Products comparisons</vt:lpstr>
      <vt:lpstr>PowerPoint Presentation</vt:lpstr>
      <vt:lpstr>PowerPoint Presentation</vt:lpstr>
      <vt:lpstr>PLPT Outcomes: Summary</vt:lpstr>
      <vt:lpstr>Path to Delta Review</vt:lpstr>
      <vt:lpstr>Path to Delta Review</vt:lpstr>
      <vt:lpstr>Issue #1 – Missing data over  randomly distributed boxed areas</vt:lpstr>
      <vt:lpstr>An example of the missing data  in boxed area over Full disk</vt:lpstr>
      <vt:lpstr>An example of the missing data  in boxed area over Full disk</vt:lpstr>
      <vt:lpstr>An example of the missing data  in boxed area over Full disk</vt:lpstr>
      <vt:lpstr>Issue #2 – The migration of the sun affecting the LAP products</vt:lpstr>
      <vt:lpstr>An example of the migration of the sun affecting LAP products over Full Disk (might via cloud mask)</vt:lpstr>
      <vt:lpstr>Issue #3 – GOES-17 Loop Heat Pipe (LHP) problems affect the retrievals of LAP products</vt:lpstr>
      <vt:lpstr>GOES-17 LHP issue</vt:lpstr>
      <vt:lpstr>An example of the GOES-17 LHP effects</vt:lpstr>
      <vt:lpstr>GOES-17 LAP mitigation studies</vt:lpstr>
      <vt:lpstr>Mitigation questions to be addressed </vt:lpstr>
      <vt:lpstr>GOES-17 LAP mitigation strategies during LHP period</vt:lpstr>
      <vt:lpstr>PowerPoint Presentation</vt:lpstr>
      <vt:lpstr>PowerPoint Presentation</vt:lpstr>
      <vt:lpstr>PowerPoint Presentation</vt:lpstr>
      <vt:lpstr>PowerPoint Presentation</vt:lpstr>
      <vt:lpstr>PowerPoint Presentation</vt:lpstr>
      <vt:lpstr>PowerPoint Presentation</vt:lpstr>
      <vt:lpstr>Summary from G16 sensitivity studies</vt:lpstr>
      <vt:lpstr>GOES-17 Mitigation Plans</vt:lpstr>
      <vt:lpstr>Risks to Reaching Full</vt:lpstr>
      <vt:lpstr>Other concerns to Delta</vt:lpstr>
      <vt:lpstr>PowerPoint Presentation</vt:lpstr>
      <vt:lpstr>SUMMARY AND RECOMMENDATIONS</vt:lpstr>
      <vt:lpstr>Summary</vt:lpstr>
      <vt:lpstr>Backup Material</vt:lpstr>
      <vt:lpstr>PLPT ABI-CONUS-TPW, LVT, LVM:</vt:lpstr>
      <vt:lpstr>PLPT ABI-CONUS-DSI:</vt:lpstr>
      <vt:lpstr>PLPT ABI-MESO1-TPW, LVT, LVM:</vt:lpstr>
      <vt:lpstr>PLPT ABI-MESO1-DSI:</vt:lpstr>
      <vt:lpstr>PLPT ABI-MESO2-TPW, LVT, LVM:</vt:lpstr>
      <vt:lpstr>PLPT ABI-MESO2-DSI:</vt:lpstr>
      <vt:lpstr>PLPT ABI-CONUS-TPW:</vt:lpstr>
      <vt:lpstr>PLPT ABI-CONUS-TPW:</vt:lpstr>
      <vt:lpstr>PLPT ABI-MESO1-TPW:</vt:lpstr>
      <vt:lpstr>PLPT ABI-MESO1-TPW:</vt:lpstr>
      <vt:lpstr>PLPT ABI-FD-LVT, LVM:</vt:lpstr>
      <vt:lpstr>PLPT ABI-Meso1-LVT, LVM:</vt:lpstr>
      <vt:lpstr>PLPT ABI-CONUS-DSI:</vt:lpstr>
      <vt:lpstr>PLPT ABI-CONUS-DSI:</vt:lpstr>
      <vt:lpstr>PLPT ABI-CONUS-DSI:</vt:lpstr>
      <vt:lpstr>PLPT ABI-CONUS-DSI:</vt:lpstr>
      <vt:lpstr>PLPT ABI-CONUS-DSI:</vt:lpstr>
      <vt:lpstr>PLPT ABI-MESO1-DSI:</vt:lpstr>
      <vt:lpstr>PLPT ABI-MESO1-DSI:</vt:lpstr>
      <vt:lpstr>PLPT ABI-MESO1-DSI:</vt:lpstr>
      <vt:lpstr>PLPT ABI-MESO1-DSI:</vt:lpstr>
      <vt:lpstr>PLPT ABI-MESO1-DSI:</vt:lpstr>
      <vt:lpstr>An example of the missing data  in boxed area over Full disk</vt:lpstr>
      <vt:lpstr>An example of the missing data  in boxed area over Full disk</vt:lpstr>
      <vt:lpstr>An example of the missing data  in boxed area over Full disk</vt:lpstr>
      <vt:lpstr>An example of the missing data  in boxed area over Full disk</vt:lpstr>
      <vt:lpstr>An example of the missing data  in boxed area over Full disk</vt:lpstr>
      <vt:lpstr>An example of the missing data  in boxed area over Full disk</vt:lpstr>
      <vt:lpstr>An example of the missing data  in boxed area over Full disk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GOES-16 ABI L2+ Clear Sky Mask Beta PS-PVR</dc:title>
  <dc:creator>Tim Schmit</dc:creator>
  <cp:lastModifiedBy>Tim Schmit</cp:lastModifiedBy>
  <cp:revision>513</cp:revision>
  <dcterms:modified xsi:type="dcterms:W3CDTF">2019-05-13T16:21:46Z</dcterms:modified>
</cp:coreProperties>
</file>