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slideLayouts/slideLayout21.xml" ContentType="application/vnd.openxmlformats-officedocument.presentationml.slideLayout+xml"/>
  <Override PartName="/ppt/theme/theme25.xml" ContentType="application/vnd.openxmlformats-officedocument.theme+xml"/>
  <Override PartName="/ppt/slideLayouts/slideLayout22.xml" ContentType="application/vnd.openxmlformats-officedocument.presentationml.slideLayout+xml"/>
  <Override PartName="/ppt/theme/theme26.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theme/theme29.xml" ContentType="application/vnd.openxmlformats-officedocument.theme+xml"/>
  <Override PartName="/ppt/theme/theme30.xml" ContentType="application/vnd.openxmlformats-officedocument.theme+xml"/>
  <Override PartName="/ppt/theme/theme31.xml" ContentType="application/vnd.openxmlformats-officedocument.theme+xml"/>
  <Override PartName="/ppt/theme/theme32.xml" ContentType="application/vnd.openxmlformats-officedocument.theme+xml"/>
  <Override PartName="/ppt/theme/theme33.xml" ContentType="application/vnd.openxmlformats-officedocument.theme+xml"/>
  <Override PartName="/ppt/theme/theme34.xml" ContentType="application/vnd.openxmlformats-officedocument.theme+xml"/>
  <Override PartName="/ppt/theme/theme35.xml" ContentType="application/vnd.openxmlformats-officedocument.theme+xml"/>
  <Override PartName="/ppt/theme/theme36.xml" ContentType="application/vnd.openxmlformats-officedocument.theme+xml"/>
  <Override PartName="/ppt/theme/theme37.xml" ContentType="application/vnd.openxmlformats-officedocument.theme+xml"/>
  <Override PartName="/ppt/theme/theme38.xml" ContentType="application/vnd.openxmlformats-officedocument.theme+xml"/>
  <Override PartName="/ppt/theme/theme39.xml" ContentType="application/vnd.openxmlformats-officedocument.theme+xml"/>
  <Override PartName="/ppt/theme/theme40.xml" ContentType="application/vnd.openxmlformats-officedocument.theme+xml"/>
  <Override PartName="/ppt/theme/theme41.xml" ContentType="application/vnd.openxmlformats-officedocument.theme+xml"/>
  <Override PartName="/ppt/theme/theme42.xml" ContentType="application/vnd.openxmlformats-officedocument.theme+xml"/>
  <Override PartName="/ppt/theme/theme43.xml" ContentType="application/vnd.openxmlformats-officedocument.theme+xml"/>
  <Override PartName="/ppt/theme/theme44.xml" ContentType="application/vnd.openxmlformats-officedocument.theme+xml"/>
  <Override PartName="/ppt/theme/theme45.xml" ContentType="application/vnd.openxmlformats-officedocument.theme+xml"/>
  <Override PartName="/ppt/theme/theme46.xml" ContentType="application/vnd.openxmlformats-officedocument.theme+xml"/>
  <Override PartName="/ppt/theme/theme47.xml" ContentType="application/vnd.openxmlformats-officedocument.theme+xml"/>
  <Override PartName="/ppt/theme/theme48.xml" ContentType="application/vnd.openxmlformats-officedocument.theme+xml"/>
  <Override PartName="/ppt/theme/theme49.xml" ContentType="application/vnd.openxmlformats-officedocument.theme+xml"/>
  <Override PartName="/ppt/theme/theme50.xml" ContentType="application/vnd.openxmlformats-officedocument.theme+xml"/>
  <Override PartName="/ppt/theme/theme51.xml" ContentType="application/vnd.openxmlformats-officedocument.theme+xml"/>
  <Override PartName="/ppt/theme/theme52.xml" ContentType="application/vnd.openxmlformats-officedocument.theme+xml"/>
  <Override PartName="/ppt/theme/theme53.xml" ContentType="application/vnd.openxmlformats-officedocument.theme+xml"/>
  <Override PartName="/ppt/theme/theme54.xml" ContentType="application/vnd.openxmlformats-officedocument.theme+xml"/>
  <Override PartName="/ppt/theme/theme55.xml" ContentType="application/vnd.openxmlformats-officedocument.theme+xml"/>
  <Override PartName="/ppt/theme/theme56.xml" ContentType="application/vnd.openxmlformats-officedocument.theme+xml"/>
  <Override PartName="/ppt/theme/theme57.xml" ContentType="application/vnd.openxmlformats-officedocument.theme+xml"/>
  <Override PartName="/ppt/theme/theme58.xml" ContentType="application/vnd.openxmlformats-officedocument.theme+xml"/>
  <Override PartName="/ppt/theme/theme59.xml" ContentType="application/vnd.openxmlformats-officedocument.theme+xml"/>
  <Override PartName="/ppt/theme/theme60.xml" ContentType="application/vnd.openxmlformats-officedocument.theme+xml"/>
  <Override PartName="/ppt/theme/theme61.xml" ContentType="application/vnd.openxmlformats-officedocument.theme+xml"/>
  <Override PartName="/ppt/theme/theme62.xml" ContentType="application/vnd.openxmlformats-officedocument.theme+xml"/>
  <Override PartName="/ppt/theme/theme6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6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8.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9.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0.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1.xml" ContentType="application/vnd.openxmlformats-officedocument.theme+xml"/>
  <Override PartName="/ppt/theme/theme7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1" r:id="rId1"/>
    <p:sldMasterId id="2147483693" r:id="rId2"/>
    <p:sldMasterId id="2147483694" r:id="rId3"/>
    <p:sldMasterId id="2147483696" r:id="rId4"/>
    <p:sldMasterId id="2147483698" r:id="rId5"/>
    <p:sldMasterId id="2147483700" r:id="rId6"/>
    <p:sldMasterId id="2147483702" r:id="rId7"/>
    <p:sldMasterId id="2147483704" r:id="rId8"/>
    <p:sldMasterId id="2147483706" r:id="rId9"/>
    <p:sldMasterId id="2147483708" r:id="rId10"/>
    <p:sldMasterId id="2147483710" r:id="rId11"/>
    <p:sldMasterId id="2147483712" r:id="rId12"/>
    <p:sldMasterId id="2147483714" r:id="rId13"/>
    <p:sldMasterId id="2147483716" r:id="rId14"/>
    <p:sldMasterId id="2147483718" r:id="rId15"/>
    <p:sldMasterId id="2147483720" r:id="rId16"/>
    <p:sldMasterId id="2147483722" r:id="rId17"/>
    <p:sldMasterId id="2147483724" r:id="rId18"/>
    <p:sldMasterId id="2147483726" r:id="rId19"/>
    <p:sldMasterId id="2147483728" r:id="rId20"/>
    <p:sldMasterId id="2147483730" r:id="rId21"/>
    <p:sldMasterId id="2147483732" r:id="rId22"/>
    <p:sldMasterId id="2147483734" r:id="rId23"/>
    <p:sldMasterId id="2147483736" r:id="rId24"/>
    <p:sldMasterId id="2147483738" r:id="rId25"/>
    <p:sldMasterId id="2147483740" r:id="rId26"/>
    <p:sldMasterId id="2147483742" r:id="rId27"/>
    <p:sldMasterId id="2147483744" r:id="rId28"/>
    <p:sldMasterId id="2147483746" r:id="rId29"/>
    <p:sldMasterId id="2147483748" r:id="rId30"/>
    <p:sldMasterId id="2147483750" r:id="rId31"/>
    <p:sldMasterId id="2147483752" r:id="rId32"/>
    <p:sldMasterId id="2147483754" r:id="rId33"/>
    <p:sldMasterId id="2147483756" r:id="rId34"/>
    <p:sldMasterId id="2147483758" r:id="rId35"/>
    <p:sldMasterId id="2147483760" r:id="rId36"/>
    <p:sldMasterId id="2147483762" r:id="rId37"/>
    <p:sldMasterId id="2147483764" r:id="rId38"/>
    <p:sldMasterId id="2147483766" r:id="rId39"/>
    <p:sldMasterId id="2147483768" r:id="rId40"/>
    <p:sldMasterId id="2147483770" r:id="rId41"/>
    <p:sldMasterId id="2147483772" r:id="rId42"/>
    <p:sldMasterId id="2147483774" r:id="rId43"/>
    <p:sldMasterId id="2147483776" r:id="rId44"/>
    <p:sldMasterId id="2147483778" r:id="rId45"/>
    <p:sldMasterId id="2147483780" r:id="rId46"/>
    <p:sldMasterId id="2147483782" r:id="rId47"/>
    <p:sldMasterId id="2147483784" r:id="rId48"/>
    <p:sldMasterId id="2147483786" r:id="rId49"/>
    <p:sldMasterId id="2147483788" r:id="rId50"/>
    <p:sldMasterId id="2147483790" r:id="rId51"/>
    <p:sldMasterId id="2147483792" r:id="rId52"/>
    <p:sldMasterId id="2147483794" r:id="rId53"/>
    <p:sldMasterId id="2147483796" r:id="rId54"/>
    <p:sldMasterId id="2147483798" r:id="rId55"/>
    <p:sldMasterId id="2147483800" r:id="rId56"/>
    <p:sldMasterId id="2147483802" r:id="rId57"/>
    <p:sldMasterId id="2147483804" r:id="rId58"/>
    <p:sldMasterId id="2147483806" r:id="rId59"/>
    <p:sldMasterId id="2147483808" r:id="rId60"/>
    <p:sldMasterId id="2147483810" r:id="rId61"/>
    <p:sldMasterId id="2147483812" r:id="rId62"/>
    <p:sldMasterId id="2147483814" r:id="rId63"/>
    <p:sldMasterId id="2147483854" r:id="rId64"/>
    <p:sldMasterId id="2147483902" r:id="rId65"/>
    <p:sldMasterId id="2147483955" r:id="rId66"/>
    <p:sldMasterId id="2147483958" r:id="rId67"/>
    <p:sldMasterId id="2147483971" r:id="rId68"/>
    <p:sldMasterId id="2147483974" r:id="rId69"/>
    <p:sldMasterId id="2147483976" r:id="rId70"/>
    <p:sldMasterId id="2147483978" r:id="rId71"/>
  </p:sldMasterIdLst>
  <p:notesMasterIdLst>
    <p:notesMasterId r:id="rId210"/>
  </p:notesMasterIdLst>
  <p:sldIdLst>
    <p:sldId id="256" r:id="rId72"/>
    <p:sldId id="486" r:id="rId73"/>
    <p:sldId id="851" r:id="rId74"/>
    <p:sldId id="878" r:id="rId75"/>
    <p:sldId id="879" r:id="rId76"/>
    <p:sldId id="880" r:id="rId77"/>
    <p:sldId id="881" r:id="rId78"/>
    <p:sldId id="882" r:id="rId79"/>
    <p:sldId id="884" r:id="rId80"/>
    <p:sldId id="885" r:id="rId81"/>
    <p:sldId id="886" r:id="rId82"/>
    <p:sldId id="887" r:id="rId83"/>
    <p:sldId id="888" r:id="rId84"/>
    <p:sldId id="894" r:id="rId85"/>
    <p:sldId id="889" r:id="rId86"/>
    <p:sldId id="890" r:id="rId87"/>
    <p:sldId id="891" r:id="rId88"/>
    <p:sldId id="895" r:id="rId89"/>
    <p:sldId id="896" r:id="rId90"/>
    <p:sldId id="897" r:id="rId91"/>
    <p:sldId id="898" r:id="rId92"/>
    <p:sldId id="899" r:id="rId93"/>
    <p:sldId id="900" r:id="rId94"/>
    <p:sldId id="901" r:id="rId95"/>
    <p:sldId id="902" r:id="rId96"/>
    <p:sldId id="903" r:id="rId97"/>
    <p:sldId id="904" r:id="rId98"/>
    <p:sldId id="905" r:id="rId99"/>
    <p:sldId id="906" r:id="rId100"/>
    <p:sldId id="907" r:id="rId101"/>
    <p:sldId id="837" r:id="rId102"/>
    <p:sldId id="908" r:id="rId103"/>
    <p:sldId id="909" r:id="rId104"/>
    <p:sldId id="910" r:id="rId105"/>
    <p:sldId id="911" r:id="rId106"/>
    <p:sldId id="817" r:id="rId107"/>
    <p:sldId id="769" r:id="rId108"/>
    <p:sldId id="768" r:id="rId109"/>
    <p:sldId id="624" r:id="rId110"/>
    <p:sldId id="530" r:id="rId111"/>
    <p:sldId id="913" r:id="rId112"/>
    <p:sldId id="914" r:id="rId113"/>
    <p:sldId id="915" r:id="rId114"/>
    <p:sldId id="852" r:id="rId115"/>
    <p:sldId id="487" r:id="rId116"/>
    <p:sldId id="703" r:id="rId117"/>
    <p:sldId id="704" r:id="rId118"/>
    <p:sldId id="608" r:id="rId119"/>
    <p:sldId id="822" r:id="rId120"/>
    <p:sldId id="823" r:id="rId121"/>
    <p:sldId id="567" r:id="rId122"/>
    <p:sldId id="604" r:id="rId123"/>
    <p:sldId id="920" r:id="rId124"/>
    <p:sldId id="921" r:id="rId125"/>
    <p:sldId id="922" r:id="rId126"/>
    <p:sldId id="937" r:id="rId127"/>
    <p:sldId id="705" r:id="rId128"/>
    <p:sldId id="825" r:id="rId129"/>
    <p:sldId id="826" r:id="rId130"/>
    <p:sldId id="827" r:id="rId131"/>
    <p:sldId id="828" r:id="rId132"/>
    <p:sldId id="815" r:id="rId133"/>
    <p:sldId id="824" r:id="rId134"/>
    <p:sldId id="738" r:id="rId135"/>
    <p:sldId id="754" r:id="rId136"/>
    <p:sldId id="830" r:id="rId137"/>
    <p:sldId id="831" r:id="rId138"/>
    <p:sldId id="832" r:id="rId139"/>
    <p:sldId id="833" r:id="rId140"/>
    <p:sldId id="834" r:id="rId141"/>
    <p:sldId id="835" r:id="rId142"/>
    <p:sldId id="836" r:id="rId143"/>
    <p:sldId id="838" r:id="rId144"/>
    <p:sldId id="839" r:id="rId145"/>
    <p:sldId id="840" r:id="rId146"/>
    <p:sldId id="844" r:id="rId147"/>
    <p:sldId id="843" r:id="rId148"/>
    <p:sldId id="845" r:id="rId149"/>
    <p:sldId id="846" r:id="rId150"/>
    <p:sldId id="847" r:id="rId151"/>
    <p:sldId id="816" r:id="rId152"/>
    <p:sldId id="509" r:id="rId153"/>
    <p:sldId id="510" r:id="rId154"/>
    <p:sldId id="926" r:id="rId155"/>
    <p:sldId id="927" r:id="rId156"/>
    <p:sldId id="928" r:id="rId157"/>
    <p:sldId id="929" r:id="rId158"/>
    <p:sldId id="930" r:id="rId159"/>
    <p:sldId id="918" r:id="rId160"/>
    <p:sldId id="732" r:id="rId161"/>
    <p:sldId id="919" r:id="rId162"/>
    <p:sldId id="853" r:id="rId163"/>
    <p:sldId id="854" r:id="rId164"/>
    <p:sldId id="855" r:id="rId165"/>
    <p:sldId id="856" r:id="rId166"/>
    <p:sldId id="857" r:id="rId167"/>
    <p:sldId id="858" r:id="rId168"/>
    <p:sldId id="859" r:id="rId169"/>
    <p:sldId id="860" r:id="rId170"/>
    <p:sldId id="861" r:id="rId171"/>
    <p:sldId id="923" r:id="rId172"/>
    <p:sldId id="924" r:id="rId173"/>
    <p:sldId id="925" r:id="rId174"/>
    <p:sldId id="865" r:id="rId175"/>
    <p:sldId id="862" r:id="rId176"/>
    <p:sldId id="863" r:id="rId177"/>
    <p:sldId id="866" r:id="rId178"/>
    <p:sldId id="579" r:id="rId179"/>
    <p:sldId id="821" r:id="rId180"/>
    <p:sldId id="867" r:id="rId181"/>
    <p:sldId id="784" r:id="rId182"/>
    <p:sldId id="868" r:id="rId183"/>
    <p:sldId id="869" r:id="rId184"/>
    <p:sldId id="829" r:id="rId185"/>
    <p:sldId id="870" r:id="rId186"/>
    <p:sldId id="871" r:id="rId187"/>
    <p:sldId id="872" r:id="rId188"/>
    <p:sldId id="873" r:id="rId189"/>
    <p:sldId id="874" r:id="rId190"/>
    <p:sldId id="875" r:id="rId191"/>
    <p:sldId id="876" r:id="rId192"/>
    <p:sldId id="931" r:id="rId193"/>
    <p:sldId id="932" r:id="rId194"/>
    <p:sldId id="933" r:id="rId195"/>
    <p:sldId id="934" r:id="rId196"/>
    <p:sldId id="935" r:id="rId197"/>
    <p:sldId id="818" r:id="rId198"/>
    <p:sldId id="376" r:id="rId199"/>
    <p:sldId id="511" r:id="rId200"/>
    <p:sldId id="938" r:id="rId201"/>
    <p:sldId id="917" r:id="rId202"/>
    <p:sldId id="936" r:id="rId203"/>
    <p:sldId id="916" r:id="rId204"/>
    <p:sldId id="848" r:id="rId205"/>
    <p:sldId id="849" r:id="rId206"/>
    <p:sldId id="578" r:id="rId207"/>
    <p:sldId id="566" r:id="rId208"/>
    <p:sldId id="783" r:id="rId209"/>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line, Elizabeth (GSFC-416.0)[NOAA]" initials="KE(" lastIdx="27" clrIdx="0"/>
  <p:cmAuthor id="2" name="aletterly" initials="a" lastIdx="3" clrIdx="1">
    <p:extLst>
      <p:ext uri="{19B8F6BF-5375-455C-9EA6-DF929625EA0E}">
        <p15:presenceInfo xmlns:p15="http://schemas.microsoft.com/office/powerpoint/2012/main" userId="aletterly" providerId="None"/>
      </p:ext>
    </p:extLst>
  </p:cmAuthor>
  <p:cmAuthor id="3" name="Jeff Key" initials="JK" lastIdx="1" clrIdx="2">
    <p:extLst>
      <p:ext uri="{19B8F6BF-5375-455C-9EA6-DF929625EA0E}">
        <p15:presenceInfo xmlns:p15="http://schemas.microsoft.com/office/powerpoint/2012/main" userId="S::jrkey@wisc.edu::bd909900-b1ea-45fa-aa13-8ee4e954277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009900"/>
    <a:srgbClr val="FF9900"/>
    <a:srgbClr val="008000"/>
    <a:srgbClr val="0000FF"/>
    <a:srgbClr val="FF00FF"/>
    <a:srgbClr val="0033CC"/>
    <a:srgbClr val="FFFFCC"/>
    <a:srgbClr val="000099"/>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D06A9B5-E392-42ED-BF47-95CADD0DC904}">
  <a:tblStyle styleId="{ED06A9B5-E392-42ED-BF47-95CADD0DC904}"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tblStyle>
  <a:tblStyle styleId="{42790232-803E-40C4-BAE8-91215338F4D8}" styleName="Table_1">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 styleId="{EC886631-476B-4E1F-8019-434EE7F9039B}" styleName="Table_2">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CF4"/>
          </a:solidFill>
        </a:fill>
      </a:tcStyle>
    </a:wholeTbl>
    <a:band1H>
      <a:tcStyle>
        <a:tcBdr/>
        <a:fill>
          <a:solidFill>
            <a:srgbClr val="CFD7E7"/>
          </a:solidFill>
        </a:fill>
      </a:tcStyle>
    </a:band1H>
    <a:band1V>
      <a:tcStyle>
        <a:tcBdr/>
        <a:fill>
          <a:solidFill>
            <a:srgbClr val="CFD7E7"/>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 styleId="{704F680A-DE3D-4A24-A7C0-FCAF1C3E036A}" styleName="Table_3"/>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18" autoAdjust="0"/>
    <p:restoredTop sz="96394" autoAdjust="0"/>
  </p:normalViewPr>
  <p:slideViewPr>
    <p:cSldViewPr snapToGrid="0" showGuides="1">
      <p:cViewPr varScale="1">
        <p:scale>
          <a:sx n="171" d="100"/>
          <a:sy n="171" d="100"/>
        </p:scale>
        <p:origin x="600" y="168"/>
      </p:cViewPr>
      <p:guideLst>
        <p:guide orient="horz" pos="2160"/>
        <p:guide pos="2880"/>
      </p:guideLst>
    </p:cSldViewPr>
  </p:slideViewPr>
  <p:notesTextViewPr>
    <p:cViewPr>
      <p:scale>
        <a:sx n="3" d="2"/>
        <a:sy n="3" d="2"/>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46.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Master" Target="slideMasters/slideMaster63.xml"/><Relationship Id="rId84" Type="http://schemas.openxmlformats.org/officeDocument/2006/relationships/slide" Target="slides/slide13.xml"/><Relationship Id="rId138" Type="http://schemas.openxmlformats.org/officeDocument/2006/relationships/slide" Target="slides/slide67.xml"/><Relationship Id="rId159" Type="http://schemas.openxmlformats.org/officeDocument/2006/relationships/slide" Target="slides/slide88.xml"/><Relationship Id="rId170" Type="http://schemas.openxmlformats.org/officeDocument/2006/relationships/slide" Target="slides/slide99.xml"/><Relationship Id="rId191" Type="http://schemas.openxmlformats.org/officeDocument/2006/relationships/slide" Target="slides/slide120.xml"/><Relationship Id="rId205" Type="http://schemas.openxmlformats.org/officeDocument/2006/relationships/slide" Target="slides/slide134.xml"/><Relationship Id="rId107" Type="http://schemas.openxmlformats.org/officeDocument/2006/relationships/slide" Target="slides/slide36.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3.xml"/><Relationship Id="rId128" Type="http://schemas.openxmlformats.org/officeDocument/2006/relationships/slide" Target="slides/slide57.xml"/><Relationship Id="rId149" Type="http://schemas.openxmlformats.org/officeDocument/2006/relationships/slide" Target="slides/slide78.xml"/><Relationship Id="rId5" Type="http://schemas.openxmlformats.org/officeDocument/2006/relationships/slideMaster" Target="slideMasters/slideMaster5.xml"/><Relationship Id="rId95" Type="http://schemas.openxmlformats.org/officeDocument/2006/relationships/slide" Target="slides/slide24.xml"/><Relationship Id="rId160" Type="http://schemas.openxmlformats.org/officeDocument/2006/relationships/slide" Target="slides/slide89.xml"/><Relationship Id="rId181" Type="http://schemas.openxmlformats.org/officeDocument/2006/relationships/slide" Target="slides/slide110.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Master" Target="slideMasters/slideMaster64.xml"/><Relationship Id="rId118" Type="http://schemas.openxmlformats.org/officeDocument/2006/relationships/slide" Target="slides/slide47.xml"/><Relationship Id="rId139" Type="http://schemas.openxmlformats.org/officeDocument/2006/relationships/slide" Target="slides/slide68.xml"/><Relationship Id="rId85" Type="http://schemas.openxmlformats.org/officeDocument/2006/relationships/slide" Target="slides/slide14.xml"/><Relationship Id="rId150" Type="http://schemas.openxmlformats.org/officeDocument/2006/relationships/slide" Target="slides/slide79.xml"/><Relationship Id="rId171" Type="http://schemas.openxmlformats.org/officeDocument/2006/relationships/slide" Target="slides/slide100.xml"/><Relationship Id="rId192" Type="http://schemas.openxmlformats.org/officeDocument/2006/relationships/slide" Target="slides/slide121.xml"/><Relationship Id="rId206" Type="http://schemas.openxmlformats.org/officeDocument/2006/relationships/slide" Target="slides/slide135.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37.xml"/><Relationship Id="rId129" Type="http://schemas.openxmlformats.org/officeDocument/2006/relationships/slide" Target="slides/slide58.xml"/><Relationship Id="rId54" Type="http://schemas.openxmlformats.org/officeDocument/2006/relationships/slideMaster" Target="slideMasters/slideMaster54.xml"/><Relationship Id="rId75" Type="http://schemas.openxmlformats.org/officeDocument/2006/relationships/slide" Target="slides/slide4.xml"/><Relationship Id="rId96" Type="http://schemas.openxmlformats.org/officeDocument/2006/relationships/slide" Target="slides/slide25.xml"/><Relationship Id="rId140" Type="http://schemas.openxmlformats.org/officeDocument/2006/relationships/slide" Target="slides/slide69.xml"/><Relationship Id="rId161" Type="http://schemas.openxmlformats.org/officeDocument/2006/relationships/slide" Target="slides/slide90.xml"/><Relationship Id="rId182" Type="http://schemas.openxmlformats.org/officeDocument/2006/relationships/slide" Target="slides/slide11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48.xml"/><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 Target="slides/slide15.xml"/><Relationship Id="rId130" Type="http://schemas.openxmlformats.org/officeDocument/2006/relationships/slide" Target="slides/slide59.xml"/><Relationship Id="rId151" Type="http://schemas.openxmlformats.org/officeDocument/2006/relationships/slide" Target="slides/slide80.xml"/><Relationship Id="rId172" Type="http://schemas.openxmlformats.org/officeDocument/2006/relationships/slide" Target="slides/slide101.xml"/><Relationship Id="rId193" Type="http://schemas.openxmlformats.org/officeDocument/2006/relationships/slide" Target="slides/slide122.xml"/><Relationship Id="rId207" Type="http://schemas.openxmlformats.org/officeDocument/2006/relationships/slide" Target="slides/slide136.xml"/><Relationship Id="rId13" Type="http://schemas.openxmlformats.org/officeDocument/2006/relationships/slideMaster" Target="slideMasters/slideMaster13.xml"/><Relationship Id="rId109" Type="http://schemas.openxmlformats.org/officeDocument/2006/relationships/slide" Target="slides/slide38.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5.xml"/><Relationship Id="rId97" Type="http://schemas.openxmlformats.org/officeDocument/2006/relationships/slide" Target="slides/slide26.xml"/><Relationship Id="rId120" Type="http://schemas.openxmlformats.org/officeDocument/2006/relationships/slide" Target="slides/slide49.xml"/><Relationship Id="rId141" Type="http://schemas.openxmlformats.org/officeDocument/2006/relationships/slide" Target="slides/slide70.xml"/><Relationship Id="rId7" Type="http://schemas.openxmlformats.org/officeDocument/2006/relationships/slideMaster" Target="slideMasters/slideMaster7.xml"/><Relationship Id="rId162" Type="http://schemas.openxmlformats.org/officeDocument/2006/relationships/slide" Target="slides/slide91.xml"/><Relationship Id="rId183" Type="http://schemas.openxmlformats.org/officeDocument/2006/relationships/slide" Target="slides/slide112.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16.xml"/><Relationship Id="rId110" Type="http://schemas.openxmlformats.org/officeDocument/2006/relationships/slide" Target="slides/slide39.xml"/><Relationship Id="rId131" Type="http://schemas.openxmlformats.org/officeDocument/2006/relationships/slide" Target="slides/slide60.xml"/><Relationship Id="rId152" Type="http://schemas.openxmlformats.org/officeDocument/2006/relationships/slide" Target="slides/slide81.xml"/><Relationship Id="rId173" Type="http://schemas.openxmlformats.org/officeDocument/2006/relationships/slide" Target="slides/slide102.xml"/><Relationship Id="rId194" Type="http://schemas.openxmlformats.org/officeDocument/2006/relationships/slide" Target="slides/slide123.xml"/><Relationship Id="rId208" Type="http://schemas.openxmlformats.org/officeDocument/2006/relationships/slide" Target="slides/slide13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6.xml"/><Relationship Id="rId100" Type="http://schemas.openxmlformats.org/officeDocument/2006/relationships/slide" Target="slides/slide29.xml"/><Relationship Id="rId105" Type="http://schemas.openxmlformats.org/officeDocument/2006/relationships/slide" Target="slides/slide34.xml"/><Relationship Id="rId126" Type="http://schemas.openxmlformats.org/officeDocument/2006/relationships/slide" Target="slides/slide55.xml"/><Relationship Id="rId147" Type="http://schemas.openxmlformats.org/officeDocument/2006/relationships/slide" Target="slides/slide76.xml"/><Relationship Id="rId168" Type="http://schemas.openxmlformats.org/officeDocument/2006/relationships/slide" Target="slides/slide97.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xml"/><Relationship Id="rId93" Type="http://schemas.openxmlformats.org/officeDocument/2006/relationships/slide" Target="slides/slide22.xml"/><Relationship Id="rId98" Type="http://schemas.openxmlformats.org/officeDocument/2006/relationships/slide" Target="slides/slide27.xml"/><Relationship Id="rId121" Type="http://schemas.openxmlformats.org/officeDocument/2006/relationships/slide" Target="slides/slide50.xml"/><Relationship Id="rId142" Type="http://schemas.openxmlformats.org/officeDocument/2006/relationships/slide" Target="slides/slide71.xml"/><Relationship Id="rId163" Type="http://schemas.openxmlformats.org/officeDocument/2006/relationships/slide" Target="slides/slide92.xml"/><Relationship Id="rId184" Type="http://schemas.openxmlformats.org/officeDocument/2006/relationships/slide" Target="slides/slide113.xml"/><Relationship Id="rId189" Type="http://schemas.openxmlformats.org/officeDocument/2006/relationships/slide" Target="slides/slide118.xml"/><Relationship Id="rId3" Type="http://schemas.openxmlformats.org/officeDocument/2006/relationships/slideMaster" Target="slideMasters/slideMaster3.xml"/><Relationship Id="rId214" Type="http://schemas.openxmlformats.org/officeDocument/2006/relationships/theme" Target="theme/theme1.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116" Type="http://schemas.openxmlformats.org/officeDocument/2006/relationships/slide" Target="slides/slide45.xml"/><Relationship Id="rId137" Type="http://schemas.openxmlformats.org/officeDocument/2006/relationships/slide" Target="slides/slide66.xml"/><Relationship Id="rId158" Type="http://schemas.openxmlformats.org/officeDocument/2006/relationships/slide" Target="slides/slide8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2.xml"/><Relationship Id="rId88" Type="http://schemas.openxmlformats.org/officeDocument/2006/relationships/slide" Target="slides/slide17.xml"/><Relationship Id="rId111" Type="http://schemas.openxmlformats.org/officeDocument/2006/relationships/slide" Target="slides/slide40.xml"/><Relationship Id="rId132" Type="http://schemas.openxmlformats.org/officeDocument/2006/relationships/slide" Target="slides/slide61.xml"/><Relationship Id="rId153" Type="http://schemas.openxmlformats.org/officeDocument/2006/relationships/slide" Target="slides/slide82.xml"/><Relationship Id="rId174" Type="http://schemas.openxmlformats.org/officeDocument/2006/relationships/slide" Target="slides/slide103.xml"/><Relationship Id="rId179" Type="http://schemas.openxmlformats.org/officeDocument/2006/relationships/slide" Target="slides/slide108.xml"/><Relationship Id="rId195" Type="http://schemas.openxmlformats.org/officeDocument/2006/relationships/slide" Target="slides/slide124.xml"/><Relationship Id="rId209" Type="http://schemas.openxmlformats.org/officeDocument/2006/relationships/slide" Target="slides/slide138.xml"/><Relationship Id="rId190" Type="http://schemas.openxmlformats.org/officeDocument/2006/relationships/slide" Target="slides/slide119.xml"/><Relationship Id="rId204" Type="http://schemas.openxmlformats.org/officeDocument/2006/relationships/slide" Target="slides/slide133.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35.xml"/><Relationship Id="rId127" Type="http://schemas.openxmlformats.org/officeDocument/2006/relationships/slide" Target="slides/slide5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2.xml"/><Relationship Id="rId78" Type="http://schemas.openxmlformats.org/officeDocument/2006/relationships/slide" Target="slides/slide7.xml"/><Relationship Id="rId94" Type="http://schemas.openxmlformats.org/officeDocument/2006/relationships/slide" Target="slides/slide23.xml"/><Relationship Id="rId99" Type="http://schemas.openxmlformats.org/officeDocument/2006/relationships/slide" Target="slides/slide28.xml"/><Relationship Id="rId101" Type="http://schemas.openxmlformats.org/officeDocument/2006/relationships/slide" Target="slides/slide30.xml"/><Relationship Id="rId122" Type="http://schemas.openxmlformats.org/officeDocument/2006/relationships/slide" Target="slides/slide51.xml"/><Relationship Id="rId143" Type="http://schemas.openxmlformats.org/officeDocument/2006/relationships/slide" Target="slides/slide72.xml"/><Relationship Id="rId148" Type="http://schemas.openxmlformats.org/officeDocument/2006/relationships/slide" Target="slides/slide77.xml"/><Relationship Id="rId164" Type="http://schemas.openxmlformats.org/officeDocument/2006/relationships/slide" Target="slides/slide93.xml"/><Relationship Id="rId169" Type="http://schemas.openxmlformats.org/officeDocument/2006/relationships/slide" Target="slides/slide98.xml"/><Relationship Id="rId185" Type="http://schemas.openxmlformats.org/officeDocument/2006/relationships/slide" Target="slides/slide114.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09.xml"/><Relationship Id="rId210" Type="http://schemas.openxmlformats.org/officeDocument/2006/relationships/notesMaster" Target="notesMasters/notesMaster1.xml"/><Relationship Id="rId215" Type="http://schemas.openxmlformats.org/officeDocument/2006/relationships/tableStyles" Target="tableStyles.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18.xml"/><Relationship Id="rId112" Type="http://schemas.openxmlformats.org/officeDocument/2006/relationships/slide" Target="slides/slide41.xml"/><Relationship Id="rId133" Type="http://schemas.openxmlformats.org/officeDocument/2006/relationships/slide" Target="slides/slide62.xml"/><Relationship Id="rId154" Type="http://schemas.openxmlformats.org/officeDocument/2006/relationships/slide" Target="slides/slide83.xml"/><Relationship Id="rId175" Type="http://schemas.openxmlformats.org/officeDocument/2006/relationships/slide" Target="slides/slide104.xml"/><Relationship Id="rId196" Type="http://schemas.openxmlformats.org/officeDocument/2006/relationships/slide" Target="slides/slide125.xml"/><Relationship Id="rId200" Type="http://schemas.openxmlformats.org/officeDocument/2006/relationships/slide" Target="slides/slide129.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8.xml"/><Relationship Id="rId102" Type="http://schemas.openxmlformats.org/officeDocument/2006/relationships/slide" Target="slides/slide31.xml"/><Relationship Id="rId123" Type="http://schemas.openxmlformats.org/officeDocument/2006/relationships/slide" Target="slides/slide52.xml"/><Relationship Id="rId144" Type="http://schemas.openxmlformats.org/officeDocument/2006/relationships/slide" Target="slides/slide73.xml"/><Relationship Id="rId90" Type="http://schemas.openxmlformats.org/officeDocument/2006/relationships/slide" Target="slides/slide19.xml"/><Relationship Id="rId165" Type="http://schemas.openxmlformats.org/officeDocument/2006/relationships/slide" Target="slides/slide94.xml"/><Relationship Id="rId186" Type="http://schemas.openxmlformats.org/officeDocument/2006/relationships/slide" Target="slides/slide115.xml"/><Relationship Id="rId211" Type="http://schemas.openxmlformats.org/officeDocument/2006/relationships/commentAuthors" Target="commentAuthors.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42.xml"/><Relationship Id="rId134" Type="http://schemas.openxmlformats.org/officeDocument/2006/relationships/slide" Target="slides/slide63.xml"/><Relationship Id="rId80" Type="http://schemas.openxmlformats.org/officeDocument/2006/relationships/slide" Target="slides/slide9.xml"/><Relationship Id="rId155" Type="http://schemas.openxmlformats.org/officeDocument/2006/relationships/slide" Target="slides/slide84.xml"/><Relationship Id="rId176" Type="http://schemas.openxmlformats.org/officeDocument/2006/relationships/slide" Target="slides/slide105.xml"/><Relationship Id="rId197" Type="http://schemas.openxmlformats.org/officeDocument/2006/relationships/slide" Target="slides/slide126.xml"/><Relationship Id="rId201" Type="http://schemas.openxmlformats.org/officeDocument/2006/relationships/slide" Target="slides/slide130.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2.xml"/><Relationship Id="rId124" Type="http://schemas.openxmlformats.org/officeDocument/2006/relationships/slide" Target="slides/slide53.xml"/><Relationship Id="rId70" Type="http://schemas.openxmlformats.org/officeDocument/2006/relationships/slideMaster" Target="slideMasters/slideMaster70.xml"/><Relationship Id="rId91" Type="http://schemas.openxmlformats.org/officeDocument/2006/relationships/slide" Target="slides/slide20.xml"/><Relationship Id="rId145" Type="http://schemas.openxmlformats.org/officeDocument/2006/relationships/slide" Target="slides/slide74.xml"/><Relationship Id="rId166" Type="http://schemas.openxmlformats.org/officeDocument/2006/relationships/slide" Target="slides/slide95.xml"/><Relationship Id="rId187" Type="http://schemas.openxmlformats.org/officeDocument/2006/relationships/slide" Target="slides/slide116.xml"/><Relationship Id="rId1" Type="http://schemas.openxmlformats.org/officeDocument/2006/relationships/slideMaster" Target="slideMasters/slideMaster1.xml"/><Relationship Id="rId212" Type="http://schemas.openxmlformats.org/officeDocument/2006/relationships/presProps" Target="presProps.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3.xml"/><Relationship Id="rId60" Type="http://schemas.openxmlformats.org/officeDocument/2006/relationships/slideMaster" Target="slideMasters/slideMaster60.xml"/><Relationship Id="rId81" Type="http://schemas.openxmlformats.org/officeDocument/2006/relationships/slide" Target="slides/slide10.xml"/><Relationship Id="rId135" Type="http://schemas.openxmlformats.org/officeDocument/2006/relationships/slide" Target="slides/slide64.xml"/><Relationship Id="rId156" Type="http://schemas.openxmlformats.org/officeDocument/2006/relationships/slide" Target="slides/slide85.xml"/><Relationship Id="rId177" Type="http://schemas.openxmlformats.org/officeDocument/2006/relationships/slide" Target="slides/slide106.xml"/><Relationship Id="rId198" Type="http://schemas.openxmlformats.org/officeDocument/2006/relationships/slide" Target="slides/slide127.xml"/><Relationship Id="rId202" Type="http://schemas.openxmlformats.org/officeDocument/2006/relationships/slide" Target="slides/slide13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33.xml"/><Relationship Id="rId125" Type="http://schemas.openxmlformats.org/officeDocument/2006/relationships/slide" Target="slides/slide54.xml"/><Relationship Id="rId146" Type="http://schemas.openxmlformats.org/officeDocument/2006/relationships/slide" Target="slides/slide75.xml"/><Relationship Id="rId167" Type="http://schemas.openxmlformats.org/officeDocument/2006/relationships/slide" Target="slides/slide96.xml"/><Relationship Id="rId188" Type="http://schemas.openxmlformats.org/officeDocument/2006/relationships/slide" Target="slides/slide117.xml"/><Relationship Id="rId71" Type="http://schemas.openxmlformats.org/officeDocument/2006/relationships/slideMaster" Target="slideMasters/slideMaster71.xml"/><Relationship Id="rId92" Type="http://schemas.openxmlformats.org/officeDocument/2006/relationships/slide" Target="slides/slide21.xml"/><Relationship Id="rId213"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44.xml"/><Relationship Id="rId136" Type="http://schemas.openxmlformats.org/officeDocument/2006/relationships/slide" Target="slides/slide65.xml"/><Relationship Id="rId157" Type="http://schemas.openxmlformats.org/officeDocument/2006/relationships/slide" Target="slides/slide86.xml"/><Relationship Id="rId178" Type="http://schemas.openxmlformats.org/officeDocument/2006/relationships/slide" Target="slides/slide107.xml"/><Relationship Id="rId61" Type="http://schemas.openxmlformats.org/officeDocument/2006/relationships/slideMaster" Target="slideMasters/slideMaster61.xml"/><Relationship Id="rId82" Type="http://schemas.openxmlformats.org/officeDocument/2006/relationships/slide" Target="slides/slide11.xml"/><Relationship Id="rId199" Type="http://schemas.openxmlformats.org/officeDocument/2006/relationships/slide" Target="slides/slide128.xml"/><Relationship Id="rId203" Type="http://schemas.openxmlformats.org/officeDocument/2006/relationships/slide" Target="slides/slide1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767258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9" name="Shape 309"/>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kern="1200" cap="none" dirty="0">
                <a:solidFill>
                  <a:schemeClr val="dk1"/>
                </a:solidFill>
                <a:effectLst/>
                <a:latin typeface="Calibri"/>
                <a:ea typeface="Calibri"/>
                <a:cs typeface="Calibri"/>
                <a:sym typeface="Calibri"/>
              </a:rPr>
              <a:t>PS-PVR - Peer-Stakeholder Product Validation Review </a:t>
            </a:r>
            <a:endParaRPr sz="1200" b="0" i="0" u="none" strike="noStrike" cap="none" dirty="0">
              <a:solidFill>
                <a:schemeClr val="dk1"/>
              </a:solidFill>
              <a:latin typeface="Calibri"/>
              <a:ea typeface="Calibri"/>
              <a:cs typeface="Calibri"/>
              <a:sym typeface="Calibri"/>
            </a:endParaRPr>
          </a:p>
        </p:txBody>
      </p:sp>
      <p:sp>
        <p:nvSpPr>
          <p:cNvPr id="310" name="Shape 310"/>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1</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44679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p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5" name="Google Shape;1065;p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sz="1200" b="0" i="0" u="none" strike="noStrike" cap="none" dirty="0">
                <a:solidFill>
                  <a:schemeClr val="dk1"/>
                </a:solidFill>
                <a:latin typeface="Calibri"/>
                <a:ea typeface="Calibri"/>
                <a:cs typeface="Calibri"/>
                <a:sym typeface="Calibri"/>
              </a:rPr>
              <a:t>Items 2 and 3 combined in the</a:t>
            </a:r>
            <a:r>
              <a:rPr lang="en-US" sz="1200" b="0" i="0" u="none" strike="noStrike" cap="none" baseline="0" dirty="0">
                <a:solidFill>
                  <a:schemeClr val="dk1"/>
                </a:solidFill>
                <a:latin typeface="Calibri"/>
                <a:ea typeface="Calibri"/>
                <a:cs typeface="Calibri"/>
                <a:sym typeface="Calibri"/>
              </a:rPr>
              <a:t> same ADR 340</a:t>
            </a:r>
          </a:p>
          <a:p>
            <a:pPr marL="0" marR="0" lvl="0" indent="0" algn="l" rtl="0">
              <a:lnSpc>
                <a:spcPct val="100000"/>
              </a:lnSpc>
              <a:spcBef>
                <a:spcPts val="0"/>
              </a:spcBef>
              <a:spcAft>
                <a:spcPts val="0"/>
              </a:spcAft>
              <a:buClr>
                <a:schemeClr val="dk1"/>
              </a:buClr>
              <a:buSzPts val="300"/>
              <a:buFont typeface="Calibri"/>
              <a:buNone/>
            </a:pPr>
            <a:r>
              <a:rPr lang="en-US" sz="1200" b="0" i="0" u="none" strike="noStrike" cap="none" baseline="0" dirty="0">
                <a:solidFill>
                  <a:schemeClr val="dk1"/>
                </a:solidFill>
                <a:latin typeface="Calibri"/>
                <a:ea typeface="Calibri"/>
                <a:cs typeface="Calibri"/>
                <a:sym typeface="Calibri"/>
              </a:rPr>
              <a:t>Item 5 was added to ADR 644 in the last minute.</a:t>
            </a:r>
            <a:endParaRPr sz="1200" b="0" i="0" u="none" strike="noStrike" cap="none" dirty="0">
              <a:solidFill>
                <a:schemeClr val="dk1"/>
              </a:solidFill>
              <a:latin typeface="Calibri"/>
              <a:ea typeface="Calibri"/>
              <a:cs typeface="Calibri"/>
              <a:sym typeface="Calibri"/>
            </a:endParaRPr>
          </a:p>
        </p:txBody>
      </p:sp>
      <p:sp>
        <p:nvSpPr>
          <p:cNvPr id="1066" name="Google Shape;1066;p57: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t>12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3968723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Shape 92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22" name="Shape 922"/>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sz="1000" b="0" i="0" u="none" strike="noStrike" cap="none" dirty="0">
                <a:solidFill>
                  <a:schemeClr val="dk1"/>
                </a:solidFill>
                <a:latin typeface="Calibri"/>
                <a:ea typeface="Calibri"/>
                <a:cs typeface="Calibri"/>
                <a:sym typeface="Calibri"/>
              </a:rPr>
              <a:t>TPW</a:t>
            </a:r>
            <a:r>
              <a:rPr lang="en-US" sz="1000" b="0" i="0" u="none" strike="noStrike" cap="none" baseline="0" dirty="0">
                <a:solidFill>
                  <a:schemeClr val="dk1"/>
                </a:solidFill>
                <a:latin typeface="Calibri"/>
                <a:ea typeface="Calibri"/>
                <a:cs typeface="Calibri"/>
                <a:sym typeface="Calibri"/>
              </a:rPr>
              <a:t> is an important variable to determine which coefficient set is being used for specific pixel. The ground system incorrectly used TPW in mm instead of cm, which leads to significant bias in the LST product. </a:t>
            </a:r>
            <a:r>
              <a:rPr lang="en-US" sz="1000" b="0" i="0" u="none" strike="noStrike" cap="none" dirty="0">
                <a:solidFill>
                  <a:schemeClr val="dk1"/>
                </a:solidFill>
                <a:latin typeface="Calibri"/>
                <a:ea typeface="Calibri"/>
                <a:cs typeface="Calibri"/>
                <a:sym typeface="Calibri"/>
              </a:rPr>
              <a:t>The LST</a:t>
            </a:r>
            <a:r>
              <a:rPr lang="en-US" sz="1000" b="0" i="0" u="none" strike="noStrike" cap="none" baseline="0" dirty="0">
                <a:solidFill>
                  <a:schemeClr val="dk1"/>
                </a:solidFill>
                <a:latin typeface="Calibri"/>
                <a:ea typeface="Calibri"/>
                <a:cs typeface="Calibri"/>
                <a:sym typeface="Calibri"/>
              </a:rPr>
              <a:t> AWG team reported the issue on 6/23/2017 and it got fixed in OE since 1/25/2018 16:00 (UTC).</a:t>
            </a:r>
          </a:p>
          <a:p>
            <a:pPr marL="0" marR="0" lvl="0" indent="0" algn="l" rtl="0">
              <a:spcBef>
                <a:spcPts val="0"/>
              </a:spcBef>
              <a:buClr>
                <a:schemeClr val="dk1"/>
              </a:buClr>
              <a:buSzPct val="25000"/>
              <a:buFont typeface="Calibri"/>
              <a:buNone/>
            </a:pPr>
            <a:endParaRPr lang="en-US" sz="1000" b="0" i="0" u="none" strike="noStrike" cap="none" baseline="0"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000" b="0" i="0" u="none" strike="noStrike" cap="none" baseline="0" dirty="0">
                <a:solidFill>
                  <a:schemeClr val="dk1"/>
                </a:solidFill>
                <a:latin typeface="Calibri"/>
                <a:ea typeface="Calibri"/>
                <a:cs typeface="Calibri"/>
                <a:sym typeface="Calibri"/>
              </a:rPr>
              <a:t>Emissivity used in LST retrieval is </a:t>
            </a:r>
            <a:r>
              <a:rPr lang="en-US" sz="1000" b="0" i="0" u="none" strike="noStrike" cap="none" baseline="0" dirty="0" err="1">
                <a:solidFill>
                  <a:schemeClr val="dk1"/>
                </a:solidFill>
                <a:latin typeface="Calibri"/>
                <a:ea typeface="Calibri"/>
                <a:cs typeface="Calibri"/>
                <a:sym typeface="Calibri"/>
              </a:rPr>
              <a:t>Seebor</a:t>
            </a:r>
            <a:r>
              <a:rPr lang="en-US" sz="1000" b="0" i="0" u="none" strike="noStrike" cap="none" baseline="0" dirty="0">
                <a:solidFill>
                  <a:schemeClr val="dk1"/>
                </a:solidFill>
                <a:latin typeface="Calibri"/>
                <a:ea typeface="Calibri"/>
                <a:cs typeface="Calibri"/>
                <a:sym typeface="Calibri"/>
              </a:rPr>
              <a:t> emissivity (monthly from year 2005), which is not tuned up for real-time operational LST retrieval and can not reflect the real-time variation of the land surface. The LST AWG team has developed its own daily emissivity product specific for ABI sensor. </a:t>
            </a:r>
          </a:p>
        </p:txBody>
      </p:sp>
      <p:sp>
        <p:nvSpPr>
          <p:cNvPr id="923" name="Shape 923"/>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137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9743732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predicted “hot” periods in year 2019 listed in the table are removed for provisional activities.</a:t>
            </a:r>
          </a:p>
          <a:p>
            <a:endParaRPr lang="en-US" baseline="0" dirty="0"/>
          </a:p>
          <a:p>
            <a:r>
              <a:rPr lang="en-US" baseline="0" dirty="0"/>
              <a:t>We extended the table to when the satellite is on Test position by decreasing the start and end time of each period with 3 hours.</a:t>
            </a:r>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138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30772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g514e705e9b_3_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3" name="Google Shape;1073;g514e705e9b_3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sz="1200" b="0" i="0" u="none" strike="noStrike" cap="none" dirty="0">
                <a:solidFill>
                  <a:schemeClr val="dk1"/>
                </a:solidFill>
                <a:latin typeface="Calibri"/>
                <a:ea typeface="Calibri"/>
                <a:cs typeface="Calibri"/>
                <a:sym typeface="Calibri"/>
              </a:rPr>
              <a:t>Unsigned-integer data type leads</a:t>
            </a:r>
            <a:r>
              <a:rPr lang="en-US" sz="1200" b="0" i="0" u="none" strike="noStrike" cap="none" baseline="0" dirty="0">
                <a:solidFill>
                  <a:schemeClr val="dk1"/>
                </a:solidFill>
                <a:latin typeface="Calibri"/>
                <a:ea typeface="Calibri"/>
                <a:cs typeface="Calibri"/>
                <a:sym typeface="Calibri"/>
              </a:rPr>
              <a:t> to much confusion among different software packages, it is proposed to change the data type to signed integer and only use the positive half for LST. Advantages: 1. Consistent to its current implementation, 2. No confusion. Disadvantage: scaling error doubles, negligible impact on product performance. </a:t>
            </a:r>
            <a:endParaRPr sz="1200" b="0" i="0" u="none" strike="noStrike" cap="none" dirty="0">
              <a:solidFill>
                <a:schemeClr val="dk1"/>
              </a:solidFill>
              <a:latin typeface="Calibri"/>
              <a:ea typeface="Calibri"/>
              <a:cs typeface="Calibri"/>
              <a:sym typeface="Calibri"/>
            </a:endParaRPr>
          </a:p>
        </p:txBody>
      </p:sp>
      <p:sp>
        <p:nvSpPr>
          <p:cNvPr id="1074" name="Google Shape;1074;g514e705e9b_3_7: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t>13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08561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130" name="Shape 130"/>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t>14</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2967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15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99502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r>
              <a:rPr lang="en-US" dirty="0"/>
              <a:t>CONUS LST during March</a:t>
            </a:r>
            <a:r>
              <a:rPr lang="en-US" baseline="0" dirty="0"/>
              <a:t> 2019 is used for this inspection.</a:t>
            </a:r>
          </a:p>
          <a:p>
            <a:endParaRPr lang="en-US" baseline="0" dirty="0"/>
          </a:p>
          <a:p>
            <a:r>
              <a:rPr lang="en-US" baseline="0" dirty="0"/>
              <a:t>FD LST involves aggregation, which is not available to LST AWG. So we focus on the testing of CONUS LST for this purpose.</a:t>
            </a:r>
          </a:p>
          <a:p>
            <a:endParaRPr lang="en-US" baseline="0" dirty="0"/>
          </a:p>
          <a:p>
            <a:pPr marL="0" marR="0" lvl="0" indent="0" algn="l" defTabSz="914400" rtl="0" eaLnBrk="1" fontAlgn="auto" latinLnBrk="0" hangingPunct="1">
              <a:lnSpc>
                <a:spcPct val="100000"/>
              </a:lnSpc>
              <a:spcBef>
                <a:spcPts val="0"/>
              </a:spcBef>
              <a:spcAft>
                <a:spcPts val="0"/>
              </a:spcAft>
              <a:buClr>
                <a:schemeClr val="dk1"/>
              </a:buClr>
              <a:buSzTx/>
              <a:buFont typeface="Calibri"/>
              <a:buNone/>
              <a:tabLst/>
              <a:defRPr/>
            </a:pPr>
            <a:r>
              <a:rPr lang="en-US" dirty="0"/>
              <a:t>CONUS M4</a:t>
            </a:r>
            <a:r>
              <a:rPr lang="en-US" baseline="0" dirty="0"/>
              <a:t> metadata is based on blocks, some of which might consists of areas out of CONUS. This leads to the inconsistency between the metadata calculated locally and those included in the official product.</a:t>
            </a: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99C622-AD7E-46D8-AA0A-664F39ADA93E}"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95181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Enterprise algorithm will replace</a:t>
            </a:r>
            <a:r>
              <a:rPr lang="en-US" baseline="0" dirty="0"/>
              <a:t> the baseline algorithm. </a:t>
            </a:r>
          </a:p>
          <a:p>
            <a:endParaRPr lang="en-US" baseline="0" dirty="0"/>
          </a:p>
          <a:p>
            <a:r>
              <a:rPr lang="en-US" baseline="0" dirty="0"/>
              <a:t>The implementation in GS is scheduled at June 2020. </a:t>
            </a:r>
          </a:p>
          <a:p>
            <a:endParaRPr lang="en-US" baseline="0" dirty="0"/>
          </a:p>
          <a:p>
            <a:r>
              <a:rPr lang="en-US" baseline="0" dirty="0"/>
              <a:t>The enterprise algorithm for JPSS has been implemented in NDE system and replaced the existing IDPS algorithm.</a:t>
            </a:r>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18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63222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E60BDF-EEFE-4B16-8B55-22D76DA38891}"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265090" name="Rectangle 7"/>
          <p:cNvSpPr txBox="1">
            <a:spLocks noGrp="1" noChangeArrowheads="1"/>
          </p:cNvSpPr>
          <p:nvPr/>
        </p:nvSpPr>
        <p:spPr bwMode="auto">
          <a:xfrm>
            <a:off x="3887133" y="8686643"/>
            <a:ext cx="2970867" cy="457357"/>
          </a:xfrm>
          <a:prstGeom prst="rect">
            <a:avLst/>
          </a:prstGeom>
          <a:noFill/>
          <a:ln w="9525">
            <a:noFill/>
            <a:miter lim="800000"/>
            <a:headEnd/>
            <a:tailEnd/>
          </a:ln>
        </p:spPr>
        <p:txBody>
          <a:bodyPr lIns="18716" tIns="0" rIns="18716" bIns="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E6846B5-FF8E-451A-B731-BBC00A6618EE}" type="slidenum">
              <a:rPr kumimoji="0" lang="en-US" sz="1000" b="0" i="1"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000" b="0" i="1" u="none" strike="noStrike" kern="0" cap="none" spc="0" normalizeH="0" baseline="0" noProof="0" dirty="0">
              <a:ln>
                <a:noFill/>
              </a:ln>
              <a:solidFill>
                <a:srgbClr val="000000"/>
              </a:solidFill>
              <a:effectLst/>
              <a:uLnTx/>
              <a:uFillTx/>
              <a:latin typeface="Arial"/>
              <a:cs typeface="Arial"/>
              <a:sym typeface="Arial"/>
            </a:endParaRPr>
          </a:p>
        </p:txBody>
      </p:sp>
      <p:sp>
        <p:nvSpPr>
          <p:cNvPr id="2265091" name="Slide Image Placeholder 1"/>
          <p:cNvSpPr>
            <a:spLocks noGrp="1" noRot="1" noChangeAspect="1" noTextEdit="1"/>
          </p:cNvSpPr>
          <p:nvPr>
            <p:ph type="sldImg"/>
          </p:nvPr>
        </p:nvSpPr>
        <p:spPr>
          <a:xfrm>
            <a:off x="1155700" y="690563"/>
            <a:ext cx="4554538" cy="3416300"/>
          </a:xfrm>
          <a:ln/>
        </p:spPr>
      </p:sp>
      <p:sp>
        <p:nvSpPr>
          <p:cNvPr id="2265092" name="Notes Placeholder 2"/>
          <p:cNvSpPr>
            <a:spLocks noGrp="1"/>
          </p:cNvSpPr>
          <p:nvPr>
            <p:ph type="body" idx="1"/>
          </p:nvPr>
        </p:nvSpPr>
        <p:spPr/>
        <p:txBody>
          <a:bodyPr lIns="90468" tIns="45234" rIns="90468" bIns="45234"/>
          <a:lstStyle/>
          <a:p>
            <a:pPr eaLnBrk="0" hangingPunct="0">
              <a:lnSpc>
                <a:spcPct val="90000"/>
              </a:lnSpc>
              <a:spcBef>
                <a:spcPct val="50000"/>
              </a:spcBef>
              <a:buClr>
                <a:srgbClr val="FAFD00"/>
              </a:buClr>
              <a:buFont typeface="Symbol" pitchFamily="18" charset="2"/>
              <a:buNone/>
            </a:pPr>
            <a:r>
              <a:rPr lang="en-US" b="0" dirty="0">
                <a:solidFill>
                  <a:srgbClr val="F8F8F8"/>
                </a:solidFill>
              </a:rPr>
              <a:t>High-quality</a:t>
            </a:r>
            <a:r>
              <a:rPr lang="en-US" b="0" baseline="0" dirty="0">
                <a:solidFill>
                  <a:srgbClr val="F8F8F8"/>
                </a:solidFill>
              </a:rPr>
              <a:t> in-situ validation site for LST is very limited, especially after GOES-17 becomes GOES-West.</a:t>
            </a:r>
          </a:p>
          <a:p>
            <a:pPr eaLnBrk="0" hangingPunct="0">
              <a:lnSpc>
                <a:spcPct val="90000"/>
              </a:lnSpc>
              <a:spcBef>
                <a:spcPct val="50000"/>
              </a:spcBef>
              <a:buClr>
                <a:srgbClr val="FAFD00"/>
              </a:buClr>
              <a:buFont typeface="Symbol" pitchFamily="18" charset="2"/>
              <a:buNone/>
            </a:pPr>
            <a:endParaRPr lang="en-US" b="0" baseline="0" dirty="0">
              <a:solidFill>
                <a:srgbClr val="F8F8F8"/>
              </a:solidFill>
            </a:endParaRPr>
          </a:p>
          <a:p>
            <a:pPr eaLnBrk="0" hangingPunct="0">
              <a:lnSpc>
                <a:spcPct val="90000"/>
              </a:lnSpc>
              <a:spcBef>
                <a:spcPct val="50000"/>
              </a:spcBef>
              <a:buClr>
                <a:srgbClr val="FAFD00"/>
              </a:buClr>
              <a:buFont typeface="Symbol" pitchFamily="18" charset="2"/>
              <a:buNone/>
            </a:pPr>
            <a:r>
              <a:rPr lang="en-US" b="0" baseline="0" dirty="0">
                <a:solidFill>
                  <a:srgbClr val="F8F8F8"/>
                </a:solidFill>
              </a:rPr>
              <a:t>More sites are needed.</a:t>
            </a:r>
            <a:endParaRPr lang="en-US" b="0" dirty="0">
              <a:solidFill>
                <a:srgbClr val="F8F8F8"/>
              </a:solidFill>
            </a:endParaRPr>
          </a:p>
        </p:txBody>
      </p:sp>
      <p:sp>
        <p:nvSpPr>
          <p:cNvPr id="2265093" name="Slide Number Placeholder 3"/>
          <p:cNvSpPr txBox="1">
            <a:spLocks noGrp="1"/>
          </p:cNvSpPr>
          <p:nvPr/>
        </p:nvSpPr>
        <p:spPr bwMode="auto">
          <a:xfrm>
            <a:off x="3887133" y="8686643"/>
            <a:ext cx="2970867" cy="457357"/>
          </a:xfrm>
          <a:prstGeom prst="rect">
            <a:avLst/>
          </a:prstGeom>
          <a:noFill/>
          <a:ln w="9525">
            <a:noFill/>
            <a:miter lim="800000"/>
            <a:headEnd/>
            <a:tailEnd/>
          </a:ln>
        </p:spPr>
        <p:txBody>
          <a:bodyPr lIns="18716" tIns="0" rIns="18716" bIns="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5AEE2D18-709D-4BC0-87E0-A8A9EC6197DD}" type="slidenum">
              <a:rPr kumimoji="0" lang="en-US" sz="1000" b="0" i="1"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000" b="0" i="1"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62894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21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705285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22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58730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23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65992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9" name="Shape 309"/>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10" name="Shape 310"/>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3</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4522692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492969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Performance of enterprise algorithm is better than baseline.</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32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265007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a:t>This needs update</a:t>
            </a:r>
            <a:r>
              <a:rPr lang="en-US" baseline="0" dirty="0"/>
              <a:t> from the management</a:t>
            </a:r>
            <a:r>
              <a:rPr lang="en-US" dirty="0"/>
              <a:t>?</a:t>
            </a:r>
            <a:endParaRPr dirty="0"/>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40224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59914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Shape 52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24" name="Shape 524"/>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From E. Kline: The delta Provisional PS-PVR is for GOES-17 only. For </a:t>
            </a:r>
            <a:r>
              <a:rPr lang="en-US" sz="1200" b="0" i="0" u="none" strike="noStrike" cap="none" dirty="0" err="1">
                <a:solidFill>
                  <a:schemeClr val="dk1"/>
                </a:solidFill>
                <a:latin typeface="Calibri"/>
                <a:ea typeface="Calibri"/>
                <a:cs typeface="Calibri"/>
                <a:sym typeface="Calibri"/>
              </a:rPr>
              <a:t>cryo</a:t>
            </a:r>
            <a:r>
              <a:rPr lang="en-US" sz="1200" b="0" i="0" u="none" strike="noStrike" cap="none" dirty="0">
                <a:solidFill>
                  <a:schemeClr val="dk1"/>
                </a:solidFill>
                <a:latin typeface="Calibri"/>
                <a:ea typeface="Calibri"/>
                <a:cs typeface="Calibri"/>
                <a:sym typeface="Calibri"/>
              </a:rPr>
              <a:t> products it is currently scheduled for January 7, 2022. This will be a review of the enterprise algorithm with mitigations for the LHP anomaly incorporated. In the current review we are "ignoring" warm periods of GOES-17 performance, instead focusing on cool periods for GOES-17, and all times for GOES-16.</a:t>
            </a:r>
            <a:endParaRPr sz="1200" b="0" i="0" u="none" strike="noStrike" cap="none" dirty="0">
              <a:solidFill>
                <a:schemeClr val="dk1"/>
              </a:solidFill>
              <a:latin typeface="Calibri"/>
              <a:ea typeface="Calibri"/>
              <a:cs typeface="Calibri"/>
              <a:sym typeface="Calibri"/>
            </a:endParaRPr>
          </a:p>
        </p:txBody>
      </p:sp>
      <p:sp>
        <p:nvSpPr>
          <p:cNvPr id="525" name="Shape 525"/>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37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642588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Shape 5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16" name="Shape 51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dirty="0"/>
          </a:p>
          <a:p>
            <a:pPr marL="0" marR="0" lvl="0" indent="0" algn="l" rtl="0">
              <a:spcBef>
                <a:spcPts val="0"/>
              </a:spcBef>
              <a:buSzPct val="25000"/>
              <a:buNone/>
            </a:pPr>
            <a:endParaRPr dirty="0"/>
          </a:p>
        </p:txBody>
      </p:sp>
      <p:sp>
        <p:nvSpPr>
          <p:cNvPr id="517" name="Shape 51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38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275951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6" name="Shape 326"/>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27" name="Shape 327"/>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39</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127473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ctr" latinLnBrk="0" hangingPunct="1"/>
            <a:r>
              <a:rPr lang="en-US" sz="1200" b="0" i="0" u="none" strike="noStrike" kern="1200" cap="none" dirty="0">
                <a:solidFill>
                  <a:schemeClr val="dk1"/>
                </a:solidFill>
                <a:effectLst/>
                <a:latin typeface="Calibri"/>
                <a:ea typeface="Calibri"/>
                <a:cs typeface="Calibri"/>
                <a:sym typeface="Calibri"/>
              </a:rPr>
              <a:t> </a:t>
            </a:r>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40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684825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Shape 947"/>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lang="en-US" sz="1200" b="0" i="0" u="none" strike="noStrike" cap="none" dirty="0">
              <a:solidFill>
                <a:schemeClr val="dk1"/>
              </a:solidFill>
              <a:latin typeface="Calibri"/>
              <a:ea typeface="Calibri"/>
              <a:cs typeface="Calibri"/>
              <a:sym typeface="Calibri"/>
            </a:endParaRPr>
          </a:p>
        </p:txBody>
      </p:sp>
      <p:sp>
        <p:nvSpPr>
          <p:cNvPr id="948" name="Shape 94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0607479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43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79936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090087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9" name="Shape 309"/>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10" name="Shape 310"/>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44</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3863372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45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91973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algorithm does</a:t>
            </a:r>
            <a:r>
              <a:rPr lang="en-US" baseline="0" dirty="0"/>
              <a:t> not use the term of the emissivity difference between band 14 and 15. Our efforts have been focused on the enterprise algorithm.</a:t>
            </a:r>
          </a:p>
          <a:p>
            <a:endParaRPr lang="en-US" baseline="0" dirty="0"/>
          </a:p>
          <a:p>
            <a:r>
              <a:rPr lang="en-US" baseline="0" dirty="0"/>
              <a:t>Application examples</a:t>
            </a:r>
          </a:p>
          <a:p>
            <a:r>
              <a:rPr lang="en-US" baseline="0" dirty="0"/>
              <a:t>Downscaling of GOES-16 LST over urban or non-urban areas and its application in weather prediction models.</a:t>
            </a:r>
          </a:p>
          <a:p>
            <a:r>
              <a:rPr lang="en-US" dirty="0"/>
              <a:t>  Air surface temperature, heat</a:t>
            </a:r>
            <a:r>
              <a:rPr lang="en-US" baseline="0" dirty="0"/>
              <a:t> index.</a:t>
            </a:r>
          </a:p>
          <a:p>
            <a:endParaRPr lang="en-US" dirty="0"/>
          </a:p>
          <a:p>
            <a:r>
              <a:rPr lang="en-US" dirty="0"/>
              <a:t>Application</a:t>
            </a:r>
            <a:r>
              <a:rPr lang="en-US" baseline="0" dirty="0"/>
              <a:t> in drought, downscaling soil moisture product.</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46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594009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47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664865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48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526245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222935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50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363002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52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639011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6" name="Shape 326"/>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327" name="Shape 327"/>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53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301478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p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5" name="Google Shape;1065;p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sz="1200" b="0" i="0" u="none" strike="noStrike" cap="none" dirty="0">
                <a:solidFill>
                  <a:schemeClr val="dk1"/>
                </a:solidFill>
                <a:latin typeface="Calibri"/>
                <a:ea typeface="Calibri"/>
                <a:cs typeface="Calibri"/>
                <a:sym typeface="Calibri"/>
              </a:rPr>
              <a:t>Items 2 and 3 combined in the</a:t>
            </a:r>
            <a:r>
              <a:rPr lang="en-US" sz="1200" b="0" i="0" u="none" strike="noStrike" cap="none" baseline="0" dirty="0">
                <a:solidFill>
                  <a:schemeClr val="dk1"/>
                </a:solidFill>
                <a:latin typeface="Calibri"/>
                <a:ea typeface="Calibri"/>
                <a:cs typeface="Calibri"/>
                <a:sym typeface="Calibri"/>
              </a:rPr>
              <a:t> same ADR 340</a:t>
            </a:r>
          </a:p>
          <a:p>
            <a:pPr marL="0" marR="0" lvl="0" indent="0" algn="l" rtl="0">
              <a:lnSpc>
                <a:spcPct val="100000"/>
              </a:lnSpc>
              <a:spcBef>
                <a:spcPts val="0"/>
              </a:spcBef>
              <a:spcAft>
                <a:spcPts val="0"/>
              </a:spcAft>
              <a:buClr>
                <a:schemeClr val="dk1"/>
              </a:buClr>
              <a:buSzPts val="300"/>
              <a:buFont typeface="Calibri"/>
              <a:buNone/>
            </a:pPr>
            <a:r>
              <a:rPr lang="en-US" sz="1200" b="0" i="0" u="none" strike="noStrike" cap="none" baseline="0" dirty="0">
                <a:solidFill>
                  <a:schemeClr val="dk1"/>
                </a:solidFill>
                <a:latin typeface="Calibri"/>
                <a:ea typeface="Calibri"/>
                <a:cs typeface="Calibri"/>
                <a:sym typeface="Calibri"/>
              </a:rPr>
              <a:t>Item 5 was added to ADR 644 in the last minute.</a:t>
            </a:r>
            <a:endParaRPr sz="1200" b="0" i="0" u="none" strike="noStrike" cap="none" dirty="0">
              <a:solidFill>
                <a:schemeClr val="dk1"/>
              </a:solidFill>
              <a:latin typeface="Calibri"/>
              <a:ea typeface="Calibri"/>
              <a:cs typeface="Calibri"/>
              <a:sym typeface="Calibri"/>
            </a:endParaRPr>
          </a:p>
        </p:txBody>
      </p:sp>
      <p:sp>
        <p:nvSpPr>
          <p:cNvPr id="1066" name="Google Shape;1066;p57: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t>54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34077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algorithm does</a:t>
            </a:r>
            <a:r>
              <a:rPr lang="en-US" baseline="0" dirty="0"/>
              <a:t> not use the term of the emissivity difference between band 14 and 15. Our efforts have been focused on the enterprise algorithm.</a:t>
            </a:r>
          </a:p>
          <a:p>
            <a:endParaRPr lang="en-US" baseline="0" dirty="0"/>
          </a:p>
          <a:p>
            <a:r>
              <a:rPr lang="en-US" baseline="0" dirty="0"/>
              <a:t>Application examples</a:t>
            </a:r>
          </a:p>
          <a:p>
            <a:r>
              <a:rPr lang="en-US" baseline="0" dirty="0"/>
              <a:t>Downscaling of GOES-16 LST over urban or non-urban areas and its application in weather prediction models.</a:t>
            </a:r>
          </a:p>
          <a:p>
            <a:r>
              <a:rPr lang="en-US" dirty="0"/>
              <a:t>  Air surface temperature, heat</a:t>
            </a:r>
            <a:r>
              <a:rPr lang="en-US" baseline="0" dirty="0"/>
              <a:t> index.</a:t>
            </a:r>
          </a:p>
          <a:p>
            <a:endParaRPr lang="en-US" dirty="0"/>
          </a:p>
          <a:p>
            <a:r>
              <a:rPr lang="en-US" dirty="0"/>
              <a:t>Application</a:t>
            </a:r>
            <a:r>
              <a:rPr lang="en-US" baseline="0" dirty="0"/>
              <a:t> in drought, downscaling soil moisture product.</a:t>
            </a:r>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367664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g514e705e9b_3_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3" name="Google Shape;1073;g514e705e9b_3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sz="1200" b="0" i="0" u="none" strike="noStrike" cap="none" dirty="0">
                <a:solidFill>
                  <a:schemeClr val="dk1"/>
                </a:solidFill>
                <a:latin typeface="Calibri"/>
                <a:ea typeface="Calibri"/>
                <a:cs typeface="Calibri"/>
                <a:sym typeface="Calibri"/>
              </a:rPr>
              <a:t>Unsigned-integer data type leads</a:t>
            </a:r>
            <a:r>
              <a:rPr lang="en-US" sz="1200" b="0" i="0" u="none" strike="noStrike" cap="none" baseline="0" dirty="0">
                <a:solidFill>
                  <a:schemeClr val="dk1"/>
                </a:solidFill>
                <a:latin typeface="Calibri"/>
                <a:ea typeface="Calibri"/>
                <a:cs typeface="Calibri"/>
                <a:sym typeface="Calibri"/>
              </a:rPr>
              <a:t> to much confusion among different software packages, it is proposed to change the data type to signed integer and only use the positive half for LST. Advantages: 1. Consistent to its current implementation, 2. No confusion. Disadvantage: scaling error doubles, negligible impact on product performance. </a:t>
            </a:r>
            <a:endParaRPr sz="1200" b="0" i="0" u="none" strike="noStrike" cap="none" dirty="0">
              <a:solidFill>
                <a:schemeClr val="dk1"/>
              </a:solidFill>
              <a:latin typeface="Calibri"/>
              <a:ea typeface="Calibri"/>
              <a:cs typeface="Calibri"/>
              <a:sym typeface="Calibri"/>
            </a:endParaRPr>
          </a:p>
        </p:txBody>
      </p:sp>
      <p:sp>
        <p:nvSpPr>
          <p:cNvPr id="1074" name="Google Shape;1074;g514e705e9b_3_7: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t>55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390481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130" name="Shape 130"/>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56</a:t>
            </a:fld>
            <a:endParaRPr lang="en-US"/>
          </a:p>
        </p:txBody>
      </p:sp>
    </p:spTree>
    <p:extLst>
      <p:ext uri="{BB962C8B-B14F-4D97-AF65-F5344CB8AC3E}">
        <p14:creationId xmlns:p14="http://schemas.microsoft.com/office/powerpoint/2010/main" val="11983111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FD and CONUS LSTs at</a:t>
            </a:r>
            <a:r>
              <a:rPr lang="en-US" baseline="0" dirty="0"/>
              <a:t> GOES-Test. An example impacted by high FPM temperature (Middle: maximum at around 103 K). </a:t>
            </a:r>
          </a:p>
          <a:p>
            <a:endParaRPr lang="en-US" baseline="0" dirty="0"/>
          </a:p>
          <a:p>
            <a:r>
              <a:rPr lang="en-US" baseline="0" dirty="0"/>
              <a:t>Anomaly, saturation (missing data), striping can be observed between Hours 9 and 15.</a:t>
            </a:r>
          </a:p>
          <a:p>
            <a:endParaRPr lang="en-US" baseline="0" dirty="0"/>
          </a:p>
          <a:p>
            <a:r>
              <a:rPr lang="en-US" baseline="0" dirty="0"/>
              <a:t>Right: FD and CONUS LSTs at GOES-West. Relatively low FPM temperature period, minimally impacted by the FPM temp.</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57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66825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FD and CONUS LSTs at</a:t>
            </a:r>
            <a:r>
              <a:rPr lang="en-US" baseline="0" dirty="0"/>
              <a:t> GOES-Test. An example impacted by high FPM temperature (Middle: maximum at around 103 K). </a:t>
            </a:r>
          </a:p>
          <a:p>
            <a:endParaRPr lang="en-US" baseline="0" dirty="0"/>
          </a:p>
          <a:p>
            <a:r>
              <a:rPr lang="en-US" baseline="0" dirty="0"/>
              <a:t>Anomaly, saturation (missing data), striping can be observed between Hours 9 and 15.</a:t>
            </a:r>
          </a:p>
          <a:p>
            <a:endParaRPr lang="en-US" baseline="0" dirty="0"/>
          </a:p>
          <a:p>
            <a:r>
              <a:rPr lang="en-US" baseline="0" dirty="0"/>
              <a:t>Right: FD and CONUS LSTs at GOES-West. Relatively low FPM temperature period, minimally impacted by the FPM temp.</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58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66825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FD and CONUS LSTs at</a:t>
            </a:r>
            <a:r>
              <a:rPr lang="en-US" baseline="0" dirty="0"/>
              <a:t> GOES-Test. An example impacted by high FPM temperature (Middle: maximum at around 103 K). </a:t>
            </a:r>
          </a:p>
          <a:p>
            <a:endParaRPr lang="en-US" baseline="0" dirty="0"/>
          </a:p>
          <a:p>
            <a:r>
              <a:rPr lang="en-US" baseline="0" dirty="0"/>
              <a:t>Anomaly, saturation (missing data), striping can be observed between Hours 9 and 15.</a:t>
            </a:r>
          </a:p>
          <a:p>
            <a:endParaRPr lang="en-US" baseline="0" dirty="0"/>
          </a:p>
          <a:p>
            <a:r>
              <a:rPr lang="en-US" baseline="0" dirty="0"/>
              <a:t>Right: FD and CONUS LSTs at GOES-West. Relatively low FPM temperature period, minimally impacted by the FPM temp.</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59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66825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FD and CONUS LSTs at</a:t>
            </a:r>
            <a:r>
              <a:rPr lang="en-US" baseline="0" dirty="0"/>
              <a:t> GOES-Test. An example impacted by high FPM temperature (Middle: maximum at around 103 K). </a:t>
            </a:r>
          </a:p>
          <a:p>
            <a:endParaRPr lang="en-US" baseline="0" dirty="0"/>
          </a:p>
          <a:p>
            <a:r>
              <a:rPr lang="en-US" baseline="0" dirty="0"/>
              <a:t>Anomaly, saturation (missing data), striping can be observed between Hours 9 and 15.</a:t>
            </a:r>
          </a:p>
          <a:p>
            <a:endParaRPr lang="en-US" baseline="0" dirty="0"/>
          </a:p>
          <a:p>
            <a:r>
              <a:rPr lang="en-US" baseline="0" dirty="0"/>
              <a:t>Right: FD and CONUS LSTs at GOES-West. Relatively low FPM temperature period, minimally impacted by the FPM temp.</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60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66825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FD and CONUS LSTs at</a:t>
            </a:r>
            <a:r>
              <a:rPr lang="en-US" baseline="0" dirty="0"/>
              <a:t> GOES-Test. An example impacted by high FPM temperature (Middle: maximum at around 103 K). </a:t>
            </a:r>
          </a:p>
          <a:p>
            <a:endParaRPr lang="en-US" baseline="0" dirty="0"/>
          </a:p>
          <a:p>
            <a:r>
              <a:rPr lang="en-US" baseline="0" dirty="0"/>
              <a:t>Anomaly, saturation (missing data), striping can be observed between Hours 9 and 15.</a:t>
            </a:r>
          </a:p>
          <a:p>
            <a:endParaRPr lang="en-US" baseline="0" dirty="0"/>
          </a:p>
          <a:p>
            <a:r>
              <a:rPr lang="en-US" baseline="0" dirty="0"/>
              <a:t>Right: FD and CONUS LSTs at GOES-West. Relatively low FPM temperature period, minimally impacted by the FPM temp.</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61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66825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130" name="Shape 130"/>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63</a:t>
            </a:fld>
            <a:endParaRPr lang="en-US"/>
          </a:p>
        </p:txBody>
      </p:sp>
    </p:spTree>
    <p:extLst>
      <p:ext uri="{BB962C8B-B14F-4D97-AF65-F5344CB8AC3E}">
        <p14:creationId xmlns:p14="http://schemas.microsoft.com/office/powerpoint/2010/main" val="9715209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64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57315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CryoSat-2 sea ice thickness data is from http://</a:t>
            </a:r>
            <a:r>
              <a:rPr lang="en-US" baseline="0" dirty="0" err="1"/>
              <a:t>data.meereisportal.de</a:t>
            </a:r>
            <a:r>
              <a:rPr lang="en-US" baseline="0" dirty="0"/>
              <a:t>/gallery/</a:t>
            </a:r>
            <a:r>
              <a:rPr lang="en-US" baseline="0" dirty="0" err="1"/>
              <a:t>index_new.php?lang</a:t>
            </a:r>
            <a:r>
              <a:rPr lang="en-US" baseline="0" dirty="0"/>
              <a:t>=</a:t>
            </a:r>
            <a:r>
              <a:rPr lang="en-US" baseline="0" dirty="0" err="1"/>
              <a:t>en_US&amp;ice-type</a:t>
            </a:r>
            <a:r>
              <a:rPr lang="en-US" baseline="0" dirty="0"/>
              <a:t>=extent&amp;active-tab1=measurement&amp;active-tab2=thickness. </a:t>
            </a:r>
          </a:p>
          <a:p>
            <a:endParaRPr lang="en-US" baseline="0" dirty="0"/>
          </a:p>
          <a:p>
            <a:r>
              <a:rPr lang="en-US" baseline="0" dirty="0" err="1"/>
              <a:t>meereisportal.de</a:t>
            </a:r>
            <a:r>
              <a:rPr lang="en-US" baseline="0" dirty="0"/>
              <a:t>/</a:t>
            </a:r>
            <a:r>
              <a:rPr lang="en-US" baseline="0" dirty="0" err="1"/>
              <a:t>seaiceportel.de</a:t>
            </a:r>
            <a:r>
              <a:rPr lang="en-US" baseline="0" dirty="0"/>
              <a:t> is an initiative of the Helmholtz Climate Initiative (REKLIM), the Alfred Wegener </a:t>
            </a:r>
            <a:r>
              <a:rPr lang="en-US" baseline="0" dirty="0" err="1"/>
              <a:t>Institut</a:t>
            </a:r>
            <a:r>
              <a:rPr lang="en-US" baseline="0" dirty="0"/>
              <a:t>, Helmholtz Centre for polar and marine research, in cooperation with the University of Bremen (Institute for environmental physics). Its aim is to gather all important and up-to-date information connected to the subject of sea ice. The portal is offering comprehensive background information, processed data and direct access to the data base. </a:t>
            </a:r>
          </a:p>
          <a:p>
            <a:r>
              <a:rPr lang="en-US" baseline="0" dirty="0" err="1"/>
              <a:t>meereisportal.de</a:t>
            </a:r>
            <a:r>
              <a:rPr lang="en-US" baseline="0" dirty="0"/>
              <a:t>/</a:t>
            </a:r>
            <a:r>
              <a:rPr lang="en-US" baseline="0" dirty="0" err="1"/>
              <a:t>seaiceportal.de</a:t>
            </a:r>
            <a:r>
              <a:rPr lang="en-US" baseline="0" dirty="0"/>
              <a:t> was laid out as an open portal and shall serve scientific groups performing research on sea ice as a platform for communicating the results of their research.</a:t>
            </a:r>
          </a:p>
          <a:p>
            <a:pPr defTabSz="900593" eaLnBrk="0" fontAlgn="base" hangingPunct="0">
              <a:spcBef>
                <a:spcPct val="30000"/>
              </a:spcBef>
              <a:spcAft>
                <a:spcPct val="0"/>
              </a:spcAft>
              <a:buClrTx/>
              <a:defRPr/>
            </a:pPr>
            <a:endParaRPr lang="en-US" dirty="0"/>
          </a:p>
        </p:txBody>
      </p:sp>
      <p:sp>
        <p:nvSpPr>
          <p:cNvPr id="4" name="Slide Number Placeholder 3"/>
          <p:cNvSpPr>
            <a:spLocks noGrp="1"/>
          </p:cNvSpPr>
          <p:nvPr>
            <p:ph type="sldNum" sz="quarter" idx="10"/>
          </p:nvPr>
        </p:nvSpPr>
        <p:spPr/>
        <p:txBody>
          <a:bodyPr/>
          <a:lstStyle/>
          <a:p>
            <a:pPr>
              <a:defRPr/>
            </a:pPr>
            <a:fld id="{80A94101-D3F6-BA4E-AC72-335F19AC77F8}" type="slidenum">
              <a:rPr lang="zh-CN" altLang="en-US" smtClean="0"/>
              <a:pPr>
                <a:defRPr/>
              </a:pPr>
              <a:t>69</a:t>
            </a:fld>
            <a:endParaRPr lang="en-US" altLang="zh-CN"/>
          </a:p>
        </p:txBody>
      </p:sp>
    </p:spTree>
    <p:extLst>
      <p:ext uri="{BB962C8B-B14F-4D97-AF65-F5344CB8AC3E}">
        <p14:creationId xmlns:p14="http://schemas.microsoft.com/office/powerpoint/2010/main" val="3311313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478254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Performance of enterprise algorithm is better than baseline.</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73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468754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Performance of enterprise algorithm is better than baseline.</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74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468754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US NIC ice thickness is estimated based on Canadian NAIS ice chart, without quantitative data available, just chart. So only qualitative/visual comparison can be done. There are some Ice existence differences between the two, especially Lake Erie and southern part of Lake Michigan. </a:t>
            </a:r>
            <a:r>
              <a:rPr lang="en-US" sz="1200"/>
              <a:t>There are ice in southern part of Lake Michigan, Lake Huron,  and Lake Erie as seen in both images. </a:t>
            </a:r>
          </a:p>
          <a:p>
            <a:endParaRPr lang="en-US"/>
          </a:p>
        </p:txBody>
      </p:sp>
      <p:sp>
        <p:nvSpPr>
          <p:cNvPr id="4" name="Slide Number Placeholder 3"/>
          <p:cNvSpPr>
            <a:spLocks noGrp="1"/>
          </p:cNvSpPr>
          <p:nvPr>
            <p:ph type="sldNum" sz="quarter" idx="10"/>
          </p:nvPr>
        </p:nvSpPr>
        <p:spPr/>
        <p:txBody>
          <a:bodyPr/>
          <a:lstStyle/>
          <a:p>
            <a:fld id="{99CDE205-1257-F343-B408-C76637032043}" type="slidenum">
              <a:rPr lang="en-US" smtClean="0"/>
              <a:t>76</a:t>
            </a:fld>
            <a:endParaRPr lang="en-US"/>
          </a:p>
        </p:txBody>
      </p:sp>
    </p:spTree>
    <p:extLst>
      <p:ext uri="{BB962C8B-B14F-4D97-AF65-F5344CB8AC3E}">
        <p14:creationId xmlns:p14="http://schemas.microsoft.com/office/powerpoint/2010/main" val="42037372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US NIC ice thickness is estimated based on Canadian NAIS ice chart, without quantitative data available, just chart. So only qualitative/visual comparison can be done. There are some Ice existence differences between the two, especially Lake Erie and southern part of Lake Michigan. </a:t>
            </a:r>
            <a:r>
              <a:rPr lang="en-US" sz="1200"/>
              <a:t>There are ice in southern part of Lake Michigan, Lake Huron,  and Lake Erie as seen in both images. </a:t>
            </a:r>
          </a:p>
          <a:p>
            <a:endParaRPr lang="en-US"/>
          </a:p>
        </p:txBody>
      </p:sp>
      <p:sp>
        <p:nvSpPr>
          <p:cNvPr id="4" name="Slide Number Placeholder 3"/>
          <p:cNvSpPr>
            <a:spLocks noGrp="1"/>
          </p:cNvSpPr>
          <p:nvPr>
            <p:ph type="sldNum" sz="quarter" idx="10"/>
          </p:nvPr>
        </p:nvSpPr>
        <p:spPr/>
        <p:txBody>
          <a:bodyPr/>
          <a:lstStyle/>
          <a:p>
            <a:fld id="{99CDE205-1257-F343-B408-C76637032043}" type="slidenum">
              <a:rPr lang="en-US" smtClean="0"/>
              <a:t>77</a:t>
            </a:fld>
            <a:endParaRPr lang="en-US"/>
          </a:p>
        </p:txBody>
      </p:sp>
    </p:spTree>
    <p:extLst>
      <p:ext uri="{BB962C8B-B14F-4D97-AF65-F5344CB8AC3E}">
        <p14:creationId xmlns:p14="http://schemas.microsoft.com/office/powerpoint/2010/main" val="42037372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US NIC ice thickness is estimated based on Canadian NAIS ice chart, without quantitative data available, just chart. So only qualitative/visual comparison can be done. There are some Ice existence differences between the two, especially Lake Erie and southern part of Lake Michigan. </a:t>
            </a:r>
            <a:r>
              <a:rPr lang="en-US" sz="1200"/>
              <a:t>There are ice in southern part of Lake Michigan, Lake Huron,  and Lake Erie as seen in both images. </a:t>
            </a:r>
          </a:p>
          <a:p>
            <a:endParaRPr lang="en-US"/>
          </a:p>
        </p:txBody>
      </p:sp>
      <p:sp>
        <p:nvSpPr>
          <p:cNvPr id="4" name="Slide Number Placeholder 3"/>
          <p:cNvSpPr>
            <a:spLocks noGrp="1"/>
          </p:cNvSpPr>
          <p:nvPr>
            <p:ph type="sldNum" sz="quarter" idx="10"/>
          </p:nvPr>
        </p:nvSpPr>
        <p:spPr/>
        <p:txBody>
          <a:bodyPr/>
          <a:lstStyle/>
          <a:p>
            <a:fld id="{99CDE205-1257-F343-B408-C76637032043}" type="slidenum">
              <a:rPr lang="en-US" smtClean="0"/>
              <a:t>78</a:t>
            </a:fld>
            <a:endParaRPr lang="en-US"/>
          </a:p>
        </p:txBody>
      </p:sp>
    </p:spTree>
    <p:extLst>
      <p:ext uri="{BB962C8B-B14F-4D97-AF65-F5344CB8AC3E}">
        <p14:creationId xmlns:p14="http://schemas.microsoft.com/office/powerpoint/2010/main" val="42037372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US NIC ice thickness is estimated based on Canadian NAIS ice chart, without quantitative data available, just chart. So only qualitative/visual comparison can be done. There are some Ice existence differences between the two, especially Lake Erie and southern part of Lake Michigan. </a:t>
            </a:r>
            <a:r>
              <a:rPr lang="en-US" sz="1200"/>
              <a:t>There are ice in southern part of Lake Michigan, Lake Huron,  and Lake Erie as seen in both images. </a:t>
            </a:r>
          </a:p>
          <a:p>
            <a:endParaRPr lang="en-US"/>
          </a:p>
        </p:txBody>
      </p:sp>
      <p:sp>
        <p:nvSpPr>
          <p:cNvPr id="4" name="Slide Number Placeholder 3"/>
          <p:cNvSpPr>
            <a:spLocks noGrp="1"/>
          </p:cNvSpPr>
          <p:nvPr>
            <p:ph type="sldNum" sz="quarter" idx="10"/>
          </p:nvPr>
        </p:nvSpPr>
        <p:spPr/>
        <p:txBody>
          <a:bodyPr/>
          <a:lstStyle/>
          <a:p>
            <a:fld id="{99CDE205-1257-F343-B408-C76637032043}" type="slidenum">
              <a:rPr lang="en-US" smtClean="0"/>
              <a:t>79</a:t>
            </a:fld>
            <a:endParaRPr lang="en-US"/>
          </a:p>
        </p:txBody>
      </p:sp>
    </p:spTree>
    <p:extLst>
      <p:ext uri="{BB962C8B-B14F-4D97-AF65-F5344CB8AC3E}">
        <p14:creationId xmlns:p14="http://schemas.microsoft.com/office/powerpoint/2010/main" val="42037372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US NIC ice thickness is estimated based on Canadian NAIS ice chart, without quantitative data available, just chart. So only qualitative/visual comparison can be done. There are some Ice existence differences between the two, especially Lake Erie and southern part of Lake Michigan. </a:t>
            </a:r>
            <a:r>
              <a:rPr lang="en-US" sz="1200"/>
              <a:t>There are ice in southern part of Lake Michigan, Lake Huron,  and Lake Erie as seen in both images. </a:t>
            </a:r>
          </a:p>
          <a:p>
            <a:endParaRPr lang="en-US"/>
          </a:p>
        </p:txBody>
      </p:sp>
      <p:sp>
        <p:nvSpPr>
          <p:cNvPr id="4" name="Slide Number Placeholder 3"/>
          <p:cNvSpPr>
            <a:spLocks noGrp="1"/>
          </p:cNvSpPr>
          <p:nvPr>
            <p:ph type="sldNum" sz="quarter" idx="10"/>
          </p:nvPr>
        </p:nvSpPr>
        <p:spPr/>
        <p:txBody>
          <a:bodyPr/>
          <a:lstStyle/>
          <a:p>
            <a:fld id="{99CDE205-1257-F343-B408-C76637032043}" type="slidenum">
              <a:rPr lang="en-US" smtClean="0"/>
              <a:t>80</a:t>
            </a:fld>
            <a:endParaRPr lang="en-US"/>
          </a:p>
        </p:txBody>
      </p:sp>
    </p:spTree>
    <p:extLst>
      <p:ext uri="{BB962C8B-B14F-4D97-AF65-F5344CB8AC3E}">
        <p14:creationId xmlns:p14="http://schemas.microsoft.com/office/powerpoint/2010/main" val="42037372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a:t>This needs update</a:t>
            </a:r>
            <a:r>
              <a:rPr lang="en-US" baseline="0" dirty="0"/>
              <a:t> from the management</a:t>
            </a:r>
            <a:r>
              <a:rPr lang="en-US" dirty="0"/>
              <a:t>?</a:t>
            </a:r>
            <a:endParaRPr dirty="0"/>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4000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4000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Shape 52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24" name="Shape 524"/>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From E. Kline: The delta Provisional PS-PVR is for GOES-17 only. For </a:t>
            </a:r>
            <a:r>
              <a:rPr lang="en-US" sz="1200" b="0" i="0" u="none" strike="noStrike" cap="none" dirty="0" err="1">
                <a:solidFill>
                  <a:schemeClr val="dk1"/>
                </a:solidFill>
                <a:latin typeface="Calibri"/>
                <a:ea typeface="Calibri"/>
                <a:cs typeface="Calibri"/>
                <a:sym typeface="Calibri"/>
              </a:rPr>
              <a:t>cryo</a:t>
            </a:r>
            <a:r>
              <a:rPr lang="en-US" sz="1200" b="0" i="0" u="none" strike="noStrike" cap="none" dirty="0">
                <a:solidFill>
                  <a:schemeClr val="dk1"/>
                </a:solidFill>
                <a:latin typeface="Calibri"/>
                <a:ea typeface="Calibri"/>
                <a:cs typeface="Calibri"/>
                <a:sym typeface="Calibri"/>
              </a:rPr>
              <a:t> products it is currently scheduled for January 7, 2022. This will be a review of the enterprise algorithm with mitigations for the LHP anomaly incorporated. In the current review we are "ignoring" warm periods of GOES-17 performance, instead focusing on cool periods for GOES-17, and all times for GOES-16.</a:t>
            </a:r>
            <a:endParaRPr sz="1200" b="0" i="0" u="none" strike="noStrike" cap="none" dirty="0">
              <a:solidFill>
                <a:schemeClr val="dk1"/>
              </a:solidFill>
              <a:latin typeface="Calibri"/>
              <a:ea typeface="Calibri"/>
              <a:cs typeface="Calibri"/>
              <a:sym typeface="Calibri"/>
            </a:endParaRPr>
          </a:p>
        </p:txBody>
      </p:sp>
      <p:sp>
        <p:nvSpPr>
          <p:cNvPr id="525" name="Shape 525"/>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85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31503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141031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Shape 5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16" name="Shape 51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dirty="0"/>
          </a:p>
          <a:p>
            <a:pPr marL="0" marR="0" lvl="0" indent="0" algn="l" rtl="0">
              <a:spcBef>
                <a:spcPts val="0"/>
              </a:spcBef>
              <a:buSzPct val="25000"/>
              <a:buNone/>
            </a:pPr>
            <a:endParaRPr dirty="0"/>
          </a:p>
        </p:txBody>
      </p:sp>
      <p:sp>
        <p:nvSpPr>
          <p:cNvPr id="517" name="Shape 51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86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899953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6" name="Shape 326"/>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27" name="Shape 327"/>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87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823689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ctr" latinLnBrk="0" hangingPunct="1"/>
            <a:r>
              <a:rPr lang="en-US" sz="1200" b="0" i="0" u="none" strike="noStrike" kern="1200" cap="none" dirty="0">
                <a:solidFill>
                  <a:schemeClr val="dk1"/>
                </a:solidFill>
                <a:effectLst/>
                <a:latin typeface="Calibri"/>
                <a:ea typeface="Calibri"/>
                <a:cs typeface="Calibri"/>
                <a:sym typeface="Calibri"/>
              </a:rPr>
              <a:t> </a:t>
            </a:r>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88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086277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Performance of enterprise algorithm is better than baseline.</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90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468754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Performance of enterprise algorithm is better than baseline.</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91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979813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9" name="Shape 309"/>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10" name="Shape 310"/>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92</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463303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93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46626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algorithm does</a:t>
            </a:r>
            <a:r>
              <a:rPr lang="en-US" baseline="0" dirty="0"/>
              <a:t> not use the term of the emissivity difference between band 14 and 15. Our efforts have been focused on the enterprise algorithm.</a:t>
            </a:r>
          </a:p>
          <a:p>
            <a:endParaRPr lang="en-US" baseline="0" dirty="0"/>
          </a:p>
          <a:p>
            <a:r>
              <a:rPr lang="en-US" baseline="0" dirty="0"/>
              <a:t>Application examples</a:t>
            </a:r>
          </a:p>
          <a:p>
            <a:r>
              <a:rPr lang="en-US" baseline="0" dirty="0"/>
              <a:t>Downscaling of GOES-16 LST over urban or non-urban areas and its application in weather prediction models.</a:t>
            </a:r>
          </a:p>
          <a:p>
            <a:r>
              <a:rPr lang="en-US" dirty="0"/>
              <a:t>  Air surface temperature, heat</a:t>
            </a:r>
            <a:r>
              <a:rPr lang="en-US" baseline="0" dirty="0"/>
              <a:t> index.</a:t>
            </a:r>
          </a:p>
          <a:p>
            <a:endParaRPr lang="en-US" dirty="0"/>
          </a:p>
          <a:p>
            <a:r>
              <a:rPr lang="en-US" dirty="0"/>
              <a:t>Application</a:t>
            </a:r>
            <a:r>
              <a:rPr lang="en-US" baseline="0" dirty="0"/>
              <a:t> in drought, downscaling soil moisture product.</a:t>
            </a:r>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94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96727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Full Disk LST resolution</a:t>
            </a:r>
            <a:r>
              <a:rPr lang="en-US" baseline="0" dirty="0"/>
              <a:t> is 10 km. This has a few drawbacks:</a:t>
            </a:r>
          </a:p>
          <a:p>
            <a:pPr marL="228600" indent="-228600">
              <a:buAutoNum type="arabicPeriod"/>
            </a:pPr>
            <a:r>
              <a:rPr lang="en-US" baseline="0" dirty="0"/>
              <a:t>10 km resolution limits its application (e.g., drought)</a:t>
            </a:r>
          </a:p>
          <a:p>
            <a:pPr marL="228600" indent="-228600">
              <a:buAutoNum type="arabicPeriod"/>
            </a:pPr>
            <a:r>
              <a:rPr lang="en-US" baseline="0" dirty="0"/>
              <a:t>LST has large variability in space, such a coarse resolution is not enough for many studies;</a:t>
            </a:r>
          </a:p>
          <a:p>
            <a:pPr marL="228600" indent="-228600">
              <a:buAutoNum type="arabicPeriod"/>
            </a:pPr>
            <a:r>
              <a:rPr lang="en-US" baseline="0" dirty="0"/>
              <a:t>This requires extra processing step of aggregation;</a:t>
            </a:r>
          </a:p>
          <a:p>
            <a:pPr marL="228600" indent="-228600">
              <a:buAutoNum type="arabicPeriod"/>
            </a:pPr>
            <a:r>
              <a:rPr lang="en-US" baseline="0" dirty="0"/>
              <a:t>Aggregation algorithm is not available to AWG LST team, we can not reproduce the Full Disk product locally and therefore some issues can not be easily verified;</a:t>
            </a:r>
          </a:p>
          <a:p>
            <a:pPr marL="228600" indent="-228600">
              <a:buAutoNum type="arabicPeriod"/>
            </a:pPr>
            <a:r>
              <a:rPr lang="en-US" baseline="0" dirty="0"/>
              <a:t>10 km is much larger than the footprint of in-situ stations (~ a few tens meters), leading to a large validation uncertainty.</a:t>
            </a:r>
          </a:p>
          <a:p>
            <a:pPr marL="0" indent="0">
              <a:buNone/>
            </a:pPr>
            <a:endParaRPr lang="en-US" baseline="0" dirty="0"/>
          </a:p>
          <a:p>
            <a:pPr marL="0" indent="0">
              <a:buNone/>
            </a:pPr>
            <a:r>
              <a:rPr lang="en-US" baseline="0" dirty="0"/>
              <a:t>All three products are hourly, which can not reflect the quick change of LST and fails to take advantage of the rapid scan by ABI, e.g., 10 (15) min for FD, 5 min for CONUS, and 1 min for two MESOs for mode 3 (6).</a:t>
            </a:r>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95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592660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96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98785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t>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067862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t>97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0158138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98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6243088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100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400918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6" name="Shape 326"/>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327" name="Shape 327"/>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101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221396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p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5" name="Google Shape;1065;p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sz="1200" b="0" i="0" u="none" strike="noStrike" cap="none" dirty="0">
                <a:solidFill>
                  <a:schemeClr val="dk1"/>
                </a:solidFill>
                <a:latin typeface="Calibri"/>
                <a:ea typeface="Calibri"/>
                <a:cs typeface="Calibri"/>
                <a:sym typeface="Calibri"/>
              </a:rPr>
              <a:t>Items 2 and 3 combined in the</a:t>
            </a:r>
            <a:r>
              <a:rPr lang="en-US" sz="1200" b="0" i="0" u="none" strike="noStrike" cap="none" baseline="0" dirty="0">
                <a:solidFill>
                  <a:schemeClr val="dk1"/>
                </a:solidFill>
                <a:latin typeface="Calibri"/>
                <a:ea typeface="Calibri"/>
                <a:cs typeface="Calibri"/>
                <a:sym typeface="Calibri"/>
              </a:rPr>
              <a:t> same ADR 340</a:t>
            </a:r>
          </a:p>
          <a:p>
            <a:pPr marL="0" marR="0" lvl="0" indent="0" algn="l" rtl="0">
              <a:lnSpc>
                <a:spcPct val="100000"/>
              </a:lnSpc>
              <a:spcBef>
                <a:spcPts val="0"/>
              </a:spcBef>
              <a:spcAft>
                <a:spcPts val="0"/>
              </a:spcAft>
              <a:buClr>
                <a:schemeClr val="dk1"/>
              </a:buClr>
              <a:buSzPts val="300"/>
              <a:buFont typeface="Calibri"/>
              <a:buNone/>
            </a:pPr>
            <a:r>
              <a:rPr lang="en-US" sz="1200" b="0" i="0" u="none" strike="noStrike" cap="none" baseline="0" dirty="0">
                <a:solidFill>
                  <a:schemeClr val="dk1"/>
                </a:solidFill>
                <a:latin typeface="Calibri"/>
                <a:ea typeface="Calibri"/>
                <a:cs typeface="Calibri"/>
                <a:sym typeface="Calibri"/>
              </a:rPr>
              <a:t>Item 5 was added to ADR 644 in the last minute.</a:t>
            </a:r>
            <a:endParaRPr sz="1200" b="0" i="0" u="none" strike="noStrike" cap="none" dirty="0">
              <a:solidFill>
                <a:schemeClr val="dk1"/>
              </a:solidFill>
              <a:latin typeface="Calibri"/>
              <a:ea typeface="Calibri"/>
              <a:cs typeface="Calibri"/>
              <a:sym typeface="Calibri"/>
            </a:endParaRPr>
          </a:p>
        </p:txBody>
      </p:sp>
      <p:sp>
        <p:nvSpPr>
          <p:cNvPr id="1066" name="Google Shape;1066;p57: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t>102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4068020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g514e705e9b_3_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3" name="Google Shape;1073;g514e705e9b_3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sz="1200" b="0" i="0" u="none" strike="noStrike" cap="none" dirty="0">
                <a:solidFill>
                  <a:schemeClr val="dk1"/>
                </a:solidFill>
                <a:latin typeface="Calibri"/>
                <a:ea typeface="Calibri"/>
                <a:cs typeface="Calibri"/>
                <a:sym typeface="Calibri"/>
              </a:rPr>
              <a:t>Unsigned-integer data type leads</a:t>
            </a:r>
            <a:r>
              <a:rPr lang="en-US" sz="1200" b="0" i="0" u="none" strike="noStrike" cap="none" baseline="0" dirty="0">
                <a:solidFill>
                  <a:schemeClr val="dk1"/>
                </a:solidFill>
                <a:latin typeface="Calibri"/>
                <a:ea typeface="Calibri"/>
                <a:cs typeface="Calibri"/>
                <a:sym typeface="Calibri"/>
              </a:rPr>
              <a:t> to much confusion among different software packages, it is proposed to change the data type to signed integer and only use the positive half for LST. Advantages: 1. Consistent to its current implementation, 2. No confusion. Disadvantage: scaling error doubles, negligible impact on product performance. </a:t>
            </a:r>
            <a:endParaRPr sz="1200" b="0" i="0" u="none" strike="noStrike" cap="none" dirty="0">
              <a:solidFill>
                <a:schemeClr val="dk1"/>
              </a:solidFill>
              <a:latin typeface="Calibri"/>
              <a:ea typeface="Calibri"/>
              <a:cs typeface="Calibri"/>
              <a:sym typeface="Calibri"/>
            </a:endParaRPr>
          </a:p>
        </p:txBody>
      </p:sp>
      <p:sp>
        <p:nvSpPr>
          <p:cNvPr id="1074" name="Google Shape;1074;g514e705e9b_3_7: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t>103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5280991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130" name="Shape 130"/>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t>104</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8430977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Some areas</a:t>
            </a:r>
            <a:r>
              <a:rPr lang="en-US" baseline="0" dirty="0"/>
              <a:t> of G16 ice motion, under cloud-free conditions, show realistic ice motion patterns. Area-wide ice motion is not as coherent as shown examples</a:t>
            </a:r>
          </a:p>
          <a:p>
            <a:endParaRPr lang="en-US" baseline="0" dirty="0"/>
          </a:p>
          <a:p>
            <a:r>
              <a:rPr lang="en-US" baseline="0" dirty="0"/>
              <a:t>GOES-17 data from ASSIST shown plotted here, showing extent of ice motion footprint in the Bering Sea</a:t>
            </a:r>
          </a:p>
          <a:p>
            <a:endParaRPr lang="en-US" baseline="0" dirty="0"/>
          </a:p>
          <a:p>
            <a:r>
              <a:rPr lang="en-US" baseline="0" dirty="0"/>
              <a:t>Right: FD and CONUS LSTs at GOES-West. Relatively low FPM temperature period, minimally impacted by the FPM temp.</a:t>
            </a:r>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105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0464091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130" name="Shape 130"/>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t>107</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0670217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E60BDF-EEFE-4B16-8B55-22D76DA38891}"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108</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265090" name="Rectangle 7"/>
          <p:cNvSpPr txBox="1">
            <a:spLocks noGrp="1" noChangeArrowheads="1"/>
          </p:cNvSpPr>
          <p:nvPr/>
        </p:nvSpPr>
        <p:spPr bwMode="auto">
          <a:xfrm>
            <a:off x="3887133" y="8686643"/>
            <a:ext cx="2970867" cy="457357"/>
          </a:xfrm>
          <a:prstGeom prst="rect">
            <a:avLst/>
          </a:prstGeom>
          <a:noFill/>
          <a:ln w="9525">
            <a:noFill/>
            <a:miter lim="800000"/>
            <a:headEnd/>
            <a:tailEnd/>
          </a:ln>
        </p:spPr>
        <p:txBody>
          <a:bodyPr lIns="18716" tIns="0" rIns="18716" bIns="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E6846B5-FF8E-451A-B731-BBC00A6618EE}" type="slidenum">
              <a:rPr kumimoji="0" lang="en-US" sz="1000" b="0" i="1"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000" b="0" i="1" u="none" strike="noStrike" kern="0" cap="none" spc="0" normalizeH="0" baseline="0" noProof="0" dirty="0">
              <a:ln>
                <a:noFill/>
              </a:ln>
              <a:solidFill>
                <a:srgbClr val="000000"/>
              </a:solidFill>
              <a:effectLst/>
              <a:uLnTx/>
              <a:uFillTx/>
              <a:latin typeface="Arial"/>
              <a:cs typeface="Arial"/>
              <a:sym typeface="Arial"/>
            </a:endParaRPr>
          </a:p>
        </p:txBody>
      </p:sp>
      <p:sp>
        <p:nvSpPr>
          <p:cNvPr id="2265091" name="Slide Image Placeholder 1"/>
          <p:cNvSpPr>
            <a:spLocks noGrp="1" noRot="1" noChangeAspect="1" noTextEdit="1"/>
          </p:cNvSpPr>
          <p:nvPr>
            <p:ph type="sldImg"/>
          </p:nvPr>
        </p:nvSpPr>
        <p:spPr>
          <a:xfrm>
            <a:off x="1155700" y="690563"/>
            <a:ext cx="4554538" cy="3416300"/>
          </a:xfrm>
          <a:ln/>
        </p:spPr>
      </p:sp>
      <p:sp>
        <p:nvSpPr>
          <p:cNvPr id="2265092" name="Notes Placeholder 2"/>
          <p:cNvSpPr>
            <a:spLocks noGrp="1"/>
          </p:cNvSpPr>
          <p:nvPr>
            <p:ph type="body" idx="1"/>
          </p:nvPr>
        </p:nvSpPr>
        <p:spPr/>
        <p:txBody>
          <a:bodyPr lIns="90468" tIns="45234" rIns="90468" bIns="45234"/>
          <a:lstStyle/>
          <a:p>
            <a:pPr eaLnBrk="0" hangingPunct="0">
              <a:lnSpc>
                <a:spcPct val="90000"/>
              </a:lnSpc>
              <a:spcBef>
                <a:spcPct val="50000"/>
              </a:spcBef>
              <a:buClr>
                <a:srgbClr val="FAFD00"/>
              </a:buClr>
              <a:buFont typeface="Symbol" pitchFamily="18" charset="2"/>
              <a:buNone/>
            </a:pPr>
            <a:r>
              <a:rPr lang="en-US" b="0" dirty="0">
                <a:solidFill>
                  <a:srgbClr val="F8F8F8"/>
                </a:solidFill>
              </a:rPr>
              <a:t>High-quality</a:t>
            </a:r>
            <a:r>
              <a:rPr lang="en-US" b="0" baseline="0" dirty="0">
                <a:solidFill>
                  <a:srgbClr val="F8F8F8"/>
                </a:solidFill>
              </a:rPr>
              <a:t> validation sets for ice motion is very limited, especially for GOES 17 footprint, which only partially covers the Hudson Bay</a:t>
            </a:r>
          </a:p>
          <a:p>
            <a:pPr eaLnBrk="0" hangingPunct="0">
              <a:lnSpc>
                <a:spcPct val="90000"/>
              </a:lnSpc>
              <a:spcBef>
                <a:spcPct val="50000"/>
              </a:spcBef>
              <a:buClr>
                <a:srgbClr val="FAFD00"/>
              </a:buClr>
              <a:buFont typeface="Symbol" pitchFamily="18" charset="2"/>
              <a:buNone/>
            </a:pPr>
            <a:endParaRPr lang="en-US" b="0" baseline="0" dirty="0">
              <a:solidFill>
                <a:srgbClr val="F8F8F8"/>
              </a:solidFill>
            </a:endParaRPr>
          </a:p>
          <a:p>
            <a:pPr eaLnBrk="0" hangingPunct="0">
              <a:lnSpc>
                <a:spcPct val="90000"/>
              </a:lnSpc>
              <a:spcBef>
                <a:spcPct val="50000"/>
              </a:spcBef>
              <a:buClr>
                <a:srgbClr val="FAFD00"/>
              </a:buClr>
              <a:buFont typeface="Symbol" pitchFamily="18" charset="2"/>
              <a:buNone/>
            </a:pPr>
            <a:r>
              <a:rPr lang="en-US" b="0" baseline="0" dirty="0">
                <a:solidFill>
                  <a:srgbClr val="F8F8F8"/>
                </a:solidFill>
              </a:rPr>
              <a:t>More sites are needed, but were not available due to extensive cloud cover</a:t>
            </a:r>
            <a:endParaRPr lang="en-US" b="0" dirty="0">
              <a:solidFill>
                <a:srgbClr val="F8F8F8"/>
              </a:solidFill>
            </a:endParaRPr>
          </a:p>
        </p:txBody>
      </p:sp>
      <p:sp>
        <p:nvSpPr>
          <p:cNvPr id="2265093" name="Slide Number Placeholder 3"/>
          <p:cNvSpPr txBox="1">
            <a:spLocks noGrp="1"/>
          </p:cNvSpPr>
          <p:nvPr/>
        </p:nvSpPr>
        <p:spPr bwMode="auto">
          <a:xfrm>
            <a:off x="3887133" y="8686643"/>
            <a:ext cx="2970867" cy="457357"/>
          </a:xfrm>
          <a:prstGeom prst="rect">
            <a:avLst/>
          </a:prstGeom>
          <a:noFill/>
          <a:ln w="9525">
            <a:noFill/>
            <a:miter lim="800000"/>
            <a:headEnd/>
            <a:tailEnd/>
          </a:ln>
        </p:spPr>
        <p:txBody>
          <a:bodyPr lIns="18716" tIns="0" rIns="18716" bIns="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5AEE2D18-709D-4BC0-87E0-A8A9EC6197DD}" type="slidenum">
              <a:rPr kumimoji="0" lang="en-US" sz="1000" b="0" i="1"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000" b="0" i="1"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67794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10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8115514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110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6759802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study with more</a:t>
            </a:r>
            <a:r>
              <a:rPr lang="en-US" baseline="0" dirty="0"/>
              <a:t> G17 cases is necessary. On average, G17 has only 7.5% of G16 vector amounts. </a:t>
            </a:r>
          </a:p>
          <a:p>
            <a:endParaRPr lang="en-US" baseline="0" dirty="0"/>
          </a:p>
          <a:p>
            <a:r>
              <a:rPr lang="en-US" baseline="0" dirty="0"/>
              <a:t>Large errors in precision (both) and accuracy (direction) explained in following slides</a:t>
            </a:r>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111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985518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Coherent, reasonable ice</a:t>
            </a:r>
            <a:r>
              <a:rPr lang="en-US" baseline="0" dirty="0"/>
              <a:t> motion field in NW Hudson Bay. Compared to only two nearby OSI-SAF ice motion vectors, large standard deviation in direction and motion, even if bias were small.</a:t>
            </a:r>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112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2653839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Possible validation opportunity</a:t>
            </a:r>
            <a:r>
              <a:rPr lang="en-US" baseline="0" dirty="0"/>
              <a:t> using ~2% of GFS surface wind speed collocated with motion. Technically difficult with time constraints (</a:t>
            </a:r>
            <a:r>
              <a:rPr lang="en-US" baseline="0" dirty="0" err="1"/>
              <a:t>req’d</a:t>
            </a:r>
            <a:r>
              <a:rPr lang="en-US" baseline="0" dirty="0"/>
              <a:t> downloading GFS data, gridding, etc…) </a:t>
            </a:r>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113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3834889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when averaged to the nearest 0.25</a:t>
            </a:r>
            <a:r>
              <a:rPr lang="en-US" baseline="0" dirty="0"/>
              <a:t> degree </a:t>
            </a:r>
            <a:r>
              <a:rPr lang="en-US" baseline="0" dirty="0" err="1"/>
              <a:t>lat</a:t>
            </a:r>
            <a:r>
              <a:rPr lang="en-US" baseline="0" dirty="0"/>
              <a:t>/</a:t>
            </a:r>
            <a:r>
              <a:rPr lang="en-US" baseline="0" dirty="0" err="1"/>
              <a:t>lon</a:t>
            </a:r>
            <a:r>
              <a:rPr lang="en-US" baseline="0" dirty="0"/>
              <a:t>, currently output ice motion field is incoherent. Most deviation comes from vectors below 10 km/day speeds. Motion vectors at edge of clear/cloudy may also be tracking cloud</a:t>
            </a:r>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114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2110294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ASSIST data used as supplementary dataset. Similar output</a:t>
            </a:r>
            <a:r>
              <a:rPr lang="en-US" baseline="0" dirty="0"/>
              <a:t> files that were gridded and then clustered for analysis and statistics. </a:t>
            </a:r>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115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9036875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Clustering shows a more</a:t>
            </a:r>
            <a:r>
              <a:rPr lang="en-US" baseline="0" dirty="0"/>
              <a:t> logical distribution of motion and direction. Compares well (in many cases to 48-hour motion)</a:t>
            </a:r>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116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33686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Performance of clustered ice motion output is an</a:t>
            </a:r>
            <a:r>
              <a:rPr lang="en-US" baseline="0" dirty="0"/>
              <a:t> improvement over Ground System output statistics shown earlier.</a:t>
            </a:r>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117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308659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Statistical</a:t>
            </a:r>
            <a:r>
              <a:rPr lang="en-US" baseline="0" dirty="0"/>
              <a:t> errors and qualitative errors are too high to recommend for operational status at this time. ASSIST analysis shows that clustering current output could improve error statistics.</a:t>
            </a:r>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118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8563916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a:t>This needs update</a:t>
            </a:r>
            <a:r>
              <a:rPr lang="en-US" baseline="0" dirty="0"/>
              <a:t> from the management</a:t>
            </a:r>
            <a:r>
              <a:rPr lang="en-US" dirty="0"/>
              <a:t>?</a:t>
            </a:r>
            <a:endParaRPr dirty="0"/>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47659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6" name="Shape 326"/>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327" name="Shape 327"/>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11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0018825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804426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Shape 52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24" name="Shape 524"/>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From E. Kline: The delta Provisional PS-PVR is for GOES-17 only. For </a:t>
            </a:r>
            <a:r>
              <a:rPr lang="en-US" sz="1200" b="0" i="0" u="none" strike="noStrike" cap="none" dirty="0" err="1">
                <a:solidFill>
                  <a:schemeClr val="dk1"/>
                </a:solidFill>
                <a:latin typeface="Calibri"/>
                <a:ea typeface="Calibri"/>
                <a:cs typeface="Calibri"/>
                <a:sym typeface="Calibri"/>
              </a:rPr>
              <a:t>cryo</a:t>
            </a:r>
            <a:r>
              <a:rPr lang="en-US" sz="1200" b="0" i="0" u="none" strike="noStrike" cap="none" dirty="0">
                <a:solidFill>
                  <a:schemeClr val="dk1"/>
                </a:solidFill>
                <a:latin typeface="Calibri"/>
                <a:ea typeface="Calibri"/>
                <a:cs typeface="Calibri"/>
                <a:sym typeface="Calibri"/>
              </a:rPr>
              <a:t> products it is currently scheduled for January 7, 2022. This will be a review of the enterprise algorithm with mitigations for the LHP anomaly incorporated. In the current review we are "ignoring" warm periods of GOES-17 performance, instead focusing on cool periods for GOES-17, and all times for GOES-16.</a:t>
            </a:r>
            <a:endParaRPr sz="1200" b="0" i="0" u="none" strike="noStrike" cap="none" dirty="0">
              <a:solidFill>
                <a:schemeClr val="dk1"/>
              </a:solidFill>
              <a:latin typeface="Calibri"/>
              <a:ea typeface="Calibri"/>
              <a:cs typeface="Calibri"/>
              <a:sym typeface="Calibri"/>
            </a:endParaRPr>
          </a:p>
        </p:txBody>
      </p:sp>
      <p:sp>
        <p:nvSpPr>
          <p:cNvPr id="525" name="Shape 525"/>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123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6112505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Shape 5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16" name="Shape 51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dirty="0"/>
          </a:p>
          <a:p>
            <a:pPr marL="0" marR="0" lvl="0" indent="0" algn="l" rtl="0">
              <a:spcBef>
                <a:spcPts val="0"/>
              </a:spcBef>
              <a:buSzPct val="25000"/>
              <a:buNone/>
            </a:pPr>
            <a:endParaRPr dirty="0"/>
          </a:p>
        </p:txBody>
      </p:sp>
      <p:sp>
        <p:nvSpPr>
          <p:cNvPr id="517" name="Shape 51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124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5230352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6" name="Shape 326"/>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27" name="Shape 327"/>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125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8946144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ctr" latinLnBrk="0" hangingPunct="1"/>
            <a:r>
              <a:rPr lang="en-US" sz="1200" b="0" i="0" u="none" strike="noStrike" kern="1200" cap="none" dirty="0">
                <a:solidFill>
                  <a:schemeClr val="dk1"/>
                </a:solidFill>
                <a:effectLst/>
                <a:latin typeface="Calibri"/>
                <a:ea typeface="Calibri"/>
                <a:cs typeface="Calibri"/>
                <a:sym typeface="Calibri"/>
              </a:rPr>
              <a:t> </a:t>
            </a:r>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126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6767651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Shape 947"/>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lang="en-US" sz="1200" b="0" i="0" u="none" strike="noStrike" cap="none" dirty="0">
              <a:solidFill>
                <a:schemeClr val="dk1"/>
              </a:solidFill>
              <a:latin typeface="Calibri"/>
              <a:ea typeface="Calibri"/>
              <a:cs typeface="Calibri"/>
              <a:sym typeface="Calibri"/>
            </a:endParaRPr>
          </a:p>
        </p:txBody>
      </p:sp>
      <p:sp>
        <p:nvSpPr>
          <p:cNvPr id="948" name="Shape 94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11522310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clustering routines exist and improve other operational GOES</a:t>
            </a:r>
            <a:r>
              <a:rPr lang="en-US" baseline="0" dirty="0"/>
              <a:t>-series products.</a:t>
            </a:r>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129</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6097465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131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69281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132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4356511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130" name="Shape 130"/>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136</a:t>
            </a:fld>
            <a:endParaRPr lang="en-US"/>
          </a:p>
        </p:txBody>
      </p:sp>
    </p:spTree>
    <p:extLst>
      <p:ext uri="{BB962C8B-B14F-4D97-AF65-F5344CB8AC3E}">
        <p14:creationId xmlns:p14="http://schemas.microsoft.com/office/powerpoint/2010/main" val="4174555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Main Title Slide">
    <p:spTree>
      <p:nvGrpSpPr>
        <p:cNvPr id="1" name="Shape 16"/>
        <p:cNvGrpSpPr/>
        <p:nvPr/>
      </p:nvGrpSpPr>
      <p:grpSpPr>
        <a:xfrm>
          <a:off x="0" y="0"/>
          <a:ext cx="0" cy="0"/>
          <a:chOff x="0" y="0"/>
          <a:chExt cx="0" cy="0"/>
        </a:xfrm>
      </p:grpSpPr>
      <p:sp>
        <p:nvSpPr>
          <p:cNvPr id="17" name="Shape 17"/>
          <p:cNvSpPr txBox="1">
            <a:spLocks noGrp="1"/>
          </p:cNvSpPr>
          <p:nvPr>
            <p:ph type="ctrTitle"/>
          </p:nvPr>
        </p:nvSpPr>
        <p:spPr>
          <a:xfrm>
            <a:off x="685800" y="2130425"/>
            <a:ext cx="7772400" cy="1470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subTitle" idx="1"/>
          </p:nvPr>
        </p:nvSpPr>
        <p:spPr>
          <a:xfrm>
            <a:off x="1371602" y="3886200"/>
            <a:ext cx="6400799" cy="1752600"/>
          </a:xfrm>
          <a:prstGeom prst="rect">
            <a:avLst/>
          </a:prstGeom>
          <a:noFill/>
          <a:ln>
            <a:noFill/>
          </a:ln>
        </p:spPr>
        <p:txBody>
          <a:bodyPr lIns="91425" tIns="91425" rIns="91425" bIns="91425" anchor="t" anchorCtr="0"/>
          <a:lstStyle>
            <a:lvl1pPr marL="0" marR="0" lvl="0" indent="0" algn="ctr" rtl="0">
              <a:lnSpc>
                <a:spcPct val="100000"/>
              </a:lnSpc>
              <a:spcBef>
                <a:spcPts val="640"/>
              </a:spcBef>
              <a:spcAft>
                <a:spcPts val="0"/>
              </a:spcAft>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lnSpc>
                <a:spcPct val="100000"/>
              </a:lnSpc>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lnSpc>
                <a:spcPct val="100000"/>
              </a:lnSpc>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9" name="Shape 19"/>
          <p:cNvSpPr txBox="1">
            <a:spLocks noGrp="1"/>
          </p:cNvSpPr>
          <p:nvPr>
            <p:ph type="dt" idx="10"/>
          </p:nvPr>
        </p:nvSpPr>
        <p:spPr>
          <a:xfrm>
            <a:off x="457200" y="6356353"/>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ftr" idx="11"/>
          </p:nvPr>
        </p:nvSpPr>
        <p:spPr>
          <a:xfrm>
            <a:off x="3124200" y="6356353"/>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sldNum" idx="12"/>
          </p:nvPr>
        </p:nvSpPr>
        <p:spPr>
          <a:xfrm>
            <a:off x="6553204" y="6356353"/>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219"/>
        <p:cNvGrpSpPr/>
        <p:nvPr/>
      </p:nvGrpSpPr>
      <p:grpSpPr>
        <a:xfrm>
          <a:off x="0" y="0"/>
          <a:ext cx="0" cy="0"/>
          <a:chOff x="0" y="0"/>
          <a:chExt cx="0" cy="0"/>
        </a:xfrm>
      </p:grpSpPr>
      <p:sp>
        <p:nvSpPr>
          <p:cNvPr id="220" name="Shape 220"/>
          <p:cNvSpPr txBox="1">
            <a:spLocks noGrp="1"/>
          </p:cNvSpPr>
          <p:nvPr>
            <p:ph type="title"/>
          </p:nvPr>
        </p:nvSpPr>
        <p:spPr>
          <a:xfrm>
            <a:off x="457200" y="-46035"/>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21" name="Shape 221"/>
          <p:cNvSpPr txBox="1">
            <a:spLocks noGrp="1"/>
          </p:cNvSpPr>
          <p:nvPr>
            <p:ph type="body" idx="1"/>
          </p:nvPr>
        </p:nvSpPr>
        <p:spPr>
          <a:xfrm rot="5400000">
            <a:off x="2309019" y="-386556"/>
            <a:ext cx="4525960" cy="8229600"/>
          </a:xfrm>
          <a:prstGeom prst="rect">
            <a:avLst/>
          </a:prstGeom>
          <a:noFill/>
          <a:ln>
            <a:noFill/>
          </a:ln>
        </p:spPr>
        <p:txBody>
          <a:bodyPr lIns="91425" tIns="91425" rIns="91425" bIns="91425" anchor="t" anchorCtr="0"/>
          <a:lstStyle>
            <a:lvl1pPr marL="342900" marR="0" lvl="0" indent="266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2476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2286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2" name="Shape 222"/>
          <p:cNvSpPr txBox="1">
            <a:spLocks noGrp="1"/>
          </p:cNvSpPr>
          <p:nvPr>
            <p:ph type="dt" idx="10"/>
          </p:nvPr>
        </p:nvSpPr>
        <p:spPr>
          <a:xfrm>
            <a:off x="457200" y="6356353"/>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23" name="Shape 223"/>
          <p:cNvSpPr txBox="1">
            <a:spLocks noGrp="1"/>
          </p:cNvSpPr>
          <p:nvPr>
            <p:ph type="ftr" idx="11"/>
          </p:nvPr>
        </p:nvSpPr>
        <p:spPr>
          <a:xfrm>
            <a:off x="3124200" y="6356353"/>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24" name="Shape 224"/>
          <p:cNvSpPr txBox="1">
            <a:spLocks noGrp="1"/>
          </p:cNvSpPr>
          <p:nvPr>
            <p:ph type="sldNum" idx="12"/>
          </p:nvPr>
        </p:nvSpPr>
        <p:spPr>
          <a:xfrm>
            <a:off x="6553200" y="6356353"/>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rot="5400000">
            <a:off x="4732338" y="2171700"/>
            <a:ext cx="5851525" cy="20574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27" name="Shape 227"/>
          <p:cNvSpPr txBox="1">
            <a:spLocks noGrp="1"/>
          </p:cNvSpPr>
          <p:nvPr>
            <p:ph type="body" idx="1"/>
          </p:nvPr>
        </p:nvSpPr>
        <p:spPr>
          <a:xfrm rot="5400000">
            <a:off x="541337" y="190497"/>
            <a:ext cx="5851525" cy="6019798"/>
          </a:xfrm>
          <a:prstGeom prst="rect">
            <a:avLst/>
          </a:prstGeom>
          <a:noFill/>
          <a:ln>
            <a:noFill/>
          </a:ln>
        </p:spPr>
        <p:txBody>
          <a:bodyPr lIns="91425" tIns="91425" rIns="91425" bIns="91425" anchor="t" anchorCtr="0"/>
          <a:lstStyle>
            <a:lvl1pPr marL="342900" marR="0" lvl="0" indent="266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2476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2286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8" name="Shape 228"/>
          <p:cNvSpPr txBox="1">
            <a:spLocks noGrp="1"/>
          </p:cNvSpPr>
          <p:nvPr>
            <p:ph type="dt" idx="10"/>
          </p:nvPr>
        </p:nvSpPr>
        <p:spPr>
          <a:xfrm>
            <a:off x="457200" y="6356353"/>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29" name="Shape 229"/>
          <p:cNvSpPr txBox="1">
            <a:spLocks noGrp="1"/>
          </p:cNvSpPr>
          <p:nvPr>
            <p:ph type="ftr" idx="11"/>
          </p:nvPr>
        </p:nvSpPr>
        <p:spPr>
          <a:xfrm>
            <a:off x="3124200" y="6356353"/>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30" name="Shape 230"/>
          <p:cNvSpPr txBox="1">
            <a:spLocks noGrp="1"/>
          </p:cNvSpPr>
          <p:nvPr>
            <p:ph type="sldNum" idx="12"/>
          </p:nvPr>
        </p:nvSpPr>
        <p:spPr>
          <a:xfrm>
            <a:off x="6553200" y="6356353"/>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Main Title Slide">
    <p:spTree>
      <p:nvGrpSpPr>
        <p:cNvPr id="1" name="Shape 16"/>
        <p:cNvGrpSpPr/>
        <p:nvPr/>
      </p:nvGrpSpPr>
      <p:grpSpPr>
        <a:xfrm>
          <a:off x="0" y="0"/>
          <a:ext cx="0" cy="0"/>
          <a:chOff x="0" y="0"/>
          <a:chExt cx="0" cy="0"/>
        </a:xfrm>
      </p:grpSpPr>
      <p:sp>
        <p:nvSpPr>
          <p:cNvPr id="17" name="Shape 17"/>
          <p:cNvSpPr txBox="1">
            <a:spLocks noGrp="1"/>
          </p:cNvSpPr>
          <p:nvPr>
            <p:ph type="ctrTitle"/>
          </p:nvPr>
        </p:nvSpPr>
        <p:spPr>
          <a:xfrm>
            <a:off x="685800" y="2130425"/>
            <a:ext cx="7772400" cy="1470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subTitle" idx="1"/>
          </p:nvPr>
        </p:nvSpPr>
        <p:spPr>
          <a:xfrm>
            <a:off x="1371602" y="3886200"/>
            <a:ext cx="6400799" cy="1752600"/>
          </a:xfrm>
          <a:prstGeom prst="rect">
            <a:avLst/>
          </a:prstGeom>
          <a:noFill/>
          <a:ln>
            <a:noFill/>
          </a:ln>
        </p:spPr>
        <p:txBody>
          <a:bodyPr lIns="91425" tIns="91425" rIns="91425" bIns="91425" anchor="t" anchorCtr="0"/>
          <a:lstStyle>
            <a:lvl1pPr marL="0" marR="0" lvl="0" indent="0" algn="ctr" rtl="0">
              <a:lnSpc>
                <a:spcPct val="100000"/>
              </a:lnSpc>
              <a:spcBef>
                <a:spcPts val="640"/>
              </a:spcBef>
              <a:spcAft>
                <a:spcPts val="0"/>
              </a:spcAft>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lnSpc>
                <a:spcPct val="100000"/>
              </a:lnSpc>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lnSpc>
                <a:spcPct val="100000"/>
              </a:lnSpc>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9" name="Shape 19"/>
          <p:cNvSpPr txBox="1">
            <a:spLocks noGrp="1"/>
          </p:cNvSpPr>
          <p:nvPr>
            <p:ph type="dt" idx="10"/>
          </p:nvPr>
        </p:nvSpPr>
        <p:spPr>
          <a:xfrm>
            <a:off x="457200" y="6356353"/>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ftr" idx="11"/>
          </p:nvPr>
        </p:nvSpPr>
        <p:spPr>
          <a:xfrm>
            <a:off x="3124200" y="6356353"/>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sldNum" idx="12"/>
          </p:nvPr>
        </p:nvSpPr>
        <p:spPr>
          <a:xfrm>
            <a:off x="6553204" y="6356353"/>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9448006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40632" y="6356350"/>
            <a:ext cx="914400" cy="365125"/>
          </a:xfrm>
        </p:spPr>
        <p:txBody>
          <a:bodyPr/>
          <a:lstStyle>
            <a:lvl1pPr>
              <a:defRPr smtClean="0"/>
            </a:lvl1pPr>
          </a:lstStyle>
          <a:p>
            <a:endParaRPr lang="en-US" alt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615ADB79-25D6-47C0-AB51-22A13A0BBB50}"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28004775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Main Title Slide">
    <p:spTree>
      <p:nvGrpSpPr>
        <p:cNvPr id="1" name="Shape 16"/>
        <p:cNvGrpSpPr/>
        <p:nvPr/>
      </p:nvGrpSpPr>
      <p:grpSpPr>
        <a:xfrm>
          <a:off x="0" y="0"/>
          <a:ext cx="0" cy="0"/>
          <a:chOff x="0" y="0"/>
          <a:chExt cx="0" cy="0"/>
        </a:xfrm>
      </p:grpSpPr>
      <p:sp>
        <p:nvSpPr>
          <p:cNvPr id="17" name="Shape 17"/>
          <p:cNvSpPr txBox="1">
            <a:spLocks noGrp="1"/>
          </p:cNvSpPr>
          <p:nvPr>
            <p:ph type="ctrTitle"/>
          </p:nvPr>
        </p:nvSpPr>
        <p:spPr>
          <a:xfrm>
            <a:off x="685800" y="2130425"/>
            <a:ext cx="7772400" cy="1470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subTitle" idx="1"/>
          </p:nvPr>
        </p:nvSpPr>
        <p:spPr>
          <a:xfrm>
            <a:off x="1371602" y="3886200"/>
            <a:ext cx="6400799" cy="1752600"/>
          </a:xfrm>
          <a:prstGeom prst="rect">
            <a:avLst/>
          </a:prstGeom>
          <a:noFill/>
          <a:ln>
            <a:noFill/>
          </a:ln>
        </p:spPr>
        <p:txBody>
          <a:bodyPr lIns="91425" tIns="91425" rIns="91425" bIns="91425" anchor="t" anchorCtr="0"/>
          <a:lstStyle>
            <a:lvl1pPr marL="0" marR="0" lvl="0" indent="0" algn="ctr" rtl="0">
              <a:lnSpc>
                <a:spcPct val="100000"/>
              </a:lnSpc>
              <a:spcBef>
                <a:spcPts val="640"/>
              </a:spcBef>
              <a:spcAft>
                <a:spcPts val="0"/>
              </a:spcAft>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lnSpc>
                <a:spcPct val="100000"/>
              </a:lnSpc>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lnSpc>
                <a:spcPct val="100000"/>
              </a:lnSpc>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9" name="Shape 19"/>
          <p:cNvSpPr txBox="1">
            <a:spLocks noGrp="1"/>
          </p:cNvSpPr>
          <p:nvPr>
            <p:ph type="dt" idx="10"/>
          </p:nvPr>
        </p:nvSpPr>
        <p:spPr>
          <a:xfrm>
            <a:off x="457200" y="6356353"/>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ftr" idx="11"/>
          </p:nvPr>
        </p:nvSpPr>
        <p:spPr>
          <a:xfrm>
            <a:off x="3124200" y="6356353"/>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sldNum" idx="12"/>
          </p:nvPr>
        </p:nvSpPr>
        <p:spPr>
          <a:xfrm>
            <a:off x="6553204" y="6356353"/>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6702212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vl1pPr>
          </a:lstStyle>
          <a:p>
            <a:endParaRPr lang="en-US" alt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4AB52BE0-4CA4-4BD3-BC9F-B41F86E8D2EE}"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20446512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457200" y="-46035"/>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94" name="Shape 94"/>
          <p:cNvSpPr txBox="1">
            <a:spLocks noGrp="1"/>
          </p:cNvSpPr>
          <p:nvPr>
            <p:ph type="body" idx="1"/>
          </p:nvPr>
        </p:nvSpPr>
        <p:spPr>
          <a:xfrm>
            <a:off x="457200" y="1465264"/>
            <a:ext cx="8229600" cy="452596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 name="Shape 95"/>
          <p:cNvSpPr txBox="1">
            <a:spLocks noGrp="1"/>
          </p:cNvSpPr>
          <p:nvPr>
            <p:ph type="dt" idx="10"/>
          </p:nvPr>
        </p:nvSpPr>
        <p:spPr>
          <a:xfrm>
            <a:off x="457200" y="6356353"/>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6" name="Shape 96"/>
          <p:cNvSpPr txBox="1">
            <a:spLocks noGrp="1"/>
          </p:cNvSpPr>
          <p:nvPr>
            <p:ph type="ftr" idx="11"/>
          </p:nvPr>
        </p:nvSpPr>
        <p:spPr>
          <a:xfrm>
            <a:off x="3124200" y="6356353"/>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 name="Shape 97"/>
          <p:cNvSpPr txBox="1">
            <a:spLocks noGrp="1"/>
          </p:cNvSpPr>
          <p:nvPr>
            <p:ph type="sldNum" idx="12"/>
          </p:nvPr>
        </p:nvSpPr>
        <p:spPr>
          <a:xfrm>
            <a:off x="6553200" y="6356353"/>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17159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40632" y="6356350"/>
            <a:ext cx="914400" cy="365125"/>
          </a:xfrm>
        </p:spPr>
        <p:txBody>
          <a:bodyPr/>
          <a:lstStyle>
            <a:lvl1pPr>
              <a:defRPr smtClean="0"/>
            </a:lvl1pPr>
          </a:lstStyle>
          <a:p>
            <a:endParaRPr lang="en-US" altLang="en-US" dirty="0">
              <a:solidFill>
                <a:prstClr val="white"/>
              </a:solidFill>
            </a:endParaRPr>
          </a:p>
        </p:txBody>
      </p:sp>
      <p:sp>
        <p:nvSpPr>
          <p:cNvPr id="6" name="Slide Number Placeholder 5"/>
          <p:cNvSpPr>
            <a:spLocks noGrp="1"/>
          </p:cNvSpPr>
          <p:nvPr>
            <p:ph type="sldNum" sz="quarter" idx="12"/>
          </p:nvPr>
        </p:nvSpPr>
        <p:spPr/>
        <p:txBody>
          <a:bodyPr/>
          <a:lstStyle>
            <a:lvl1pPr>
              <a:defRPr>
                <a:latin typeface="+mn-lt"/>
              </a:defRPr>
            </a:lvl1pPr>
          </a:lstStyle>
          <a:p>
            <a:fld id="{615ADB79-25D6-47C0-AB51-22A13A0BBB50}" type="slidenum">
              <a:rPr lang="en-US" altLang="en-US" smtClean="0">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13333841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vl1pPr>
          </a:lstStyle>
          <a:p>
            <a:endParaRPr lang="en-US" alt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4AB52BE0-4CA4-4BD3-BC9F-B41F86E8D2EE}"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23633846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457200" y="-46035"/>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94" name="Shape 94"/>
          <p:cNvSpPr txBox="1">
            <a:spLocks noGrp="1"/>
          </p:cNvSpPr>
          <p:nvPr>
            <p:ph type="body" idx="1"/>
          </p:nvPr>
        </p:nvSpPr>
        <p:spPr>
          <a:xfrm>
            <a:off x="457200" y="1465264"/>
            <a:ext cx="8229600" cy="452596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 name="Shape 95"/>
          <p:cNvSpPr txBox="1">
            <a:spLocks noGrp="1"/>
          </p:cNvSpPr>
          <p:nvPr>
            <p:ph type="dt" idx="10"/>
          </p:nvPr>
        </p:nvSpPr>
        <p:spPr>
          <a:xfrm>
            <a:off x="457200" y="6356353"/>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6" name="Shape 96"/>
          <p:cNvSpPr txBox="1">
            <a:spLocks noGrp="1"/>
          </p:cNvSpPr>
          <p:nvPr>
            <p:ph type="ftr" idx="11"/>
          </p:nvPr>
        </p:nvSpPr>
        <p:spPr>
          <a:xfrm>
            <a:off x="3124200" y="6356353"/>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7" name="Shape 97"/>
          <p:cNvSpPr txBox="1">
            <a:spLocks noGrp="1"/>
          </p:cNvSpPr>
          <p:nvPr>
            <p:ph type="sldNum" idx="12"/>
          </p:nvPr>
        </p:nvSpPr>
        <p:spPr>
          <a:xfrm>
            <a:off x="6553200" y="6356353"/>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083876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457202" y="273050"/>
            <a:ext cx="3008399" cy="11619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libri"/>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61" name="Shape 61"/>
          <p:cNvSpPr txBox="1">
            <a:spLocks noGrp="1"/>
          </p:cNvSpPr>
          <p:nvPr>
            <p:ph type="body" idx="1"/>
          </p:nvPr>
        </p:nvSpPr>
        <p:spPr>
          <a:xfrm>
            <a:off x="3575053" y="273052"/>
            <a:ext cx="5111699" cy="5852999"/>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body" idx="2"/>
          </p:nvPr>
        </p:nvSpPr>
        <p:spPr>
          <a:xfrm>
            <a:off x="457202" y="1435102"/>
            <a:ext cx="3008399" cy="4691099"/>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dt" idx="10"/>
          </p:nvPr>
        </p:nvSpPr>
        <p:spPr>
          <a:xfrm>
            <a:off x="457200" y="6356353"/>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ftr" idx="11"/>
          </p:nvPr>
        </p:nvSpPr>
        <p:spPr>
          <a:xfrm>
            <a:off x="3124200" y="6356353"/>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sldNum" idx="12"/>
          </p:nvPr>
        </p:nvSpPr>
        <p:spPr>
          <a:xfrm>
            <a:off x="6553204" y="6356353"/>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457200" y="-460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41" name="Shape 41"/>
          <p:cNvSpPr txBox="1">
            <a:spLocks noGrp="1"/>
          </p:cNvSpPr>
          <p:nvPr>
            <p:ph type="body" idx="1"/>
          </p:nvPr>
        </p:nvSpPr>
        <p:spPr>
          <a:xfrm>
            <a:off x="457200" y="1600201"/>
            <a:ext cx="4038599" cy="4526100"/>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body" idx="2"/>
          </p:nvPr>
        </p:nvSpPr>
        <p:spPr>
          <a:xfrm>
            <a:off x="4648202" y="1600201"/>
            <a:ext cx="4038599" cy="4526100"/>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dt" idx="10"/>
          </p:nvPr>
        </p:nvSpPr>
        <p:spPr>
          <a:xfrm>
            <a:off x="457200" y="6356353"/>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ftr" idx="11"/>
          </p:nvPr>
        </p:nvSpPr>
        <p:spPr>
          <a:xfrm>
            <a:off x="3124200" y="6356353"/>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sldNum" idx="12"/>
          </p:nvPr>
        </p:nvSpPr>
        <p:spPr>
          <a:xfrm>
            <a:off x="6553204" y="6356353"/>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610722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vl1pPr>
          </a:lstStyle>
          <a:p>
            <a:endParaRPr lang="en-US" alt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4AB52BE0-4CA4-4BD3-BC9F-B41F86E8D2EE}"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31999452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1564350" y="288575"/>
            <a:ext cx="5961300" cy="8537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FFFFFF"/>
              </a:buClr>
              <a:buFont typeface="Arial"/>
              <a:buNone/>
              <a:defRPr sz="2800" b="0" i="0" u="none" strike="noStrike" cap="none">
                <a:solidFill>
                  <a:srgbClr val="FFFFFF"/>
                </a:solidFill>
                <a:latin typeface="Arial"/>
                <a:ea typeface="Arial"/>
                <a:cs typeface="Arial"/>
                <a:sym typeface="Arial"/>
              </a:defRPr>
            </a:lvl1pPr>
            <a:lvl2pPr lvl="1" indent="0">
              <a:spcBef>
                <a:spcPts val="0"/>
              </a:spcBef>
              <a:buClr>
                <a:srgbClr val="FFFFFF"/>
              </a:buClr>
              <a:buFont typeface="Arial"/>
              <a:buNone/>
              <a:defRPr sz="2800">
                <a:solidFill>
                  <a:srgbClr val="FFFFFF"/>
                </a:solidFill>
              </a:defRPr>
            </a:lvl2pPr>
            <a:lvl3pPr lvl="2" indent="0">
              <a:spcBef>
                <a:spcPts val="0"/>
              </a:spcBef>
              <a:buClr>
                <a:srgbClr val="FFFFFF"/>
              </a:buClr>
              <a:buFont typeface="Arial"/>
              <a:buNone/>
              <a:defRPr sz="2800">
                <a:solidFill>
                  <a:srgbClr val="FFFFFF"/>
                </a:solidFill>
              </a:defRPr>
            </a:lvl3pPr>
            <a:lvl4pPr lvl="3" indent="0">
              <a:spcBef>
                <a:spcPts val="0"/>
              </a:spcBef>
              <a:buClr>
                <a:srgbClr val="FFFFFF"/>
              </a:buClr>
              <a:buFont typeface="Arial"/>
              <a:buNone/>
              <a:defRPr sz="2800">
                <a:solidFill>
                  <a:srgbClr val="FFFFFF"/>
                </a:solidFill>
              </a:defRPr>
            </a:lvl4pPr>
            <a:lvl5pPr lvl="4" indent="0">
              <a:spcBef>
                <a:spcPts val="0"/>
              </a:spcBef>
              <a:buClr>
                <a:srgbClr val="FFFFFF"/>
              </a:buClr>
              <a:buFont typeface="Arial"/>
              <a:buNone/>
              <a:defRPr sz="2800">
                <a:solidFill>
                  <a:srgbClr val="FFFFFF"/>
                </a:solidFill>
              </a:defRPr>
            </a:lvl5pPr>
            <a:lvl6pPr lvl="5" indent="0">
              <a:spcBef>
                <a:spcPts val="0"/>
              </a:spcBef>
              <a:buClr>
                <a:srgbClr val="FFFFFF"/>
              </a:buClr>
              <a:buFont typeface="Arial"/>
              <a:buNone/>
              <a:defRPr sz="2800">
                <a:solidFill>
                  <a:srgbClr val="FFFFFF"/>
                </a:solidFill>
              </a:defRPr>
            </a:lvl6pPr>
            <a:lvl7pPr lvl="6" indent="0">
              <a:spcBef>
                <a:spcPts val="0"/>
              </a:spcBef>
              <a:buClr>
                <a:srgbClr val="FFFFFF"/>
              </a:buClr>
              <a:buFont typeface="Arial"/>
              <a:buNone/>
              <a:defRPr sz="2800">
                <a:solidFill>
                  <a:srgbClr val="FFFFFF"/>
                </a:solidFill>
              </a:defRPr>
            </a:lvl7pPr>
            <a:lvl8pPr lvl="7" indent="0">
              <a:spcBef>
                <a:spcPts val="0"/>
              </a:spcBef>
              <a:buClr>
                <a:srgbClr val="FFFFFF"/>
              </a:buClr>
              <a:buFont typeface="Arial"/>
              <a:buNone/>
              <a:defRPr sz="2800">
                <a:solidFill>
                  <a:srgbClr val="FFFFFF"/>
                </a:solidFill>
              </a:defRPr>
            </a:lvl8pPr>
            <a:lvl9pPr lvl="8" indent="0">
              <a:spcBef>
                <a:spcPts val="0"/>
              </a:spcBef>
              <a:buClr>
                <a:srgbClr val="FFFFFF"/>
              </a:buClr>
              <a:buFont typeface="Arial"/>
              <a:buNone/>
              <a:defRPr sz="2800">
                <a:solidFill>
                  <a:srgbClr val="FFFFFF"/>
                </a:solidFill>
              </a:defRPr>
            </a:lvl9pPr>
          </a:lstStyle>
          <a:p>
            <a:endParaRPr/>
          </a:p>
        </p:txBody>
      </p:sp>
      <p:sp>
        <p:nvSpPr>
          <p:cNvPr id="15" name="Shape 15"/>
          <p:cNvSpPr txBox="1">
            <a:spLocks noGrp="1"/>
          </p:cNvSpPr>
          <p:nvPr>
            <p:ph type="body" idx="1"/>
          </p:nvPr>
        </p:nvSpPr>
        <p:spPr>
          <a:xfrm>
            <a:off x="311700" y="1536633"/>
            <a:ext cx="8520599" cy="4555199"/>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rgbClr val="FFFFFF"/>
              </a:buClr>
              <a:buFont typeface="Arial"/>
              <a:buNone/>
              <a:defRPr sz="1800" b="0" i="0" u="none" strike="noStrike" cap="none">
                <a:solidFill>
                  <a:srgbClr val="FFFFFF"/>
                </a:solidFill>
                <a:latin typeface="Arial"/>
                <a:ea typeface="Arial"/>
                <a:cs typeface="Arial"/>
                <a:sym typeface="Arial"/>
              </a:defRPr>
            </a:lvl1pPr>
            <a:lvl2pPr marL="457200" marR="0" lvl="1"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2pPr>
            <a:lvl3pPr marL="914400" marR="0" lvl="2"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3pPr>
            <a:lvl4pPr marL="1371600" marR="0" lvl="3"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4pPr>
            <a:lvl5pPr marL="1828800" marR="0" lvl="4"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5pPr>
            <a:lvl6pPr marL="2286000" marR="0" lvl="5"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6pPr>
            <a:lvl7pPr marL="2743200" marR="0" lvl="6"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7pPr>
            <a:lvl8pPr marL="3200400" marR="0" lvl="7"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8pPr>
            <a:lvl9pPr marL="3657600" marR="0" lvl="8"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9pPr>
          </a:lstStyle>
          <a:p>
            <a:endParaRPr/>
          </a:p>
        </p:txBody>
      </p:sp>
      <p:sp>
        <p:nvSpPr>
          <p:cNvPr id="16" name="Shape 16"/>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algn="l">
              <a:buClr>
                <a:srgbClr val="000000"/>
              </a:buClr>
              <a:buSzPct val="25000"/>
              <a:buFont typeface="Arial"/>
              <a:buNone/>
            </a:pPr>
            <a:fld id="{00000000-1234-1234-1234-123412341234}" type="slidenum">
              <a:rPr lang="en" sz="1400">
                <a:solidFill>
                  <a:srgbClr val="000000"/>
                </a:solidFill>
                <a:latin typeface="Arial"/>
                <a:ea typeface="Arial"/>
                <a:cs typeface="Arial"/>
                <a:sym typeface="Arial"/>
              </a:rPr>
              <a:pPr algn="l">
                <a:buClr>
                  <a:srgbClr val="000000"/>
                </a:buClr>
                <a:buSzPct val="25000"/>
                <a:buFont typeface="Arial"/>
                <a:buNone/>
              </a:pPr>
              <a:t>‹#›</a:t>
            </a:fld>
            <a:endParaRPr lang="en"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2004172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1564350" y="288575"/>
            <a:ext cx="5961300" cy="8537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FFFFFF"/>
              </a:buClr>
              <a:buFont typeface="Arial"/>
              <a:buNone/>
              <a:defRPr sz="2800" b="0" i="0" u="none" strike="noStrike" cap="none">
                <a:solidFill>
                  <a:srgbClr val="FFFFFF"/>
                </a:solidFill>
                <a:latin typeface="Arial"/>
                <a:ea typeface="Arial"/>
                <a:cs typeface="Arial"/>
                <a:sym typeface="Arial"/>
              </a:defRPr>
            </a:lvl1pPr>
            <a:lvl2pPr lvl="1" indent="0">
              <a:spcBef>
                <a:spcPts val="0"/>
              </a:spcBef>
              <a:buClr>
                <a:srgbClr val="FFFFFF"/>
              </a:buClr>
              <a:buFont typeface="Arial"/>
              <a:buNone/>
              <a:defRPr sz="2800">
                <a:solidFill>
                  <a:srgbClr val="FFFFFF"/>
                </a:solidFill>
              </a:defRPr>
            </a:lvl2pPr>
            <a:lvl3pPr lvl="2" indent="0">
              <a:spcBef>
                <a:spcPts val="0"/>
              </a:spcBef>
              <a:buClr>
                <a:srgbClr val="FFFFFF"/>
              </a:buClr>
              <a:buFont typeface="Arial"/>
              <a:buNone/>
              <a:defRPr sz="2800">
                <a:solidFill>
                  <a:srgbClr val="FFFFFF"/>
                </a:solidFill>
              </a:defRPr>
            </a:lvl3pPr>
            <a:lvl4pPr lvl="3" indent="0">
              <a:spcBef>
                <a:spcPts val="0"/>
              </a:spcBef>
              <a:buClr>
                <a:srgbClr val="FFFFFF"/>
              </a:buClr>
              <a:buFont typeface="Arial"/>
              <a:buNone/>
              <a:defRPr sz="2800">
                <a:solidFill>
                  <a:srgbClr val="FFFFFF"/>
                </a:solidFill>
              </a:defRPr>
            </a:lvl4pPr>
            <a:lvl5pPr lvl="4" indent="0">
              <a:spcBef>
                <a:spcPts val="0"/>
              </a:spcBef>
              <a:buClr>
                <a:srgbClr val="FFFFFF"/>
              </a:buClr>
              <a:buFont typeface="Arial"/>
              <a:buNone/>
              <a:defRPr sz="2800">
                <a:solidFill>
                  <a:srgbClr val="FFFFFF"/>
                </a:solidFill>
              </a:defRPr>
            </a:lvl5pPr>
            <a:lvl6pPr lvl="5" indent="0">
              <a:spcBef>
                <a:spcPts val="0"/>
              </a:spcBef>
              <a:buClr>
                <a:srgbClr val="FFFFFF"/>
              </a:buClr>
              <a:buFont typeface="Arial"/>
              <a:buNone/>
              <a:defRPr sz="2800">
                <a:solidFill>
                  <a:srgbClr val="FFFFFF"/>
                </a:solidFill>
              </a:defRPr>
            </a:lvl6pPr>
            <a:lvl7pPr lvl="6" indent="0">
              <a:spcBef>
                <a:spcPts val="0"/>
              </a:spcBef>
              <a:buClr>
                <a:srgbClr val="FFFFFF"/>
              </a:buClr>
              <a:buFont typeface="Arial"/>
              <a:buNone/>
              <a:defRPr sz="2800">
                <a:solidFill>
                  <a:srgbClr val="FFFFFF"/>
                </a:solidFill>
              </a:defRPr>
            </a:lvl7pPr>
            <a:lvl8pPr lvl="7" indent="0">
              <a:spcBef>
                <a:spcPts val="0"/>
              </a:spcBef>
              <a:buClr>
                <a:srgbClr val="FFFFFF"/>
              </a:buClr>
              <a:buFont typeface="Arial"/>
              <a:buNone/>
              <a:defRPr sz="2800">
                <a:solidFill>
                  <a:srgbClr val="FFFFFF"/>
                </a:solidFill>
              </a:defRPr>
            </a:lvl8pPr>
            <a:lvl9pPr lvl="8" indent="0">
              <a:spcBef>
                <a:spcPts val="0"/>
              </a:spcBef>
              <a:buClr>
                <a:srgbClr val="FFFFFF"/>
              </a:buClr>
              <a:buFont typeface="Arial"/>
              <a:buNone/>
              <a:defRPr sz="2800">
                <a:solidFill>
                  <a:srgbClr val="FFFFFF"/>
                </a:solidFill>
              </a:defRPr>
            </a:lvl9pPr>
          </a:lstStyle>
          <a:p>
            <a:endParaRPr/>
          </a:p>
        </p:txBody>
      </p:sp>
      <p:sp>
        <p:nvSpPr>
          <p:cNvPr id="15" name="Shape 15"/>
          <p:cNvSpPr txBox="1">
            <a:spLocks noGrp="1"/>
          </p:cNvSpPr>
          <p:nvPr>
            <p:ph type="body" idx="1"/>
          </p:nvPr>
        </p:nvSpPr>
        <p:spPr>
          <a:xfrm>
            <a:off x="311700" y="1536633"/>
            <a:ext cx="8520599" cy="4555199"/>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rgbClr val="FFFFFF"/>
              </a:buClr>
              <a:buFont typeface="Arial"/>
              <a:buNone/>
              <a:defRPr sz="1800" b="0" i="0" u="none" strike="noStrike" cap="none">
                <a:solidFill>
                  <a:srgbClr val="FFFFFF"/>
                </a:solidFill>
                <a:latin typeface="Arial"/>
                <a:ea typeface="Arial"/>
                <a:cs typeface="Arial"/>
                <a:sym typeface="Arial"/>
              </a:defRPr>
            </a:lvl1pPr>
            <a:lvl2pPr marL="457200" marR="0" lvl="1"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2pPr>
            <a:lvl3pPr marL="914400" marR="0" lvl="2"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3pPr>
            <a:lvl4pPr marL="1371600" marR="0" lvl="3"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4pPr>
            <a:lvl5pPr marL="1828800" marR="0" lvl="4"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5pPr>
            <a:lvl6pPr marL="2286000" marR="0" lvl="5"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6pPr>
            <a:lvl7pPr marL="2743200" marR="0" lvl="6"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7pPr>
            <a:lvl8pPr marL="3200400" marR="0" lvl="7"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8pPr>
            <a:lvl9pPr marL="3657600" marR="0" lvl="8"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9pPr>
          </a:lstStyle>
          <a:p>
            <a:endParaRPr/>
          </a:p>
        </p:txBody>
      </p:sp>
      <p:sp>
        <p:nvSpPr>
          <p:cNvPr id="16" name="Shape 16"/>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algn="l">
              <a:buClr>
                <a:srgbClr val="000000"/>
              </a:buClr>
              <a:buSzPct val="25000"/>
              <a:buFont typeface="Arial"/>
              <a:buNone/>
            </a:pPr>
            <a:fld id="{00000000-1234-1234-1234-123412341234}" type="slidenum">
              <a:rPr lang="en" sz="1400">
                <a:solidFill>
                  <a:srgbClr val="000000"/>
                </a:solidFill>
                <a:latin typeface="Arial"/>
                <a:ea typeface="Arial"/>
                <a:cs typeface="Arial"/>
                <a:sym typeface="Arial"/>
              </a:rPr>
              <a:pPr algn="l">
                <a:buClr>
                  <a:srgbClr val="000000"/>
                </a:buClr>
                <a:buSzPct val="25000"/>
                <a:buFont typeface="Arial"/>
                <a:buNone/>
              </a:pPr>
              <a:t>‹#›</a:t>
            </a:fld>
            <a:endParaRPr lang="en"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8592522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vl1pPr>
          </a:lstStyle>
          <a:p>
            <a:endParaRPr lang="en-US" alt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4AB52BE0-4CA4-4BD3-BC9F-B41F86E8D2EE}"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29861291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24" name="Shape 24"/>
          <p:cNvSpPr txBox="1">
            <a:spLocks noGrp="1"/>
          </p:cNvSpPr>
          <p:nvPr>
            <p:ph type="body" idx="1"/>
          </p:nvPr>
        </p:nvSpPr>
        <p:spPr>
          <a:xfrm>
            <a:off x="457200" y="1465262"/>
            <a:ext cx="8229600" cy="452596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26" name="Shape 2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27" name="Shape 2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4238702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6"/>
        <p:cNvGrpSpPr/>
        <p:nvPr/>
      </p:nvGrpSpPr>
      <p:grpSpPr>
        <a:xfrm>
          <a:off x="0" y="0"/>
          <a:ext cx="0" cy="0"/>
          <a:chOff x="0" y="0"/>
          <a:chExt cx="0" cy="0"/>
        </a:xfrm>
      </p:grpSpPr>
      <p:sp>
        <p:nvSpPr>
          <p:cNvPr id="17" name="Shape 17"/>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spcAft>
                <a:spcPts val="0"/>
              </a:spcAft>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9" name="Shape 1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20" name="Shape 2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21" name="Shape 2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1904602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spcAft>
                <a:spcPts val="0"/>
              </a:spcAft>
              <a:buNone/>
              <a:defRPr sz="4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30" name="Shape 30"/>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1" name="Shape 3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32" name="Shape 3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33" name="Shape 3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6471362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36" name="Shape 36"/>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3335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3335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39" name="Shape 3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40" name="Shape 4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9189384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43" name="Shape 43"/>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48" name="Shape 4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49" name="Shape 4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96271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1792291" y="4800602"/>
            <a:ext cx="5486399" cy="566699"/>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libri"/>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68" name="Shape 68"/>
          <p:cNvSpPr>
            <a:spLocks noGrp="1"/>
          </p:cNvSpPr>
          <p:nvPr>
            <p:ph type="pic" idx="2"/>
          </p:nvPr>
        </p:nvSpPr>
        <p:spPr>
          <a:xfrm>
            <a:off x="1792291" y="612775"/>
            <a:ext cx="5486399" cy="4114800"/>
          </a:xfrm>
          <a:prstGeom prst="rect">
            <a:avLst/>
          </a:prstGeom>
          <a:noFill/>
          <a:ln>
            <a:noFill/>
          </a:ln>
        </p:spPr>
        <p:txBody>
          <a:bodyPr lIns="91425" tIns="91425" rIns="91425" bIns="91425" anchor="t" anchorCtr="0"/>
          <a:lstStyle>
            <a:lvl1pPr marL="0" marR="0" lvl="0" indent="0" algn="l" rtl="0">
              <a:lnSpc>
                <a:spcPct val="100000"/>
              </a:lnSpc>
              <a:spcBef>
                <a:spcPts val="640"/>
              </a:spcBef>
              <a:spcAft>
                <a:spcPts val="0"/>
              </a:spcAft>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560"/>
              </a:spcBef>
              <a:spcAft>
                <a:spcPts val="0"/>
              </a:spcAft>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480"/>
              </a:spcBef>
              <a:spcAft>
                <a:spcPts val="0"/>
              </a:spcAft>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body" idx="1"/>
          </p:nvPr>
        </p:nvSpPr>
        <p:spPr>
          <a:xfrm>
            <a:off x="1792291" y="5367338"/>
            <a:ext cx="5486399" cy="804899"/>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dt" idx="10"/>
          </p:nvPr>
        </p:nvSpPr>
        <p:spPr>
          <a:xfrm>
            <a:off x="457200" y="6356353"/>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ftr" idx="11"/>
          </p:nvPr>
        </p:nvSpPr>
        <p:spPr>
          <a:xfrm>
            <a:off x="3124200" y="6356353"/>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sldNum" idx="12"/>
          </p:nvPr>
        </p:nvSpPr>
        <p:spPr>
          <a:xfrm>
            <a:off x="6553204" y="6356353"/>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52" name="Shape 5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53" name="Shape 5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54" name="Shape 5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5751963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5"/>
        <p:cNvGrpSpPr/>
        <p:nvPr/>
      </p:nvGrpSpPr>
      <p:grpSpPr>
        <a:xfrm>
          <a:off x="0" y="0"/>
          <a:ext cx="0" cy="0"/>
          <a:chOff x="0" y="0"/>
          <a:chExt cx="0" cy="0"/>
        </a:xfrm>
      </p:grpSpPr>
      <p:sp>
        <p:nvSpPr>
          <p:cNvPr id="56" name="Shape 5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57" name="Shape 5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58" name="Shape 5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4515591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61" name="Shape 61"/>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64" name="Shape 6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65" name="Shape 6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6455513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68" name="Shape 68"/>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spcAft>
                <a:spcPts val="0"/>
              </a:spcAft>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spcBef>
                <a:spcPts val="560"/>
              </a:spcBef>
              <a:spcAft>
                <a:spcPts val="0"/>
              </a:spcAft>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spcBef>
                <a:spcPts val="480"/>
              </a:spcBef>
              <a:spcAft>
                <a:spcPts val="0"/>
              </a:spcAft>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71" name="Shape 7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72" name="Shape 7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2182133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75" name="Shape 75"/>
          <p:cNvSpPr txBox="1">
            <a:spLocks noGrp="1"/>
          </p:cNvSpPr>
          <p:nvPr>
            <p:ph type="body" idx="1"/>
          </p:nvPr>
        </p:nvSpPr>
        <p:spPr>
          <a:xfrm rot="5400000">
            <a:off x="2309018" y="-386556"/>
            <a:ext cx="4525961" cy="82296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77" name="Shape 7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78" name="Shape 7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4805795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9"/>
        <p:cNvGrpSpPr/>
        <p:nvPr/>
      </p:nvGrpSpPr>
      <p:grpSpPr>
        <a:xfrm>
          <a:off x="0" y="0"/>
          <a:ext cx="0" cy="0"/>
          <a:chOff x="0" y="0"/>
          <a:chExt cx="0" cy="0"/>
        </a:xfrm>
      </p:grpSpPr>
      <p:sp>
        <p:nvSpPr>
          <p:cNvPr id="80" name="Shape 80"/>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81" name="Shape 81"/>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83" name="Shape 8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84" name="Shape 8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1385568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6"/>
        <p:cNvGrpSpPr/>
        <p:nvPr/>
      </p:nvGrpSpPr>
      <p:grpSpPr>
        <a:xfrm>
          <a:off x="0" y="0"/>
          <a:ext cx="0" cy="0"/>
          <a:chOff x="0" y="0"/>
          <a:chExt cx="0" cy="0"/>
        </a:xfrm>
      </p:grpSpPr>
      <p:sp>
        <p:nvSpPr>
          <p:cNvPr id="17" name="Shape 17"/>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spcAft>
                <a:spcPts val="0"/>
              </a:spcAft>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9" name="Shape 1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20" name="Shape 2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21" name="Shape 2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6109858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24" name="Shape 24"/>
          <p:cNvSpPr txBox="1">
            <a:spLocks noGrp="1"/>
          </p:cNvSpPr>
          <p:nvPr>
            <p:ph type="body" idx="1"/>
          </p:nvPr>
        </p:nvSpPr>
        <p:spPr>
          <a:xfrm>
            <a:off x="457200" y="1465262"/>
            <a:ext cx="8229600" cy="452596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26" name="Shape 2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27" name="Shape 2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2946225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36" name="Shape 36"/>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3335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3335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39" name="Shape 3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40" name="Shape 4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754633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43" name="Shape 43"/>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48" name="Shape 4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49" name="Shape 4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493387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457200" y="-460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75" name="Shape 75"/>
          <p:cNvSpPr txBox="1">
            <a:spLocks noGrp="1"/>
          </p:cNvSpPr>
          <p:nvPr>
            <p:ph type="body" idx="1"/>
          </p:nvPr>
        </p:nvSpPr>
        <p:spPr>
          <a:xfrm rot="5400000">
            <a:off x="2308950" y="-386486"/>
            <a:ext cx="4526100" cy="822960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457200" y="6356353"/>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ftr" idx="11"/>
          </p:nvPr>
        </p:nvSpPr>
        <p:spPr>
          <a:xfrm>
            <a:off x="3124200" y="6356353"/>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sldNum" idx="12"/>
          </p:nvPr>
        </p:nvSpPr>
        <p:spPr>
          <a:xfrm>
            <a:off x="6553204" y="6356353"/>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52" name="Shape 5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53" name="Shape 5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54" name="Shape 5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40415127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5"/>
        <p:cNvGrpSpPr/>
        <p:nvPr/>
      </p:nvGrpSpPr>
      <p:grpSpPr>
        <a:xfrm>
          <a:off x="0" y="0"/>
          <a:ext cx="0" cy="0"/>
          <a:chOff x="0" y="0"/>
          <a:chExt cx="0" cy="0"/>
        </a:xfrm>
      </p:grpSpPr>
      <p:sp>
        <p:nvSpPr>
          <p:cNvPr id="56" name="Shape 5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57" name="Shape 5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58" name="Shape 5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6430644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61" name="Shape 61"/>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64" name="Shape 6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65" name="Shape 6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9479174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68" name="Shape 68"/>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spcAft>
                <a:spcPts val="0"/>
              </a:spcAft>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spcBef>
                <a:spcPts val="560"/>
              </a:spcBef>
              <a:spcAft>
                <a:spcPts val="0"/>
              </a:spcAft>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spcBef>
                <a:spcPts val="480"/>
              </a:spcBef>
              <a:spcAft>
                <a:spcPts val="0"/>
              </a:spcAft>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71" name="Shape 7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72" name="Shape 7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1385990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75" name="Shape 75"/>
          <p:cNvSpPr txBox="1">
            <a:spLocks noGrp="1"/>
          </p:cNvSpPr>
          <p:nvPr>
            <p:ph type="body" idx="1"/>
          </p:nvPr>
        </p:nvSpPr>
        <p:spPr>
          <a:xfrm rot="5400000">
            <a:off x="2309018" y="-386556"/>
            <a:ext cx="4525961" cy="82296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77" name="Shape 7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78" name="Shape 7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5984591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9"/>
        <p:cNvGrpSpPr/>
        <p:nvPr/>
      </p:nvGrpSpPr>
      <p:grpSpPr>
        <a:xfrm>
          <a:off x="0" y="0"/>
          <a:ext cx="0" cy="0"/>
          <a:chOff x="0" y="0"/>
          <a:chExt cx="0" cy="0"/>
        </a:xfrm>
      </p:grpSpPr>
      <p:sp>
        <p:nvSpPr>
          <p:cNvPr id="80" name="Shape 80"/>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81" name="Shape 81"/>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83" name="Shape 8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84" name="Shape 8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1256277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spcAft>
                <a:spcPts val="0"/>
              </a:spcAft>
              <a:buNone/>
              <a:defRPr sz="4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30" name="Shape 30"/>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1" name="Shape 3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FFFFFF"/>
              </a:solidFill>
              <a:effectLst/>
              <a:uLnTx/>
              <a:uFillTx/>
              <a:latin typeface="Calibri"/>
              <a:cs typeface="Calibri"/>
              <a:sym typeface="Calibri"/>
            </a:endParaRPr>
          </a:p>
        </p:txBody>
      </p:sp>
      <p:sp>
        <p:nvSpPr>
          <p:cNvPr id="32" name="Shape 3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FFFFFF"/>
              </a:solidFill>
              <a:effectLst/>
              <a:uLnTx/>
              <a:uFillTx/>
              <a:latin typeface="Calibri"/>
              <a:cs typeface="Calibri"/>
              <a:sym typeface="Calibri"/>
            </a:endParaRPr>
          </a:p>
        </p:txBody>
      </p:sp>
      <p:sp>
        <p:nvSpPr>
          <p:cNvPr id="33" name="Shape 3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841881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vl1pPr>
          </a:lstStyle>
          <a:p>
            <a:endParaRPr lang="en-US" alt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4AB52BE0-4CA4-4BD3-BC9F-B41F86E8D2EE}"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25750766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457200" y="-46035"/>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94" name="Shape 94"/>
          <p:cNvSpPr txBox="1">
            <a:spLocks noGrp="1"/>
          </p:cNvSpPr>
          <p:nvPr>
            <p:ph type="body" idx="1"/>
          </p:nvPr>
        </p:nvSpPr>
        <p:spPr>
          <a:xfrm>
            <a:off x="457200" y="1465264"/>
            <a:ext cx="8229600" cy="452596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 name="Shape 95"/>
          <p:cNvSpPr txBox="1">
            <a:spLocks noGrp="1"/>
          </p:cNvSpPr>
          <p:nvPr>
            <p:ph type="dt" idx="10"/>
          </p:nvPr>
        </p:nvSpPr>
        <p:spPr>
          <a:xfrm>
            <a:off x="457200" y="6356353"/>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6" name="Shape 96"/>
          <p:cNvSpPr txBox="1">
            <a:spLocks noGrp="1"/>
          </p:cNvSpPr>
          <p:nvPr>
            <p:ph type="ftr" idx="11"/>
          </p:nvPr>
        </p:nvSpPr>
        <p:spPr>
          <a:xfrm>
            <a:off x="3124200" y="6356353"/>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 name="Shape 97"/>
          <p:cNvSpPr txBox="1">
            <a:spLocks noGrp="1"/>
          </p:cNvSpPr>
          <p:nvPr>
            <p:ph type="sldNum" idx="12"/>
          </p:nvPr>
        </p:nvSpPr>
        <p:spPr>
          <a:xfrm>
            <a:off x="6553200" y="6356353"/>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7287899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46"/>
        <p:cNvGrpSpPr/>
        <p:nvPr/>
      </p:nvGrpSpPr>
      <p:grpSpPr>
        <a:xfrm>
          <a:off x="0" y="0"/>
          <a:ext cx="0" cy="0"/>
          <a:chOff x="0" y="0"/>
          <a:chExt cx="0" cy="0"/>
        </a:xfrm>
      </p:grpSpPr>
      <p:sp>
        <p:nvSpPr>
          <p:cNvPr id="247" name="Google Shape;247;p38"/>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9pPr>
          </a:lstStyle>
          <a:p>
            <a:endParaRPr/>
          </a:p>
        </p:txBody>
      </p:sp>
      <p:sp>
        <p:nvSpPr>
          <p:cNvPr id="248" name="Google Shape;248;p38"/>
          <p:cNvSpPr txBox="1">
            <a:spLocks noGrp="1"/>
          </p:cNvSpPr>
          <p:nvPr>
            <p:ph type="body" idx="1"/>
          </p:nvPr>
        </p:nvSpPr>
        <p:spPr>
          <a:xfrm>
            <a:off x="457200" y="1465263"/>
            <a:ext cx="8229600" cy="45261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9" name="Google Shape;249;p38"/>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50" name="Google Shape;250;p38"/>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51" name="Google Shape;251;p3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99749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9"/>
        <p:cNvGrpSpPr/>
        <p:nvPr/>
      </p:nvGrpSpPr>
      <p:grpSpPr>
        <a:xfrm>
          <a:off x="0" y="0"/>
          <a:ext cx="0" cy="0"/>
          <a:chOff x="0" y="0"/>
          <a:chExt cx="0" cy="0"/>
        </a:xfrm>
      </p:grpSpPr>
      <p:sp>
        <p:nvSpPr>
          <p:cNvPr id="80" name="Shape 80"/>
          <p:cNvSpPr txBox="1">
            <a:spLocks noGrp="1"/>
          </p:cNvSpPr>
          <p:nvPr>
            <p:ph type="title"/>
          </p:nvPr>
        </p:nvSpPr>
        <p:spPr>
          <a:xfrm rot="5400000">
            <a:off x="4732350" y="2171687"/>
            <a:ext cx="5851500" cy="20574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81" name="Shape 81"/>
          <p:cNvSpPr txBox="1">
            <a:spLocks noGrp="1"/>
          </p:cNvSpPr>
          <p:nvPr>
            <p:ph type="body" idx="1"/>
          </p:nvPr>
        </p:nvSpPr>
        <p:spPr>
          <a:xfrm rot="5400000">
            <a:off x="541350" y="190488"/>
            <a:ext cx="5851500" cy="6019799"/>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dt" idx="10"/>
          </p:nvPr>
        </p:nvSpPr>
        <p:spPr>
          <a:xfrm>
            <a:off x="457200" y="6356353"/>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ftr" idx="11"/>
          </p:nvPr>
        </p:nvSpPr>
        <p:spPr>
          <a:xfrm>
            <a:off x="3124200" y="6356353"/>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sldNum" idx="12"/>
          </p:nvPr>
        </p:nvSpPr>
        <p:spPr>
          <a:xfrm>
            <a:off x="6553204" y="6356353"/>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52"/>
        <p:cNvGrpSpPr/>
        <p:nvPr/>
      </p:nvGrpSpPr>
      <p:grpSpPr>
        <a:xfrm>
          <a:off x="0" y="0"/>
          <a:ext cx="0" cy="0"/>
          <a:chOff x="0" y="0"/>
          <a:chExt cx="0" cy="0"/>
        </a:xfrm>
      </p:grpSpPr>
      <p:sp>
        <p:nvSpPr>
          <p:cNvPr id="253" name="Google Shape;253;p39"/>
          <p:cNvSpPr txBox="1">
            <a:spLocks noGrp="1"/>
          </p:cNvSpPr>
          <p:nvPr>
            <p:ph type="ctrTitle"/>
          </p:nvPr>
        </p:nvSpPr>
        <p:spPr>
          <a:xfrm>
            <a:off x="685800" y="2130425"/>
            <a:ext cx="7772400" cy="1470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9pPr>
          </a:lstStyle>
          <a:p>
            <a:endParaRPr/>
          </a:p>
        </p:txBody>
      </p:sp>
      <p:sp>
        <p:nvSpPr>
          <p:cNvPr id="254" name="Google Shape;254;p39"/>
          <p:cNvSpPr txBox="1">
            <a:spLocks noGrp="1"/>
          </p:cNvSpPr>
          <p:nvPr>
            <p:ph type="subTitle" idx="1"/>
          </p:nvPr>
        </p:nvSpPr>
        <p:spPr>
          <a:xfrm>
            <a:off x="1371600" y="3886200"/>
            <a:ext cx="6400800" cy="1752600"/>
          </a:xfrm>
          <a:prstGeom prst="rect">
            <a:avLst/>
          </a:prstGeom>
          <a:noFill/>
          <a:ln>
            <a:noFill/>
          </a:ln>
        </p:spPr>
        <p:txBody>
          <a:bodyPr spcFirstLastPara="1" wrap="square" lIns="91425" tIns="91425" rIns="91425" bIns="91425" anchor="t" anchorCtr="0"/>
          <a:lstStyle>
            <a:lvl1pPr marR="0" lvl="0"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55" name="Google Shape;255;p39"/>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56" name="Google Shape;256;p39"/>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57" name="Google Shape;257;p3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876230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58"/>
        <p:cNvGrpSpPr/>
        <p:nvPr/>
      </p:nvGrpSpPr>
      <p:grpSpPr>
        <a:xfrm>
          <a:off x="0" y="0"/>
          <a:ext cx="0" cy="0"/>
          <a:chOff x="0" y="0"/>
          <a:chExt cx="0" cy="0"/>
        </a:xfrm>
      </p:grpSpPr>
      <p:sp>
        <p:nvSpPr>
          <p:cNvPr id="259" name="Google Shape;259;p40"/>
          <p:cNvSpPr txBox="1">
            <a:spLocks noGrp="1"/>
          </p:cNvSpPr>
          <p:nvPr>
            <p:ph type="title"/>
          </p:nvPr>
        </p:nvSpPr>
        <p:spPr>
          <a:xfrm>
            <a:off x="722313" y="4406900"/>
            <a:ext cx="7772400" cy="13620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4000" b="1"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9pPr>
          </a:lstStyle>
          <a:p>
            <a:endParaRPr/>
          </a:p>
        </p:txBody>
      </p:sp>
      <p:sp>
        <p:nvSpPr>
          <p:cNvPr id="260" name="Google Shape;260;p40"/>
          <p:cNvSpPr txBox="1">
            <a:spLocks noGrp="1"/>
          </p:cNvSpPr>
          <p:nvPr>
            <p:ph type="body" idx="1"/>
          </p:nvPr>
        </p:nvSpPr>
        <p:spPr>
          <a:xfrm>
            <a:off x="722313" y="2906713"/>
            <a:ext cx="7772400" cy="15003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261" name="Google Shape;261;p40"/>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62" name="Google Shape;262;p40"/>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63" name="Google Shape;263;p4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112687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64"/>
        <p:cNvGrpSpPr/>
        <p:nvPr/>
      </p:nvGrpSpPr>
      <p:grpSpPr>
        <a:xfrm>
          <a:off x="0" y="0"/>
          <a:ext cx="0" cy="0"/>
          <a:chOff x="0" y="0"/>
          <a:chExt cx="0" cy="0"/>
        </a:xfrm>
      </p:grpSpPr>
      <p:sp>
        <p:nvSpPr>
          <p:cNvPr id="265" name="Google Shape;265;p41"/>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9pPr>
          </a:lstStyle>
          <a:p>
            <a:endParaRPr/>
          </a:p>
        </p:txBody>
      </p:sp>
      <p:sp>
        <p:nvSpPr>
          <p:cNvPr id="266" name="Google Shape;266;p41"/>
          <p:cNvSpPr txBox="1">
            <a:spLocks noGrp="1"/>
          </p:cNvSpPr>
          <p:nvPr>
            <p:ph type="body" idx="1"/>
          </p:nvPr>
        </p:nvSpPr>
        <p:spPr>
          <a:xfrm>
            <a:off x="457200" y="1600200"/>
            <a:ext cx="4038600" cy="45261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7" name="Google Shape;267;p41"/>
          <p:cNvSpPr txBox="1">
            <a:spLocks noGrp="1"/>
          </p:cNvSpPr>
          <p:nvPr>
            <p:ph type="body" idx="2"/>
          </p:nvPr>
        </p:nvSpPr>
        <p:spPr>
          <a:xfrm>
            <a:off x="4648200" y="1600200"/>
            <a:ext cx="4038600" cy="45261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8" name="Google Shape;268;p41"/>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69" name="Google Shape;269;p41"/>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70" name="Google Shape;270;p4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638247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71"/>
        <p:cNvGrpSpPr/>
        <p:nvPr/>
      </p:nvGrpSpPr>
      <p:grpSpPr>
        <a:xfrm>
          <a:off x="0" y="0"/>
          <a:ext cx="0" cy="0"/>
          <a:chOff x="0" y="0"/>
          <a:chExt cx="0" cy="0"/>
        </a:xfrm>
      </p:grpSpPr>
      <p:sp>
        <p:nvSpPr>
          <p:cNvPr id="272" name="Google Shape;272;p42"/>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9pPr>
          </a:lstStyle>
          <a:p>
            <a:endParaRPr/>
          </a:p>
        </p:txBody>
      </p:sp>
      <p:sp>
        <p:nvSpPr>
          <p:cNvPr id="273" name="Google Shape;273;p42"/>
          <p:cNvSpPr txBox="1">
            <a:spLocks noGrp="1"/>
          </p:cNvSpPr>
          <p:nvPr>
            <p:ph type="body" idx="1"/>
          </p:nvPr>
        </p:nvSpPr>
        <p:spPr>
          <a:xfrm>
            <a:off x="457200" y="1535113"/>
            <a:ext cx="4040100" cy="639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74" name="Google Shape;274;p42"/>
          <p:cNvSpPr txBox="1">
            <a:spLocks noGrp="1"/>
          </p:cNvSpPr>
          <p:nvPr>
            <p:ph type="body" idx="2"/>
          </p:nvPr>
        </p:nvSpPr>
        <p:spPr>
          <a:xfrm>
            <a:off x="457200" y="2174875"/>
            <a:ext cx="4040100" cy="3951300"/>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75" name="Google Shape;275;p42"/>
          <p:cNvSpPr txBox="1">
            <a:spLocks noGrp="1"/>
          </p:cNvSpPr>
          <p:nvPr>
            <p:ph type="body" idx="3"/>
          </p:nvPr>
        </p:nvSpPr>
        <p:spPr>
          <a:xfrm>
            <a:off x="4645025" y="1535113"/>
            <a:ext cx="4041900" cy="639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76" name="Google Shape;276;p42"/>
          <p:cNvSpPr txBox="1">
            <a:spLocks noGrp="1"/>
          </p:cNvSpPr>
          <p:nvPr>
            <p:ph type="body" idx="4"/>
          </p:nvPr>
        </p:nvSpPr>
        <p:spPr>
          <a:xfrm>
            <a:off x="4645025" y="2174875"/>
            <a:ext cx="4041900" cy="3951300"/>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77" name="Google Shape;277;p42"/>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78" name="Google Shape;278;p42"/>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79" name="Google Shape;279;p4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589019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0"/>
        <p:cNvGrpSpPr/>
        <p:nvPr/>
      </p:nvGrpSpPr>
      <p:grpSpPr>
        <a:xfrm>
          <a:off x="0" y="0"/>
          <a:ext cx="0" cy="0"/>
          <a:chOff x="0" y="0"/>
          <a:chExt cx="0" cy="0"/>
        </a:xfrm>
      </p:grpSpPr>
      <p:sp>
        <p:nvSpPr>
          <p:cNvPr id="281" name="Google Shape;281;p43"/>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9pPr>
          </a:lstStyle>
          <a:p>
            <a:endParaRPr/>
          </a:p>
        </p:txBody>
      </p:sp>
      <p:sp>
        <p:nvSpPr>
          <p:cNvPr id="282" name="Google Shape;282;p43"/>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83" name="Google Shape;283;p43"/>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84" name="Google Shape;284;p4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573055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5"/>
        <p:cNvGrpSpPr/>
        <p:nvPr/>
      </p:nvGrpSpPr>
      <p:grpSpPr>
        <a:xfrm>
          <a:off x="0" y="0"/>
          <a:ext cx="0" cy="0"/>
          <a:chOff x="0" y="0"/>
          <a:chExt cx="0" cy="0"/>
        </a:xfrm>
      </p:grpSpPr>
      <p:sp>
        <p:nvSpPr>
          <p:cNvPr id="286" name="Google Shape;286;p44"/>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87" name="Google Shape;287;p44"/>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88" name="Google Shape;288;p4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048961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89"/>
        <p:cNvGrpSpPr/>
        <p:nvPr/>
      </p:nvGrpSpPr>
      <p:grpSpPr>
        <a:xfrm>
          <a:off x="0" y="0"/>
          <a:ext cx="0" cy="0"/>
          <a:chOff x="0" y="0"/>
          <a:chExt cx="0" cy="0"/>
        </a:xfrm>
      </p:grpSpPr>
      <p:sp>
        <p:nvSpPr>
          <p:cNvPr id="290" name="Google Shape;290;p45"/>
          <p:cNvSpPr txBox="1">
            <a:spLocks noGrp="1"/>
          </p:cNvSpPr>
          <p:nvPr>
            <p:ph type="title"/>
          </p:nvPr>
        </p:nvSpPr>
        <p:spPr>
          <a:xfrm>
            <a:off x="457200" y="273050"/>
            <a:ext cx="3008400" cy="11619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000000"/>
              </a:buClr>
              <a:buSzPts val="1400"/>
              <a:buFont typeface="Arial"/>
              <a:buNone/>
              <a:defRPr sz="2000" b="1"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9pPr>
          </a:lstStyle>
          <a:p>
            <a:endParaRPr/>
          </a:p>
        </p:txBody>
      </p:sp>
      <p:sp>
        <p:nvSpPr>
          <p:cNvPr id="291" name="Google Shape;291;p45"/>
          <p:cNvSpPr txBox="1">
            <a:spLocks noGrp="1"/>
          </p:cNvSpPr>
          <p:nvPr>
            <p:ph type="body" idx="1"/>
          </p:nvPr>
        </p:nvSpPr>
        <p:spPr>
          <a:xfrm>
            <a:off x="3575050" y="273050"/>
            <a:ext cx="5111700" cy="58530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2" name="Google Shape;292;p45"/>
          <p:cNvSpPr txBox="1">
            <a:spLocks noGrp="1"/>
          </p:cNvSpPr>
          <p:nvPr>
            <p:ph type="body" idx="2"/>
          </p:nvPr>
        </p:nvSpPr>
        <p:spPr>
          <a:xfrm>
            <a:off x="457200" y="1435100"/>
            <a:ext cx="3008400" cy="46911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93" name="Google Shape;293;p45"/>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94" name="Google Shape;294;p45"/>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95" name="Google Shape;295;p4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391972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96"/>
        <p:cNvGrpSpPr/>
        <p:nvPr/>
      </p:nvGrpSpPr>
      <p:grpSpPr>
        <a:xfrm>
          <a:off x="0" y="0"/>
          <a:ext cx="0" cy="0"/>
          <a:chOff x="0" y="0"/>
          <a:chExt cx="0" cy="0"/>
        </a:xfrm>
      </p:grpSpPr>
      <p:sp>
        <p:nvSpPr>
          <p:cNvPr id="297" name="Google Shape;297;p46"/>
          <p:cNvSpPr txBox="1">
            <a:spLocks noGrp="1"/>
          </p:cNvSpPr>
          <p:nvPr>
            <p:ph type="title"/>
          </p:nvPr>
        </p:nvSpPr>
        <p:spPr>
          <a:xfrm>
            <a:off x="1792288" y="4800600"/>
            <a:ext cx="5486400" cy="5667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000000"/>
              </a:buClr>
              <a:buSzPts val="1400"/>
              <a:buFont typeface="Arial"/>
              <a:buNone/>
              <a:defRPr sz="2000" b="1"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9pPr>
          </a:lstStyle>
          <a:p>
            <a:endParaRPr/>
          </a:p>
        </p:txBody>
      </p:sp>
      <p:sp>
        <p:nvSpPr>
          <p:cNvPr id="298" name="Google Shape;298;p46"/>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lstStyle>
            <a:lvl1pPr marR="0" lvl="0" algn="l" rtl="0">
              <a:lnSpc>
                <a:spcPct val="100000"/>
              </a:lnSpc>
              <a:spcBef>
                <a:spcPts val="64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R="0" lvl="1" algn="l" rtl="0">
              <a:lnSpc>
                <a:spcPct val="100000"/>
              </a:lnSpc>
              <a:spcBef>
                <a:spcPts val="56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2pPr>
            <a:lvl3pPr marR="0" lvl="2" algn="l" rtl="0">
              <a:lnSpc>
                <a:spcPct val="100000"/>
              </a:lnSpc>
              <a:spcBef>
                <a:spcPts val="48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3pPr>
            <a:lvl4pPr marR="0" lvl="3"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4pPr>
            <a:lvl5pPr marR="0" lvl="4"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99" name="Google Shape;299;p46"/>
          <p:cNvSpPr txBox="1">
            <a:spLocks noGrp="1"/>
          </p:cNvSpPr>
          <p:nvPr>
            <p:ph type="body" idx="1"/>
          </p:nvPr>
        </p:nvSpPr>
        <p:spPr>
          <a:xfrm>
            <a:off x="1792288" y="5367338"/>
            <a:ext cx="5486400" cy="8049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300" name="Google Shape;300;p46"/>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01" name="Google Shape;301;p46"/>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02" name="Google Shape;302;p4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524313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303"/>
        <p:cNvGrpSpPr/>
        <p:nvPr/>
      </p:nvGrpSpPr>
      <p:grpSpPr>
        <a:xfrm>
          <a:off x="0" y="0"/>
          <a:ext cx="0" cy="0"/>
          <a:chOff x="0" y="0"/>
          <a:chExt cx="0" cy="0"/>
        </a:xfrm>
      </p:grpSpPr>
      <p:sp>
        <p:nvSpPr>
          <p:cNvPr id="304" name="Google Shape;304;p47"/>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9pPr>
          </a:lstStyle>
          <a:p>
            <a:endParaRPr/>
          </a:p>
        </p:txBody>
      </p:sp>
      <p:sp>
        <p:nvSpPr>
          <p:cNvPr id="305" name="Google Shape;305;p47"/>
          <p:cNvSpPr txBox="1">
            <a:spLocks noGrp="1"/>
          </p:cNvSpPr>
          <p:nvPr>
            <p:ph type="body" idx="1"/>
          </p:nvPr>
        </p:nvSpPr>
        <p:spPr>
          <a:xfrm rot="5400000">
            <a:off x="2308950" y="-386487"/>
            <a:ext cx="4526100" cy="82296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6" name="Google Shape;306;p47"/>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07" name="Google Shape;307;p47"/>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08" name="Google Shape;308;p4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435013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309"/>
        <p:cNvGrpSpPr/>
        <p:nvPr/>
      </p:nvGrpSpPr>
      <p:grpSpPr>
        <a:xfrm>
          <a:off x="0" y="0"/>
          <a:ext cx="0" cy="0"/>
          <a:chOff x="0" y="0"/>
          <a:chExt cx="0" cy="0"/>
        </a:xfrm>
      </p:grpSpPr>
      <p:sp>
        <p:nvSpPr>
          <p:cNvPr id="310" name="Google Shape;310;p48"/>
          <p:cNvSpPr txBox="1">
            <a:spLocks noGrp="1"/>
          </p:cNvSpPr>
          <p:nvPr>
            <p:ph type="title"/>
          </p:nvPr>
        </p:nvSpPr>
        <p:spPr>
          <a:xfrm rot="5400000">
            <a:off x="4732350" y="2171688"/>
            <a:ext cx="5851500" cy="20574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9pPr>
          </a:lstStyle>
          <a:p>
            <a:endParaRPr/>
          </a:p>
        </p:txBody>
      </p:sp>
      <p:sp>
        <p:nvSpPr>
          <p:cNvPr id="311" name="Google Shape;311;p48"/>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2" name="Google Shape;312;p48"/>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13" name="Google Shape;313;p48"/>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14" name="Google Shape;314;p4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79852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87"/>
        <p:cNvGrpSpPr/>
        <p:nvPr/>
      </p:nvGrpSpPr>
      <p:grpSpPr>
        <a:xfrm>
          <a:off x="0" y="0"/>
          <a:ext cx="0" cy="0"/>
          <a:chOff x="0" y="0"/>
          <a:chExt cx="0" cy="0"/>
        </a:xfrm>
      </p:grpSpPr>
      <p:sp>
        <p:nvSpPr>
          <p:cNvPr id="188" name="Shape 188"/>
          <p:cNvSpPr txBox="1">
            <a:spLocks noGrp="1"/>
          </p:cNvSpPr>
          <p:nvPr>
            <p:ph type="title"/>
          </p:nvPr>
        </p:nvSpPr>
        <p:spPr>
          <a:xfrm>
            <a:off x="457200" y="-46035"/>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89" name="Shape 189"/>
          <p:cNvSpPr txBox="1">
            <a:spLocks noGrp="1"/>
          </p:cNvSpPr>
          <p:nvPr>
            <p:ph type="body" idx="1"/>
          </p:nvPr>
        </p:nvSpPr>
        <p:spPr>
          <a:xfrm>
            <a:off x="457200" y="1535112"/>
            <a:ext cx="4040187" cy="639763"/>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lnSpc>
                <a:spcPct val="100000"/>
              </a:lnSpc>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lnSpc>
                <a:spcPct val="100000"/>
              </a:lnSpc>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90" name="Shape 190"/>
          <p:cNvSpPr txBox="1">
            <a:spLocks noGrp="1"/>
          </p:cNvSpPr>
          <p:nvPr>
            <p:ph type="body" idx="2"/>
          </p:nvPr>
        </p:nvSpPr>
        <p:spPr>
          <a:xfrm>
            <a:off x="457200" y="2174875"/>
            <a:ext cx="4040187" cy="3951286"/>
          </a:xfrm>
          <a:prstGeom prst="rect">
            <a:avLst/>
          </a:prstGeom>
          <a:noFill/>
          <a:ln>
            <a:noFill/>
          </a:ln>
        </p:spPr>
        <p:txBody>
          <a:bodyPr lIns="91425" tIns="91425" rIns="91425" bIns="91425" anchor="t" anchorCtr="0"/>
          <a:lstStyle>
            <a:lvl1pPr marL="342900" marR="0" lvl="0" indent="1143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9525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762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762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91" name="Shape 191"/>
          <p:cNvSpPr txBox="1">
            <a:spLocks noGrp="1"/>
          </p:cNvSpPr>
          <p:nvPr>
            <p:ph type="body" idx="3"/>
          </p:nvPr>
        </p:nvSpPr>
        <p:spPr>
          <a:xfrm>
            <a:off x="4645025" y="1535112"/>
            <a:ext cx="4041772" cy="639763"/>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lnSpc>
                <a:spcPct val="100000"/>
              </a:lnSpc>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lnSpc>
                <a:spcPct val="100000"/>
              </a:lnSpc>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92" name="Shape 192"/>
          <p:cNvSpPr txBox="1">
            <a:spLocks noGrp="1"/>
          </p:cNvSpPr>
          <p:nvPr>
            <p:ph type="body" idx="4"/>
          </p:nvPr>
        </p:nvSpPr>
        <p:spPr>
          <a:xfrm>
            <a:off x="4645025" y="2174875"/>
            <a:ext cx="4041772" cy="3951286"/>
          </a:xfrm>
          <a:prstGeom prst="rect">
            <a:avLst/>
          </a:prstGeom>
          <a:noFill/>
          <a:ln>
            <a:noFill/>
          </a:ln>
        </p:spPr>
        <p:txBody>
          <a:bodyPr lIns="91425" tIns="91425" rIns="91425" bIns="91425" anchor="t" anchorCtr="0"/>
          <a:lstStyle>
            <a:lvl1pPr marL="342900" marR="0" lvl="0" indent="1143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9525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762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762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93" name="Shape 193"/>
          <p:cNvSpPr txBox="1">
            <a:spLocks noGrp="1"/>
          </p:cNvSpPr>
          <p:nvPr>
            <p:ph type="dt" idx="10"/>
          </p:nvPr>
        </p:nvSpPr>
        <p:spPr>
          <a:xfrm>
            <a:off x="457200" y="6356353"/>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4" name="Shape 194"/>
          <p:cNvSpPr txBox="1">
            <a:spLocks noGrp="1"/>
          </p:cNvSpPr>
          <p:nvPr>
            <p:ph type="ftr" idx="11"/>
          </p:nvPr>
        </p:nvSpPr>
        <p:spPr>
          <a:xfrm>
            <a:off x="3124200" y="6356353"/>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5" name="Shape 195"/>
          <p:cNvSpPr txBox="1">
            <a:spLocks noGrp="1"/>
          </p:cNvSpPr>
          <p:nvPr>
            <p:ph type="sldNum" idx="12"/>
          </p:nvPr>
        </p:nvSpPr>
        <p:spPr>
          <a:xfrm>
            <a:off x="6553200" y="6356353"/>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457200" y="-46035"/>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94" name="Shape 94"/>
          <p:cNvSpPr txBox="1">
            <a:spLocks noGrp="1"/>
          </p:cNvSpPr>
          <p:nvPr>
            <p:ph type="body" idx="1"/>
          </p:nvPr>
        </p:nvSpPr>
        <p:spPr>
          <a:xfrm>
            <a:off x="457200" y="1465264"/>
            <a:ext cx="8229600" cy="452596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 name="Shape 95"/>
          <p:cNvSpPr txBox="1">
            <a:spLocks noGrp="1"/>
          </p:cNvSpPr>
          <p:nvPr>
            <p:ph type="dt" idx="10"/>
          </p:nvPr>
        </p:nvSpPr>
        <p:spPr>
          <a:xfrm>
            <a:off x="457200" y="6356353"/>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6" name="Shape 96"/>
          <p:cNvSpPr txBox="1">
            <a:spLocks noGrp="1"/>
          </p:cNvSpPr>
          <p:nvPr>
            <p:ph type="ftr" idx="11"/>
          </p:nvPr>
        </p:nvSpPr>
        <p:spPr>
          <a:xfrm>
            <a:off x="3124200" y="6356353"/>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7" name="Shape 97"/>
          <p:cNvSpPr txBox="1">
            <a:spLocks noGrp="1"/>
          </p:cNvSpPr>
          <p:nvPr>
            <p:ph type="sldNum" idx="12"/>
          </p:nvPr>
        </p:nvSpPr>
        <p:spPr>
          <a:xfrm>
            <a:off x="6553200" y="6356353"/>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1011849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457200" y="-460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41" name="Shape 41"/>
          <p:cNvSpPr txBox="1">
            <a:spLocks noGrp="1"/>
          </p:cNvSpPr>
          <p:nvPr>
            <p:ph type="body" idx="1"/>
          </p:nvPr>
        </p:nvSpPr>
        <p:spPr>
          <a:xfrm>
            <a:off x="457200" y="1600201"/>
            <a:ext cx="4038599" cy="4526100"/>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body" idx="2"/>
          </p:nvPr>
        </p:nvSpPr>
        <p:spPr>
          <a:xfrm>
            <a:off x="4648202" y="1600201"/>
            <a:ext cx="4038599" cy="4526100"/>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dt" idx="10"/>
          </p:nvPr>
        </p:nvSpPr>
        <p:spPr>
          <a:xfrm>
            <a:off x="457200" y="6356353"/>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ftr" idx="11"/>
          </p:nvPr>
        </p:nvSpPr>
        <p:spPr>
          <a:xfrm>
            <a:off x="3124200" y="6356353"/>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sldNum" idx="12"/>
          </p:nvPr>
        </p:nvSpPr>
        <p:spPr>
          <a:xfrm>
            <a:off x="6553204" y="6356353"/>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7222891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1564350" y="288575"/>
            <a:ext cx="5961300" cy="8537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FFFFFF"/>
              </a:buClr>
              <a:buFont typeface="Arial"/>
              <a:buNone/>
              <a:defRPr sz="2800" b="0" i="0" u="none" strike="noStrike" cap="none">
                <a:solidFill>
                  <a:srgbClr val="FFFFFF"/>
                </a:solidFill>
                <a:latin typeface="Arial"/>
                <a:ea typeface="Arial"/>
                <a:cs typeface="Arial"/>
                <a:sym typeface="Arial"/>
              </a:defRPr>
            </a:lvl1pPr>
            <a:lvl2pPr lvl="1" indent="0">
              <a:spcBef>
                <a:spcPts val="0"/>
              </a:spcBef>
              <a:buClr>
                <a:srgbClr val="FFFFFF"/>
              </a:buClr>
              <a:buFont typeface="Arial"/>
              <a:buNone/>
              <a:defRPr sz="2800">
                <a:solidFill>
                  <a:srgbClr val="FFFFFF"/>
                </a:solidFill>
              </a:defRPr>
            </a:lvl2pPr>
            <a:lvl3pPr lvl="2" indent="0">
              <a:spcBef>
                <a:spcPts val="0"/>
              </a:spcBef>
              <a:buClr>
                <a:srgbClr val="FFFFFF"/>
              </a:buClr>
              <a:buFont typeface="Arial"/>
              <a:buNone/>
              <a:defRPr sz="2800">
                <a:solidFill>
                  <a:srgbClr val="FFFFFF"/>
                </a:solidFill>
              </a:defRPr>
            </a:lvl3pPr>
            <a:lvl4pPr lvl="3" indent="0">
              <a:spcBef>
                <a:spcPts val="0"/>
              </a:spcBef>
              <a:buClr>
                <a:srgbClr val="FFFFFF"/>
              </a:buClr>
              <a:buFont typeface="Arial"/>
              <a:buNone/>
              <a:defRPr sz="2800">
                <a:solidFill>
                  <a:srgbClr val="FFFFFF"/>
                </a:solidFill>
              </a:defRPr>
            </a:lvl4pPr>
            <a:lvl5pPr lvl="4" indent="0">
              <a:spcBef>
                <a:spcPts val="0"/>
              </a:spcBef>
              <a:buClr>
                <a:srgbClr val="FFFFFF"/>
              </a:buClr>
              <a:buFont typeface="Arial"/>
              <a:buNone/>
              <a:defRPr sz="2800">
                <a:solidFill>
                  <a:srgbClr val="FFFFFF"/>
                </a:solidFill>
              </a:defRPr>
            </a:lvl5pPr>
            <a:lvl6pPr lvl="5" indent="0">
              <a:spcBef>
                <a:spcPts val="0"/>
              </a:spcBef>
              <a:buClr>
                <a:srgbClr val="FFFFFF"/>
              </a:buClr>
              <a:buFont typeface="Arial"/>
              <a:buNone/>
              <a:defRPr sz="2800">
                <a:solidFill>
                  <a:srgbClr val="FFFFFF"/>
                </a:solidFill>
              </a:defRPr>
            </a:lvl6pPr>
            <a:lvl7pPr lvl="6" indent="0">
              <a:spcBef>
                <a:spcPts val="0"/>
              </a:spcBef>
              <a:buClr>
                <a:srgbClr val="FFFFFF"/>
              </a:buClr>
              <a:buFont typeface="Arial"/>
              <a:buNone/>
              <a:defRPr sz="2800">
                <a:solidFill>
                  <a:srgbClr val="FFFFFF"/>
                </a:solidFill>
              </a:defRPr>
            </a:lvl7pPr>
            <a:lvl8pPr lvl="7" indent="0">
              <a:spcBef>
                <a:spcPts val="0"/>
              </a:spcBef>
              <a:buClr>
                <a:srgbClr val="FFFFFF"/>
              </a:buClr>
              <a:buFont typeface="Arial"/>
              <a:buNone/>
              <a:defRPr sz="2800">
                <a:solidFill>
                  <a:srgbClr val="FFFFFF"/>
                </a:solidFill>
              </a:defRPr>
            </a:lvl8pPr>
            <a:lvl9pPr lvl="8" indent="0">
              <a:spcBef>
                <a:spcPts val="0"/>
              </a:spcBef>
              <a:buClr>
                <a:srgbClr val="FFFFFF"/>
              </a:buClr>
              <a:buFont typeface="Arial"/>
              <a:buNone/>
              <a:defRPr sz="2800">
                <a:solidFill>
                  <a:srgbClr val="FFFFFF"/>
                </a:solidFill>
              </a:defRPr>
            </a:lvl9pPr>
          </a:lstStyle>
          <a:p>
            <a:endParaRPr/>
          </a:p>
        </p:txBody>
      </p:sp>
      <p:sp>
        <p:nvSpPr>
          <p:cNvPr id="15" name="Shape 15"/>
          <p:cNvSpPr txBox="1">
            <a:spLocks noGrp="1"/>
          </p:cNvSpPr>
          <p:nvPr>
            <p:ph type="body" idx="1"/>
          </p:nvPr>
        </p:nvSpPr>
        <p:spPr>
          <a:xfrm>
            <a:off x="311700" y="1536633"/>
            <a:ext cx="8520599" cy="4555199"/>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rgbClr val="FFFFFF"/>
              </a:buClr>
              <a:buFont typeface="Arial"/>
              <a:buNone/>
              <a:defRPr sz="1800" b="0" i="0" u="none" strike="noStrike" cap="none">
                <a:solidFill>
                  <a:srgbClr val="FFFFFF"/>
                </a:solidFill>
                <a:latin typeface="Arial"/>
                <a:ea typeface="Arial"/>
                <a:cs typeface="Arial"/>
                <a:sym typeface="Arial"/>
              </a:defRPr>
            </a:lvl1pPr>
            <a:lvl2pPr marL="457200" marR="0" lvl="1"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2pPr>
            <a:lvl3pPr marL="914400" marR="0" lvl="2"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3pPr>
            <a:lvl4pPr marL="1371600" marR="0" lvl="3"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4pPr>
            <a:lvl5pPr marL="1828800" marR="0" lvl="4"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5pPr>
            <a:lvl6pPr marL="2286000" marR="0" lvl="5"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6pPr>
            <a:lvl7pPr marL="2743200" marR="0" lvl="6"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7pPr>
            <a:lvl8pPr marL="3200400" marR="0" lvl="7"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8pPr>
            <a:lvl9pPr marL="3657600" marR="0" lvl="8"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9pPr>
          </a:lstStyle>
          <a:p>
            <a:endParaRPr/>
          </a:p>
        </p:txBody>
      </p:sp>
      <p:sp>
        <p:nvSpPr>
          <p:cNvPr id="16" name="Shape 16"/>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algn="l">
              <a:buClr>
                <a:srgbClr val="000000"/>
              </a:buClr>
              <a:buSzPct val="25000"/>
              <a:buFont typeface="Arial"/>
              <a:buNone/>
            </a:pPr>
            <a:fld id="{00000000-1234-1234-1234-123412341234}" type="slidenum">
              <a:rPr lang="en" sz="1400">
                <a:solidFill>
                  <a:srgbClr val="000000"/>
                </a:solidFill>
                <a:latin typeface="Arial"/>
                <a:ea typeface="Arial"/>
                <a:cs typeface="Arial"/>
                <a:sym typeface="Arial"/>
              </a:rPr>
              <a:pPr algn="l">
                <a:buClr>
                  <a:srgbClr val="000000"/>
                </a:buClr>
                <a:buSzPct val="25000"/>
                <a:buFont typeface="Arial"/>
                <a:buNone/>
              </a:pPr>
              <a:t>‹#›</a:t>
            </a:fld>
            <a:endParaRPr lang="en"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17616067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vl1pPr>
          </a:lstStyle>
          <a:p>
            <a:endParaRPr lang="en-US" alt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4AB52BE0-4CA4-4BD3-BC9F-B41F86E8D2EE}"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6261676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24" name="Shape 24"/>
          <p:cNvSpPr txBox="1">
            <a:spLocks noGrp="1"/>
          </p:cNvSpPr>
          <p:nvPr>
            <p:ph type="body" idx="1"/>
          </p:nvPr>
        </p:nvSpPr>
        <p:spPr>
          <a:xfrm>
            <a:off x="457200" y="1465262"/>
            <a:ext cx="8229600" cy="452596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26" name="Shape 2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27" name="Shape 2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0277917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40632" y="6356350"/>
            <a:ext cx="914400" cy="365125"/>
          </a:xfrm>
        </p:spPr>
        <p:txBody>
          <a:bodyPr/>
          <a:lstStyle>
            <a:lvl1pPr>
              <a:defRPr smtClean="0"/>
            </a:lvl1pPr>
          </a:lstStyle>
          <a:p>
            <a:endParaRPr lang="en-US" alt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615ADB79-25D6-47C0-AB51-22A13A0BBB50}"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4961903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vl1pPr>
          </a:lstStyle>
          <a:p>
            <a:endParaRPr lang="en-US" alt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4AB52BE0-4CA4-4BD3-BC9F-B41F86E8D2EE}"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24618830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457200" y="-46035"/>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76" name="Shape 176"/>
          <p:cNvSpPr txBox="1">
            <a:spLocks noGrp="1"/>
          </p:cNvSpPr>
          <p:nvPr>
            <p:ph type="body" idx="1"/>
          </p:nvPr>
        </p:nvSpPr>
        <p:spPr>
          <a:xfrm>
            <a:off x="457200" y="1465264"/>
            <a:ext cx="8229600" cy="4525960"/>
          </a:xfrm>
          <a:prstGeom prst="rect">
            <a:avLst/>
          </a:prstGeom>
          <a:noFill/>
          <a:ln>
            <a:noFill/>
          </a:ln>
        </p:spPr>
        <p:txBody>
          <a:bodyPr lIns="91425" tIns="91425" rIns="91425" bIns="91425" anchor="t" anchorCtr="0"/>
          <a:lstStyle>
            <a:lvl1pPr marL="342900" marR="0" lvl="0" indent="266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2476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2286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7" name="Shape 177"/>
          <p:cNvSpPr txBox="1">
            <a:spLocks noGrp="1"/>
          </p:cNvSpPr>
          <p:nvPr>
            <p:ph type="dt" idx="10"/>
          </p:nvPr>
        </p:nvSpPr>
        <p:spPr>
          <a:xfrm>
            <a:off x="457200" y="6356353"/>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78" name="Shape 178"/>
          <p:cNvSpPr txBox="1">
            <a:spLocks noGrp="1"/>
          </p:cNvSpPr>
          <p:nvPr>
            <p:ph type="ftr" idx="11"/>
          </p:nvPr>
        </p:nvSpPr>
        <p:spPr>
          <a:xfrm>
            <a:off x="3124200" y="6356353"/>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79" name="Shape 179"/>
          <p:cNvSpPr txBox="1">
            <a:spLocks noGrp="1"/>
          </p:cNvSpPr>
          <p:nvPr>
            <p:ph type="sldNum" idx="12"/>
          </p:nvPr>
        </p:nvSpPr>
        <p:spPr>
          <a:xfrm>
            <a:off x="6553200" y="6356353"/>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4674190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87"/>
        <p:cNvGrpSpPr/>
        <p:nvPr/>
      </p:nvGrpSpPr>
      <p:grpSpPr>
        <a:xfrm>
          <a:off x="0" y="0"/>
          <a:ext cx="0" cy="0"/>
          <a:chOff x="0" y="0"/>
          <a:chExt cx="0" cy="0"/>
        </a:xfrm>
      </p:grpSpPr>
      <p:sp>
        <p:nvSpPr>
          <p:cNvPr id="188" name="Shape 188"/>
          <p:cNvSpPr txBox="1">
            <a:spLocks noGrp="1"/>
          </p:cNvSpPr>
          <p:nvPr>
            <p:ph type="title"/>
          </p:nvPr>
        </p:nvSpPr>
        <p:spPr>
          <a:xfrm>
            <a:off x="457200" y="-46035"/>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89" name="Shape 189"/>
          <p:cNvSpPr txBox="1">
            <a:spLocks noGrp="1"/>
          </p:cNvSpPr>
          <p:nvPr>
            <p:ph type="body" idx="1"/>
          </p:nvPr>
        </p:nvSpPr>
        <p:spPr>
          <a:xfrm>
            <a:off x="457200" y="1535112"/>
            <a:ext cx="4040187" cy="639763"/>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lnSpc>
                <a:spcPct val="100000"/>
              </a:lnSpc>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lnSpc>
                <a:spcPct val="100000"/>
              </a:lnSpc>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90" name="Shape 190"/>
          <p:cNvSpPr txBox="1">
            <a:spLocks noGrp="1"/>
          </p:cNvSpPr>
          <p:nvPr>
            <p:ph type="body" idx="2"/>
          </p:nvPr>
        </p:nvSpPr>
        <p:spPr>
          <a:xfrm>
            <a:off x="457200" y="2174875"/>
            <a:ext cx="4040187" cy="3951286"/>
          </a:xfrm>
          <a:prstGeom prst="rect">
            <a:avLst/>
          </a:prstGeom>
          <a:noFill/>
          <a:ln>
            <a:noFill/>
          </a:ln>
        </p:spPr>
        <p:txBody>
          <a:bodyPr lIns="91425" tIns="91425" rIns="91425" bIns="91425" anchor="t" anchorCtr="0"/>
          <a:lstStyle>
            <a:lvl1pPr marL="342900" marR="0" lvl="0" indent="1143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9525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762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762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91" name="Shape 191"/>
          <p:cNvSpPr txBox="1">
            <a:spLocks noGrp="1"/>
          </p:cNvSpPr>
          <p:nvPr>
            <p:ph type="body" idx="3"/>
          </p:nvPr>
        </p:nvSpPr>
        <p:spPr>
          <a:xfrm>
            <a:off x="4645025" y="1535112"/>
            <a:ext cx="4041772" cy="639763"/>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lnSpc>
                <a:spcPct val="100000"/>
              </a:lnSpc>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lnSpc>
                <a:spcPct val="100000"/>
              </a:lnSpc>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92" name="Shape 192"/>
          <p:cNvSpPr txBox="1">
            <a:spLocks noGrp="1"/>
          </p:cNvSpPr>
          <p:nvPr>
            <p:ph type="body" idx="4"/>
          </p:nvPr>
        </p:nvSpPr>
        <p:spPr>
          <a:xfrm>
            <a:off x="4645025" y="2174875"/>
            <a:ext cx="4041772" cy="3951286"/>
          </a:xfrm>
          <a:prstGeom prst="rect">
            <a:avLst/>
          </a:prstGeom>
          <a:noFill/>
          <a:ln>
            <a:noFill/>
          </a:ln>
        </p:spPr>
        <p:txBody>
          <a:bodyPr lIns="91425" tIns="91425" rIns="91425" bIns="91425" anchor="t" anchorCtr="0"/>
          <a:lstStyle>
            <a:lvl1pPr marL="342900" marR="0" lvl="0" indent="1143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9525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762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762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93" name="Shape 193"/>
          <p:cNvSpPr txBox="1">
            <a:spLocks noGrp="1"/>
          </p:cNvSpPr>
          <p:nvPr>
            <p:ph type="dt" idx="10"/>
          </p:nvPr>
        </p:nvSpPr>
        <p:spPr>
          <a:xfrm>
            <a:off x="457200" y="6356353"/>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4" name="Shape 194"/>
          <p:cNvSpPr txBox="1">
            <a:spLocks noGrp="1"/>
          </p:cNvSpPr>
          <p:nvPr>
            <p:ph type="ftr" idx="11"/>
          </p:nvPr>
        </p:nvSpPr>
        <p:spPr>
          <a:xfrm>
            <a:off x="3124200" y="6356353"/>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5" name="Shape 195"/>
          <p:cNvSpPr txBox="1">
            <a:spLocks noGrp="1"/>
          </p:cNvSpPr>
          <p:nvPr>
            <p:ph type="sldNum" idx="12"/>
          </p:nvPr>
        </p:nvSpPr>
        <p:spPr>
          <a:xfrm>
            <a:off x="6553200" y="6356353"/>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2102027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96"/>
        <p:cNvGrpSpPr/>
        <p:nvPr/>
      </p:nvGrpSpPr>
      <p:grpSpPr>
        <a:xfrm>
          <a:off x="0" y="0"/>
          <a:ext cx="0" cy="0"/>
          <a:chOff x="0" y="0"/>
          <a:chExt cx="0" cy="0"/>
        </a:xfrm>
      </p:grpSpPr>
      <p:sp>
        <p:nvSpPr>
          <p:cNvPr id="197" name="Shape 197"/>
          <p:cNvSpPr txBox="1">
            <a:spLocks noGrp="1"/>
          </p:cNvSpPr>
          <p:nvPr>
            <p:ph type="title"/>
          </p:nvPr>
        </p:nvSpPr>
        <p:spPr>
          <a:xfrm>
            <a:off x="457200" y="-46035"/>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98" name="Shape 198"/>
          <p:cNvSpPr txBox="1">
            <a:spLocks noGrp="1"/>
          </p:cNvSpPr>
          <p:nvPr>
            <p:ph type="dt" idx="10"/>
          </p:nvPr>
        </p:nvSpPr>
        <p:spPr>
          <a:xfrm>
            <a:off x="457200" y="6356353"/>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9" name="Shape 199"/>
          <p:cNvSpPr txBox="1">
            <a:spLocks noGrp="1"/>
          </p:cNvSpPr>
          <p:nvPr>
            <p:ph type="ftr" idx="11"/>
          </p:nvPr>
        </p:nvSpPr>
        <p:spPr>
          <a:xfrm>
            <a:off x="3124200" y="6356353"/>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0" name="Shape 200"/>
          <p:cNvSpPr txBox="1">
            <a:spLocks noGrp="1"/>
          </p:cNvSpPr>
          <p:nvPr>
            <p:ph type="sldNum" idx="12"/>
          </p:nvPr>
        </p:nvSpPr>
        <p:spPr>
          <a:xfrm>
            <a:off x="6553200" y="6356353"/>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455965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96"/>
        <p:cNvGrpSpPr/>
        <p:nvPr/>
      </p:nvGrpSpPr>
      <p:grpSpPr>
        <a:xfrm>
          <a:off x="0" y="0"/>
          <a:ext cx="0" cy="0"/>
          <a:chOff x="0" y="0"/>
          <a:chExt cx="0" cy="0"/>
        </a:xfrm>
      </p:grpSpPr>
      <p:sp>
        <p:nvSpPr>
          <p:cNvPr id="197" name="Shape 197"/>
          <p:cNvSpPr txBox="1">
            <a:spLocks noGrp="1"/>
          </p:cNvSpPr>
          <p:nvPr>
            <p:ph type="title"/>
          </p:nvPr>
        </p:nvSpPr>
        <p:spPr>
          <a:xfrm>
            <a:off x="457200" y="-46035"/>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98" name="Shape 198"/>
          <p:cNvSpPr txBox="1">
            <a:spLocks noGrp="1"/>
          </p:cNvSpPr>
          <p:nvPr>
            <p:ph type="dt" idx="10"/>
          </p:nvPr>
        </p:nvSpPr>
        <p:spPr>
          <a:xfrm>
            <a:off x="457200" y="6356353"/>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9" name="Shape 199"/>
          <p:cNvSpPr txBox="1">
            <a:spLocks noGrp="1"/>
          </p:cNvSpPr>
          <p:nvPr>
            <p:ph type="ftr" idx="11"/>
          </p:nvPr>
        </p:nvSpPr>
        <p:spPr>
          <a:xfrm>
            <a:off x="3124200" y="6356353"/>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0" name="Shape 200"/>
          <p:cNvSpPr txBox="1">
            <a:spLocks noGrp="1"/>
          </p:cNvSpPr>
          <p:nvPr>
            <p:ph type="sldNum" idx="12"/>
          </p:nvPr>
        </p:nvSpPr>
        <p:spPr>
          <a:xfrm>
            <a:off x="6553200" y="6356353"/>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05"/>
        <p:cNvGrpSpPr/>
        <p:nvPr/>
      </p:nvGrpSpPr>
      <p:grpSpPr>
        <a:xfrm>
          <a:off x="0" y="0"/>
          <a:ext cx="0" cy="0"/>
          <a:chOff x="0" y="0"/>
          <a:chExt cx="0" cy="0"/>
        </a:xfrm>
      </p:grpSpPr>
      <p:sp>
        <p:nvSpPr>
          <p:cNvPr id="206" name="Shape 206"/>
          <p:cNvSpPr txBox="1">
            <a:spLocks noGrp="1"/>
          </p:cNvSpPr>
          <p:nvPr>
            <p:ph type="title"/>
          </p:nvPr>
        </p:nvSpPr>
        <p:spPr>
          <a:xfrm>
            <a:off x="457202" y="273052"/>
            <a:ext cx="3008313" cy="116204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libri"/>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07" name="Shape 207"/>
          <p:cNvSpPr txBox="1">
            <a:spLocks noGrp="1"/>
          </p:cNvSpPr>
          <p:nvPr>
            <p:ph type="body" idx="1"/>
          </p:nvPr>
        </p:nvSpPr>
        <p:spPr>
          <a:xfrm>
            <a:off x="3575050" y="273052"/>
            <a:ext cx="5111750" cy="5853112"/>
          </a:xfrm>
          <a:prstGeom prst="rect">
            <a:avLst/>
          </a:prstGeom>
          <a:noFill/>
          <a:ln>
            <a:noFill/>
          </a:ln>
        </p:spPr>
        <p:txBody>
          <a:bodyPr lIns="91425" tIns="91425" rIns="91425" bIns="91425" anchor="t" anchorCtr="0"/>
          <a:lstStyle>
            <a:lvl1pPr marL="342900" marR="0" lvl="0" indent="266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2476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2286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8" name="Shape 208"/>
          <p:cNvSpPr txBox="1">
            <a:spLocks noGrp="1"/>
          </p:cNvSpPr>
          <p:nvPr>
            <p:ph type="body" idx="2"/>
          </p:nvPr>
        </p:nvSpPr>
        <p:spPr>
          <a:xfrm>
            <a:off x="457202" y="1435103"/>
            <a:ext cx="3008313" cy="4691063"/>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09" name="Shape 209"/>
          <p:cNvSpPr txBox="1">
            <a:spLocks noGrp="1"/>
          </p:cNvSpPr>
          <p:nvPr>
            <p:ph type="dt" idx="10"/>
          </p:nvPr>
        </p:nvSpPr>
        <p:spPr>
          <a:xfrm>
            <a:off x="457200" y="6356353"/>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0" name="Shape 210"/>
          <p:cNvSpPr txBox="1">
            <a:spLocks noGrp="1"/>
          </p:cNvSpPr>
          <p:nvPr>
            <p:ph type="ftr" idx="11"/>
          </p:nvPr>
        </p:nvSpPr>
        <p:spPr>
          <a:xfrm>
            <a:off x="3124200" y="6356353"/>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1" name="Shape 211"/>
          <p:cNvSpPr txBox="1">
            <a:spLocks noGrp="1"/>
          </p:cNvSpPr>
          <p:nvPr>
            <p:ph type="sldNum" idx="12"/>
          </p:nvPr>
        </p:nvSpPr>
        <p:spPr>
          <a:xfrm>
            <a:off x="6553200" y="6356353"/>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2376333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12"/>
        <p:cNvGrpSpPr/>
        <p:nvPr/>
      </p:nvGrpSpPr>
      <p:grpSpPr>
        <a:xfrm>
          <a:off x="0" y="0"/>
          <a:ext cx="0" cy="0"/>
          <a:chOff x="0" y="0"/>
          <a:chExt cx="0" cy="0"/>
        </a:xfrm>
      </p:grpSpPr>
      <p:sp>
        <p:nvSpPr>
          <p:cNvPr id="213" name="Shape 213"/>
          <p:cNvSpPr txBox="1">
            <a:spLocks noGrp="1"/>
          </p:cNvSpPr>
          <p:nvPr>
            <p:ph type="title"/>
          </p:nvPr>
        </p:nvSpPr>
        <p:spPr>
          <a:xfrm>
            <a:off x="1792291" y="4800600"/>
            <a:ext cx="5486399" cy="566736"/>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libri"/>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14" name="Shape 214"/>
          <p:cNvSpPr>
            <a:spLocks noGrp="1"/>
          </p:cNvSpPr>
          <p:nvPr>
            <p:ph type="pic" idx="2"/>
          </p:nvPr>
        </p:nvSpPr>
        <p:spPr>
          <a:xfrm>
            <a:off x="1792291" y="612775"/>
            <a:ext cx="5486399" cy="4114800"/>
          </a:xfrm>
          <a:prstGeom prst="rect">
            <a:avLst/>
          </a:prstGeom>
          <a:noFill/>
          <a:ln>
            <a:noFill/>
          </a:ln>
        </p:spPr>
        <p:txBody>
          <a:bodyPr lIns="91425" tIns="91425" rIns="91425" bIns="91425" anchor="t" anchorCtr="0"/>
          <a:lstStyle>
            <a:lvl1pPr marL="0" marR="0" lvl="0" indent="0" algn="l" rtl="0">
              <a:lnSpc>
                <a:spcPct val="100000"/>
              </a:lnSpc>
              <a:spcBef>
                <a:spcPts val="640"/>
              </a:spcBef>
              <a:spcAft>
                <a:spcPts val="0"/>
              </a:spcAft>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560"/>
              </a:spcBef>
              <a:spcAft>
                <a:spcPts val="0"/>
              </a:spcAft>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480"/>
              </a:spcBef>
              <a:spcAft>
                <a:spcPts val="0"/>
              </a:spcAft>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15" name="Shape 215"/>
          <p:cNvSpPr txBox="1">
            <a:spLocks noGrp="1"/>
          </p:cNvSpPr>
          <p:nvPr>
            <p:ph type="body" idx="1"/>
          </p:nvPr>
        </p:nvSpPr>
        <p:spPr>
          <a:xfrm>
            <a:off x="1792291" y="5367338"/>
            <a:ext cx="5486399" cy="804862"/>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16" name="Shape 216"/>
          <p:cNvSpPr txBox="1">
            <a:spLocks noGrp="1"/>
          </p:cNvSpPr>
          <p:nvPr>
            <p:ph type="dt" idx="10"/>
          </p:nvPr>
        </p:nvSpPr>
        <p:spPr>
          <a:xfrm>
            <a:off x="457200" y="6356353"/>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7" name="Shape 217"/>
          <p:cNvSpPr txBox="1">
            <a:spLocks noGrp="1"/>
          </p:cNvSpPr>
          <p:nvPr>
            <p:ph type="ftr" idx="11"/>
          </p:nvPr>
        </p:nvSpPr>
        <p:spPr>
          <a:xfrm>
            <a:off x="3124200" y="6356353"/>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8" name="Shape 218"/>
          <p:cNvSpPr txBox="1">
            <a:spLocks noGrp="1"/>
          </p:cNvSpPr>
          <p:nvPr>
            <p:ph type="sldNum" idx="12"/>
          </p:nvPr>
        </p:nvSpPr>
        <p:spPr>
          <a:xfrm>
            <a:off x="6553200" y="6356353"/>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8378998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219"/>
        <p:cNvGrpSpPr/>
        <p:nvPr/>
      </p:nvGrpSpPr>
      <p:grpSpPr>
        <a:xfrm>
          <a:off x="0" y="0"/>
          <a:ext cx="0" cy="0"/>
          <a:chOff x="0" y="0"/>
          <a:chExt cx="0" cy="0"/>
        </a:xfrm>
      </p:grpSpPr>
      <p:sp>
        <p:nvSpPr>
          <p:cNvPr id="220" name="Shape 220"/>
          <p:cNvSpPr txBox="1">
            <a:spLocks noGrp="1"/>
          </p:cNvSpPr>
          <p:nvPr>
            <p:ph type="title"/>
          </p:nvPr>
        </p:nvSpPr>
        <p:spPr>
          <a:xfrm>
            <a:off x="457200" y="-46035"/>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21" name="Shape 221"/>
          <p:cNvSpPr txBox="1">
            <a:spLocks noGrp="1"/>
          </p:cNvSpPr>
          <p:nvPr>
            <p:ph type="body" idx="1"/>
          </p:nvPr>
        </p:nvSpPr>
        <p:spPr>
          <a:xfrm rot="5400000">
            <a:off x="2309019" y="-386556"/>
            <a:ext cx="4525960" cy="8229600"/>
          </a:xfrm>
          <a:prstGeom prst="rect">
            <a:avLst/>
          </a:prstGeom>
          <a:noFill/>
          <a:ln>
            <a:noFill/>
          </a:ln>
        </p:spPr>
        <p:txBody>
          <a:bodyPr lIns="91425" tIns="91425" rIns="91425" bIns="91425" anchor="t" anchorCtr="0"/>
          <a:lstStyle>
            <a:lvl1pPr marL="342900" marR="0" lvl="0" indent="266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2476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2286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2" name="Shape 222"/>
          <p:cNvSpPr txBox="1">
            <a:spLocks noGrp="1"/>
          </p:cNvSpPr>
          <p:nvPr>
            <p:ph type="dt" idx="10"/>
          </p:nvPr>
        </p:nvSpPr>
        <p:spPr>
          <a:xfrm>
            <a:off x="457200" y="6356353"/>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23" name="Shape 223"/>
          <p:cNvSpPr txBox="1">
            <a:spLocks noGrp="1"/>
          </p:cNvSpPr>
          <p:nvPr>
            <p:ph type="ftr" idx="11"/>
          </p:nvPr>
        </p:nvSpPr>
        <p:spPr>
          <a:xfrm>
            <a:off x="3124200" y="6356353"/>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24" name="Shape 224"/>
          <p:cNvSpPr txBox="1">
            <a:spLocks noGrp="1"/>
          </p:cNvSpPr>
          <p:nvPr>
            <p:ph type="sldNum" idx="12"/>
          </p:nvPr>
        </p:nvSpPr>
        <p:spPr>
          <a:xfrm>
            <a:off x="6553200" y="6356353"/>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3335429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rot="5400000">
            <a:off x="4732338" y="2171700"/>
            <a:ext cx="5851525" cy="20574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27" name="Shape 227"/>
          <p:cNvSpPr txBox="1">
            <a:spLocks noGrp="1"/>
          </p:cNvSpPr>
          <p:nvPr>
            <p:ph type="body" idx="1"/>
          </p:nvPr>
        </p:nvSpPr>
        <p:spPr>
          <a:xfrm rot="5400000">
            <a:off x="541337" y="190497"/>
            <a:ext cx="5851525" cy="6019798"/>
          </a:xfrm>
          <a:prstGeom prst="rect">
            <a:avLst/>
          </a:prstGeom>
          <a:noFill/>
          <a:ln>
            <a:noFill/>
          </a:ln>
        </p:spPr>
        <p:txBody>
          <a:bodyPr lIns="91425" tIns="91425" rIns="91425" bIns="91425" anchor="t" anchorCtr="0"/>
          <a:lstStyle>
            <a:lvl1pPr marL="342900" marR="0" lvl="0" indent="266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2476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2286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8" name="Shape 228"/>
          <p:cNvSpPr txBox="1">
            <a:spLocks noGrp="1"/>
          </p:cNvSpPr>
          <p:nvPr>
            <p:ph type="dt" idx="10"/>
          </p:nvPr>
        </p:nvSpPr>
        <p:spPr>
          <a:xfrm>
            <a:off x="457200" y="6356353"/>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29" name="Shape 229"/>
          <p:cNvSpPr txBox="1">
            <a:spLocks noGrp="1"/>
          </p:cNvSpPr>
          <p:nvPr>
            <p:ph type="ftr" idx="11"/>
          </p:nvPr>
        </p:nvSpPr>
        <p:spPr>
          <a:xfrm>
            <a:off x="3124200" y="6356353"/>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30" name="Shape 230"/>
          <p:cNvSpPr txBox="1">
            <a:spLocks noGrp="1"/>
          </p:cNvSpPr>
          <p:nvPr>
            <p:ph type="sldNum" idx="12"/>
          </p:nvPr>
        </p:nvSpPr>
        <p:spPr>
          <a:xfrm>
            <a:off x="6553200" y="6356353"/>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3872093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vl1pPr>
          </a:lstStyle>
          <a:p>
            <a:endParaRPr lang="en-US" alt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4AB52BE0-4CA4-4BD3-BC9F-B41F86E8D2EE}"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21017424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457200" y="-460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41" name="Shape 41"/>
          <p:cNvSpPr txBox="1">
            <a:spLocks noGrp="1"/>
          </p:cNvSpPr>
          <p:nvPr>
            <p:ph type="body" idx="1"/>
          </p:nvPr>
        </p:nvSpPr>
        <p:spPr>
          <a:xfrm>
            <a:off x="457200" y="1600201"/>
            <a:ext cx="4038599" cy="4526100"/>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body" idx="2"/>
          </p:nvPr>
        </p:nvSpPr>
        <p:spPr>
          <a:xfrm>
            <a:off x="4648202" y="1600201"/>
            <a:ext cx="4038599" cy="4526100"/>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dt" idx="10"/>
          </p:nvPr>
        </p:nvSpPr>
        <p:spPr>
          <a:xfrm>
            <a:off x="457200" y="6356353"/>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ftr" idx="11"/>
          </p:nvPr>
        </p:nvSpPr>
        <p:spPr>
          <a:xfrm>
            <a:off x="3124200" y="6356353"/>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sldNum" idx="12"/>
          </p:nvPr>
        </p:nvSpPr>
        <p:spPr>
          <a:xfrm>
            <a:off x="6553204" y="6356353"/>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513047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05"/>
        <p:cNvGrpSpPr/>
        <p:nvPr/>
      </p:nvGrpSpPr>
      <p:grpSpPr>
        <a:xfrm>
          <a:off x="0" y="0"/>
          <a:ext cx="0" cy="0"/>
          <a:chOff x="0" y="0"/>
          <a:chExt cx="0" cy="0"/>
        </a:xfrm>
      </p:grpSpPr>
      <p:sp>
        <p:nvSpPr>
          <p:cNvPr id="206" name="Shape 206"/>
          <p:cNvSpPr txBox="1">
            <a:spLocks noGrp="1"/>
          </p:cNvSpPr>
          <p:nvPr>
            <p:ph type="title"/>
          </p:nvPr>
        </p:nvSpPr>
        <p:spPr>
          <a:xfrm>
            <a:off x="457202" y="273052"/>
            <a:ext cx="3008313" cy="116204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libri"/>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07" name="Shape 207"/>
          <p:cNvSpPr txBox="1">
            <a:spLocks noGrp="1"/>
          </p:cNvSpPr>
          <p:nvPr>
            <p:ph type="body" idx="1"/>
          </p:nvPr>
        </p:nvSpPr>
        <p:spPr>
          <a:xfrm>
            <a:off x="3575050" y="273052"/>
            <a:ext cx="5111750" cy="5853112"/>
          </a:xfrm>
          <a:prstGeom prst="rect">
            <a:avLst/>
          </a:prstGeom>
          <a:noFill/>
          <a:ln>
            <a:noFill/>
          </a:ln>
        </p:spPr>
        <p:txBody>
          <a:bodyPr lIns="91425" tIns="91425" rIns="91425" bIns="91425" anchor="t" anchorCtr="0"/>
          <a:lstStyle>
            <a:lvl1pPr marL="342900" marR="0" lvl="0" indent="266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2476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2286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8" name="Shape 208"/>
          <p:cNvSpPr txBox="1">
            <a:spLocks noGrp="1"/>
          </p:cNvSpPr>
          <p:nvPr>
            <p:ph type="body" idx="2"/>
          </p:nvPr>
        </p:nvSpPr>
        <p:spPr>
          <a:xfrm>
            <a:off x="457202" y="1435103"/>
            <a:ext cx="3008313" cy="4691063"/>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09" name="Shape 209"/>
          <p:cNvSpPr txBox="1">
            <a:spLocks noGrp="1"/>
          </p:cNvSpPr>
          <p:nvPr>
            <p:ph type="dt" idx="10"/>
          </p:nvPr>
        </p:nvSpPr>
        <p:spPr>
          <a:xfrm>
            <a:off x="457200" y="6356353"/>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0" name="Shape 210"/>
          <p:cNvSpPr txBox="1">
            <a:spLocks noGrp="1"/>
          </p:cNvSpPr>
          <p:nvPr>
            <p:ph type="ftr" idx="11"/>
          </p:nvPr>
        </p:nvSpPr>
        <p:spPr>
          <a:xfrm>
            <a:off x="3124200" y="6356353"/>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1" name="Shape 211"/>
          <p:cNvSpPr txBox="1">
            <a:spLocks noGrp="1"/>
          </p:cNvSpPr>
          <p:nvPr>
            <p:ph type="sldNum" idx="12"/>
          </p:nvPr>
        </p:nvSpPr>
        <p:spPr>
          <a:xfrm>
            <a:off x="6553200" y="6356353"/>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12"/>
        <p:cNvGrpSpPr/>
        <p:nvPr/>
      </p:nvGrpSpPr>
      <p:grpSpPr>
        <a:xfrm>
          <a:off x="0" y="0"/>
          <a:ext cx="0" cy="0"/>
          <a:chOff x="0" y="0"/>
          <a:chExt cx="0" cy="0"/>
        </a:xfrm>
      </p:grpSpPr>
      <p:sp>
        <p:nvSpPr>
          <p:cNvPr id="213" name="Shape 213"/>
          <p:cNvSpPr txBox="1">
            <a:spLocks noGrp="1"/>
          </p:cNvSpPr>
          <p:nvPr>
            <p:ph type="title"/>
          </p:nvPr>
        </p:nvSpPr>
        <p:spPr>
          <a:xfrm>
            <a:off x="1792291" y="4800600"/>
            <a:ext cx="5486399" cy="566736"/>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libri"/>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14" name="Shape 214"/>
          <p:cNvSpPr>
            <a:spLocks noGrp="1"/>
          </p:cNvSpPr>
          <p:nvPr>
            <p:ph type="pic" idx="2"/>
          </p:nvPr>
        </p:nvSpPr>
        <p:spPr>
          <a:xfrm>
            <a:off x="1792291" y="612775"/>
            <a:ext cx="5486399" cy="4114800"/>
          </a:xfrm>
          <a:prstGeom prst="rect">
            <a:avLst/>
          </a:prstGeom>
          <a:noFill/>
          <a:ln>
            <a:noFill/>
          </a:ln>
        </p:spPr>
        <p:txBody>
          <a:bodyPr lIns="91425" tIns="91425" rIns="91425" bIns="91425" anchor="t" anchorCtr="0"/>
          <a:lstStyle>
            <a:lvl1pPr marL="0" marR="0" lvl="0" indent="0" algn="l" rtl="0">
              <a:lnSpc>
                <a:spcPct val="100000"/>
              </a:lnSpc>
              <a:spcBef>
                <a:spcPts val="640"/>
              </a:spcBef>
              <a:spcAft>
                <a:spcPts val="0"/>
              </a:spcAft>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560"/>
              </a:spcBef>
              <a:spcAft>
                <a:spcPts val="0"/>
              </a:spcAft>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480"/>
              </a:spcBef>
              <a:spcAft>
                <a:spcPts val="0"/>
              </a:spcAft>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15" name="Shape 215"/>
          <p:cNvSpPr txBox="1">
            <a:spLocks noGrp="1"/>
          </p:cNvSpPr>
          <p:nvPr>
            <p:ph type="body" idx="1"/>
          </p:nvPr>
        </p:nvSpPr>
        <p:spPr>
          <a:xfrm>
            <a:off x="1792291" y="5367338"/>
            <a:ext cx="5486399" cy="804862"/>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16" name="Shape 216"/>
          <p:cNvSpPr txBox="1">
            <a:spLocks noGrp="1"/>
          </p:cNvSpPr>
          <p:nvPr>
            <p:ph type="dt" idx="10"/>
          </p:nvPr>
        </p:nvSpPr>
        <p:spPr>
          <a:xfrm>
            <a:off x="457200" y="6356353"/>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7" name="Shape 217"/>
          <p:cNvSpPr txBox="1">
            <a:spLocks noGrp="1"/>
          </p:cNvSpPr>
          <p:nvPr>
            <p:ph type="ftr" idx="11"/>
          </p:nvPr>
        </p:nvSpPr>
        <p:spPr>
          <a:xfrm>
            <a:off x="3124200" y="6356353"/>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8" name="Shape 218"/>
          <p:cNvSpPr txBox="1">
            <a:spLocks noGrp="1"/>
          </p:cNvSpPr>
          <p:nvPr>
            <p:ph type="sldNum" idx="12"/>
          </p:nvPr>
        </p:nvSpPr>
        <p:spPr>
          <a:xfrm>
            <a:off x="6553200" y="6356353"/>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image" Target="../media/image3.jpeg"/></Relationships>
</file>

<file path=ppt/slideMasters/_rels/slideMaster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image" Target="../media/image2.jpeg"/></Relationships>
</file>

<file path=ppt/slideMasters/_rels/slideMaster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5.xml"/><Relationship Id="rId1" Type="http://schemas.openxmlformats.org/officeDocument/2006/relationships/slideLayout" Target="../slideLayouts/slideLayout21.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6.xml"/><Relationship Id="rId1" Type="http://schemas.openxmlformats.org/officeDocument/2006/relationships/slideLayout" Target="../slideLayouts/slideLayout22.xml"/></Relationships>
</file>

<file path=ppt/slideMasters/_rels/slideMaster27.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3.jpeg"/><Relationship Id="rId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3.jpeg"/></Relationships>
</file>

<file path=ppt/slideMasters/_rels/slideMaster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3.jpeg"/></Relationships>
</file>

<file path=ppt/slideMasters/_rels/slideMaster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45.xml"/></Relationships>
</file>

<file path=ppt/slideMasters/_rels/slideMaster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47.xml"/></Relationships>
</file>

<file path=ppt/slideMasters/_rels/slideMaster4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48.xml"/></Relationships>
</file>

<file path=ppt/slideMasters/_rels/slideMaster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image" Target="../media/image3.jpeg"/></Relationships>
</file>

<file path=ppt/slideMasters/_rels/slideMaster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52.xml"/></Relationships>
</file>

<file path=ppt/slideMasters/_rels/slideMaster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53.xml"/></Relationships>
</file>

<file path=ppt/slideMasters/_rels/slideMaster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54.xml"/></Relationships>
</file>

<file path=ppt/slideMasters/_rels/slideMaster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55.xml"/></Relationships>
</file>

<file path=ppt/slideMasters/_rels/slideMaster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56.xml"/></Relationships>
</file>

<file path=ppt/slideMasters/_rels/slideMaster5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57.xml"/></Relationships>
</file>

<file path=ppt/slideMasters/_rels/slideMaster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58.xml"/></Relationships>
</file>

<file path=ppt/slideMasters/_rels/slideMaster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59.xml"/></Relationships>
</file>

<file path=ppt/slideMasters/_rels/slideMaster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6.xml"/></Relationships>
</file>

<file path=ppt/slideMasters/_rels/slideMaster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60.xml"/></Relationships>
</file>

<file path=ppt/slideMasters/_rels/slideMaster6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61.xml"/></Relationships>
</file>

<file path=ppt/slideMasters/_rels/slideMaster6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62.xml"/></Relationships>
</file>

<file path=ppt/slideMasters/_rels/slideMaster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63.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image" Target="../media/image2.jpe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64.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2.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6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6.xml.rels><?xml version="1.0" encoding="UTF-8" standalone="yes"?>
<Relationships xmlns="http://schemas.openxmlformats.org/package/2006/relationships"><Relationship Id="rId3" Type="http://schemas.openxmlformats.org/officeDocument/2006/relationships/theme" Target="../theme/theme6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4" Type="http://schemas.openxmlformats.org/officeDocument/2006/relationships/image" Target="../media/image3.jpeg"/></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2.jpe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7.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8.xml.rels><?xml version="1.0" encoding="UTF-8" standalone="yes"?>
<Relationships xmlns="http://schemas.openxmlformats.org/package/2006/relationships"><Relationship Id="rId3" Type="http://schemas.openxmlformats.org/officeDocument/2006/relationships/theme" Target="../theme/theme68.xml"/><Relationship Id="rId2" Type="http://schemas.openxmlformats.org/officeDocument/2006/relationships/slideLayout" Target="../slideLayouts/slideLayout61.xml"/><Relationship Id="rId1" Type="http://schemas.openxmlformats.org/officeDocument/2006/relationships/slideLayout" Target="../slideLayouts/slideLayout60.xml"/><Relationship Id="rId4" Type="http://schemas.openxmlformats.org/officeDocument/2006/relationships/image" Target="../media/image3.jpeg"/></Relationships>
</file>

<file path=ppt/slideMasters/_rels/slideMaster69.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slideLayout" Target="../slideLayouts/slideLayout63.xml"/><Relationship Id="rId1" Type="http://schemas.openxmlformats.org/officeDocument/2006/relationships/slideLayout" Target="../slideLayouts/slideLayout62.xml"/><Relationship Id="rId5" Type="http://schemas.openxmlformats.org/officeDocument/2006/relationships/image" Target="../media/image3.jpeg"/><Relationship Id="rId4" Type="http://schemas.openxmlformats.org/officeDocument/2006/relationships/theme" Target="../theme/theme69.xml"/></Relationships>
</file>

<file path=ppt/slideMasters/_rels/slideMaster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7.xml"/></Relationships>
</file>

<file path=ppt/slideMasters/_rels/slideMaster70.xml.rels><?xml version="1.0" encoding="UTF-8" standalone="yes"?>
<Relationships xmlns="http://schemas.openxmlformats.org/package/2006/relationships"><Relationship Id="rId3" Type="http://schemas.openxmlformats.org/officeDocument/2006/relationships/theme" Target="../theme/theme70.xml"/><Relationship Id="rId2" Type="http://schemas.openxmlformats.org/officeDocument/2006/relationships/slideLayout" Target="../slideLayouts/slideLayout66.xml"/><Relationship Id="rId1" Type="http://schemas.openxmlformats.org/officeDocument/2006/relationships/slideLayout" Target="../slideLayouts/slideLayout65.xml"/><Relationship Id="rId4" Type="http://schemas.openxmlformats.org/officeDocument/2006/relationships/image" Target="../media/image3.jpeg"/></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image" Target="../media/image2.jpeg"/><Relationship Id="rId5" Type="http://schemas.openxmlformats.org/officeDocument/2006/relationships/slideLayout" Target="../slideLayouts/slideLayout71.xml"/><Relationship Id="rId10" Type="http://schemas.openxmlformats.org/officeDocument/2006/relationships/theme" Target="../theme/theme71.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7">
            <a:alphaModFix/>
          </a:blip>
          <a:stretch>
            <a:fillRect/>
          </a:stretch>
        </a:blipFill>
        <a:effectLst/>
      </p:bgPr>
    </p:bg>
    <p:spTree>
      <p:nvGrpSpPr>
        <p:cNvPr id="1" name="Shape 9"/>
        <p:cNvGrpSpPr/>
        <p:nvPr/>
      </p:nvGrpSpPr>
      <p:grpSpPr>
        <a:xfrm>
          <a:off x="0" y="0"/>
          <a:ext cx="0" cy="0"/>
          <a:chOff x="0" y="0"/>
          <a:chExt cx="0" cy="0"/>
        </a:xfrm>
      </p:grpSpPr>
      <p:pic>
        <p:nvPicPr>
          <p:cNvPr id="10" name="Shape 10" descr="Mandt_SOO-DOH-Presentation_NO-TEXT_5.jpg"/>
          <p:cNvPicPr preferRelativeResize="0"/>
          <p:nvPr/>
        </p:nvPicPr>
        <p:blipFill rotWithShape="1">
          <a:blip r:embed="rId8">
            <a:alphaModFix/>
          </a:blip>
          <a:srcRect/>
          <a:stretch/>
        </p:blipFill>
        <p:spPr>
          <a:xfrm>
            <a:off x="0" y="0"/>
            <a:ext cx="9144000" cy="6858000"/>
          </a:xfrm>
          <a:prstGeom prst="rect">
            <a:avLst/>
          </a:prstGeom>
          <a:noFill/>
          <a:ln>
            <a:noFill/>
          </a:ln>
        </p:spPr>
      </p:pic>
      <p:sp>
        <p:nvSpPr>
          <p:cNvPr id="11" name="Shape 11"/>
          <p:cNvSpPr txBox="1">
            <a:spLocks noGrp="1"/>
          </p:cNvSpPr>
          <p:nvPr>
            <p:ph type="title"/>
          </p:nvPr>
        </p:nvSpPr>
        <p:spPr>
          <a:xfrm>
            <a:off x="457200" y="-460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body" idx="1"/>
          </p:nvPr>
        </p:nvSpPr>
        <p:spPr>
          <a:xfrm>
            <a:off x="457200" y="1465264"/>
            <a:ext cx="8229600" cy="452610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dt" idx="10"/>
          </p:nvPr>
        </p:nvSpPr>
        <p:spPr>
          <a:xfrm>
            <a:off x="457200" y="6356353"/>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ftr" idx="11"/>
          </p:nvPr>
        </p:nvSpPr>
        <p:spPr>
          <a:xfrm>
            <a:off x="3124200" y="6356353"/>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sldNum" idx="12"/>
          </p:nvPr>
        </p:nvSpPr>
        <p:spPr>
          <a:xfrm>
            <a:off x="6553204" y="6356353"/>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55" r:id="rId2"/>
    <p:sldLayoutId id="2147483656" r:id="rId3"/>
    <p:sldLayoutId id="2147483657" r:id="rId4"/>
    <p:sldLayoutId id="2147483658"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3060701200"/>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3354278755"/>
      </p:ext>
    </p:extLst>
  </p:cSld>
  <p:clrMap bg1="lt1" tx1="dk1" bg2="lt2" tx2="dk2" accent1="accent1" accent2="accent2" accent3="accent3" accent4="accent4" accent5="accent5" accent6="accent6" hlink="hlink" folHlink="folHlink"/>
  <p:sldLayoutIdLst>
    <p:sldLayoutId id="2147483818" r:id="rId1"/>
    <p:sldLayoutId id="2147483819" r:id="rId2"/>
  </p:sldLayoutIdLst>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1566773204"/>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4038710843"/>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533573090"/>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1139287722"/>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850608874"/>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1171258540"/>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2176187648"/>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3313151166"/>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1"/>
        <p:cNvGrpSpPr/>
        <p:nvPr/>
      </p:nvGrpSpPr>
      <p:grpSpPr>
        <a:xfrm>
          <a:off x="0" y="0"/>
          <a:ext cx="0" cy="0"/>
          <a:chOff x="0" y="0"/>
          <a:chExt cx="0" cy="0"/>
        </a:xfrm>
      </p:grpSpPr>
      <p:pic>
        <p:nvPicPr>
          <p:cNvPr id="162" name="Shape 162" descr="Mandt_SOO-DOH-Presentation_NO-TEXT_5.jpg"/>
          <p:cNvPicPr preferRelativeResize="0"/>
          <p:nvPr/>
        </p:nvPicPr>
        <p:blipFill rotWithShape="1">
          <a:blip r:embed="rId9">
            <a:alphaModFix/>
          </a:blip>
          <a:srcRect/>
          <a:stretch/>
        </p:blipFill>
        <p:spPr>
          <a:xfrm>
            <a:off x="0" y="0"/>
            <a:ext cx="9144000" cy="6858000"/>
          </a:xfrm>
          <a:prstGeom prst="rect">
            <a:avLst/>
          </a:prstGeom>
          <a:noFill/>
          <a:ln>
            <a:noFill/>
          </a:ln>
        </p:spPr>
      </p:pic>
      <p:sp>
        <p:nvSpPr>
          <p:cNvPr id="163" name="Shape 163"/>
          <p:cNvSpPr txBox="1">
            <a:spLocks noGrp="1"/>
          </p:cNvSpPr>
          <p:nvPr>
            <p:ph type="title"/>
          </p:nvPr>
        </p:nvSpPr>
        <p:spPr>
          <a:xfrm>
            <a:off x="457200" y="-46035"/>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64" name="Shape 164"/>
          <p:cNvSpPr txBox="1">
            <a:spLocks noGrp="1"/>
          </p:cNvSpPr>
          <p:nvPr>
            <p:ph type="body" idx="1"/>
          </p:nvPr>
        </p:nvSpPr>
        <p:spPr>
          <a:xfrm>
            <a:off x="457200" y="1465264"/>
            <a:ext cx="8229600" cy="4525960"/>
          </a:xfrm>
          <a:prstGeom prst="rect">
            <a:avLst/>
          </a:prstGeom>
          <a:noFill/>
          <a:ln>
            <a:noFill/>
          </a:ln>
        </p:spPr>
        <p:txBody>
          <a:bodyPr lIns="91425" tIns="91425" rIns="91425" bIns="91425" anchor="t" anchorCtr="0"/>
          <a:lstStyle>
            <a:lvl1pPr marL="342900" marR="0" lvl="0" indent="266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2476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2286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5" name="Shape 165"/>
          <p:cNvSpPr txBox="1">
            <a:spLocks noGrp="1"/>
          </p:cNvSpPr>
          <p:nvPr>
            <p:ph type="dt" idx="10"/>
          </p:nvPr>
        </p:nvSpPr>
        <p:spPr>
          <a:xfrm>
            <a:off x="457200" y="6356353"/>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66" name="Shape 166"/>
          <p:cNvSpPr txBox="1">
            <a:spLocks noGrp="1"/>
          </p:cNvSpPr>
          <p:nvPr>
            <p:ph type="ftr" idx="11"/>
          </p:nvPr>
        </p:nvSpPr>
        <p:spPr>
          <a:xfrm>
            <a:off x="3124200" y="6356353"/>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67" name="Shape 167"/>
          <p:cNvSpPr txBox="1">
            <a:spLocks noGrp="1"/>
          </p:cNvSpPr>
          <p:nvPr>
            <p:ph type="sldNum" idx="12"/>
          </p:nvPr>
        </p:nvSpPr>
        <p:spPr>
          <a:xfrm>
            <a:off x="6553200" y="6356353"/>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6" r:id="rId3"/>
    <p:sldLayoutId id="2147483677" r:id="rId4"/>
    <p:sldLayoutId id="2147483678" r:id="rId5"/>
    <p:sldLayoutId id="2147483679" r:id="rId6"/>
    <p:sldLayoutId id="2147483954"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2990164080"/>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2445217469"/>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806973549"/>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472240017"/>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1270202696"/>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3866630780"/>
      </p:ext>
    </p:extLst>
  </p:cSld>
  <p:clrMap bg1="lt1" tx1="dk1" bg2="lt2" tx2="dk2" accent1="accent1" accent2="accent2" accent3="accent3" accent4="accent4" accent5="accent5" accent6="accent6" hlink="hlink" folHlink="folHlink"/>
  <p:sldLayoutIdLst>
    <p:sldLayoutId id="2147483739" r:id="rId1"/>
  </p:sldLayoutIdLst>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1941276942"/>
      </p:ext>
    </p:extLst>
  </p:cSld>
  <p:clrMap bg1="lt1" tx1="dk1" bg2="lt2" tx2="dk2" accent1="accent1" accent2="accent2" accent3="accent3" accent4="accent4" accent5="accent5" accent6="accent6" hlink="hlink" folHlink="folHlink"/>
  <p:sldLayoutIdLst>
    <p:sldLayoutId id="2147483741" r:id="rId1"/>
  </p:sldLayoutIdLst>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614781035"/>
      </p:ext>
    </p:extLst>
  </p:cSld>
  <p:clrMap bg1="lt1" tx1="dk1" bg2="lt2" tx2="dk2" accent1="accent1" accent2="accent2" accent3="accent3" accent4="accent4" accent5="accent5" accent6="accent6" hlink="hlink" folHlink="folHlink"/>
  <p:sldLayoutIdLst>
    <p:sldLayoutId id="2147483743" r:id="rId1"/>
    <p:sldLayoutId id="2147483952" r:id="rId2"/>
    <p:sldLayoutId id="2147483988" r:id="rId3"/>
  </p:sldLayoutIdLst>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4287456425"/>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2359742247"/>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2371144168"/>
      </p:ext>
    </p:extLst>
  </p:cSld>
  <p:clrMap bg1="lt1" tx1="dk1" bg2="lt2" tx2="dk2" accent1="accent1" accent2="accent2" accent3="accent3" accent4="accent4" accent5="accent5" accent6="accent6" hlink="hlink" folHlink="folHlink"/>
  <p:sldLayoutIdLst>
    <p:sldLayoutId id="2147483695" r:id="rId1"/>
    <p:sldLayoutId id="2147483953" r:id="rId2"/>
  </p:sldLayoutIdLst>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847973372"/>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3560007076"/>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1989111467"/>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467194839"/>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3066458750"/>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1535274040"/>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1299382478"/>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1350825706"/>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2054415455"/>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4115726926"/>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1277928604"/>
      </p:ext>
    </p:extLst>
  </p:cSld>
  <p:clrMap bg1="lt1" tx1="dk1" bg2="lt2" tx2="dk2" accent1="accent1" accent2="accent2" accent3="accent3" accent4="accent4" accent5="accent5" accent6="accent6" hlink="hlink" folHlink="folHlink"/>
  <p:sldLayoutIdLst>
    <p:sldLayoutId id="2147483697" r:id="rId1"/>
    <p:sldLayoutId id="2147483817" r:id="rId2"/>
  </p:sldLayoutIdLst>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1805963019"/>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2895167449"/>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2145120298"/>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2218794344"/>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292525797"/>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3360001525"/>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756429948"/>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2441114553"/>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1205097283"/>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879254942"/>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4208840099"/>
      </p:ext>
    </p:extLst>
  </p:cSld>
  <p:clrMap bg1="lt1" tx1="dk1" bg2="lt2" tx2="dk2" accent1="accent1" accent2="accent2" accent3="accent3" accent4="accent4" accent5="accent5" accent6="accent6" hlink="hlink" folHlink="folHlink"/>
  <p:sldLayoutIdLst>
    <p:sldLayoutId id="2147483699" r:id="rId1"/>
    <p:sldLayoutId id="2147483816" r:id="rId2"/>
  </p:sldLayoutIdLst>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585656508"/>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852770038"/>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1860598028"/>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2392323714"/>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2072961579"/>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3258727874"/>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4293003846"/>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3154222771"/>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1836067539"/>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2888814145"/>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3639866743"/>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2887071700"/>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1079566087"/>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3535358104"/>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3378293131"/>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Shape 10" descr="Mandt_SOO-DOH-Presentation_NO-TEXT_5.jpg"/>
          <p:cNvPicPr preferRelativeResize="0"/>
          <p:nvPr/>
        </p:nvPicPr>
        <p:blipFill rotWithShape="1">
          <a:blip r:embed="rId12">
            <a:alphaModFix/>
          </a:blip>
          <a:srcRect/>
          <a:stretch/>
        </p:blipFill>
        <p:spPr>
          <a:xfrm>
            <a:off x="0" y="0"/>
            <a:ext cx="9144000" cy="6858000"/>
          </a:xfrm>
          <a:prstGeom prst="rect">
            <a:avLst/>
          </a:prstGeom>
          <a:noFill/>
          <a:ln>
            <a:noFill/>
          </a:ln>
        </p:spPr>
      </p:pic>
      <p:sp>
        <p:nvSpPr>
          <p:cNvPr id="11" name="Shape 11"/>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body" idx="1"/>
          </p:nvPr>
        </p:nvSpPr>
        <p:spPr>
          <a:xfrm>
            <a:off x="457200" y="1465262"/>
            <a:ext cx="8229600" cy="452596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14" name="Shape 1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15" name="Shape 1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534035732"/>
      </p:ext>
    </p:extLst>
  </p:cSld>
  <p:clrMap bg1="lt1" tx1="dk1" bg2="dk2" tx2="lt2" accent1="accent1" accent2="accent2" accent3="accent3" accent4="accent4" accent5="accent5" accent6="accent6" hlink="hlink" folHlink="folHlink"/>
  <p:sldLayoutIdLst>
    <p:sldLayoutId id="2147483855"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Shape 10" descr="Mandt_SOO-DOH-Presentation_NO-TEXT_5.jpg"/>
          <p:cNvPicPr preferRelativeResize="0"/>
          <p:nvPr/>
        </p:nvPicPr>
        <p:blipFill rotWithShape="1">
          <a:blip r:embed="rId13">
            <a:alphaModFix/>
          </a:blip>
          <a:srcRect/>
          <a:stretch/>
        </p:blipFill>
        <p:spPr>
          <a:xfrm>
            <a:off x="0" y="0"/>
            <a:ext cx="9144000" cy="6858000"/>
          </a:xfrm>
          <a:prstGeom prst="rect">
            <a:avLst/>
          </a:prstGeom>
          <a:noFill/>
          <a:ln>
            <a:noFill/>
          </a:ln>
        </p:spPr>
      </p:pic>
      <p:sp>
        <p:nvSpPr>
          <p:cNvPr id="11" name="Shape 11"/>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body" idx="1"/>
          </p:nvPr>
        </p:nvSpPr>
        <p:spPr>
          <a:xfrm>
            <a:off x="457200" y="1465262"/>
            <a:ext cx="8229600" cy="452596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14" name="Shape 1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15" name="Shape 1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893911262"/>
      </p:ext>
    </p:extLst>
  </p:cSld>
  <p:clrMap bg1="lt1" tx1="dk1" bg2="dk2" tx2="lt2" accent1="accent1" accent2="accent2" accent3="accent3" accent4="accent4" accent5="accent5" accent6="accent6" hlink="hlink" folHlink="folHlink"/>
  <p:sldLayoutIdLst>
    <p:sldLayoutId id="2147483903" r:id="rId1"/>
    <p:sldLayoutId id="2147483904"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7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1440796053"/>
      </p:ext>
    </p:extLst>
  </p:cSld>
  <p:clrMap bg1="lt1" tx1="dk1" bg2="lt2" tx2="dk2" accent1="accent1" accent2="accent2" accent3="accent3" accent4="accent4" accent5="accent5" accent6="accent6" hlink="hlink" folHlink="folHlink"/>
  <p:sldLayoutIdLst>
    <p:sldLayoutId id="2147483956" r:id="rId1"/>
    <p:sldLayoutId id="2147483957" r:id="rId2"/>
  </p:sldLayoutIdLst>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9"/>
        <p:cNvGrpSpPr/>
        <p:nvPr/>
      </p:nvGrpSpPr>
      <p:grpSpPr>
        <a:xfrm>
          <a:off x="0" y="0"/>
          <a:ext cx="0" cy="0"/>
          <a:chOff x="0" y="0"/>
          <a:chExt cx="0" cy="0"/>
        </a:xfrm>
      </p:grpSpPr>
      <p:pic>
        <p:nvPicPr>
          <p:cNvPr id="240" name="Google Shape;240;p37" descr="Mandt_SOO-DOH-Presentation_NO-TEXT_5.jpg"/>
          <p:cNvPicPr preferRelativeResize="0"/>
          <p:nvPr/>
        </p:nvPicPr>
        <p:blipFill rotWithShape="1">
          <a:blip r:embed="rId13">
            <a:alphaModFix/>
          </a:blip>
          <a:srcRect/>
          <a:stretch/>
        </p:blipFill>
        <p:spPr>
          <a:xfrm>
            <a:off x="0" y="0"/>
            <a:ext cx="9144000" cy="6858000"/>
          </a:xfrm>
          <a:prstGeom prst="rect">
            <a:avLst/>
          </a:prstGeom>
          <a:noFill/>
          <a:ln>
            <a:noFill/>
          </a:ln>
        </p:spPr>
      </p:pic>
      <p:sp>
        <p:nvSpPr>
          <p:cNvPr id="241" name="Google Shape;241;p37"/>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9pPr>
          </a:lstStyle>
          <a:p>
            <a:endParaRPr/>
          </a:p>
        </p:txBody>
      </p:sp>
      <p:sp>
        <p:nvSpPr>
          <p:cNvPr id="242" name="Google Shape;242;p37"/>
          <p:cNvSpPr txBox="1">
            <a:spLocks noGrp="1"/>
          </p:cNvSpPr>
          <p:nvPr>
            <p:ph type="body" idx="1"/>
          </p:nvPr>
        </p:nvSpPr>
        <p:spPr>
          <a:xfrm>
            <a:off x="457200" y="1465263"/>
            <a:ext cx="8229600" cy="45261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3" name="Google Shape;243;p37"/>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44" name="Google Shape;244;p37"/>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45" name="Google Shape;245;p3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05822879"/>
      </p:ext>
    </p:extLst>
  </p:cSld>
  <p:clrMap bg1="lt1" tx1="dk1" bg2="dk2" tx2="lt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2209412895"/>
      </p:ext>
    </p:extLst>
  </p:cSld>
  <p:clrMap bg1="lt1" tx1="dk1" bg2="lt2" tx2="dk2" accent1="accent1" accent2="accent2" accent3="accent3" accent4="accent4" accent5="accent5" accent6="accent6" hlink="hlink" folHlink="folHlink"/>
  <p:sldLayoutIdLst>
    <p:sldLayoutId id="2147483972" r:id="rId1"/>
    <p:sldLayoutId id="2147483973" r:id="rId2"/>
  </p:sldLayoutIdLst>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1402064118"/>
      </p:ext>
    </p:extLst>
  </p:cSld>
  <p:clrMap bg1="lt1" tx1="dk1" bg2="lt2" tx2="dk2" accent1="accent1" accent2="accent2" accent3="accent3" accent4="accent4" accent5="accent5" accent6="accent6" hlink="hlink" folHlink="folHlink"/>
  <p:sldLayoutIdLst>
    <p:sldLayoutId id="2147483975" r:id="rId1"/>
    <p:sldLayoutId id="2147483989" r:id="rId2"/>
    <p:sldLayoutId id="2147483990" r:id="rId3"/>
  </p:sldLayoutIdLst>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161911032"/>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1144415335"/>
      </p:ext>
    </p:extLst>
  </p:cSld>
  <p:clrMap bg1="lt1" tx1="dk1" bg2="lt2" tx2="dk2" accent1="accent1" accent2="accent2" accent3="accent3" accent4="accent4" accent5="accent5" accent6="accent6" hlink="hlink" folHlink="folHlink"/>
  <p:sldLayoutIdLst>
    <p:sldLayoutId id="2147483977" r:id="rId1"/>
    <p:sldLayoutId id="2147483991" r:id="rId2"/>
  </p:sldLayoutIdLst>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1"/>
        <p:cNvGrpSpPr/>
        <p:nvPr/>
      </p:nvGrpSpPr>
      <p:grpSpPr>
        <a:xfrm>
          <a:off x="0" y="0"/>
          <a:ext cx="0" cy="0"/>
          <a:chOff x="0" y="0"/>
          <a:chExt cx="0" cy="0"/>
        </a:xfrm>
      </p:grpSpPr>
      <p:pic>
        <p:nvPicPr>
          <p:cNvPr id="162" name="Shape 162" descr="Mandt_SOO-DOH-Presentation_NO-TEXT_5.jpg"/>
          <p:cNvPicPr preferRelativeResize="0"/>
          <p:nvPr/>
        </p:nvPicPr>
        <p:blipFill rotWithShape="1">
          <a:blip r:embed="rId11">
            <a:alphaModFix/>
          </a:blip>
          <a:srcRect/>
          <a:stretch/>
        </p:blipFill>
        <p:spPr>
          <a:xfrm>
            <a:off x="0" y="0"/>
            <a:ext cx="9144000" cy="6858000"/>
          </a:xfrm>
          <a:prstGeom prst="rect">
            <a:avLst/>
          </a:prstGeom>
          <a:noFill/>
          <a:ln>
            <a:noFill/>
          </a:ln>
        </p:spPr>
      </p:pic>
      <p:sp>
        <p:nvSpPr>
          <p:cNvPr id="163" name="Shape 163"/>
          <p:cNvSpPr txBox="1">
            <a:spLocks noGrp="1"/>
          </p:cNvSpPr>
          <p:nvPr>
            <p:ph type="title"/>
          </p:nvPr>
        </p:nvSpPr>
        <p:spPr>
          <a:xfrm>
            <a:off x="457200" y="-46035"/>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64" name="Shape 164"/>
          <p:cNvSpPr txBox="1">
            <a:spLocks noGrp="1"/>
          </p:cNvSpPr>
          <p:nvPr>
            <p:ph type="body" idx="1"/>
          </p:nvPr>
        </p:nvSpPr>
        <p:spPr>
          <a:xfrm>
            <a:off x="457200" y="1465264"/>
            <a:ext cx="8229600" cy="4525960"/>
          </a:xfrm>
          <a:prstGeom prst="rect">
            <a:avLst/>
          </a:prstGeom>
          <a:noFill/>
          <a:ln>
            <a:noFill/>
          </a:ln>
        </p:spPr>
        <p:txBody>
          <a:bodyPr lIns="91425" tIns="91425" rIns="91425" bIns="91425" anchor="t" anchorCtr="0"/>
          <a:lstStyle>
            <a:lvl1pPr marL="342900" marR="0" lvl="0" indent="266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2476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2286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5" name="Shape 165"/>
          <p:cNvSpPr txBox="1">
            <a:spLocks noGrp="1"/>
          </p:cNvSpPr>
          <p:nvPr>
            <p:ph type="dt" idx="10"/>
          </p:nvPr>
        </p:nvSpPr>
        <p:spPr>
          <a:xfrm>
            <a:off x="457200" y="6356353"/>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66" name="Shape 166"/>
          <p:cNvSpPr txBox="1">
            <a:spLocks noGrp="1"/>
          </p:cNvSpPr>
          <p:nvPr>
            <p:ph type="ftr" idx="11"/>
          </p:nvPr>
        </p:nvSpPr>
        <p:spPr>
          <a:xfrm>
            <a:off x="3124200" y="6356353"/>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67" name="Shape 167"/>
          <p:cNvSpPr txBox="1">
            <a:spLocks noGrp="1"/>
          </p:cNvSpPr>
          <p:nvPr>
            <p:ph type="sldNum" idx="12"/>
          </p:nvPr>
        </p:nvSpPr>
        <p:spPr>
          <a:xfrm>
            <a:off x="6553200" y="6356353"/>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193942373"/>
      </p:ext>
    </p:extLst>
  </p:cSld>
  <p:clrMap bg1="lt1" tx1="dk1" bg2="dk2" tx2="lt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3919626210"/>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2663099376"/>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8.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8.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0.xml"/></Relationships>
</file>

<file path=ppt/slides/_rels/slide10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7.xml"/><Relationship Id="rId1" Type="http://schemas.openxmlformats.org/officeDocument/2006/relationships/slideLayout" Target="../slideLayouts/slideLayout47.xml"/><Relationship Id="rId4" Type="http://schemas.openxmlformats.org/officeDocument/2006/relationships/image" Target="../media/image61.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0.xml"/></Relationships>
</file>

<file path=ppt/slides/_rels/slide10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9.xml"/><Relationship Id="rId1" Type="http://schemas.openxmlformats.org/officeDocument/2006/relationships/slideLayout" Target="../slideLayouts/slideLayout6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1.xml"/></Relationships>
</file>

<file path=ppt/slides/_rels/slide1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2.xml"/><Relationship Id="rId1" Type="http://schemas.openxmlformats.org/officeDocument/2006/relationships/slideLayout" Target="../slideLayouts/slideLayout61.xml"/><Relationship Id="rId4" Type="http://schemas.openxmlformats.org/officeDocument/2006/relationships/image" Target="../media/image64.PNG"/></Relationships>
</file>

<file path=ppt/slides/_rels/slide1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3.xml"/><Relationship Id="rId1" Type="http://schemas.openxmlformats.org/officeDocument/2006/relationships/slideLayout" Target="../slideLayouts/slideLayout61.xml"/><Relationship Id="rId4" Type="http://schemas.openxmlformats.org/officeDocument/2006/relationships/image" Target="../media/image65.PNG"/></Relationships>
</file>

<file path=ppt/slides/_rels/slide1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4.xml"/><Relationship Id="rId1" Type="http://schemas.openxmlformats.org/officeDocument/2006/relationships/slideLayout" Target="../slideLayouts/slideLayout6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61.xml"/></Relationships>
</file>

<file path=ppt/slides/_rels/slide1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6.xml"/><Relationship Id="rId1" Type="http://schemas.openxmlformats.org/officeDocument/2006/relationships/slideLayout" Target="../slideLayouts/slideLayout6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6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6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9.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6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6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64.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64.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64.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6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6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9.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67.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6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3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7.xml"/></Relationships>
</file>

<file path=ppt/slides/_rels/slide13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6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67.xml"/></Relationships>
</file>

<file path=ppt/slides/_rels/slide1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1.xml"/><Relationship Id="rId1" Type="http://schemas.openxmlformats.org/officeDocument/2006/relationships/slideLayout" Target="../slideLayouts/slideLayout75.xml"/><Relationship Id="rId4" Type="http://schemas.openxmlformats.org/officeDocument/2006/relationships/hyperlink" Target="https://www.goes-r.gov/users/GOES-17-ABI-Performance.html"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0.xml"/></Relationships>
</file>

<file path=ppt/slides/_rels/slide1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3.xml"/><Relationship Id="rId1" Type="http://schemas.openxmlformats.org/officeDocument/2006/relationships/slideLayout" Target="../slideLayouts/slideLayout47.xml"/><Relationship Id="rId4" Type="http://schemas.openxmlformats.org/officeDocument/2006/relationships/image" Target="../media/image6.gi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1.xml"/></Relationships>
</file>

<file path=ppt/slides/_rels/slide1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6.xml"/><Relationship Id="rId1" Type="http://schemas.openxmlformats.org/officeDocument/2006/relationships/slideLayout" Target="../slideLayouts/slideLayout61.xml"/><Relationship Id="rId4" Type="http://schemas.openxmlformats.org/officeDocument/2006/relationships/image" Target="../media/image8.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1.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7.xml"/></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2.xml"/><Relationship Id="rId1" Type="http://schemas.openxmlformats.org/officeDocument/2006/relationships/slideLayout" Target="../slideLayouts/slideLayout18.xml"/><Relationship Id="rId4" Type="http://schemas.openxmlformats.org/officeDocument/2006/relationships/image" Target="../media/image19.jpg"/></Relationships>
</file>

<file path=ppt/slides/_rels/slide5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3.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18.xml"/><Relationship Id="rId4" Type="http://schemas.openxmlformats.org/officeDocument/2006/relationships/image" Target="../media/image22.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6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5.xml"/><Relationship Id="rId1" Type="http://schemas.openxmlformats.org/officeDocument/2006/relationships/slideLayout" Target="../slideLayouts/slideLayout18.xml"/><Relationship Id="rId4" Type="http://schemas.openxmlformats.org/officeDocument/2006/relationships/image" Target="../media/image24.jpg"/></Relationships>
</file>

<file path=ppt/slides/_rels/slide6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6.xml"/><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37.xml"/><Relationship Id="rId5" Type="http://schemas.openxmlformats.org/officeDocument/2006/relationships/image" Target="../media/image30.emf"/><Relationship Id="rId4" Type="http://schemas.openxmlformats.org/officeDocument/2006/relationships/image" Target="../media/image29.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49.xml"/><Relationship Id="rId1" Type="http://schemas.openxmlformats.org/officeDocument/2006/relationships/slideLayout" Target="../slideLayouts/slideLayout41.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8.xml"/></Relationships>
</file>

<file path=ppt/slides/_rels/slide7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41.xml"/><Relationship Id="rId5" Type="http://schemas.openxmlformats.org/officeDocument/2006/relationships/image" Target="../media/image38.emf"/><Relationship Id="rId4" Type="http://schemas.openxmlformats.org/officeDocument/2006/relationships/image" Target="../media/image37.e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50.xml"/><Relationship Id="rId1" Type="http://schemas.openxmlformats.org/officeDocument/2006/relationships/slideLayout" Target="../slideLayouts/slideLayout38.xml"/><Relationship Id="rId4" Type="http://schemas.openxmlformats.org/officeDocument/2006/relationships/image" Target="../media/image40.emf"/></Relationships>
</file>

<file path=ppt/slides/_rels/slide7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51.xml"/><Relationship Id="rId1" Type="http://schemas.openxmlformats.org/officeDocument/2006/relationships/slideLayout" Target="../slideLayouts/slideLayout38.xml"/></Relationships>
</file>

<file path=ppt/slides/_rels/slide7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7.xml"/></Relationships>
</file>

<file path=ppt/slides/_rels/slide7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52.xml"/><Relationship Id="rId1" Type="http://schemas.openxmlformats.org/officeDocument/2006/relationships/slideLayout" Target="../slideLayouts/slideLayout36.xml"/><Relationship Id="rId5" Type="http://schemas.openxmlformats.org/officeDocument/2006/relationships/image" Target="../media/image46.emf"/><Relationship Id="rId4" Type="http://schemas.openxmlformats.org/officeDocument/2006/relationships/image" Target="../media/image45.emf"/></Relationships>
</file>

<file path=ppt/slides/_rels/slide7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53.xml"/><Relationship Id="rId1" Type="http://schemas.openxmlformats.org/officeDocument/2006/relationships/slideLayout" Target="../slideLayouts/slideLayout36.xml"/><Relationship Id="rId5" Type="http://schemas.openxmlformats.org/officeDocument/2006/relationships/image" Target="../media/image49.emf"/><Relationship Id="rId4" Type="http://schemas.openxmlformats.org/officeDocument/2006/relationships/image" Target="../media/image48.emf"/></Relationships>
</file>

<file path=ppt/slides/_rels/slide78.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54.xml"/><Relationship Id="rId1" Type="http://schemas.openxmlformats.org/officeDocument/2006/relationships/slideLayout" Target="../slideLayouts/slideLayout36.xml"/><Relationship Id="rId5" Type="http://schemas.openxmlformats.org/officeDocument/2006/relationships/image" Target="../media/image52.emf"/><Relationship Id="rId4" Type="http://schemas.openxmlformats.org/officeDocument/2006/relationships/image" Target="../media/image51.emf"/></Relationships>
</file>

<file path=ppt/slides/_rels/slide7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55.xml"/><Relationship Id="rId1" Type="http://schemas.openxmlformats.org/officeDocument/2006/relationships/slideLayout" Target="../slideLayouts/slideLayout36.xml"/><Relationship Id="rId5" Type="http://schemas.openxmlformats.org/officeDocument/2006/relationships/image" Target="../media/image55.emf"/><Relationship Id="rId4" Type="http://schemas.openxmlformats.org/officeDocument/2006/relationships/image" Target="../media/image54.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80.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56.xml"/><Relationship Id="rId1" Type="http://schemas.openxmlformats.org/officeDocument/2006/relationships/slideLayout" Target="../slideLayouts/slideLayout36.xml"/><Relationship Id="rId5" Type="http://schemas.openxmlformats.org/officeDocument/2006/relationships/image" Target="../media/image58.emf"/><Relationship Id="rId4" Type="http://schemas.openxmlformats.org/officeDocument/2006/relationships/image" Target="../media/image57.e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0.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0.xml"/></Relationships>
</file>

<file path=ppt/slides/_rels/slide9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8.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8.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8.xml"/></Relationships>
</file>

<file path=ppt/slides/_rels/slide9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0.xml"/><Relationship Id="rId1" Type="http://schemas.openxmlformats.org/officeDocument/2006/relationships/slideLayout" Target="../slideLayouts/slideLayout48.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Shape 312" descr="Picture1.jpg"/>
          <p:cNvPicPr preferRelativeResize="0"/>
          <p:nvPr/>
        </p:nvPicPr>
        <p:blipFill rotWithShape="1">
          <a:blip r:embed="rId3">
            <a:alphaModFix/>
          </a:blip>
          <a:srcRect/>
          <a:stretch/>
        </p:blipFill>
        <p:spPr>
          <a:xfrm>
            <a:off x="8" y="0"/>
            <a:ext cx="9143983" cy="6858000"/>
          </a:xfrm>
          <a:prstGeom prst="rect">
            <a:avLst/>
          </a:prstGeom>
          <a:noFill/>
          <a:ln>
            <a:noFill/>
          </a:ln>
        </p:spPr>
      </p:pic>
      <p:sp>
        <p:nvSpPr>
          <p:cNvPr id="313" name="Shape 313"/>
          <p:cNvSpPr txBox="1"/>
          <p:nvPr/>
        </p:nvSpPr>
        <p:spPr>
          <a:xfrm>
            <a:off x="5744584" y="1634854"/>
            <a:ext cx="3033656" cy="2280300"/>
          </a:xfrm>
          <a:prstGeom prst="rect">
            <a:avLst/>
          </a:prstGeom>
          <a:noFill/>
          <a:ln>
            <a:noFill/>
          </a:ln>
        </p:spPr>
        <p:txBody>
          <a:bodyPr lIns="91425" tIns="91425" rIns="91425" bIns="91425" anchor="t" anchorCtr="0">
            <a:noAutofit/>
          </a:bodyPr>
          <a:lstStyle/>
          <a:p>
            <a:pPr algn="ctr" fontAlgn="ctr"/>
            <a:r>
              <a:rPr lang="en-US" sz="2400" b="0" i="0" u="none" strike="noStrike" cap="none" dirty="0">
                <a:solidFill>
                  <a:schemeClr val="bg1"/>
                </a:solidFill>
                <a:latin typeface="Calibri"/>
                <a:ea typeface="Calibri"/>
                <a:cs typeface="Calibri"/>
                <a:sym typeface="Calibri"/>
              </a:rPr>
              <a:t>GOES-16 &amp; -17 ABI L2+</a:t>
            </a:r>
          </a:p>
          <a:p>
            <a:pPr algn="ctr" fontAlgn="ctr"/>
            <a:r>
              <a:rPr lang="en-US" sz="2000" dirty="0">
                <a:solidFill>
                  <a:srgbClr val="FFFF00"/>
                </a:solidFill>
                <a:latin typeface="Calibri" panose="020F0502020204030204" pitchFamily="34" charset="0"/>
                <a:cs typeface="Calibri" panose="020F0502020204030204" pitchFamily="34" charset="0"/>
              </a:rPr>
              <a:t>Ice Concentration &amp; Extent</a:t>
            </a:r>
          </a:p>
          <a:p>
            <a:pPr algn="ctr" fontAlgn="ctr"/>
            <a:r>
              <a:rPr lang="en-US" sz="2000" dirty="0">
                <a:solidFill>
                  <a:srgbClr val="FFFF00"/>
                </a:solidFill>
                <a:latin typeface="Calibri" panose="020F0502020204030204" pitchFamily="34" charset="0"/>
                <a:cs typeface="Calibri" panose="020F0502020204030204" pitchFamily="34" charset="0"/>
              </a:rPr>
              <a:t>Ice Thickness &amp; Age</a:t>
            </a:r>
          </a:p>
          <a:p>
            <a:pPr algn="ctr" fontAlgn="ctr"/>
            <a:r>
              <a:rPr lang="en-US" sz="2000" dirty="0">
                <a:solidFill>
                  <a:srgbClr val="FFFF00"/>
                </a:solidFill>
                <a:latin typeface="Calibri" panose="020F0502020204030204" pitchFamily="34" charset="0"/>
                <a:cs typeface="Calibri" panose="020F0502020204030204" pitchFamily="34" charset="0"/>
              </a:rPr>
              <a:t>Ice Motion</a:t>
            </a:r>
          </a:p>
          <a:p>
            <a:pPr marL="0" marR="0" lvl="0" indent="0" algn="ctr" rtl="0">
              <a:lnSpc>
                <a:spcPct val="100000"/>
              </a:lnSpc>
              <a:spcBef>
                <a:spcPts val="0"/>
              </a:spcBef>
              <a:spcAft>
                <a:spcPts val="0"/>
              </a:spcAft>
              <a:buClr>
                <a:schemeClr val="lt1"/>
              </a:buClr>
              <a:buSzPct val="25000"/>
              <a:buFont typeface="Calibri"/>
              <a:buNone/>
            </a:pPr>
            <a:r>
              <a:rPr lang="en-US" sz="2400" b="0" i="0" u="none" strike="noStrike" cap="none" dirty="0">
                <a:solidFill>
                  <a:schemeClr val="lt1"/>
                </a:solidFill>
                <a:latin typeface="Calibri"/>
                <a:ea typeface="Calibri"/>
                <a:cs typeface="Calibri"/>
                <a:sym typeface="Calibri"/>
              </a:rPr>
              <a:t>Provisional PS-PVR</a:t>
            </a:r>
          </a:p>
        </p:txBody>
      </p:sp>
      <p:sp>
        <p:nvSpPr>
          <p:cNvPr id="314" name="Shape 314"/>
          <p:cNvSpPr txBox="1"/>
          <p:nvPr/>
        </p:nvSpPr>
        <p:spPr>
          <a:xfrm>
            <a:off x="5827063" y="3735302"/>
            <a:ext cx="2805953" cy="3031257"/>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600"/>
              </a:spcAft>
              <a:buClr>
                <a:srgbClr val="888888"/>
              </a:buClr>
              <a:buSzPct val="25000"/>
              <a:buFont typeface="Arial"/>
              <a:buNone/>
            </a:pPr>
            <a:r>
              <a:rPr lang="en-US" sz="2000" b="0" i="0" u="none" strike="noStrike" cap="none" dirty="0">
                <a:solidFill>
                  <a:srgbClr val="FFFF00"/>
                </a:solidFill>
                <a:latin typeface="Calibri"/>
                <a:ea typeface="Calibri"/>
                <a:cs typeface="Calibri"/>
                <a:sym typeface="Calibri"/>
              </a:rPr>
              <a:t>January 21, 2021</a:t>
            </a:r>
          </a:p>
          <a:p>
            <a:pPr lvl="0" algn="ctr">
              <a:spcBef>
                <a:spcPts val="640"/>
              </a:spcBef>
              <a:buClr>
                <a:srgbClr val="888888"/>
              </a:buClr>
              <a:buSzPct val="25000"/>
            </a:pPr>
            <a:r>
              <a:rPr lang="en-US" sz="2000" dirty="0">
                <a:solidFill>
                  <a:srgbClr val="FFFF00"/>
                </a:solidFill>
                <a:latin typeface="Calibri"/>
                <a:ea typeface="Calibri"/>
                <a:cs typeface="Calibri"/>
                <a:sym typeface="Calibri"/>
              </a:rPr>
              <a:t>GOES-R AWG</a:t>
            </a:r>
          </a:p>
          <a:p>
            <a:pPr lvl="0" algn="ctr">
              <a:spcBef>
                <a:spcPts val="640"/>
              </a:spcBef>
              <a:buClr>
                <a:srgbClr val="888888"/>
              </a:buClr>
              <a:buSzPct val="25000"/>
            </a:pPr>
            <a:r>
              <a:rPr lang="en-US" sz="1800" dirty="0">
                <a:solidFill>
                  <a:schemeClr val="bg1"/>
                </a:solidFill>
                <a:latin typeface="Calibri"/>
                <a:ea typeface="Calibri"/>
                <a:cs typeface="Calibri"/>
                <a:sym typeface="Calibri"/>
              </a:rPr>
              <a:t>Jeff Key</a:t>
            </a:r>
            <a:r>
              <a:rPr lang="en-US" sz="1800" baseline="30000" dirty="0">
                <a:solidFill>
                  <a:schemeClr val="bg1"/>
                </a:solidFill>
                <a:latin typeface="Calibri"/>
                <a:ea typeface="Calibri"/>
                <a:cs typeface="Calibri"/>
                <a:sym typeface="Calibri"/>
              </a:rPr>
              <a:t>1</a:t>
            </a:r>
            <a:r>
              <a:rPr lang="en-US" sz="1800" dirty="0">
                <a:solidFill>
                  <a:schemeClr val="bg1"/>
                </a:solidFill>
                <a:latin typeface="Calibri"/>
                <a:ea typeface="Calibri"/>
                <a:cs typeface="Calibri"/>
                <a:sym typeface="Calibri"/>
              </a:rPr>
              <a:t>, </a:t>
            </a:r>
          </a:p>
          <a:p>
            <a:pPr lvl="0" algn="ctr">
              <a:spcBef>
                <a:spcPts val="640"/>
              </a:spcBef>
              <a:buClr>
                <a:srgbClr val="888888"/>
              </a:buClr>
              <a:buSzPct val="25000"/>
            </a:pPr>
            <a:r>
              <a:rPr lang="en-US" sz="1800" dirty="0" err="1">
                <a:solidFill>
                  <a:schemeClr val="bg1"/>
                </a:solidFill>
                <a:latin typeface="Calibri"/>
                <a:ea typeface="Calibri"/>
                <a:cs typeface="Calibri"/>
                <a:sym typeface="Calibri"/>
              </a:rPr>
              <a:t>Yinghui</a:t>
            </a:r>
            <a:r>
              <a:rPr lang="en-US" sz="1800" dirty="0">
                <a:solidFill>
                  <a:schemeClr val="bg1"/>
                </a:solidFill>
                <a:latin typeface="Calibri"/>
                <a:ea typeface="Calibri"/>
                <a:cs typeface="Calibri"/>
                <a:sym typeface="Calibri"/>
              </a:rPr>
              <a:t> Liu</a:t>
            </a:r>
            <a:r>
              <a:rPr lang="en-US" sz="1800" baseline="30000" dirty="0">
                <a:solidFill>
                  <a:schemeClr val="bg1"/>
                </a:solidFill>
                <a:latin typeface="Calibri"/>
                <a:ea typeface="Calibri"/>
                <a:cs typeface="Calibri"/>
                <a:sym typeface="Calibri"/>
              </a:rPr>
              <a:t>1</a:t>
            </a:r>
            <a:r>
              <a:rPr lang="en-US" sz="1800" dirty="0">
                <a:solidFill>
                  <a:schemeClr val="bg1"/>
                </a:solidFill>
                <a:latin typeface="Calibri"/>
                <a:ea typeface="Calibri"/>
                <a:cs typeface="Calibri"/>
                <a:sym typeface="Calibri"/>
              </a:rPr>
              <a:t>,</a:t>
            </a:r>
          </a:p>
          <a:p>
            <a:pPr lvl="0" algn="ctr">
              <a:spcBef>
                <a:spcPts val="640"/>
              </a:spcBef>
              <a:buClr>
                <a:srgbClr val="888888"/>
              </a:buClr>
              <a:buSzPct val="25000"/>
            </a:pPr>
            <a:r>
              <a:rPr lang="en-US" sz="1800" b="0" i="0" u="none" strike="noStrike" cap="none" dirty="0" err="1">
                <a:solidFill>
                  <a:schemeClr val="bg1"/>
                </a:solidFill>
                <a:latin typeface="Calibri"/>
                <a:ea typeface="Calibri"/>
                <a:cs typeface="Calibri"/>
                <a:sym typeface="Calibri"/>
              </a:rPr>
              <a:t>Xuanji</a:t>
            </a:r>
            <a:r>
              <a:rPr lang="en-US" sz="1800" b="0" i="0" u="none" strike="noStrike" cap="none" dirty="0">
                <a:solidFill>
                  <a:schemeClr val="bg1"/>
                </a:solidFill>
                <a:latin typeface="Calibri"/>
                <a:ea typeface="Calibri"/>
                <a:cs typeface="Calibri"/>
                <a:sym typeface="Calibri"/>
              </a:rPr>
              <a:t> Wang</a:t>
            </a:r>
            <a:r>
              <a:rPr lang="en-US" sz="1800" b="0" i="0" u="none" strike="noStrike" cap="none" baseline="30000" dirty="0">
                <a:solidFill>
                  <a:schemeClr val="bg1"/>
                </a:solidFill>
                <a:latin typeface="Calibri"/>
                <a:ea typeface="Calibri"/>
                <a:cs typeface="Calibri"/>
                <a:sym typeface="Calibri"/>
              </a:rPr>
              <a:t>2</a:t>
            </a:r>
            <a:r>
              <a:rPr lang="en-US" sz="1800" b="0" i="0" u="none" strike="noStrike" cap="none" dirty="0">
                <a:solidFill>
                  <a:schemeClr val="bg1"/>
                </a:solidFill>
                <a:latin typeface="Calibri"/>
                <a:ea typeface="Calibri"/>
                <a:cs typeface="Calibri"/>
                <a:sym typeface="Calibri"/>
              </a:rPr>
              <a:t>,</a:t>
            </a:r>
          </a:p>
          <a:p>
            <a:pPr lvl="0" algn="ctr">
              <a:spcBef>
                <a:spcPts val="640"/>
              </a:spcBef>
              <a:buClr>
                <a:srgbClr val="888888"/>
              </a:buClr>
              <a:buSzPct val="25000"/>
            </a:pPr>
            <a:r>
              <a:rPr lang="en-US" sz="1800" dirty="0">
                <a:solidFill>
                  <a:schemeClr val="bg1"/>
                </a:solidFill>
                <a:latin typeface="Calibri"/>
                <a:ea typeface="Calibri"/>
                <a:cs typeface="Calibri"/>
                <a:sym typeface="Calibri"/>
              </a:rPr>
              <a:t>Aaron Letterly</a:t>
            </a:r>
            <a:r>
              <a:rPr lang="en-US" sz="1800" baseline="30000" dirty="0">
                <a:solidFill>
                  <a:schemeClr val="bg1"/>
                </a:solidFill>
                <a:latin typeface="Calibri"/>
                <a:ea typeface="Calibri"/>
                <a:cs typeface="Calibri"/>
                <a:sym typeface="Calibri"/>
              </a:rPr>
              <a:t>2</a:t>
            </a:r>
            <a:endParaRPr lang="en-US" sz="1800" b="0" i="0" u="none" strike="noStrike" cap="none" baseline="30000" dirty="0">
              <a:solidFill>
                <a:schemeClr val="bg1"/>
              </a:solidFill>
              <a:latin typeface="Calibri"/>
              <a:ea typeface="Calibri"/>
              <a:cs typeface="Calibri"/>
              <a:sym typeface="Calibri"/>
            </a:endParaRPr>
          </a:p>
          <a:p>
            <a:pPr marL="0" marR="0" lvl="0" indent="0" algn="ctr" rtl="0">
              <a:lnSpc>
                <a:spcPct val="100000"/>
              </a:lnSpc>
              <a:spcAft>
                <a:spcPts val="0"/>
              </a:spcAft>
              <a:buClr>
                <a:srgbClr val="888888"/>
              </a:buClr>
              <a:buSzPct val="25000"/>
              <a:buFont typeface="Arial"/>
              <a:buNone/>
            </a:pPr>
            <a:endParaRPr lang="en-US" sz="1200" b="0" i="0" u="none" strike="noStrike" cap="none" dirty="0">
              <a:solidFill>
                <a:schemeClr val="bg1"/>
              </a:solidFill>
              <a:latin typeface="Calibri"/>
              <a:ea typeface="Calibri"/>
              <a:cs typeface="Calibri"/>
              <a:sym typeface="Calibri"/>
            </a:endParaRPr>
          </a:p>
          <a:p>
            <a:pPr lvl="0" algn="ctr">
              <a:buClr>
                <a:srgbClr val="888888"/>
              </a:buClr>
              <a:buSzPct val="25000"/>
            </a:pPr>
            <a:r>
              <a:rPr lang="en-US" sz="1800" baseline="30000" dirty="0">
                <a:solidFill>
                  <a:schemeClr val="bg1"/>
                </a:solidFill>
                <a:latin typeface="Calibri"/>
                <a:ea typeface="Calibri"/>
                <a:cs typeface="Calibri"/>
                <a:sym typeface="Calibri"/>
              </a:rPr>
              <a:t>1</a:t>
            </a:r>
            <a:r>
              <a:rPr lang="en-US" sz="1800" b="0" i="0" u="none" strike="noStrike" cap="none" dirty="0">
                <a:solidFill>
                  <a:schemeClr val="bg1"/>
                </a:solidFill>
                <a:latin typeface="Calibri"/>
                <a:ea typeface="Calibri"/>
                <a:cs typeface="Calibri"/>
                <a:sym typeface="Calibri"/>
              </a:rPr>
              <a:t>NOAA/NESDIS/STAR </a:t>
            </a:r>
          </a:p>
          <a:p>
            <a:pPr lvl="0" algn="ctr">
              <a:buClr>
                <a:srgbClr val="888888"/>
              </a:buClr>
              <a:buSzPct val="25000"/>
            </a:pPr>
            <a:r>
              <a:rPr lang="en-US" sz="1800" baseline="30000" dirty="0">
                <a:solidFill>
                  <a:schemeClr val="bg1"/>
                </a:solidFill>
                <a:latin typeface="Calibri"/>
                <a:ea typeface="Calibri"/>
                <a:cs typeface="Calibri"/>
                <a:sym typeface="Calibri"/>
              </a:rPr>
              <a:t>2</a:t>
            </a:r>
            <a:r>
              <a:rPr lang="en-US" sz="1800" dirty="0">
                <a:solidFill>
                  <a:schemeClr val="bg1"/>
                </a:solidFill>
                <a:latin typeface="Calibri"/>
                <a:ea typeface="Calibri"/>
                <a:cs typeface="Calibri"/>
                <a:sym typeface="Calibri"/>
              </a:rPr>
              <a:t>CIMSS/UW-Madison</a:t>
            </a:r>
            <a:endParaRPr lang="en-US" sz="1800" b="0" i="0" u="none" strike="noStrike" cap="none" dirty="0">
              <a:solidFill>
                <a:schemeClr val="bg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 Level Summary of </a:t>
            </a:r>
            <a:br>
              <a:rPr lang="en-US" dirty="0"/>
            </a:br>
            <a:r>
              <a:rPr lang="en-US" dirty="0"/>
              <a:t>Product Quality</a:t>
            </a:r>
          </a:p>
        </p:txBody>
      </p:sp>
      <p:sp>
        <p:nvSpPr>
          <p:cNvPr id="3" name="Content Placeholder 2"/>
          <p:cNvSpPr>
            <a:spLocks noGrp="1"/>
          </p:cNvSpPr>
          <p:nvPr>
            <p:ph idx="1"/>
          </p:nvPr>
        </p:nvSpPr>
        <p:spPr>
          <a:xfrm>
            <a:off x="228599" y="1465263"/>
            <a:ext cx="8706853" cy="4525962"/>
          </a:xfrm>
        </p:spPr>
        <p:txBody>
          <a:bodyPr/>
          <a:lstStyle/>
          <a:p>
            <a:pPr indent="-165100"/>
            <a:r>
              <a:rPr lang="en-US" sz="2400" dirty="0"/>
              <a:t>The analysis was based on the product during the “cool” period with relatively low and stable focal plane module (FPM) temperature</a:t>
            </a:r>
          </a:p>
          <a:p>
            <a:endParaRPr lang="en-US" sz="2400" dirty="0"/>
          </a:p>
          <a:p>
            <a:pPr indent="-165100"/>
            <a:r>
              <a:rPr lang="en-US" sz="2400" dirty="0"/>
              <a:t>The sea and lake ice concentration product quality is satisfactory</a:t>
            </a:r>
          </a:p>
          <a:p>
            <a:pPr lvl="1"/>
            <a:r>
              <a:rPr lang="en-US" sz="2000" dirty="0"/>
              <a:t>Overall performance compared to products from other sensors</a:t>
            </a:r>
          </a:p>
          <a:p>
            <a:pPr marL="0" indent="0">
              <a:buNone/>
            </a:pPr>
            <a:endParaRPr lang="en-US" sz="2400" dirty="0"/>
          </a:p>
          <a:p>
            <a:pPr indent="-165100"/>
            <a:r>
              <a:rPr lang="en-US" sz="2400" dirty="0">
                <a:solidFill>
                  <a:srgbClr val="FFFF00"/>
                </a:solidFill>
              </a:rPr>
              <a:t>The sea and lake ice concentration product at low and stable focal plane module (FPM) temperature period is ready for operational use and for use in comprehensive </a:t>
            </a:r>
            <a:r>
              <a:rPr lang="en-US" sz="2400" dirty="0" err="1">
                <a:solidFill>
                  <a:srgbClr val="FFFF00"/>
                </a:solidFill>
              </a:rPr>
              <a:t>cal</a:t>
            </a:r>
            <a:r>
              <a:rPr lang="en-US" sz="2400" dirty="0">
                <a:solidFill>
                  <a:srgbClr val="FFFF00"/>
                </a:solidFill>
              </a:rPr>
              <a:t>/</a:t>
            </a:r>
            <a:r>
              <a:rPr lang="en-US" sz="2400" dirty="0" err="1">
                <a:solidFill>
                  <a:srgbClr val="FFFF00"/>
                </a:solidFill>
              </a:rPr>
              <a:t>val</a:t>
            </a:r>
            <a:r>
              <a:rPr lang="en-US" sz="2400" dirty="0">
                <a:solidFill>
                  <a:srgbClr val="FFFF00"/>
                </a:solidFill>
              </a:rPr>
              <a:t> activities and product optimization.</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Calibri"/>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200" b="0" i="0" u="none" strike="noStrike" kern="0" cap="none" spc="0" normalizeH="0" baseline="0" noProof="0" dirty="0">
              <a:ln>
                <a:noFill/>
              </a:ln>
              <a:solidFill>
                <a:prstClr val="white"/>
              </a:solidFill>
              <a:effectLst/>
              <a:uLnTx/>
              <a:uFillTx/>
              <a:latin typeface="Calibri"/>
              <a:cs typeface="Arial"/>
              <a:sym typeface="Arial"/>
            </a:endParaRPr>
          </a:p>
        </p:txBody>
      </p:sp>
    </p:spTree>
    <p:extLst>
      <p:ext uri="{BB962C8B-B14F-4D97-AF65-F5344CB8AC3E}">
        <p14:creationId xmlns:p14="http://schemas.microsoft.com/office/powerpoint/2010/main" val="51948956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 Level Summary of </a:t>
            </a:r>
            <a:br>
              <a:rPr lang="en-US" dirty="0"/>
            </a:br>
            <a:r>
              <a:rPr lang="en-US" dirty="0"/>
              <a:t>Product Quality (AIM)</a:t>
            </a:r>
          </a:p>
        </p:txBody>
      </p:sp>
      <p:sp>
        <p:nvSpPr>
          <p:cNvPr id="3" name="Content Placeholder 2"/>
          <p:cNvSpPr>
            <a:spLocks noGrp="1"/>
          </p:cNvSpPr>
          <p:nvPr>
            <p:ph idx="1"/>
          </p:nvPr>
        </p:nvSpPr>
        <p:spPr>
          <a:xfrm>
            <a:off x="457198" y="1269820"/>
            <a:ext cx="8229600" cy="5451658"/>
          </a:xfrm>
        </p:spPr>
        <p:txBody>
          <a:bodyPr/>
          <a:lstStyle/>
          <a:p>
            <a:pPr indent="-225425"/>
            <a:r>
              <a:rPr lang="en-US" sz="2400" dirty="0"/>
              <a:t>The analysis was based on the product during early January over the Hudson Bay (G16, G17) and Bering Sea (G17) regions</a:t>
            </a:r>
          </a:p>
          <a:p>
            <a:pPr lvl="1"/>
            <a:r>
              <a:rPr lang="en-US" sz="2000" dirty="0"/>
              <a:t>Supplemental data from ASSIST from February-March 2020 was used</a:t>
            </a:r>
          </a:p>
          <a:p>
            <a:endParaRPr lang="en-US" sz="2400" dirty="0"/>
          </a:p>
          <a:p>
            <a:pPr indent="-225425"/>
            <a:r>
              <a:rPr lang="en-US" sz="2400" dirty="0"/>
              <a:t>The AIM product quality is not satisfactory</a:t>
            </a:r>
          </a:p>
          <a:p>
            <a:pPr lvl="1"/>
            <a:r>
              <a:rPr lang="en-US" sz="2000" dirty="0"/>
              <a:t>Overall performance compared to modeled observations shows differences, especially from G17</a:t>
            </a:r>
          </a:p>
          <a:p>
            <a:pPr lvl="1"/>
            <a:r>
              <a:rPr lang="en-US" sz="2000" dirty="0"/>
              <a:t>Significant reductions in 2021 product data availability due to cloud cover in G16/G17 footprint</a:t>
            </a:r>
          </a:p>
          <a:p>
            <a:endParaRPr lang="en-US" sz="2400" dirty="0"/>
          </a:p>
          <a:p>
            <a:pPr indent="-225425"/>
            <a:r>
              <a:rPr lang="en-US" sz="2400" dirty="0"/>
              <a:t>The AIM product is not ready for operational use at current capabilities, but could be improved by including additional post-processing steps to increase precision of ice motion speed and direction.</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Calibri"/>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altLang="en-US" sz="1200" b="0" i="0" u="none" strike="noStrike" kern="0" cap="none" spc="0" normalizeH="0" baseline="0" noProof="0" dirty="0">
              <a:ln>
                <a:noFill/>
              </a:ln>
              <a:solidFill>
                <a:prstClr val="white"/>
              </a:solidFill>
              <a:effectLst/>
              <a:uLnTx/>
              <a:uFillTx/>
              <a:latin typeface="Calibri"/>
              <a:cs typeface="Arial"/>
              <a:sym typeface="Arial"/>
            </a:endParaRPr>
          </a:p>
        </p:txBody>
      </p:sp>
    </p:spTree>
    <p:extLst>
      <p:ext uri="{BB962C8B-B14F-4D97-AF65-F5344CB8AC3E}">
        <p14:creationId xmlns:p14="http://schemas.microsoft.com/office/powerpoint/2010/main" val="12895918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Shape 329"/>
          <p:cNvSpPr txBox="1">
            <a:spLocks noGrp="1"/>
          </p:cNvSpPr>
          <p:nvPr>
            <p:ph type="title"/>
          </p:nvPr>
        </p:nvSpPr>
        <p:spPr>
          <a:xfrm>
            <a:off x="457200" y="90154"/>
            <a:ext cx="8229600" cy="10370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i="0" u="none" strike="noStrike" cap="none" dirty="0">
                <a:solidFill>
                  <a:schemeClr val="lt1"/>
                </a:solidFill>
                <a:latin typeface="Calibri"/>
                <a:ea typeface="Calibri"/>
                <a:cs typeface="Calibri"/>
                <a:sym typeface="Calibri"/>
              </a:rPr>
              <a:t>PLPTs Under Review: Provisional</a:t>
            </a:r>
          </a:p>
        </p:txBody>
      </p:sp>
      <p:sp>
        <p:nvSpPr>
          <p:cNvPr id="331" name="Shape 331"/>
          <p:cNvSpPr txBox="1">
            <a:spLocks noGrp="1"/>
          </p:cNvSpPr>
          <p:nvPr>
            <p:ph type="sldNum" idx="12"/>
          </p:nvPr>
        </p:nvSpPr>
        <p:spPr>
          <a:xfrm>
            <a:off x="6553204" y="6356353"/>
            <a:ext cx="2133599" cy="36509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fld id="{00000000-1234-1234-1234-123412341234}" type="slidenum">
              <a:rPr kumimoji="0" lang="en-US" sz="1200" b="0" i="0" u="none" strike="noStrike" kern="0" cap="none" spc="0" normalizeH="0" baseline="0" noProof="0">
                <a:ln>
                  <a:noFill/>
                </a:ln>
                <a:solidFill>
                  <a:prstClr val="white"/>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t>101</a:t>
            </a:fld>
            <a:endParaRPr kumimoji="0" lang="en-US" sz="1200" b="0" i="0" u="none" strike="noStrike" kern="0" cap="none" spc="0" normalizeH="0" baseline="0" noProof="0">
              <a:ln>
                <a:noFill/>
              </a:ln>
              <a:solidFill>
                <a:prstClr val="white"/>
              </a:solidFill>
              <a:effectLst/>
              <a:uLnTx/>
              <a:uFillTx/>
              <a:latin typeface="Calibri"/>
              <a:ea typeface="Calibri"/>
              <a:cs typeface="Calibri"/>
              <a:sym typeface="Calibri"/>
            </a:endParaRPr>
          </a:p>
        </p:txBody>
      </p:sp>
      <p:graphicFrame>
        <p:nvGraphicFramePr>
          <p:cNvPr id="6" name="Shape 633"/>
          <p:cNvGraphicFramePr/>
          <p:nvPr>
            <p:extLst>
              <p:ext uri="{D42A27DB-BD31-4B8C-83A1-F6EECF244321}">
                <p14:modId xmlns:p14="http://schemas.microsoft.com/office/powerpoint/2010/main" val="382738076"/>
              </p:ext>
            </p:extLst>
          </p:nvPr>
        </p:nvGraphicFramePr>
        <p:xfrm>
          <a:off x="775441" y="2640406"/>
          <a:ext cx="7382100" cy="2137351"/>
        </p:xfrm>
        <a:graphic>
          <a:graphicData uri="http://schemas.openxmlformats.org/drawingml/2006/table">
            <a:tbl>
              <a:tblPr firstRow="1" firstCol="1" bandRow="1">
                <a:noFill/>
              </a:tblPr>
              <a:tblGrid>
                <a:gridCol w="1982627">
                  <a:extLst>
                    <a:ext uri="{9D8B030D-6E8A-4147-A177-3AD203B41FA5}">
                      <a16:colId xmlns:a16="http://schemas.microsoft.com/office/drawing/2014/main" val="20000"/>
                    </a:ext>
                  </a:extLst>
                </a:gridCol>
                <a:gridCol w="5399473">
                  <a:extLst>
                    <a:ext uri="{9D8B030D-6E8A-4147-A177-3AD203B41FA5}">
                      <a16:colId xmlns:a16="http://schemas.microsoft.com/office/drawing/2014/main" val="20001"/>
                    </a:ext>
                  </a:extLst>
                </a:gridCol>
              </a:tblGrid>
              <a:tr h="422150">
                <a:tc>
                  <a:txBody>
                    <a:bodyPr/>
                    <a:lstStyle/>
                    <a:p>
                      <a:pPr marL="0" marR="0" lvl="0" indent="0" algn="ctr" rtl="0">
                        <a:lnSpc>
                          <a:spcPct val="107000"/>
                        </a:lnSpc>
                        <a:spcBef>
                          <a:spcPts val="0"/>
                        </a:spcBef>
                        <a:spcAft>
                          <a:spcPts val="0"/>
                        </a:spcAft>
                        <a:buSzPct val="25000"/>
                        <a:buNone/>
                      </a:pPr>
                      <a:r>
                        <a:rPr lang="en-US" sz="1600" b="1" baseline="0" dirty="0">
                          <a:solidFill>
                            <a:schemeClr val="bg1"/>
                          </a:solidFill>
                          <a:latin typeface="Calibri" panose="020F0502020204030204" pitchFamily="34" charset="0"/>
                        </a:rPr>
                        <a:t>Test ID</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accent1"/>
                    </a:solidFill>
                  </a:tcPr>
                </a:tc>
                <a:tc>
                  <a:txBody>
                    <a:bodyPr/>
                    <a:lstStyle/>
                    <a:p>
                      <a:pPr marL="0" marR="0" lvl="0" indent="0" algn="ctr" rtl="0">
                        <a:lnSpc>
                          <a:spcPct val="107000"/>
                        </a:lnSpc>
                        <a:spcBef>
                          <a:spcPts val="0"/>
                        </a:spcBef>
                        <a:spcAft>
                          <a:spcPts val="0"/>
                        </a:spcAft>
                        <a:buSzPct val="25000"/>
                        <a:buNone/>
                      </a:pPr>
                      <a:r>
                        <a:rPr lang="en-US" sz="1600" b="1" baseline="0" dirty="0">
                          <a:solidFill>
                            <a:schemeClr val="bg1"/>
                          </a:solidFill>
                          <a:latin typeface="Calibri" panose="020F0502020204030204" pitchFamily="34" charset="0"/>
                        </a:rPr>
                        <a:t>Test Title</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422150">
                <a:tc>
                  <a:txBody>
                    <a:bodyPr/>
                    <a:lstStyle/>
                    <a:p>
                      <a:pPr marL="0" marR="0" lvl="0" indent="0" algn="l" rtl="0">
                        <a:lnSpc>
                          <a:spcPct val="107000"/>
                        </a:lnSpc>
                        <a:spcBef>
                          <a:spcPts val="0"/>
                        </a:spcBef>
                        <a:spcAft>
                          <a:spcPts val="0"/>
                        </a:spcAft>
                        <a:buSzPct val="25000"/>
                        <a:buNone/>
                      </a:pPr>
                      <a:r>
                        <a:rPr lang="en-US" sz="1600" b="0" dirty="0" err="1">
                          <a:solidFill>
                            <a:schemeClr val="dk1"/>
                          </a:solidFill>
                          <a:latin typeface="Calibri" panose="020F0502020204030204" pitchFamily="34" charset="0"/>
                        </a:rPr>
                        <a:t>IceMotionQuickLook</a:t>
                      </a:r>
                      <a:endParaRPr lang="en-US" sz="1600" b="0" dirty="0">
                        <a:solidFill>
                          <a:schemeClr val="dk1"/>
                        </a:solidFill>
                        <a:latin typeface="Calibri" panose="020F0502020204030204" pitchFamily="34" charset="0"/>
                      </a:endParaRPr>
                    </a:p>
                  </a:txBody>
                  <a:tcPr marL="68575" marR="68575" marT="0" marB="0" anchor="ctr">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l" rtl="0">
                        <a:lnSpc>
                          <a:spcPct val="107000"/>
                        </a:lnSpc>
                        <a:spcBef>
                          <a:spcPts val="0"/>
                        </a:spcBef>
                        <a:spcAft>
                          <a:spcPts val="0"/>
                        </a:spcAft>
                        <a:buSzPct val="25000"/>
                        <a:buNone/>
                      </a:pPr>
                      <a:r>
                        <a:rPr lang="en-US" sz="1600" dirty="0">
                          <a:latin typeface="Calibri" panose="020F0502020204030204" pitchFamily="34" charset="0"/>
                        </a:rPr>
                        <a:t>Qualitative inspection of ice motion product.</a:t>
                      </a:r>
                    </a:p>
                  </a:txBody>
                  <a:tcPr marL="68575" marR="68575" marT="0" marB="0" anchor="ctr">
                    <a:lnL w="12700" cap="flat" cmpd="sng" algn="ctr">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3675082886"/>
                  </a:ext>
                </a:extLst>
              </a:tr>
              <a:tr h="422150">
                <a:tc>
                  <a:txBody>
                    <a:bodyPr/>
                    <a:lstStyle/>
                    <a:p>
                      <a:pPr marL="0" marR="0" lvl="0" indent="0" algn="l" rtl="0">
                        <a:lnSpc>
                          <a:spcPct val="107000"/>
                        </a:lnSpc>
                        <a:spcBef>
                          <a:spcPts val="0"/>
                        </a:spcBef>
                        <a:spcAft>
                          <a:spcPts val="0"/>
                        </a:spcAft>
                        <a:buSzPct val="25000"/>
                        <a:buNone/>
                      </a:pPr>
                      <a:r>
                        <a:rPr lang="en-US" sz="1600" b="0" dirty="0" err="1">
                          <a:solidFill>
                            <a:schemeClr val="dk1"/>
                          </a:solidFill>
                          <a:latin typeface="Calibri" panose="020F0502020204030204" pitchFamily="34" charset="0"/>
                        </a:rPr>
                        <a:t>IceMotion</a:t>
                      </a:r>
                      <a:endParaRPr lang="en-US" sz="1600" b="0" dirty="0">
                        <a:solidFill>
                          <a:schemeClr val="dk1"/>
                        </a:solidFill>
                        <a:latin typeface="Calibri" panose="020F0502020204030204" pitchFamily="34" charset="0"/>
                      </a:endParaRP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7000"/>
                        </a:lnSpc>
                        <a:spcBef>
                          <a:spcPts val="0"/>
                        </a:spcBef>
                        <a:spcAft>
                          <a:spcPts val="0"/>
                        </a:spcAft>
                        <a:buSzPct val="25000"/>
                        <a:buNone/>
                      </a:pPr>
                      <a:r>
                        <a:rPr lang="en-US" sz="1600" dirty="0">
                          <a:latin typeface="Calibri" panose="020F0502020204030204" pitchFamily="34" charset="0"/>
                        </a:rPr>
                        <a:t>Full disk ice motion</a:t>
                      </a:r>
                      <a:r>
                        <a:rPr lang="en-US" sz="1600" baseline="0" dirty="0">
                          <a:latin typeface="Calibri" panose="020F0502020204030204" pitchFamily="34" charset="0"/>
                        </a:rPr>
                        <a:t> product accuracy and precision assessment using in-house tools for matchup and statistical analysis comparing ABI ice motion to similar products based on microwave data. Ice products generated by the Ground System on PDA and by ASSISTT are used in the analyses.</a:t>
                      </a:r>
                      <a:endParaRPr lang="en-US" sz="1600" dirty="0">
                        <a:latin typeface="Calibri" panose="020F0502020204030204" pitchFamily="34" charset="0"/>
                      </a:endParaRP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1"/>
                  </a:ext>
                </a:extLst>
              </a:tr>
            </a:tbl>
          </a:graphicData>
        </a:graphic>
      </p:graphicFrame>
      <p:sp>
        <p:nvSpPr>
          <p:cNvPr id="7" name="TextBox 6">
            <a:extLst>
              <a:ext uri="{FF2B5EF4-FFF2-40B4-BE49-F238E27FC236}">
                <a16:creationId xmlns:a16="http://schemas.microsoft.com/office/drawing/2014/main" id="{ED3B48A2-B581-E04F-8E9D-4C0B29E6DF85}"/>
              </a:ext>
            </a:extLst>
          </p:cNvPr>
          <p:cNvSpPr txBox="1"/>
          <p:nvPr/>
        </p:nvSpPr>
        <p:spPr>
          <a:xfrm>
            <a:off x="775441" y="1565818"/>
            <a:ext cx="7430713" cy="830997"/>
          </a:xfrm>
          <a:prstGeom prst="rect">
            <a:avLst/>
          </a:prstGeom>
          <a:noFill/>
        </p:spPr>
        <p:txBody>
          <a:bodyPr wrap="square" rtlCol="0">
            <a:spAutoFit/>
          </a:bodyPr>
          <a:lstStyle/>
          <a:p>
            <a:r>
              <a:rPr lang="en-US" sz="1600" dirty="0">
                <a:solidFill>
                  <a:schemeClr val="bg1"/>
                </a:solidFill>
              </a:rPr>
              <a:t>There has not been a Period of Post-Launch Product Testing (PLPT) for ice products. The table below lists the types of test performed, details of which are on the subsequent slides.</a:t>
            </a:r>
          </a:p>
        </p:txBody>
      </p:sp>
    </p:spTree>
    <p:extLst>
      <p:ext uri="{BB962C8B-B14F-4D97-AF65-F5344CB8AC3E}">
        <p14:creationId xmlns:p14="http://schemas.microsoft.com/office/powerpoint/2010/main" val="226466383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068" name="Google Shape;1068;p123"/>
          <p:cNvSpPr txBox="1">
            <a:spLocks noGrp="1"/>
          </p:cNvSpPr>
          <p:nvPr>
            <p:ph type="title"/>
          </p:nvPr>
        </p:nvSpPr>
        <p:spPr>
          <a:xfrm>
            <a:off x="1582367" y="98258"/>
            <a:ext cx="59913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Calibri"/>
              <a:buNone/>
            </a:pPr>
            <a:r>
              <a:rPr lang="en-US" sz="3200" dirty="0">
                <a:solidFill>
                  <a:schemeClr val="bg1"/>
                </a:solidFill>
              </a:rPr>
              <a:t>Closed ADRs</a:t>
            </a:r>
            <a:r>
              <a:rPr lang="en-US" sz="3200" b="0" i="0" u="none" strike="noStrike" cap="none" dirty="0">
                <a:solidFill>
                  <a:schemeClr val="bg1"/>
                </a:solidFill>
                <a:latin typeface="Calibri"/>
                <a:ea typeface="Calibri"/>
                <a:cs typeface="Calibri"/>
                <a:sym typeface="Calibri"/>
              </a:rPr>
              <a:t> </a:t>
            </a:r>
            <a:endParaRPr sz="3600" b="0" i="0" u="none" strike="noStrike" cap="none" dirty="0">
              <a:solidFill>
                <a:schemeClr val="bg1"/>
              </a:solidFill>
              <a:latin typeface="Calibri"/>
              <a:ea typeface="Calibri"/>
              <a:cs typeface="Calibri"/>
              <a:sym typeface="Calibri"/>
            </a:endParaRPr>
          </a:p>
        </p:txBody>
      </p:sp>
      <p:graphicFrame>
        <p:nvGraphicFramePr>
          <p:cNvPr id="1069" name="Google Shape;1069;p123"/>
          <p:cNvGraphicFramePr/>
          <p:nvPr>
            <p:extLst>
              <p:ext uri="{D42A27DB-BD31-4B8C-83A1-F6EECF244321}">
                <p14:modId xmlns:p14="http://schemas.microsoft.com/office/powerpoint/2010/main" val="1808847853"/>
              </p:ext>
            </p:extLst>
          </p:nvPr>
        </p:nvGraphicFramePr>
        <p:xfrm>
          <a:off x="270358" y="1548715"/>
          <a:ext cx="8616775" cy="770279"/>
        </p:xfrm>
        <a:graphic>
          <a:graphicData uri="http://schemas.openxmlformats.org/drawingml/2006/table">
            <a:tbl>
              <a:tblPr>
                <a:noFill/>
              </a:tblPr>
              <a:tblGrid>
                <a:gridCol w="1037375">
                  <a:extLst>
                    <a:ext uri="{9D8B030D-6E8A-4147-A177-3AD203B41FA5}">
                      <a16:colId xmlns:a16="http://schemas.microsoft.com/office/drawing/2014/main" val="20000"/>
                    </a:ext>
                  </a:extLst>
                </a:gridCol>
                <a:gridCol w="3465825">
                  <a:extLst>
                    <a:ext uri="{9D8B030D-6E8A-4147-A177-3AD203B41FA5}">
                      <a16:colId xmlns:a16="http://schemas.microsoft.com/office/drawing/2014/main" val="20001"/>
                    </a:ext>
                  </a:extLst>
                </a:gridCol>
                <a:gridCol w="986350">
                  <a:extLst>
                    <a:ext uri="{9D8B030D-6E8A-4147-A177-3AD203B41FA5}">
                      <a16:colId xmlns:a16="http://schemas.microsoft.com/office/drawing/2014/main" val="20002"/>
                    </a:ext>
                  </a:extLst>
                </a:gridCol>
                <a:gridCol w="3127225">
                  <a:extLst>
                    <a:ext uri="{9D8B030D-6E8A-4147-A177-3AD203B41FA5}">
                      <a16:colId xmlns:a16="http://schemas.microsoft.com/office/drawing/2014/main" val="20003"/>
                    </a:ext>
                  </a:extLst>
                </a:gridCol>
              </a:tblGrid>
              <a:tr h="414082">
                <a:tc>
                  <a:txBody>
                    <a:bodyPr/>
                    <a:lstStyle/>
                    <a:p>
                      <a:pPr marL="0" marR="0" lvl="0" indent="0" algn="ctr" rtl="0">
                        <a:lnSpc>
                          <a:spcPct val="100000"/>
                        </a:lnSpc>
                        <a:spcBef>
                          <a:spcPts val="0"/>
                        </a:spcBef>
                        <a:spcAft>
                          <a:spcPts val="0"/>
                        </a:spcAft>
                        <a:buClr>
                          <a:schemeClr val="lt1"/>
                        </a:buClr>
                        <a:buSzPts val="300"/>
                        <a:buFont typeface="Calibri"/>
                        <a:buNone/>
                      </a:pPr>
                      <a:r>
                        <a:rPr lang="en-US" sz="1200" b="1" u="none" strike="noStrike" cap="none" dirty="0">
                          <a:solidFill>
                            <a:schemeClr val="lt1"/>
                          </a:solidFill>
                        </a:rPr>
                        <a:t>Title</a:t>
                      </a:r>
                      <a:endParaRPr sz="1400" u="none" strike="noStrike" cap="none" dirty="0"/>
                    </a:p>
                  </a:txBody>
                  <a:tcPr marL="5825" marR="5825" marT="58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300"/>
                        <a:buFont typeface="Calibri"/>
                        <a:buNone/>
                      </a:pPr>
                      <a:r>
                        <a:rPr lang="en-US" sz="1200" b="1" u="none" strike="noStrike" cap="none">
                          <a:solidFill>
                            <a:schemeClr val="lt1"/>
                          </a:solidFill>
                        </a:rPr>
                        <a:t>Description</a:t>
                      </a:r>
                      <a:endParaRPr sz="1400" u="none" strike="noStrike" cap="none"/>
                    </a:p>
                  </a:txBody>
                  <a:tcPr marL="5825" marR="5825" marT="58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300"/>
                        <a:buFont typeface="Calibri"/>
                        <a:buNone/>
                      </a:pPr>
                      <a:r>
                        <a:rPr lang="en-US" sz="1200" b="1" u="none" strike="noStrike" cap="none">
                          <a:solidFill>
                            <a:schemeClr val="lt1"/>
                          </a:solidFill>
                        </a:rPr>
                        <a:t>Status</a:t>
                      </a:r>
                      <a:endParaRPr sz="1400" u="none" strike="noStrike" cap="none"/>
                    </a:p>
                  </a:txBody>
                  <a:tcPr marL="5825" marR="5825" marT="58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300"/>
                        <a:buFont typeface="Calibri"/>
                        <a:buNone/>
                      </a:pPr>
                      <a:r>
                        <a:rPr lang="en-US" sz="1200" b="1" u="none" strike="noStrike" cap="none">
                          <a:solidFill>
                            <a:schemeClr val="lt1"/>
                          </a:solidFill>
                        </a:rPr>
                        <a:t>Mitigation</a:t>
                      </a:r>
                      <a:endParaRPr sz="1400" u="none" strike="noStrike" cap="none"/>
                    </a:p>
                  </a:txBody>
                  <a:tcPr marL="5825" marR="5825" marT="58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356197">
                <a:tc>
                  <a:txBody>
                    <a:bodyPr/>
                    <a:lstStyle/>
                    <a:p>
                      <a:pPr marL="0" marR="0" lvl="0" indent="0" algn="ctr" rtl="0">
                        <a:lnSpc>
                          <a:spcPct val="100000"/>
                        </a:lnSpc>
                        <a:spcBef>
                          <a:spcPts val="0"/>
                        </a:spcBef>
                        <a:spcAft>
                          <a:spcPts val="0"/>
                        </a:spcAft>
                        <a:buClr>
                          <a:srgbClr val="000000"/>
                        </a:buClr>
                        <a:buSzPts val="300"/>
                        <a:buFont typeface="Calibri"/>
                        <a:buNone/>
                      </a:pPr>
                      <a:r>
                        <a:rPr lang="en-US" sz="1400" b="0" u="none" strike="noStrike" cap="none" dirty="0"/>
                        <a:t>none</a:t>
                      </a:r>
                      <a:endParaRPr sz="1400" b="0" u="none" strike="noStrike" cap="none" dirty="0"/>
                    </a:p>
                  </a:txBody>
                  <a:tcPr marL="5825" marR="5825" marT="58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300"/>
                        <a:buFont typeface="Calibri"/>
                        <a:buNone/>
                      </a:pPr>
                      <a:endParaRPr sz="1400" b="0" u="none" strike="noStrike" cap="none" dirty="0"/>
                    </a:p>
                  </a:txBody>
                  <a:tcPr marL="5825" marR="5825" marT="58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300"/>
                        <a:buFont typeface="Calibri"/>
                        <a:buNone/>
                      </a:pPr>
                      <a:endParaRPr sz="1200" b="0" u="none" strike="noStrike" cap="none" dirty="0">
                        <a:solidFill>
                          <a:srgbClr val="000000"/>
                        </a:solidFill>
                      </a:endParaRPr>
                    </a:p>
                  </a:txBody>
                  <a:tcPr marL="5825" marR="5825" marT="58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300"/>
                        <a:buFont typeface="Calibri"/>
                        <a:buNone/>
                      </a:pPr>
                      <a:endParaRPr sz="1200" b="0" u="none" strike="noStrike" cap="none" dirty="0">
                        <a:solidFill>
                          <a:srgbClr val="000000"/>
                        </a:solidFill>
                      </a:endParaRPr>
                    </a:p>
                  </a:txBody>
                  <a:tcPr marL="5825" marR="5825" marT="58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F2F2F2"/>
                    </a:solidFill>
                  </a:tcPr>
                </a:tc>
                <a:extLst>
                  <a:ext uri="{0D108BD9-81ED-4DB2-BD59-A6C34878D82A}">
                    <a16:rowId xmlns:a16="http://schemas.microsoft.com/office/drawing/2014/main" val="10001"/>
                  </a:ext>
                </a:extLst>
              </a:tr>
            </a:tbl>
          </a:graphicData>
        </a:graphic>
      </p:graphicFrame>
      <p:sp>
        <p:nvSpPr>
          <p:cNvPr id="1070" name="Google Shape;1070;p12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400" b="0" i="0" u="none" strike="noStrike" kern="0" cap="none" spc="0" normalizeH="0" baseline="0" noProof="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102</a:t>
            </a:fld>
            <a:endParaRPr kumimoji="0" sz="14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8370521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sp>
        <p:nvSpPr>
          <p:cNvPr id="1076" name="Google Shape;1076;p124"/>
          <p:cNvSpPr txBox="1">
            <a:spLocks noGrp="1"/>
          </p:cNvSpPr>
          <p:nvPr>
            <p:ph type="title"/>
          </p:nvPr>
        </p:nvSpPr>
        <p:spPr>
          <a:xfrm>
            <a:off x="1582367" y="98258"/>
            <a:ext cx="59913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Calibri"/>
              <a:buNone/>
            </a:pPr>
            <a:r>
              <a:rPr lang="en-US" sz="3200" dirty="0">
                <a:solidFill>
                  <a:schemeClr val="bg1"/>
                </a:solidFill>
              </a:rPr>
              <a:t>Open/Pending ADRs</a:t>
            </a:r>
            <a:r>
              <a:rPr lang="en-US" sz="3200" b="0" i="0" u="none" strike="noStrike" cap="none" dirty="0">
                <a:solidFill>
                  <a:schemeClr val="bg1"/>
                </a:solidFill>
                <a:latin typeface="Calibri"/>
                <a:ea typeface="Calibri"/>
                <a:cs typeface="Calibri"/>
                <a:sym typeface="Calibri"/>
              </a:rPr>
              <a:t> </a:t>
            </a:r>
            <a:endParaRPr sz="3600" b="0" i="0" u="none" strike="noStrike" cap="none" dirty="0">
              <a:solidFill>
                <a:schemeClr val="bg1"/>
              </a:solidFill>
              <a:latin typeface="Calibri"/>
              <a:ea typeface="Calibri"/>
              <a:cs typeface="Calibri"/>
              <a:sym typeface="Calibri"/>
            </a:endParaRPr>
          </a:p>
        </p:txBody>
      </p:sp>
      <p:sp>
        <p:nvSpPr>
          <p:cNvPr id="1078" name="Google Shape;1078;p12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400" b="0" i="0" u="none" strike="noStrike" kern="0" cap="none" spc="0" normalizeH="0" baseline="0" noProof="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103</a:t>
            </a:fld>
            <a:endParaRPr kumimoji="0" sz="14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5" name="Google Shape;1077;p124">
            <a:extLst>
              <a:ext uri="{FF2B5EF4-FFF2-40B4-BE49-F238E27FC236}">
                <a16:creationId xmlns:a16="http://schemas.microsoft.com/office/drawing/2014/main" id="{A9F9F321-65EF-1246-B068-006A7F861B3D}"/>
              </a:ext>
            </a:extLst>
          </p:cNvPr>
          <p:cNvGraphicFramePr/>
          <p:nvPr>
            <p:extLst>
              <p:ext uri="{D42A27DB-BD31-4B8C-83A1-F6EECF244321}">
                <p14:modId xmlns:p14="http://schemas.microsoft.com/office/powerpoint/2010/main" val="1730272129"/>
              </p:ext>
            </p:extLst>
          </p:nvPr>
        </p:nvGraphicFramePr>
        <p:xfrm>
          <a:off x="270358" y="1548714"/>
          <a:ext cx="8616775" cy="2583078"/>
        </p:xfrm>
        <a:graphic>
          <a:graphicData uri="http://schemas.openxmlformats.org/drawingml/2006/table">
            <a:tbl>
              <a:tblPr>
                <a:noFill/>
              </a:tblPr>
              <a:tblGrid>
                <a:gridCol w="1037375">
                  <a:extLst>
                    <a:ext uri="{9D8B030D-6E8A-4147-A177-3AD203B41FA5}">
                      <a16:colId xmlns:a16="http://schemas.microsoft.com/office/drawing/2014/main" val="20000"/>
                    </a:ext>
                  </a:extLst>
                </a:gridCol>
                <a:gridCol w="3465825">
                  <a:extLst>
                    <a:ext uri="{9D8B030D-6E8A-4147-A177-3AD203B41FA5}">
                      <a16:colId xmlns:a16="http://schemas.microsoft.com/office/drawing/2014/main" val="20001"/>
                    </a:ext>
                  </a:extLst>
                </a:gridCol>
                <a:gridCol w="986350">
                  <a:extLst>
                    <a:ext uri="{9D8B030D-6E8A-4147-A177-3AD203B41FA5}">
                      <a16:colId xmlns:a16="http://schemas.microsoft.com/office/drawing/2014/main" val="20002"/>
                    </a:ext>
                  </a:extLst>
                </a:gridCol>
                <a:gridCol w="3127225">
                  <a:extLst>
                    <a:ext uri="{9D8B030D-6E8A-4147-A177-3AD203B41FA5}">
                      <a16:colId xmlns:a16="http://schemas.microsoft.com/office/drawing/2014/main" val="20003"/>
                    </a:ext>
                  </a:extLst>
                </a:gridCol>
              </a:tblGrid>
              <a:tr h="532147">
                <a:tc>
                  <a:txBody>
                    <a:bodyPr/>
                    <a:lstStyle/>
                    <a:p>
                      <a:pPr marL="0" marR="0" lvl="0" indent="0" algn="ctr" rtl="0">
                        <a:lnSpc>
                          <a:spcPct val="100000"/>
                        </a:lnSpc>
                        <a:spcBef>
                          <a:spcPts val="0"/>
                        </a:spcBef>
                        <a:spcAft>
                          <a:spcPts val="0"/>
                        </a:spcAft>
                        <a:buClr>
                          <a:schemeClr val="lt1"/>
                        </a:buClr>
                        <a:buSzPts val="300"/>
                        <a:buFont typeface="Calibri"/>
                        <a:buNone/>
                      </a:pPr>
                      <a:r>
                        <a:rPr lang="en-US" sz="1200" b="1" u="none" strike="noStrike" cap="none">
                          <a:solidFill>
                            <a:schemeClr val="lt1"/>
                          </a:solidFill>
                        </a:rPr>
                        <a:t>Title</a:t>
                      </a:r>
                      <a:endParaRPr sz="1400" u="none" strike="noStrike" cap="none"/>
                    </a:p>
                  </a:txBody>
                  <a:tcPr marL="5825" marR="5825" marT="58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300"/>
                        <a:buFont typeface="Calibri"/>
                        <a:buNone/>
                      </a:pPr>
                      <a:r>
                        <a:rPr lang="en-US" sz="1200" b="1" u="none" strike="noStrike" cap="none" dirty="0">
                          <a:solidFill>
                            <a:schemeClr val="lt1"/>
                          </a:solidFill>
                        </a:rPr>
                        <a:t>Description</a:t>
                      </a:r>
                      <a:endParaRPr sz="1400" u="none" strike="noStrike" cap="none" dirty="0"/>
                    </a:p>
                  </a:txBody>
                  <a:tcPr marL="5825" marR="5825" marT="58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300"/>
                        <a:buFont typeface="Calibri"/>
                        <a:buNone/>
                      </a:pPr>
                      <a:r>
                        <a:rPr lang="en-US" sz="1200" b="1" u="none" strike="noStrike" cap="none">
                          <a:solidFill>
                            <a:schemeClr val="lt1"/>
                          </a:solidFill>
                        </a:rPr>
                        <a:t>Status</a:t>
                      </a:r>
                      <a:endParaRPr sz="1400" u="none" strike="noStrike" cap="none"/>
                    </a:p>
                  </a:txBody>
                  <a:tcPr marL="5825" marR="5825" marT="58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300"/>
                        <a:buFont typeface="Calibri"/>
                        <a:buNone/>
                      </a:pPr>
                      <a:r>
                        <a:rPr lang="en-US" sz="1200" b="1" u="none" strike="noStrike" cap="none">
                          <a:solidFill>
                            <a:schemeClr val="lt1"/>
                          </a:solidFill>
                        </a:rPr>
                        <a:t>Mitigation</a:t>
                      </a:r>
                      <a:endParaRPr sz="1400" u="none" strike="noStrike" cap="none"/>
                    </a:p>
                  </a:txBody>
                  <a:tcPr marL="5825" marR="5825" marT="58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332401">
                <a:tc>
                  <a:txBody>
                    <a:bodyPr/>
                    <a:lstStyle/>
                    <a:p>
                      <a:pPr marL="0" marR="0" lvl="0" indent="0" algn="ctr" rtl="0">
                        <a:lnSpc>
                          <a:spcPct val="100000"/>
                        </a:lnSpc>
                        <a:spcBef>
                          <a:spcPts val="0"/>
                        </a:spcBef>
                        <a:spcAft>
                          <a:spcPts val="0"/>
                        </a:spcAft>
                        <a:buClr>
                          <a:srgbClr val="000000"/>
                        </a:buClr>
                        <a:buSzPts val="300"/>
                        <a:buFont typeface="Calibri"/>
                        <a:buNone/>
                      </a:pPr>
                      <a:r>
                        <a:rPr lang="en-US" sz="1400" b="0" i="0" u="none" strike="noStrike" cap="none" dirty="0">
                          <a:solidFill>
                            <a:schemeClr val="tx1"/>
                          </a:solidFill>
                          <a:effectLst/>
                          <a:latin typeface="+mn-lt"/>
                          <a:ea typeface="+mn-ea"/>
                          <a:cs typeface="+mn-cs"/>
                          <a:sym typeface="Arial"/>
                        </a:rPr>
                        <a:t>ADR 1134</a:t>
                      </a:r>
                      <a:endParaRPr sz="1200" b="0" u="none" strike="noStrike" cap="none" dirty="0">
                        <a:solidFill>
                          <a:srgbClr val="000000"/>
                        </a:solidFill>
                      </a:endParaRPr>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300"/>
                        <a:buFont typeface="Calibri"/>
                        <a:buNone/>
                      </a:pPr>
                      <a:r>
                        <a:rPr lang="en-US" sz="1400" b="0" i="0" u="none" strike="noStrike" cap="none" dirty="0">
                          <a:solidFill>
                            <a:schemeClr val="tx1"/>
                          </a:solidFill>
                          <a:effectLst/>
                          <a:latin typeface="+mn-lt"/>
                          <a:ea typeface="+mn-ea"/>
                          <a:cs typeface="+mn-cs"/>
                          <a:sym typeface="Arial"/>
                        </a:rPr>
                        <a:t>Enterprise IM added to the Ground System</a:t>
                      </a:r>
                      <a:endParaRPr sz="1200" b="0" u="none" strike="noStrike" cap="none" dirty="0">
                        <a:solidFill>
                          <a:srgbClr val="000000"/>
                        </a:solidFill>
                      </a:endParaRPr>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300"/>
                        <a:buFont typeface="Calibri"/>
                        <a:buNone/>
                      </a:pPr>
                      <a:endParaRPr lang="en-US" sz="1200" b="0" u="none" strike="noStrike" cap="none" dirty="0">
                        <a:solidFill>
                          <a:srgbClr val="000000"/>
                        </a:solidFill>
                      </a:endParaRPr>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chemeClr val="dk1"/>
                        </a:buClr>
                        <a:buSzPts val="300"/>
                        <a:buFont typeface="Calibri"/>
                        <a:buNone/>
                      </a:pPr>
                      <a:endParaRPr sz="1400" b="0" u="none" strike="noStrike" cap="none" dirty="0">
                        <a:solidFill>
                          <a:srgbClr val="000000"/>
                        </a:solidFill>
                      </a:endParaRPr>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2F2F2"/>
                    </a:solidFill>
                  </a:tcPr>
                </a:tc>
                <a:extLst>
                  <a:ext uri="{0D108BD9-81ED-4DB2-BD59-A6C34878D82A}">
                    <a16:rowId xmlns:a16="http://schemas.microsoft.com/office/drawing/2014/main" val="10001"/>
                  </a:ext>
                </a:extLst>
              </a:tr>
              <a:tr h="375595">
                <a:tc>
                  <a:txBody>
                    <a:bodyPr/>
                    <a:lstStyle/>
                    <a:p>
                      <a:pPr marL="0" marR="0" lvl="0" indent="0" algn="ctr" rtl="0">
                        <a:lnSpc>
                          <a:spcPct val="100000"/>
                        </a:lnSpc>
                        <a:spcBef>
                          <a:spcPts val="0"/>
                        </a:spcBef>
                        <a:spcAft>
                          <a:spcPts val="0"/>
                        </a:spcAft>
                        <a:buClr>
                          <a:srgbClr val="000000"/>
                        </a:buClr>
                        <a:buSzPts val="300"/>
                        <a:buFont typeface="Calibri"/>
                        <a:buNone/>
                      </a:pPr>
                      <a:r>
                        <a:rPr lang="en-US" sz="1400" b="0" i="0" u="none" strike="noStrike" cap="none" dirty="0">
                          <a:solidFill>
                            <a:schemeClr val="tx1"/>
                          </a:solidFill>
                          <a:effectLst/>
                          <a:latin typeface="+mn-lt"/>
                          <a:ea typeface="+mn-ea"/>
                          <a:cs typeface="+mn-cs"/>
                          <a:sym typeface="Arial"/>
                        </a:rPr>
                        <a:t>ADR 1143</a:t>
                      </a:r>
                      <a:endParaRPr sz="1200" b="0" u="none" strike="noStrike" cap="none" dirty="0">
                        <a:solidFill>
                          <a:srgbClr val="000000"/>
                        </a:solidFill>
                      </a:endParaRPr>
                    </a:p>
                  </a:txBody>
                  <a:tcPr marL="5825" marR="5825" marT="5825" marB="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300"/>
                        <a:buFont typeface="Calibri"/>
                        <a:buNone/>
                      </a:pPr>
                      <a:r>
                        <a:rPr lang="en-US" sz="1400" b="0" i="0" u="none" strike="noStrike" cap="none" dirty="0">
                          <a:solidFill>
                            <a:schemeClr val="tx1"/>
                          </a:solidFill>
                          <a:effectLst/>
                          <a:latin typeface="+mn-lt"/>
                          <a:ea typeface="+mn-ea"/>
                          <a:cs typeface="+mn-cs"/>
                          <a:sym typeface="Arial"/>
                        </a:rPr>
                        <a:t>Cryosphere products DQF improvements</a:t>
                      </a:r>
                      <a:endParaRPr sz="1200" b="0" u="none" strike="noStrike" cap="none" dirty="0">
                        <a:solidFill>
                          <a:srgbClr val="000000"/>
                        </a:solidFill>
                      </a:endParaRPr>
                    </a:p>
                  </a:txBody>
                  <a:tcPr marL="5825" marR="5825" marT="5825"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2F2F2"/>
                    </a:solidFill>
                  </a:tcPr>
                </a:tc>
                <a:tc>
                  <a:txBody>
                    <a:bodyPr/>
                    <a:lstStyle/>
                    <a:p>
                      <a:pPr marL="0" lvl="0" indent="0" algn="ctr" rtl="0">
                        <a:spcBef>
                          <a:spcPts val="0"/>
                        </a:spcBef>
                        <a:spcAft>
                          <a:spcPts val="0"/>
                        </a:spcAft>
                        <a:buClr>
                          <a:schemeClr val="dk1"/>
                        </a:buClr>
                        <a:buSzPts val="300"/>
                        <a:buFont typeface="Calibri"/>
                        <a:buNone/>
                      </a:pPr>
                      <a:endParaRPr sz="1200" b="0" u="none" strike="noStrike" cap="none" dirty="0">
                        <a:solidFill>
                          <a:srgbClr val="000000"/>
                        </a:solidFill>
                      </a:endParaRPr>
                    </a:p>
                  </a:txBody>
                  <a:tcPr marL="5825" marR="5825" marT="5825"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chemeClr val="dk1"/>
                        </a:buClr>
                        <a:buSzPts val="300"/>
                        <a:buFont typeface="Calibri"/>
                        <a:buNone/>
                      </a:pPr>
                      <a:r>
                        <a:rPr lang="en-US" sz="1400" b="0" u="none" strike="noStrike" cap="none" dirty="0">
                          <a:solidFill>
                            <a:srgbClr val="000000"/>
                          </a:solidFill>
                        </a:rPr>
                        <a:t>Science team is evaluating current quality flags and assessing the need for new ones</a:t>
                      </a:r>
                      <a:endParaRPr sz="1400" b="0" u="none" strike="noStrike" cap="none" dirty="0">
                        <a:solidFill>
                          <a:srgbClr val="000000"/>
                        </a:solidFill>
                      </a:endParaRPr>
                    </a:p>
                  </a:txBody>
                  <a:tcPr marL="5825" marR="5825" marT="5825" marB="0"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2F2F2"/>
                    </a:solidFill>
                  </a:tcPr>
                </a:tc>
                <a:extLst>
                  <a:ext uri="{0D108BD9-81ED-4DB2-BD59-A6C34878D82A}">
                    <a16:rowId xmlns:a16="http://schemas.microsoft.com/office/drawing/2014/main" val="10006"/>
                  </a:ext>
                </a:extLst>
              </a:tr>
              <a:tr h="375595">
                <a:tc>
                  <a:txBody>
                    <a:bodyPr/>
                    <a:lstStyle/>
                    <a:p>
                      <a:pPr marL="0" marR="0" lvl="0" indent="0" algn="ctr" rtl="0">
                        <a:lnSpc>
                          <a:spcPct val="100000"/>
                        </a:lnSpc>
                        <a:spcBef>
                          <a:spcPts val="0"/>
                        </a:spcBef>
                        <a:spcAft>
                          <a:spcPts val="0"/>
                        </a:spcAft>
                        <a:buClr>
                          <a:srgbClr val="000000"/>
                        </a:buClr>
                        <a:buSzPts val="300"/>
                        <a:buFont typeface="Calibri"/>
                        <a:buNone/>
                      </a:pPr>
                      <a:r>
                        <a:rPr lang="en-US" sz="1400" b="0" u="none" strike="noStrike" cap="none" dirty="0">
                          <a:solidFill>
                            <a:srgbClr val="000000"/>
                          </a:solidFill>
                        </a:rPr>
                        <a:t>(To be added)</a:t>
                      </a:r>
                      <a:endParaRPr sz="1400" b="0" u="none" strike="noStrike" cap="none" dirty="0">
                        <a:solidFill>
                          <a:srgbClr val="000000"/>
                        </a:solidFill>
                      </a:endParaRPr>
                    </a:p>
                  </a:txBody>
                  <a:tcPr marL="5825" marR="5825" marT="5825" marB="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300"/>
                        <a:buFont typeface="Calibri"/>
                        <a:buNone/>
                      </a:pPr>
                      <a:r>
                        <a:rPr lang="en-US" sz="1400" b="0" u="none" strike="noStrike" cap="none" dirty="0">
                          <a:solidFill>
                            <a:srgbClr val="000000"/>
                          </a:solidFill>
                        </a:rPr>
                        <a:t>Add clustering procedure to ice motion algorithm.</a:t>
                      </a:r>
                    </a:p>
                    <a:p>
                      <a:pPr marL="0" marR="0" lvl="0" indent="0" algn="l" rtl="0">
                        <a:lnSpc>
                          <a:spcPct val="100000"/>
                        </a:lnSpc>
                        <a:spcBef>
                          <a:spcPts val="0"/>
                        </a:spcBef>
                        <a:spcAft>
                          <a:spcPts val="0"/>
                        </a:spcAft>
                        <a:buClr>
                          <a:srgbClr val="000000"/>
                        </a:buClr>
                        <a:buSzPts val="300"/>
                        <a:buFont typeface="Calibri"/>
                        <a:buNone/>
                      </a:pPr>
                      <a:endParaRPr lang="en-US" sz="1400" b="0" u="none" strike="noStrike" cap="none" dirty="0">
                        <a:solidFill>
                          <a:srgbClr val="000000"/>
                        </a:solidFill>
                      </a:endParaRPr>
                    </a:p>
                    <a:p>
                      <a:pPr marL="0" marR="0" lvl="0" indent="0" algn="l" rtl="0">
                        <a:lnSpc>
                          <a:spcPct val="100000"/>
                        </a:lnSpc>
                        <a:spcBef>
                          <a:spcPts val="0"/>
                        </a:spcBef>
                        <a:spcAft>
                          <a:spcPts val="0"/>
                        </a:spcAft>
                        <a:buClr>
                          <a:srgbClr val="000000"/>
                        </a:buClr>
                        <a:buSzPts val="300"/>
                        <a:buFont typeface="Calibri"/>
                        <a:buNone/>
                      </a:pPr>
                      <a:endParaRPr sz="1400" b="0" u="none" strike="noStrike" cap="none" dirty="0">
                        <a:solidFill>
                          <a:srgbClr val="000000"/>
                        </a:solidFill>
                      </a:endParaRPr>
                    </a:p>
                  </a:txBody>
                  <a:tcPr marL="5825" marR="5825" marT="5825"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2F2F2"/>
                    </a:solidFill>
                  </a:tcPr>
                </a:tc>
                <a:tc>
                  <a:txBody>
                    <a:bodyPr/>
                    <a:lstStyle/>
                    <a:p>
                      <a:pPr marL="0" lvl="0" indent="0" algn="ctr" rtl="0">
                        <a:spcBef>
                          <a:spcPts val="0"/>
                        </a:spcBef>
                        <a:spcAft>
                          <a:spcPts val="0"/>
                        </a:spcAft>
                        <a:buClr>
                          <a:schemeClr val="dk1"/>
                        </a:buClr>
                        <a:buSzPts val="300"/>
                        <a:buFont typeface="Calibri"/>
                        <a:buNone/>
                      </a:pPr>
                      <a:endParaRPr sz="1200" b="0" u="none" strike="noStrike" cap="none" dirty="0">
                        <a:solidFill>
                          <a:srgbClr val="000000"/>
                        </a:solidFill>
                      </a:endParaRPr>
                    </a:p>
                  </a:txBody>
                  <a:tcPr marL="5825" marR="5825" marT="5825"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chemeClr val="dk1"/>
                        </a:buClr>
                        <a:buSzPts val="300"/>
                        <a:buFont typeface="Calibri"/>
                        <a:buNone/>
                      </a:pPr>
                      <a:r>
                        <a:rPr lang="en-US" sz="1400" b="0" u="none" strike="noStrike" cap="none" dirty="0">
                          <a:solidFill>
                            <a:srgbClr val="000000"/>
                          </a:solidFill>
                        </a:rPr>
                        <a:t>The clustering procedure used by the science team needs to be rewritten from IDL to Fortran or C, delivered to ASSISTT, then implemented in the Ground System. The code conversion can be done in the next 3-6 months.</a:t>
                      </a:r>
                    </a:p>
                  </a:txBody>
                  <a:tcPr marL="5825" marR="5825" marT="5825" marB="0"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2F2F2"/>
                    </a:solidFill>
                  </a:tcPr>
                </a:tc>
                <a:extLst>
                  <a:ext uri="{0D108BD9-81ED-4DB2-BD59-A6C34878D82A}">
                    <a16:rowId xmlns:a16="http://schemas.microsoft.com/office/drawing/2014/main" val="3871161460"/>
                  </a:ext>
                </a:extLst>
              </a:tr>
            </a:tbl>
          </a:graphicData>
        </a:graphic>
      </p:graphicFrame>
    </p:spTree>
    <p:extLst>
      <p:ext uri="{BB962C8B-B14F-4D97-AF65-F5344CB8AC3E}">
        <p14:creationId xmlns:p14="http://schemas.microsoft.com/office/powerpoint/2010/main" val="224412656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457198" y="0"/>
            <a:ext cx="8229600" cy="1143001"/>
          </a:xfrm>
          <a:prstGeom prst="rect">
            <a:avLst/>
          </a:prstGeom>
        </p:spPr>
        <p:txBody>
          <a:bodyPr lIns="91425" tIns="91425" rIns="91425" bIns="91425" anchor="ctr" anchorCtr="0">
            <a:noAutofit/>
          </a:bodyPr>
          <a:lstStyle/>
          <a:p>
            <a:pPr lvl="0"/>
            <a:r>
              <a:rPr lang="en-US" sz="3400" dirty="0"/>
              <a:t>GOES-16/17 Data </a:t>
            </a:r>
            <a:br>
              <a:rPr lang="en-US" sz="3400" dirty="0"/>
            </a:br>
            <a:r>
              <a:rPr lang="en-US" sz="3400" dirty="0"/>
              <a:t>Used in this Review</a:t>
            </a:r>
          </a:p>
        </p:txBody>
      </p:sp>
      <p:sp>
        <p:nvSpPr>
          <p:cNvPr id="133" name="Shape 133"/>
          <p:cNvSpPr txBox="1">
            <a:spLocks noGrp="1"/>
          </p:cNvSpPr>
          <p:nvPr>
            <p:ph type="body" idx="1"/>
          </p:nvPr>
        </p:nvSpPr>
        <p:spPr>
          <a:xfrm>
            <a:off x="457200" y="1280159"/>
            <a:ext cx="8229600" cy="5228705"/>
          </a:xfrm>
          <a:prstGeom prst="rect">
            <a:avLst/>
          </a:prstGeom>
        </p:spPr>
        <p:txBody>
          <a:bodyPr lIns="91425" tIns="91425" rIns="91425" bIns="91425" anchor="t" anchorCtr="0">
            <a:normAutofit/>
          </a:bodyPr>
          <a:lstStyle/>
          <a:p>
            <a:pPr marL="457200" indent="-228600">
              <a:spcBef>
                <a:spcPts val="0"/>
              </a:spcBef>
            </a:pPr>
            <a:r>
              <a:rPr lang="en-US" sz="2800" dirty="0"/>
              <a:t>Time period: 01/10 – 01/13, 2021; Days: 10 – 13.</a:t>
            </a:r>
          </a:p>
          <a:p>
            <a:pPr marL="857250" lvl="1" indent="-228600">
              <a:spcBef>
                <a:spcPts val="0"/>
              </a:spcBef>
            </a:pPr>
            <a:r>
              <a:rPr lang="en-US" sz="2400" dirty="0"/>
              <a:t>Files from Ground System made available locally for G16 and G17 on 01/10/2020</a:t>
            </a:r>
          </a:p>
          <a:p>
            <a:pPr marL="857250" lvl="1" indent="-228600">
              <a:spcBef>
                <a:spcPts val="0"/>
              </a:spcBef>
            </a:pPr>
            <a:r>
              <a:rPr lang="en-US" sz="2400" dirty="0"/>
              <a:t>Used all files (21) containing ice motion data in review</a:t>
            </a:r>
          </a:p>
          <a:p>
            <a:pPr marL="857250" lvl="1" indent="-228600">
              <a:spcBef>
                <a:spcPts val="0"/>
              </a:spcBef>
            </a:pPr>
            <a:r>
              <a:rPr lang="en-US" sz="2400" dirty="0"/>
              <a:t>Full Disk domain</a:t>
            </a:r>
          </a:p>
          <a:p>
            <a:pPr marL="457200" indent="-228600">
              <a:spcBef>
                <a:spcPts val="1200"/>
              </a:spcBef>
            </a:pPr>
            <a:r>
              <a:rPr lang="en-US" sz="2800" dirty="0"/>
              <a:t>Time period: 02/04 – 03/10,2020; Days: 35 – 69.</a:t>
            </a:r>
          </a:p>
          <a:p>
            <a:pPr marL="857250" lvl="1" indent="-228600">
              <a:spcBef>
                <a:spcPts val="1200"/>
              </a:spcBef>
            </a:pPr>
            <a:r>
              <a:rPr lang="en-US" sz="2400" dirty="0"/>
              <a:t>Files for G16 and G17 from ASSIST for preliminary data testing</a:t>
            </a:r>
          </a:p>
          <a:p>
            <a:pPr marL="857250" lvl="1" indent="-228600">
              <a:spcBef>
                <a:spcPts val="1200"/>
              </a:spcBef>
            </a:pPr>
            <a:r>
              <a:rPr lang="en-US" sz="2400" dirty="0"/>
              <a:t>Used 22 files containing ice motion data in analysis</a:t>
            </a:r>
          </a:p>
          <a:p>
            <a:pPr marL="857250" lvl="1" indent="-228600">
              <a:spcBef>
                <a:spcPts val="0"/>
              </a:spcBef>
            </a:pPr>
            <a:endParaRPr lang="en-US" sz="2400" dirty="0"/>
          </a:p>
          <a:p>
            <a:pPr marL="0" lvl="0" indent="0" rtl="0">
              <a:spcBef>
                <a:spcPts val="0"/>
              </a:spcBef>
              <a:buNone/>
            </a:pPr>
            <a:endParaRPr dirty="0"/>
          </a:p>
        </p:txBody>
      </p:sp>
      <p:sp>
        <p:nvSpPr>
          <p:cNvPr id="5" name="Slide Number Placeholder 4"/>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prstClr val="white"/>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104</a:t>
            </a:fld>
            <a:endParaRPr kumimoji="0" lang="en-US" sz="1200" b="0" i="0" u="none" strike="noStrike" kern="0" cap="none" spc="0" normalizeH="0" baseline="0" noProof="0">
              <a:ln>
                <a:noFill/>
              </a:ln>
              <a:solidFill>
                <a:prstClr val="white"/>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3193421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52BE0-4CA4-4BD3-BC9F-B41F86E8D2EE}" type="slidenum">
              <a:rPr kumimoji="0" lang="en-US" altLang="en-US" sz="1200" b="0" i="0" u="none" strike="noStrike" kern="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sp>
        <p:nvSpPr>
          <p:cNvPr id="13" name="Shape 329"/>
          <p:cNvSpPr txBox="1">
            <a:spLocks noGrp="1"/>
          </p:cNvSpPr>
          <p:nvPr>
            <p:ph type="title"/>
          </p:nvPr>
        </p:nvSpPr>
        <p:spPr>
          <a:xfrm>
            <a:off x="457200" y="112556"/>
            <a:ext cx="8229600" cy="807308"/>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i="0" u="none" strike="noStrike" cap="none" dirty="0">
                <a:solidFill>
                  <a:schemeClr val="lt1"/>
                </a:solidFill>
                <a:latin typeface="Calibri"/>
                <a:ea typeface="Calibri"/>
                <a:cs typeface="Calibri"/>
                <a:sym typeface="Calibri"/>
              </a:rPr>
              <a:t>Visual Inspection</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18995" y="1008411"/>
            <a:ext cx="4268650" cy="5347939"/>
          </a:xfrm>
          <a:prstGeom prst="rect">
            <a:avLst/>
          </a:prstGeom>
        </p:spPr>
      </p:pic>
      <p:sp>
        <p:nvSpPr>
          <p:cNvPr id="3" name="Text Placeholder 2"/>
          <p:cNvSpPr>
            <a:spLocks noGrp="1"/>
          </p:cNvSpPr>
          <p:nvPr>
            <p:ph type="body" idx="1"/>
          </p:nvPr>
        </p:nvSpPr>
        <p:spPr>
          <a:xfrm>
            <a:off x="4795142" y="4953640"/>
            <a:ext cx="1827697" cy="763911"/>
          </a:xfrm>
        </p:spPr>
        <p:txBody>
          <a:bodyPr/>
          <a:lstStyle/>
          <a:p>
            <a:pPr algn="ctr"/>
            <a:r>
              <a:rPr lang="en-US" b="1" dirty="0">
                <a:solidFill>
                  <a:srgbClr val="FF0000"/>
                </a:solidFill>
                <a:latin typeface="Arial" panose="020B0604020202020204" pitchFamily="34" charset="0"/>
                <a:cs typeface="Arial" panose="020B0604020202020204" pitchFamily="34" charset="0"/>
              </a:rPr>
              <a:t>GOES-WEST</a:t>
            </a:r>
          </a:p>
          <a:p>
            <a:pPr algn="ctr"/>
            <a:r>
              <a:rPr lang="en-US" b="1" dirty="0">
                <a:solidFill>
                  <a:srgbClr val="FF0000"/>
                </a:solidFill>
                <a:latin typeface="Arial" panose="020B0604020202020204" pitchFamily="34" charset="0"/>
                <a:cs typeface="Arial" panose="020B0604020202020204" pitchFamily="34" charset="0"/>
              </a:rPr>
              <a:t>2020-03-03</a:t>
            </a:r>
          </a:p>
        </p:txBody>
      </p:sp>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365" y="1008411"/>
            <a:ext cx="4688833" cy="5347939"/>
          </a:xfrm>
          <a:prstGeom prst="rect">
            <a:avLst/>
          </a:prstGeom>
        </p:spPr>
      </p:pic>
      <p:sp>
        <p:nvSpPr>
          <p:cNvPr id="11" name="Text Placeholder 2"/>
          <p:cNvSpPr txBox="1">
            <a:spLocks/>
          </p:cNvSpPr>
          <p:nvPr/>
        </p:nvSpPr>
        <p:spPr bwMode="auto">
          <a:xfrm>
            <a:off x="2577326" y="1942765"/>
            <a:ext cx="1827697" cy="763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defTabSz="457200" rtl="0" eaLnBrk="1" fontAlgn="base" hangingPunct="1">
              <a:spcBef>
                <a:spcPct val="20000"/>
              </a:spcBef>
              <a:spcAft>
                <a:spcPct val="0"/>
              </a:spcAft>
              <a:buFont typeface="Wingdings" pitchFamily="2" charset="2"/>
              <a:buNone/>
              <a:defRPr sz="2000" kern="1200">
                <a:solidFill>
                  <a:schemeClr val="tx1">
                    <a:tint val="75000"/>
                  </a:schemeClr>
                </a:solidFill>
                <a:latin typeface="+mn-lt"/>
                <a:ea typeface="MS PGothic" panose="020B0600070205080204" pitchFamily="34" charset="-128"/>
                <a:cs typeface="+mn-cs"/>
              </a:defRPr>
            </a:lvl1pPr>
            <a:lvl2pPr marL="457200" indent="0" algn="l" defTabSz="457200" rtl="0" eaLnBrk="1" fontAlgn="base" hangingPunct="1">
              <a:spcBef>
                <a:spcPct val="20000"/>
              </a:spcBef>
              <a:spcAft>
                <a:spcPct val="0"/>
              </a:spcAft>
              <a:buFont typeface="Arial" panose="020B0604020202020204" pitchFamily="34" charset="0"/>
              <a:buNone/>
              <a:defRPr sz="1800" kern="1200">
                <a:solidFill>
                  <a:schemeClr val="tx1">
                    <a:tint val="75000"/>
                  </a:schemeClr>
                </a:solidFill>
                <a:latin typeface="+mn-lt"/>
                <a:ea typeface="MS PGothic" panose="020B0600070205080204" pitchFamily="34" charset="-128"/>
                <a:cs typeface="+mn-cs"/>
              </a:defRPr>
            </a:lvl2pPr>
            <a:lvl3pPr marL="914400" indent="0" algn="l" defTabSz="457200" rtl="0" eaLnBrk="1" fontAlgn="base" hangingPunct="1">
              <a:spcBef>
                <a:spcPct val="20000"/>
              </a:spcBef>
              <a:spcAft>
                <a:spcPct val="0"/>
              </a:spcAft>
              <a:buFont typeface="Arial" panose="020B0604020202020204" pitchFamily="34" charset="0"/>
              <a:buNone/>
              <a:defRPr sz="1600" kern="1200">
                <a:solidFill>
                  <a:schemeClr val="tx1">
                    <a:tint val="75000"/>
                  </a:schemeClr>
                </a:solidFill>
                <a:latin typeface="+mn-lt"/>
                <a:ea typeface="MS PGothic" panose="020B0600070205080204" pitchFamily="34" charset="-128"/>
                <a:cs typeface="+mn-cs"/>
              </a:defRPr>
            </a:lvl3pPr>
            <a:lvl4pPr marL="1371600" indent="0" algn="l" defTabSz="457200" rtl="0" eaLnBrk="1" fontAlgn="base" hangingPunct="1">
              <a:spcBef>
                <a:spcPct val="20000"/>
              </a:spcBef>
              <a:spcAft>
                <a:spcPct val="0"/>
              </a:spcAft>
              <a:buFont typeface="Courier New" pitchFamily="49" charset="0"/>
              <a:buNone/>
              <a:defRPr sz="1400" kern="1200">
                <a:solidFill>
                  <a:schemeClr val="tx1">
                    <a:tint val="75000"/>
                  </a:schemeClr>
                </a:solidFill>
                <a:latin typeface="+mn-lt"/>
                <a:ea typeface="MS PGothic" panose="020B0600070205080204" pitchFamily="34" charset="-128"/>
                <a:cs typeface="+mn-cs"/>
              </a:defRPr>
            </a:lvl4pPr>
            <a:lvl5pPr marL="1828800" indent="0" algn="l" defTabSz="457200" rtl="0" eaLnBrk="1" fontAlgn="base" hangingPunct="1">
              <a:spcBef>
                <a:spcPct val="20000"/>
              </a:spcBef>
              <a:spcAft>
                <a:spcPct val="0"/>
              </a:spcAft>
              <a:buFont typeface="Arial" panose="020B0604020202020204" pitchFamily="34" charset="0"/>
              <a:buNone/>
              <a:defRPr sz="1400" kern="1200">
                <a:solidFill>
                  <a:schemeClr val="tx1">
                    <a:tint val="75000"/>
                  </a:schemeClr>
                </a:solidFill>
                <a:latin typeface="+mn-lt"/>
                <a:ea typeface="MS PGothic" panose="020B0600070205080204" pitchFamily="34" charset="-128"/>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marL="0" marR="0" lvl="0" indent="0" algn="ctr" defTabSz="457200" rtl="0" eaLnBrk="1" fontAlgn="base" latinLnBrk="0" hangingPunct="1">
              <a:lnSpc>
                <a:spcPct val="100000"/>
              </a:lnSpc>
              <a:spcBef>
                <a:spcPct val="20000"/>
              </a:spcBef>
              <a:spcAft>
                <a:spcPct val="0"/>
              </a:spcAft>
              <a:buClrTx/>
              <a:buSzTx/>
              <a:buFont typeface="Wingdings" pitchFamily="2" charset="2"/>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Arial" panose="020B0604020202020204" pitchFamily="34" charset="0"/>
                <a:sym typeface="Arial"/>
              </a:rPr>
              <a:t>GOES-EAST 2021-01-10</a:t>
            </a:r>
          </a:p>
        </p:txBody>
      </p:sp>
    </p:spTree>
    <p:extLst>
      <p:ext uri="{BB962C8B-B14F-4D97-AF65-F5344CB8AC3E}">
        <p14:creationId xmlns:p14="http://schemas.microsoft.com/office/powerpoint/2010/main" val="369235468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PRODUCT VALIDATION</a:t>
            </a:r>
          </a:p>
        </p:txBody>
      </p:sp>
      <p:sp>
        <p:nvSpPr>
          <p:cNvPr id="3" name="Text Placeholder 2"/>
          <p:cNvSpPr>
            <a:spLocks noGrp="1"/>
          </p:cNvSpPr>
          <p:nvPr>
            <p:ph type="body" idx="1"/>
          </p:nvPr>
        </p:nvSpPr>
        <p:spPr/>
        <p:txBody>
          <a:bodyPr/>
          <a:lstStyle/>
          <a:p>
            <a:pPr fontAlgn="ctr"/>
            <a:r>
              <a:rPr lang="en-US" dirty="0"/>
              <a:t>GOES-16 &amp; GOES-17 NOAT Cryosphere Products Provisional PS-PVR</a:t>
            </a: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B52BE0-4CA4-4BD3-BC9F-B41F86E8D2EE}" type="slidenum">
              <a:rPr kumimoji="0" lang="en-US" altLang="en-US" sz="1400" b="0" i="0" u="none" strike="noStrike" kern="0" cap="none" spc="0" normalizeH="0" baseline="0" noProof="0" smtClean="0">
                <a:ln>
                  <a:noFill/>
                </a:ln>
                <a:solidFill>
                  <a:prstClr val="white"/>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106</a:t>
            </a:fld>
            <a:endParaRPr kumimoji="0" lang="en-US" altLang="en-US" sz="1400" b="0" i="0" u="none" strike="noStrike" kern="0" cap="none" spc="0" normalizeH="0" baseline="0" noProof="0" dirty="0">
              <a:ln>
                <a:noFill/>
              </a:ln>
              <a:solidFill>
                <a:prstClr val="white"/>
              </a:solidFill>
              <a:effectLst/>
              <a:uLnTx/>
              <a:uFillTx/>
              <a:latin typeface="Arial"/>
              <a:cs typeface="Arial"/>
              <a:sym typeface="Arial"/>
            </a:endParaRPr>
          </a:p>
        </p:txBody>
      </p:sp>
    </p:spTree>
    <p:extLst>
      <p:ext uri="{BB962C8B-B14F-4D97-AF65-F5344CB8AC3E}">
        <p14:creationId xmlns:p14="http://schemas.microsoft.com/office/powerpoint/2010/main" val="154882201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6" name="Shape 133"/>
          <p:cNvSpPr txBox="1">
            <a:spLocks/>
          </p:cNvSpPr>
          <p:nvPr/>
        </p:nvSpPr>
        <p:spPr bwMode="auto">
          <a:xfrm>
            <a:off x="457198" y="1376803"/>
            <a:ext cx="8229600" cy="4622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normAutofit/>
          </a:bodyPr>
          <a:lstStyle>
            <a:lvl1pPr marL="342900" marR="0" lvl="0" indent="63500" algn="l" defTabSz="457200" rtl="0" eaLnBrk="1" fontAlgn="base" hangingPunct="1">
              <a:lnSpc>
                <a:spcPct val="100000"/>
              </a:lnSpc>
              <a:spcBef>
                <a:spcPts val="640"/>
              </a:spcBef>
              <a:spcAft>
                <a:spcPts val="0"/>
              </a:spcAft>
              <a:buClr>
                <a:schemeClr val="lt1"/>
              </a:buClr>
              <a:buSzPct val="100000"/>
              <a:buFont typeface="Arial"/>
              <a:buChar char="•"/>
              <a:defRPr sz="3200" b="0" i="0" u="none" strike="noStrike" kern="1200" cap="none">
                <a:solidFill>
                  <a:schemeClr val="lt1"/>
                </a:solidFill>
                <a:latin typeface="Calibri"/>
                <a:ea typeface="Calibri"/>
                <a:cs typeface="Calibri"/>
                <a:sym typeface="Calibri"/>
              </a:defRPr>
            </a:lvl1pPr>
            <a:lvl2pPr marL="742950" marR="0" lvl="1" indent="69850" algn="l" defTabSz="457200" rtl="0" eaLnBrk="1" fontAlgn="base" hangingPunct="1">
              <a:lnSpc>
                <a:spcPct val="100000"/>
              </a:lnSpc>
              <a:spcBef>
                <a:spcPts val="560"/>
              </a:spcBef>
              <a:spcAft>
                <a:spcPts val="0"/>
              </a:spcAft>
              <a:buClr>
                <a:schemeClr val="lt1"/>
              </a:buClr>
              <a:buSzPct val="100000"/>
              <a:buFont typeface="Arial"/>
              <a:buChar char="–"/>
              <a:defRPr sz="2800" b="0" i="0" u="none" strike="noStrike" kern="1200" cap="none">
                <a:solidFill>
                  <a:schemeClr val="lt1"/>
                </a:solidFill>
                <a:latin typeface="Calibri"/>
                <a:ea typeface="Calibri"/>
                <a:cs typeface="Calibri"/>
                <a:sym typeface="Calibri"/>
              </a:defRPr>
            </a:lvl2pPr>
            <a:lvl3pPr marL="1143000" marR="0" lvl="2" indent="76200" algn="l" defTabSz="457200" rtl="0" eaLnBrk="1" fontAlgn="base" hangingPunct="1">
              <a:lnSpc>
                <a:spcPct val="100000"/>
              </a:lnSpc>
              <a:spcBef>
                <a:spcPts val="480"/>
              </a:spcBef>
              <a:spcAft>
                <a:spcPts val="0"/>
              </a:spcAft>
              <a:buClr>
                <a:schemeClr val="lt1"/>
              </a:buClr>
              <a:buSzPct val="100000"/>
              <a:buFont typeface="Arial"/>
              <a:buChar char="•"/>
              <a:defRPr sz="2400" b="0" i="0" u="none" strike="noStrike" kern="1200" cap="none">
                <a:solidFill>
                  <a:schemeClr val="lt1"/>
                </a:solidFill>
                <a:latin typeface="Calibri"/>
                <a:ea typeface="Calibri"/>
                <a:cs typeface="Calibri"/>
                <a:sym typeface="Calibri"/>
              </a:defRPr>
            </a:lvl3pPr>
            <a:lvl4pPr marL="1600200" marR="0" lvl="3" indent="25400" algn="l" defTabSz="457200" rtl="0" eaLnBrk="1" fontAlgn="base" hangingPunct="1">
              <a:lnSpc>
                <a:spcPct val="100000"/>
              </a:lnSpc>
              <a:spcBef>
                <a:spcPts val="400"/>
              </a:spcBef>
              <a:spcAft>
                <a:spcPts val="0"/>
              </a:spcAft>
              <a:buClr>
                <a:schemeClr val="lt1"/>
              </a:buClr>
              <a:buSzPct val="100000"/>
              <a:buFont typeface="Arial"/>
              <a:buChar char="–"/>
              <a:defRPr sz="2000" b="0" i="0" u="none" strike="noStrike" kern="1200" cap="none">
                <a:solidFill>
                  <a:schemeClr val="lt1"/>
                </a:solidFill>
                <a:latin typeface="Calibri"/>
                <a:ea typeface="Calibri"/>
                <a:cs typeface="Calibri"/>
                <a:sym typeface="Calibri"/>
              </a:defRPr>
            </a:lvl4pPr>
            <a:lvl5pPr marL="2057400" marR="0" lvl="4" indent="25400" algn="l" defTabSz="457200" rtl="0" eaLnBrk="1" fontAlgn="base" hangingPunct="1">
              <a:lnSpc>
                <a:spcPct val="100000"/>
              </a:lnSpc>
              <a:spcBef>
                <a:spcPts val="400"/>
              </a:spcBef>
              <a:spcAft>
                <a:spcPts val="0"/>
              </a:spcAft>
              <a:buClr>
                <a:schemeClr val="lt1"/>
              </a:buClr>
              <a:buSzPct val="100000"/>
              <a:buFont typeface="Arial"/>
              <a:buChar char="»"/>
              <a:defRPr sz="2000" b="0" i="0" u="none" strike="noStrike" kern="1200" cap="none">
                <a:solidFill>
                  <a:schemeClr val="lt1"/>
                </a:solidFill>
                <a:latin typeface="Calibri"/>
                <a:ea typeface="Calibri"/>
                <a:cs typeface="Calibri"/>
                <a:sym typeface="Calibri"/>
              </a:defRPr>
            </a:lvl5pPr>
            <a:lvl6pPr marL="2514600" marR="0" lvl="5" indent="25400" algn="l" defTabSz="4572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6pPr>
            <a:lvl7pPr marL="2971800" marR="0" lvl="6" indent="25400" algn="l" defTabSz="4572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7pPr>
            <a:lvl8pPr marL="3429000" marR="0" lvl="7" indent="25400" algn="l" defTabSz="4572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8pPr>
            <a:lvl9pPr marL="3886200" marR="0" lvl="8" indent="25400" algn="l" defTabSz="4572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9pPr>
          </a:lstStyle>
          <a:p>
            <a:pPr marL="457200" indent="-228600">
              <a:spcBef>
                <a:spcPts val="1200"/>
              </a:spcBef>
              <a:buClr>
                <a:prstClr val="white"/>
              </a:buClr>
              <a:defRPr/>
            </a:pPr>
            <a:r>
              <a:rPr lang="en-US" sz="2600" dirty="0">
                <a:solidFill>
                  <a:prstClr val="white"/>
                </a:solidFill>
              </a:rPr>
              <a:t>Reference data: Low-resolution ice drift product from the EUMETSAT Oceans and Sea Ice Satellite Application Facility (OSI-SAF). This is a 48-hour product, whereas the GOES-R ice motion product is for motion over 24 hours.</a:t>
            </a:r>
          </a:p>
          <a:p>
            <a:pPr marL="228600" marR="0" lvl="0" indent="0" algn="l" defTabSz="457200" rtl="0" eaLnBrk="1" fontAlgn="base" latinLnBrk="0" hangingPunct="1">
              <a:lnSpc>
                <a:spcPct val="100000"/>
              </a:lnSpc>
              <a:spcBef>
                <a:spcPts val="1200"/>
              </a:spcBef>
              <a:spcAft>
                <a:spcPts val="0"/>
              </a:spcAft>
              <a:buClr>
                <a:prstClr val="white"/>
              </a:buClr>
              <a:buSzPct val="100000"/>
              <a:buNone/>
              <a:tabLst/>
              <a:defRPr/>
            </a:pPr>
            <a:endParaRPr kumimoji="0" lang="en-US" sz="2600" i="0" u="none" strike="noStrike" kern="1200" cap="none" spc="0" normalizeH="0" baseline="0" noProof="0" dirty="0">
              <a:ln>
                <a:noFill/>
              </a:ln>
              <a:solidFill>
                <a:prstClr val="white"/>
              </a:solidFill>
              <a:effectLst/>
              <a:uLnTx/>
              <a:uFillTx/>
              <a:latin typeface="Calibri"/>
              <a:cs typeface="Calibri"/>
              <a:sym typeface="Calibri"/>
            </a:endParaRPr>
          </a:p>
          <a:p>
            <a:pPr marL="457200" marR="0" lvl="0" indent="-228600" algn="l" defTabSz="457200" rtl="0" eaLnBrk="1" fontAlgn="base" latinLnBrk="0" hangingPunct="1">
              <a:lnSpc>
                <a:spcPct val="100000"/>
              </a:lnSpc>
              <a:spcBef>
                <a:spcPts val="1200"/>
              </a:spcBef>
              <a:spcAft>
                <a:spcPts val="0"/>
              </a:spcAft>
              <a:buClr>
                <a:prstClr val="white"/>
              </a:buClr>
              <a:buSzPct val="100000"/>
              <a:buFont typeface="Arial"/>
              <a:buChar char="•"/>
              <a:tabLst/>
              <a:defRPr/>
            </a:pPr>
            <a:r>
              <a:rPr kumimoji="0" lang="en-US" sz="2600" i="0" u="none" strike="noStrike" kern="1200" cap="none" spc="0" normalizeH="0" baseline="0" noProof="0" dirty="0">
                <a:ln>
                  <a:noFill/>
                </a:ln>
                <a:solidFill>
                  <a:prstClr val="white"/>
                </a:solidFill>
                <a:effectLst/>
                <a:uLnTx/>
                <a:uFillTx/>
                <a:latin typeface="Calibri"/>
                <a:cs typeface="Calibri"/>
                <a:sym typeface="Calibri"/>
              </a:rPr>
              <a:t>Matchups (set of quasi coincident and collocated G16/17 and reference data). GOES-R ice motion data are averaged spatially to nearest ice drift vector within 75 km.</a:t>
            </a:r>
          </a:p>
          <a:p>
            <a:pPr marL="857250" marR="0" lvl="1" indent="-228600" algn="l" defTabSz="457200" rtl="0" eaLnBrk="1" fontAlgn="base" latinLnBrk="0" hangingPunct="1">
              <a:lnSpc>
                <a:spcPct val="100000"/>
              </a:lnSpc>
              <a:spcBef>
                <a:spcPts val="0"/>
              </a:spcBef>
              <a:spcAft>
                <a:spcPts val="0"/>
              </a:spcAft>
              <a:buClr>
                <a:prstClr val="white"/>
              </a:buClr>
              <a:buSzPct val="100000"/>
              <a:buFont typeface="Arial"/>
              <a:buChar char="–"/>
              <a:tabLst/>
              <a:defRPr/>
            </a:pPr>
            <a:endParaRPr kumimoji="0" lang="en-US" sz="2400" b="0" i="0" u="none" strike="noStrike" kern="1200" cap="none" spc="0" normalizeH="0" baseline="0" noProof="0" dirty="0">
              <a:ln>
                <a:noFill/>
              </a:ln>
              <a:solidFill>
                <a:prstClr val="white"/>
              </a:solidFill>
              <a:effectLst/>
              <a:uLnTx/>
              <a:uFillTx/>
              <a:latin typeface="Calibri"/>
              <a:cs typeface="Calibri"/>
              <a:sym typeface="Calibri"/>
            </a:endParaRPr>
          </a:p>
          <a:p>
            <a:pPr marL="0" marR="0" lvl="0" indent="0" algn="l" defTabSz="457200" rtl="0" eaLnBrk="1" fontAlgn="base" latinLnBrk="0" hangingPunct="1">
              <a:lnSpc>
                <a:spcPct val="100000"/>
              </a:lnSpc>
              <a:spcBef>
                <a:spcPts val="0"/>
              </a:spcBef>
              <a:spcAft>
                <a:spcPts val="0"/>
              </a:spcAft>
              <a:buClr>
                <a:prstClr val="white"/>
              </a:buClr>
              <a:buSzPct val="100000"/>
              <a:buFont typeface="Arial"/>
              <a:buNone/>
              <a:tabLst/>
              <a:defRPr/>
            </a:pPr>
            <a:endParaRPr kumimoji="0" lang="en-US" sz="3200" b="0" i="0" u="none" strike="noStrike" kern="1200" cap="none" spc="0" normalizeH="0" baseline="0" noProof="0" dirty="0">
              <a:ln>
                <a:noFill/>
              </a:ln>
              <a:solidFill>
                <a:prstClr val="white"/>
              </a:solidFill>
              <a:effectLst/>
              <a:uLnTx/>
              <a:uFillTx/>
              <a:latin typeface="Calibri"/>
              <a:cs typeface="Calibri"/>
              <a:sym typeface="Calibri"/>
            </a:endParaRPr>
          </a:p>
        </p:txBody>
      </p:sp>
      <p:sp>
        <p:nvSpPr>
          <p:cNvPr id="132" name="Shape 132"/>
          <p:cNvSpPr txBox="1">
            <a:spLocks noGrp="1"/>
          </p:cNvSpPr>
          <p:nvPr>
            <p:ph type="title"/>
          </p:nvPr>
        </p:nvSpPr>
        <p:spPr>
          <a:prstGeom prst="rect">
            <a:avLst/>
          </a:prstGeom>
        </p:spPr>
        <p:txBody>
          <a:bodyPr lIns="91425" tIns="91425" rIns="91425" bIns="91425" anchor="ctr" anchorCtr="0">
            <a:noAutofit/>
          </a:bodyPr>
          <a:lstStyle/>
          <a:p>
            <a:pPr lvl="0"/>
            <a:r>
              <a:rPr lang="en-US" sz="3400" dirty="0"/>
              <a:t>Reference Data</a:t>
            </a:r>
          </a:p>
        </p:txBody>
      </p:sp>
      <p:sp>
        <p:nvSpPr>
          <p:cNvPr id="5" name="Slide Number Placeholder 4"/>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prstClr val="white"/>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107</a:t>
            </a:fld>
            <a:endParaRPr kumimoji="0" lang="en-US" sz="1200" b="0" i="0" u="none" strike="noStrike" kern="0" cap="none" spc="0" normalizeH="0" baseline="0" noProof="0">
              <a:ln>
                <a:noFill/>
              </a:ln>
              <a:solidFill>
                <a:prstClr val="white"/>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6487124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94786" y="1550082"/>
            <a:ext cx="4320030" cy="5283772"/>
          </a:xfrm>
          <a:prstGeom prst="rect">
            <a:avLst/>
          </a:prstGeom>
        </p:spPr>
      </p:pic>
      <p:sp>
        <p:nvSpPr>
          <p:cNvPr id="2231298" name="Rectangle 2"/>
          <p:cNvSpPr>
            <a:spLocks noGrp="1" noChangeArrowheads="1"/>
          </p:cNvSpPr>
          <p:nvPr>
            <p:ph type="title"/>
          </p:nvPr>
        </p:nvSpPr>
        <p:spPr>
          <a:xfrm>
            <a:off x="457200" y="22543"/>
            <a:ext cx="8229600" cy="1143000"/>
          </a:xfrm>
        </p:spPr>
        <p:txBody>
          <a:bodyPr/>
          <a:lstStyle/>
          <a:p>
            <a:r>
              <a:rPr lang="en-US" sz="3200" dirty="0"/>
              <a:t>Ice Drift Validation Data</a:t>
            </a:r>
          </a:p>
        </p:txBody>
      </p:sp>
      <p:sp>
        <p:nvSpPr>
          <p:cNvPr id="11" name="Slide Number Placeholder 3"/>
          <p:cNvSpPr>
            <a:spLocks noGrp="1"/>
          </p:cNvSpPr>
          <p:nvPr>
            <p:ph type="sldNum" idx="12"/>
          </p:nvPr>
        </p:nvSpPr>
        <p:spPr>
          <a:xfrm>
            <a:off x="7046187" y="6356353"/>
            <a:ext cx="2133599" cy="36509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29C2E0-3165-4824-9584-CD5CBDA0AA37}" type="slidenum">
              <a:rPr kumimoji="0" lang="en-US" sz="1200" b="0" i="0" u="none" strike="noStrike" kern="0" cap="none" spc="0" normalizeH="0" baseline="0" noProof="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0" cap="none" spc="0" normalizeH="0" baseline="0" noProof="0" dirty="0">
              <a:ln>
                <a:noFill/>
              </a:ln>
              <a:solidFill>
                <a:prstClr val="white"/>
              </a:solidFill>
              <a:effectLst/>
              <a:uLnTx/>
              <a:uFillTx/>
              <a:latin typeface="Arial"/>
              <a:cs typeface="Arial"/>
              <a:sym typeface="Arial"/>
            </a:endParaRPr>
          </a:p>
        </p:txBody>
      </p:sp>
      <p:sp>
        <p:nvSpPr>
          <p:cNvPr id="22" name="TextBox 9"/>
          <p:cNvSpPr txBox="1">
            <a:spLocks noChangeArrowheads="1"/>
          </p:cNvSpPr>
          <p:nvPr/>
        </p:nvSpPr>
        <p:spPr bwMode="auto">
          <a:xfrm>
            <a:off x="5963321" y="1208496"/>
            <a:ext cx="1489510" cy="307777"/>
          </a:xfrm>
          <a:prstGeom prst="rect">
            <a:avLst/>
          </a:prstGeom>
          <a:noFill/>
          <a:ln w="9525">
            <a:noFill/>
            <a:miter lim="800000"/>
            <a:headEnd/>
            <a:tailEnd/>
          </a:ln>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S PGothic" pitchFamily="34" charset="-128"/>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00"/>
                </a:solidFill>
                <a:effectLst/>
                <a:uLnTx/>
                <a:uFillTx/>
                <a:latin typeface="Arial" charset="0"/>
                <a:ea typeface="MS PGothic" pitchFamily="34" charset="-128"/>
                <a:cs typeface="+mn-cs"/>
                <a:sym typeface="Arial"/>
              </a:rPr>
              <a:t>OSI-SAF Motion</a:t>
            </a:r>
          </a:p>
        </p:txBody>
      </p:sp>
      <p:sp>
        <p:nvSpPr>
          <p:cNvPr id="23" name="Rectangle 22"/>
          <p:cNvSpPr>
            <a:spLocks noGrp="1" noChangeArrowheads="1"/>
          </p:cNvSpPr>
          <p:nvPr/>
        </p:nvSpPr>
        <p:spPr bwMode="auto">
          <a:xfrm>
            <a:off x="346464" y="1516273"/>
            <a:ext cx="3783352" cy="4830745"/>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MS PGothic"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MS PGothic" pitchFamily="34" charset="-128"/>
              </a:defRPr>
            </a:lvl3pPr>
            <a:lvl4pPr marL="1600200" indent="-228600" algn="l" rtl="0" eaLnBrk="0" fontAlgn="base" hangingPunct="0">
              <a:spcBef>
                <a:spcPct val="20000"/>
              </a:spcBef>
              <a:spcAft>
                <a:spcPct val="0"/>
              </a:spcAft>
              <a:buClr>
                <a:schemeClr val="accent2"/>
              </a:buClr>
              <a:buSzPct val="65000"/>
              <a:buFont typeface="Monotype Sorts" pitchFamily="48" charset="2"/>
              <a:buChar char="l"/>
              <a:defRPr sz="2000">
                <a:solidFill>
                  <a:srgbClr val="F8F8F8"/>
                </a:solidFill>
                <a:latin typeface="+mn-lt"/>
                <a:ea typeface="MS PGothic"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MS PGothic"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9pPr>
          </a:lstStyle>
          <a:p>
            <a:pPr marL="238125" marR="0" lvl="1" indent="-238125" algn="l" defTabSz="517525" rtl="0" eaLnBrk="0" fontAlgn="base" latinLnBrk="0" hangingPunct="0">
              <a:lnSpc>
                <a:spcPct val="100000"/>
              </a:lnSpc>
              <a:spcBef>
                <a:spcPct val="20000"/>
              </a:spcBef>
              <a:spcAft>
                <a:spcPct val="0"/>
              </a:spcAft>
              <a:buClr>
                <a:srgbClr val="A2D7FF"/>
              </a:buClr>
              <a:buSzPct val="100000"/>
              <a:buFontTx/>
              <a:buChar char="»"/>
              <a:tabLst/>
              <a:defRPr/>
            </a:pPr>
            <a:r>
              <a:rPr kumimoji="0" lang="en-US" sz="1800" b="0" i="0" u="none" strike="noStrike" kern="0" cap="none" spc="0" normalizeH="0" baseline="0" noProof="0" dirty="0">
                <a:ln>
                  <a:noFill/>
                </a:ln>
                <a:solidFill>
                  <a:srgbClr val="FFFFFF"/>
                </a:solidFill>
                <a:effectLst/>
                <a:uLnTx/>
                <a:uFillTx/>
                <a:latin typeface="Calibri"/>
                <a:ea typeface="MS PGothic" pitchFamily="34" charset="-128"/>
                <a:cs typeface="Arial"/>
                <a:sym typeface="Arial"/>
              </a:rPr>
              <a:t>Oceans and Sea Ice Satellite Application Facility (OSI-SAF)</a:t>
            </a:r>
          </a:p>
          <a:p>
            <a:pPr marL="461963" marR="0" lvl="2" indent="-238125" algn="l" defTabSz="517525" rtl="0" eaLnBrk="0" fontAlgn="base" latinLnBrk="0" hangingPunct="0">
              <a:lnSpc>
                <a:spcPct val="100000"/>
              </a:lnSpc>
              <a:spcBef>
                <a:spcPct val="20000"/>
              </a:spcBef>
              <a:spcAft>
                <a:spcPct val="0"/>
              </a:spcAft>
              <a:buClr>
                <a:srgbClr val="FF6600"/>
              </a:buClr>
              <a:buSzPct val="100000"/>
              <a:buFont typeface="Times New Roman" pitchFamily="18" charset="0"/>
              <a:buChar char="–"/>
              <a:tabLst/>
              <a:defRPr/>
            </a:pPr>
            <a:r>
              <a:rPr kumimoji="0" lang="en-US" sz="1800" b="0" i="0" u="none" strike="noStrike" kern="0" cap="none" spc="0" normalizeH="0" baseline="0" noProof="0" dirty="0">
                <a:ln>
                  <a:noFill/>
                </a:ln>
                <a:solidFill>
                  <a:srgbClr val="F8F8F8"/>
                </a:solidFill>
                <a:effectLst/>
                <a:uLnTx/>
                <a:uFillTx/>
                <a:latin typeface="Calibri"/>
                <a:ea typeface="MS PGothic" pitchFamily="34" charset="-128"/>
                <a:cs typeface="Arial"/>
                <a:sym typeface="Arial"/>
              </a:rPr>
              <a:t>Low-resolution passive and active microwave data (SSMIS,AMSR-E, ASCAT)</a:t>
            </a:r>
          </a:p>
          <a:p>
            <a:pPr marL="461963" marR="0" lvl="2" indent="-238125" algn="l" defTabSz="517525" rtl="0" eaLnBrk="0" fontAlgn="base" latinLnBrk="0" hangingPunct="0">
              <a:lnSpc>
                <a:spcPct val="100000"/>
              </a:lnSpc>
              <a:spcBef>
                <a:spcPct val="20000"/>
              </a:spcBef>
              <a:spcAft>
                <a:spcPct val="0"/>
              </a:spcAft>
              <a:buClr>
                <a:srgbClr val="FF6600"/>
              </a:buClr>
              <a:buSzPct val="100000"/>
              <a:buFont typeface="Times New Roman" pitchFamily="18" charset="0"/>
              <a:buChar char="–"/>
              <a:tabLst/>
              <a:defRPr/>
            </a:pPr>
            <a:r>
              <a:rPr kumimoji="0" lang="en-US" sz="1800" b="0" i="0" u="none" strike="noStrike" kern="0" cap="none" spc="0" normalizeH="0" baseline="0" noProof="0" dirty="0">
                <a:ln>
                  <a:noFill/>
                </a:ln>
                <a:solidFill>
                  <a:srgbClr val="F8F8F8"/>
                </a:solidFill>
                <a:effectLst/>
                <a:uLnTx/>
                <a:uFillTx/>
                <a:latin typeface="Calibri"/>
                <a:ea typeface="MS PGothic" pitchFamily="34" charset="-128"/>
                <a:cs typeface="Arial"/>
                <a:sym typeface="Arial"/>
              </a:rPr>
              <a:t>Well-maintained and continuously assessed for accuracy</a:t>
            </a:r>
          </a:p>
          <a:p>
            <a:pPr marL="461963" marR="0" lvl="2" indent="-238125" algn="l" defTabSz="517525" rtl="0" eaLnBrk="0" fontAlgn="base" latinLnBrk="0" hangingPunct="0">
              <a:lnSpc>
                <a:spcPct val="100000"/>
              </a:lnSpc>
              <a:spcBef>
                <a:spcPct val="20000"/>
              </a:spcBef>
              <a:spcAft>
                <a:spcPct val="0"/>
              </a:spcAft>
              <a:buClr>
                <a:srgbClr val="FF6600"/>
              </a:buClr>
              <a:buSzPct val="100000"/>
              <a:buFont typeface="Times New Roman" pitchFamily="18" charset="0"/>
              <a:buChar char="–"/>
              <a:tabLst/>
              <a:defRPr/>
            </a:pPr>
            <a:r>
              <a:rPr kumimoji="0" lang="en-US" sz="1800" b="0" i="0" u="none" strike="noStrike" kern="0" cap="none" spc="0" normalizeH="0" baseline="0" noProof="0" dirty="0">
                <a:ln>
                  <a:noFill/>
                </a:ln>
                <a:solidFill>
                  <a:srgbClr val="F8F8F8"/>
                </a:solidFill>
                <a:effectLst/>
                <a:uLnTx/>
                <a:uFillTx/>
                <a:latin typeface="Calibri"/>
                <a:ea typeface="MS PGothic" pitchFamily="34" charset="-128"/>
                <a:cs typeface="Arial"/>
                <a:sym typeface="Arial"/>
              </a:rPr>
              <a:t>Available with 3-day lag, computed using same MCC method</a:t>
            </a:r>
          </a:p>
          <a:p>
            <a:pPr marL="461963" marR="0" lvl="2" indent="-238125" algn="l" defTabSz="517525" rtl="0" eaLnBrk="0" fontAlgn="base" latinLnBrk="0" hangingPunct="0">
              <a:lnSpc>
                <a:spcPct val="100000"/>
              </a:lnSpc>
              <a:spcBef>
                <a:spcPct val="20000"/>
              </a:spcBef>
              <a:spcAft>
                <a:spcPct val="0"/>
              </a:spcAft>
              <a:buClr>
                <a:srgbClr val="FF6600"/>
              </a:buClr>
              <a:buSzPct val="100000"/>
              <a:buFont typeface="Times New Roman" pitchFamily="18" charset="0"/>
              <a:buChar char="–"/>
              <a:tabLst/>
              <a:defRPr/>
            </a:pPr>
            <a:endParaRPr kumimoji="0" lang="en-US" sz="2000" b="1" i="0" u="none" strike="noStrike" kern="0" cap="none" spc="0" normalizeH="0" baseline="0" noProof="0" dirty="0">
              <a:ln>
                <a:noFill/>
              </a:ln>
              <a:solidFill>
                <a:srgbClr val="FF0000"/>
              </a:solidFill>
              <a:effectLst/>
              <a:uLnTx/>
              <a:uFillTx/>
              <a:latin typeface="Calibri"/>
              <a:ea typeface="MS PGothic" pitchFamily="34" charset="-128"/>
              <a:cs typeface="Arial"/>
              <a:sym typeface="Arial"/>
            </a:endParaRPr>
          </a:p>
          <a:p>
            <a:pPr marL="238125" marR="0" lvl="1" indent="-238125" algn="l" defTabSz="517525" rtl="0" eaLnBrk="0" fontAlgn="base" latinLnBrk="0" hangingPunct="0">
              <a:lnSpc>
                <a:spcPct val="100000"/>
              </a:lnSpc>
              <a:spcBef>
                <a:spcPct val="20000"/>
              </a:spcBef>
              <a:spcAft>
                <a:spcPct val="0"/>
              </a:spcAft>
              <a:buClr>
                <a:srgbClr val="A2D7FF"/>
              </a:buClr>
              <a:buSzPct val="100000"/>
              <a:buFontTx/>
              <a:buChar char="»"/>
              <a:tabLst/>
              <a:defRPr/>
            </a:pPr>
            <a:r>
              <a:rPr kumimoji="0" lang="en-US" sz="2000" b="1" i="0" u="none" strike="noStrike" kern="0" cap="none" spc="0" normalizeH="0" baseline="0" noProof="0" dirty="0">
                <a:ln>
                  <a:noFill/>
                </a:ln>
                <a:solidFill>
                  <a:srgbClr val="FF0000"/>
                </a:solidFill>
                <a:effectLst/>
                <a:uLnTx/>
                <a:uFillTx/>
                <a:latin typeface="Calibri"/>
                <a:ea typeface="MS PGothic" pitchFamily="34" charset="-128"/>
                <a:cs typeface="Arial"/>
                <a:sym typeface="Arial"/>
              </a:rPr>
              <a:t>Ice motion data at “high” spatial/temporal resolution are not readily available from established datasets </a:t>
            </a:r>
          </a:p>
        </p:txBody>
      </p:sp>
    </p:spTree>
    <p:extLst>
      <p:ext uri="{BB962C8B-B14F-4D97-AF65-F5344CB8AC3E}">
        <p14:creationId xmlns:p14="http://schemas.microsoft.com/office/powerpoint/2010/main" val="239221845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979173"/>
            <a:ext cx="8229600" cy="1143001"/>
          </a:xfrm>
        </p:spPr>
        <p:txBody>
          <a:bodyPr/>
          <a:lstStyle/>
          <a:p>
            <a:r>
              <a:rPr lang="en-US" dirty="0"/>
              <a:t>Comparison of AIM with OSI-SAF Data</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109</a:t>
            </a:fld>
            <a:endParaRPr kumimoji="0" lang="en-US"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76873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Shape 329"/>
          <p:cNvSpPr txBox="1">
            <a:spLocks noGrp="1"/>
          </p:cNvSpPr>
          <p:nvPr>
            <p:ph type="title"/>
          </p:nvPr>
        </p:nvSpPr>
        <p:spPr>
          <a:xfrm>
            <a:off x="457200" y="90154"/>
            <a:ext cx="8229600" cy="10370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i="0" u="none" strike="noStrike" cap="none" dirty="0">
                <a:solidFill>
                  <a:schemeClr val="lt1"/>
                </a:solidFill>
                <a:latin typeface="Calibri"/>
                <a:ea typeface="Calibri"/>
                <a:cs typeface="Calibri"/>
                <a:sym typeface="Calibri"/>
              </a:rPr>
              <a:t>PLPTs Under Review: Provisional</a:t>
            </a:r>
          </a:p>
        </p:txBody>
      </p:sp>
      <p:sp>
        <p:nvSpPr>
          <p:cNvPr id="331" name="Shape 331"/>
          <p:cNvSpPr txBox="1">
            <a:spLocks noGrp="1"/>
          </p:cNvSpPr>
          <p:nvPr>
            <p:ph type="sldNum" idx="12"/>
          </p:nvPr>
        </p:nvSpPr>
        <p:spPr>
          <a:xfrm>
            <a:off x="6553204" y="6356353"/>
            <a:ext cx="2133599" cy="36509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fld id="{00000000-1234-1234-1234-123412341234}" type="slidenum">
              <a:rPr kumimoji="0" lang="en-US" sz="1200" b="0" i="0" u="none" strike="noStrike" kern="0" cap="none" spc="0" normalizeH="0" baseline="0" noProof="0">
                <a:ln>
                  <a:noFill/>
                </a:ln>
                <a:solidFill>
                  <a:prstClr val="white"/>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t>11</a:t>
            </a:fld>
            <a:endParaRPr kumimoji="0" lang="en-US" sz="1200" b="0" i="0" u="none" strike="noStrike" kern="0" cap="none" spc="0" normalizeH="0" baseline="0" noProof="0">
              <a:ln>
                <a:noFill/>
              </a:ln>
              <a:solidFill>
                <a:prstClr val="white"/>
              </a:solidFill>
              <a:effectLst/>
              <a:uLnTx/>
              <a:uFillTx/>
              <a:latin typeface="Calibri"/>
              <a:ea typeface="Calibri"/>
              <a:cs typeface="Calibri"/>
              <a:sym typeface="Calibri"/>
            </a:endParaRPr>
          </a:p>
        </p:txBody>
      </p:sp>
      <p:graphicFrame>
        <p:nvGraphicFramePr>
          <p:cNvPr id="6" name="Shape 633"/>
          <p:cNvGraphicFramePr/>
          <p:nvPr>
            <p:extLst>
              <p:ext uri="{D42A27DB-BD31-4B8C-83A1-F6EECF244321}">
                <p14:modId xmlns:p14="http://schemas.microsoft.com/office/powerpoint/2010/main" val="1666892954"/>
              </p:ext>
            </p:extLst>
          </p:nvPr>
        </p:nvGraphicFramePr>
        <p:xfrm>
          <a:off x="775441" y="2640406"/>
          <a:ext cx="7382100" cy="2591570"/>
        </p:xfrm>
        <a:graphic>
          <a:graphicData uri="http://schemas.openxmlformats.org/drawingml/2006/table">
            <a:tbl>
              <a:tblPr firstRow="1" firstCol="1" bandRow="1">
                <a:noFill/>
              </a:tblPr>
              <a:tblGrid>
                <a:gridCol w="1834875">
                  <a:extLst>
                    <a:ext uri="{9D8B030D-6E8A-4147-A177-3AD203B41FA5}">
                      <a16:colId xmlns:a16="http://schemas.microsoft.com/office/drawing/2014/main" val="20000"/>
                    </a:ext>
                  </a:extLst>
                </a:gridCol>
                <a:gridCol w="5547225">
                  <a:extLst>
                    <a:ext uri="{9D8B030D-6E8A-4147-A177-3AD203B41FA5}">
                      <a16:colId xmlns:a16="http://schemas.microsoft.com/office/drawing/2014/main" val="20001"/>
                    </a:ext>
                  </a:extLst>
                </a:gridCol>
              </a:tblGrid>
              <a:tr h="422150">
                <a:tc>
                  <a:txBody>
                    <a:bodyPr/>
                    <a:lstStyle/>
                    <a:p>
                      <a:pPr marL="0" marR="0" lvl="0" indent="0" algn="ctr" rtl="0">
                        <a:lnSpc>
                          <a:spcPct val="107000"/>
                        </a:lnSpc>
                        <a:spcBef>
                          <a:spcPts val="0"/>
                        </a:spcBef>
                        <a:spcAft>
                          <a:spcPts val="0"/>
                        </a:spcAft>
                        <a:buSzPct val="25000"/>
                        <a:buNone/>
                      </a:pPr>
                      <a:r>
                        <a:rPr lang="en-US" sz="1600" b="1" baseline="0" dirty="0">
                          <a:solidFill>
                            <a:schemeClr val="bg1"/>
                          </a:solidFill>
                          <a:latin typeface="Calibri" panose="020F0502020204030204" pitchFamily="34" charset="0"/>
                        </a:rPr>
                        <a:t>Test ID</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accent1"/>
                    </a:solidFill>
                  </a:tcPr>
                </a:tc>
                <a:tc>
                  <a:txBody>
                    <a:bodyPr/>
                    <a:lstStyle/>
                    <a:p>
                      <a:pPr marL="0" marR="0" lvl="0" indent="0" algn="ctr" rtl="0">
                        <a:lnSpc>
                          <a:spcPct val="107000"/>
                        </a:lnSpc>
                        <a:spcBef>
                          <a:spcPts val="0"/>
                        </a:spcBef>
                        <a:spcAft>
                          <a:spcPts val="0"/>
                        </a:spcAft>
                        <a:buSzPct val="25000"/>
                        <a:buNone/>
                      </a:pPr>
                      <a:r>
                        <a:rPr lang="en-US" sz="1600" b="1" baseline="0" dirty="0">
                          <a:solidFill>
                            <a:schemeClr val="bg1"/>
                          </a:solidFill>
                          <a:latin typeface="Calibri" panose="020F0502020204030204" pitchFamily="34" charset="0"/>
                        </a:rPr>
                        <a:t>Test Title</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422150">
                <a:tc>
                  <a:txBody>
                    <a:bodyPr/>
                    <a:lstStyle/>
                    <a:p>
                      <a:pPr marL="0" marR="0" lvl="0" indent="0" algn="l" rtl="0">
                        <a:lnSpc>
                          <a:spcPct val="107000"/>
                        </a:lnSpc>
                        <a:spcBef>
                          <a:spcPts val="0"/>
                        </a:spcBef>
                        <a:spcAft>
                          <a:spcPts val="0"/>
                        </a:spcAft>
                        <a:buSzPct val="25000"/>
                        <a:buNone/>
                      </a:pPr>
                      <a:r>
                        <a:rPr lang="en-US" sz="1400" b="0" dirty="0" err="1">
                          <a:solidFill>
                            <a:schemeClr val="dk1"/>
                          </a:solidFill>
                          <a:latin typeface="Calibri" panose="020F0502020204030204" pitchFamily="34" charset="0"/>
                        </a:rPr>
                        <a:t>IceConcQuickLook</a:t>
                      </a:r>
                      <a:endParaRPr lang="en-US" sz="1400" b="0" dirty="0">
                        <a:solidFill>
                          <a:schemeClr val="dk1"/>
                        </a:solidFill>
                        <a:latin typeface="Calibri" panose="020F0502020204030204" pitchFamily="34" charset="0"/>
                      </a:endParaRPr>
                    </a:p>
                  </a:txBody>
                  <a:tcPr marL="68575" marR="68575" marT="0" marB="0" anchor="ctr">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l" rtl="0">
                        <a:lnSpc>
                          <a:spcPct val="107000"/>
                        </a:lnSpc>
                        <a:spcBef>
                          <a:spcPts val="0"/>
                        </a:spcBef>
                        <a:spcAft>
                          <a:spcPts val="0"/>
                        </a:spcAft>
                        <a:buSzPct val="25000"/>
                        <a:buNone/>
                      </a:pPr>
                      <a:r>
                        <a:rPr lang="en-US" sz="1400" dirty="0">
                          <a:latin typeface="Calibri" panose="020F0502020204030204" pitchFamily="34" charset="0"/>
                        </a:rPr>
                        <a:t>Qualitative inspection of ice concentration product.</a:t>
                      </a:r>
                    </a:p>
                  </a:txBody>
                  <a:tcPr marL="68575" marR="68575" marT="0" marB="0" anchor="ctr">
                    <a:lnL w="12700" cap="flat" cmpd="sng" algn="ctr">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304218805"/>
                  </a:ext>
                </a:extLst>
              </a:tr>
              <a:tr h="422150">
                <a:tc>
                  <a:txBody>
                    <a:bodyPr/>
                    <a:lstStyle/>
                    <a:p>
                      <a:pPr marL="0" marR="0" lvl="0" indent="0" algn="l" rtl="0">
                        <a:lnSpc>
                          <a:spcPct val="107000"/>
                        </a:lnSpc>
                        <a:spcBef>
                          <a:spcPts val="0"/>
                        </a:spcBef>
                        <a:spcAft>
                          <a:spcPts val="0"/>
                        </a:spcAft>
                        <a:buSzPct val="25000"/>
                        <a:buNone/>
                      </a:pPr>
                      <a:r>
                        <a:rPr lang="en-US" sz="1400" b="0" dirty="0" err="1">
                          <a:solidFill>
                            <a:schemeClr val="dk1"/>
                          </a:solidFill>
                          <a:latin typeface="Calibri" panose="020F0502020204030204" pitchFamily="34" charset="0"/>
                        </a:rPr>
                        <a:t>IceMaskQuickLook</a:t>
                      </a:r>
                      <a:endParaRPr lang="en-US" sz="1400" b="0" dirty="0">
                        <a:solidFill>
                          <a:schemeClr val="dk1"/>
                        </a:solidFill>
                        <a:latin typeface="Calibri" panose="020F0502020204030204" pitchFamily="34" charset="0"/>
                      </a:endParaRPr>
                    </a:p>
                  </a:txBody>
                  <a:tcPr marL="68575" marR="68575" marT="0" marB="0" anchor="ctr">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l" defTabSz="457200" rtl="0" eaLnBrk="1" fontAlgn="auto" latinLnBrk="0" hangingPunct="1">
                        <a:lnSpc>
                          <a:spcPct val="107000"/>
                        </a:lnSpc>
                        <a:spcBef>
                          <a:spcPts val="0"/>
                        </a:spcBef>
                        <a:spcAft>
                          <a:spcPts val="0"/>
                        </a:spcAft>
                        <a:buClrTx/>
                        <a:buSzPct val="25000"/>
                        <a:buFontTx/>
                        <a:buNone/>
                        <a:tabLst/>
                        <a:defRPr/>
                      </a:pPr>
                      <a:r>
                        <a:rPr lang="en-US" sz="1400" dirty="0">
                          <a:latin typeface="Calibri" panose="020F0502020204030204" pitchFamily="34" charset="0"/>
                        </a:rPr>
                        <a:t>Qualitative inspection of ice mask.</a:t>
                      </a:r>
                    </a:p>
                  </a:txBody>
                  <a:tcPr marL="68575" marR="68575" marT="0" marB="0" anchor="ctr">
                    <a:lnL w="12700" cap="flat" cmpd="sng" algn="ctr">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2701003174"/>
                  </a:ext>
                </a:extLst>
              </a:tr>
              <a:tr h="422150">
                <a:tc>
                  <a:txBody>
                    <a:bodyPr/>
                    <a:lstStyle/>
                    <a:p>
                      <a:pPr marL="0" marR="0" lvl="0" indent="0" algn="l" rtl="0">
                        <a:lnSpc>
                          <a:spcPct val="107000"/>
                        </a:lnSpc>
                        <a:spcBef>
                          <a:spcPts val="0"/>
                        </a:spcBef>
                        <a:spcAft>
                          <a:spcPts val="0"/>
                        </a:spcAft>
                        <a:buSzPct val="25000"/>
                        <a:buNone/>
                      </a:pPr>
                      <a:r>
                        <a:rPr lang="en-US" sz="1400" b="0" dirty="0" err="1">
                          <a:solidFill>
                            <a:schemeClr val="dk1"/>
                          </a:solidFill>
                          <a:latin typeface="Calibri" panose="020F0502020204030204" pitchFamily="34" charset="0"/>
                        </a:rPr>
                        <a:t>IceConcentration</a:t>
                      </a:r>
                      <a:endParaRPr lang="en-US" sz="1400" b="0" dirty="0">
                        <a:solidFill>
                          <a:schemeClr val="dk1"/>
                        </a:solidFill>
                        <a:latin typeface="Calibri" panose="020F0502020204030204" pitchFamily="34" charset="0"/>
                      </a:endParaRP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7000"/>
                        </a:lnSpc>
                        <a:spcBef>
                          <a:spcPts val="0"/>
                        </a:spcBef>
                        <a:spcAft>
                          <a:spcPts val="0"/>
                        </a:spcAft>
                        <a:buSzPct val="25000"/>
                        <a:buNone/>
                      </a:pPr>
                      <a:r>
                        <a:rPr lang="en-US" sz="1400" dirty="0">
                          <a:latin typeface="Calibri" panose="020F0502020204030204" pitchFamily="34" charset="0"/>
                        </a:rPr>
                        <a:t>Full disk ice concentration</a:t>
                      </a:r>
                      <a:r>
                        <a:rPr lang="en-US" sz="1400" baseline="0" dirty="0">
                          <a:latin typeface="Calibri" panose="020F0502020204030204" pitchFamily="34" charset="0"/>
                        </a:rPr>
                        <a:t> product accuracy and precision assessment using in-house tools for matchup and statistical analysis comparing ABI ice concentration to AMSR2 ice concentration. Ice products generated by the Ground System on PDA and by ASSISTT are used in the analyses.</a:t>
                      </a:r>
                      <a:endParaRPr lang="en-US" sz="1400" dirty="0">
                        <a:latin typeface="Calibri" panose="020F0502020204030204" pitchFamily="34" charset="0"/>
                      </a:endParaRP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1"/>
                  </a:ext>
                </a:extLst>
              </a:tr>
              <a:tr h="422150">
                <a:tc>
                  <a:txBody>
                    <a:bodyPr/>
                    <a:lstStyle/>
                    <a:p>
                      <a:pPr marL="0" marR="0" lvl="0" indent="0" algn="l" rtl="0">
                        <a:lnSpc>
                          <a:spcPct val="107000"/>
                        </a:lnSpc>
                        <a:spcBef>
                          <a:spcPts val="0"/>
                        </a:spcBef>
                        <a:spcAft>
                          <a:spcPts val="0"/>
                        </a:spcAft>
                        <a:buSzPct val="25000"/>
                        <a:buNone/>
                      </a:pPr>
                      <a:r>
                        <a:rPr lang="en-US" sz="1400" b="0" dirty="0" err="1">
                          <a:solidFill>
                            <a:schemeClr val="dk1"/>
                          </a:solidFill>
                          <a:latin typeface="Calibri" panose="020F0502020204030204" pitchFamily="34" charset="0"/>
                          <a:ea typeface="Times New Roman"/>
                          <a:cs typeface="Times New Roman"/>
                          <a:sym typeface="Times New Roman"/>
                        </a:rPr>
                        <a:t>IceMask</a:t>
                      </a:r>
                      <a:endParaRPr lang="en-US" sz="1400" b="0" dirty="0">
                        <a:solidFill>
                          <a:schemeClr val="dk1"/>
                        </a:solidFill>
                        <a:latin typeface="Calibri" panose="020F0502020204030204" pitchFamily="34" charset="0"/>
                        <a:ea typeface="Times New Roman"/>
                        <a:cs typeface="Times New Roman"/>
                        <a:sym typeface="Times New Roman"/>
                      </a:endParaRPr>
                    </a:p>
                  </a:txBody>
                  <a:tcPr marL="68575" marR="68575" marT="0" marB="0" anchor="ctr">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7000"/>
                        </a:lnSpc>
                        <a:spcBef>
                          <a:spcPts val="0"/>
                        </a:spcBef>
                        <a:spcAft>
                          <a:spcPts val="0"/>
                        </a:spcAft>
                        <a:buSzPct val="25000"/>
                        <a:buNone/>
                      </a:pPr>
                      <a:r>
                        <a:rPr lang="en-US" sz="1400" dirty="0">
                          <a:latin typeface="Calibri" panose="020F0502020204030204" pitchFamily="34" charset="0"/>
                        </a:rPr>
                        <a:t>Same as above</a:t>
                      </a:r>
                    </a:p>
                  </a:txBody>
                  <a:tcPr marL="68575" marR="68575" marT="0" marB="0" anchor="ctr">
                    <a:lnL w="12700" cap="flat" cmpd="sng" algn="ctr">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2"/>
                  </a:ext>
                </a:extLst>
              </a:tr>
            </a:tbl>
          </a:graphicData>
        </a:graphic>
      </p:graphicFrame>
      <p:sp>
        <p:nvSpPr>
          <p:cNvPr id="2" name="TextBox 1">
            <a:extLst>
              <a:ext uri="{FF2B5EF4-FFF2-40B4-BE49-F238E27FC236}">
                <a16:creationId xmlns:a16="http://schemas.microsoft.com/office/drawing/2014/main" id="{092DB656-5639-5B44-B34D-69BA6B2CC912}"/>
              </a:ext>
            </a:extLst>
          </p:cNvPr>
          <p:cNvSpPr txBox="1"/>
          <p:nvPr/>
        </p:nvSpPr>
        <p:spPr>
          <a:xfrm>
            <a:off x="775441" y="1565818"/>
            <a:ext cx="7430713" cy="830997"/>
          </a:xfrm>
          <a:prstGeom prst="rect">
            <a:avLst/>
          </a:prstGeom>
          <a:noFill/>
        </p:spPr>
        <p:txBody>
          <a:bodyPr wrap="square" rtlCol="0">
            <a:spAutoFit/>
          </a:bodyPr>
          <a:lstStyle/>
          <a:p>
            <a:r>
              <a:rPr lang="en-US" sz="1600" dirty="0">
                <a:solidFill>
                  <a:schemeClr val="bg1"/>
                </a:solidFill>
              </a:rPr>
              <a:t>There has not been a Period of Post-Launch Product Testing (PLPT) for ice products. The table below lists the types of test performed, details of which are on the subsequent slides.</a:t>
            </a:r>
          </a:p>
        </p:txBody>
      </p:sp>
    </p:spTree>
    <p:extLst>
      <p:ext uri="{BB962C8B-B14F-4D97-AF65-F5344CB8AC3E}">
        <p14:creationId xmlns:p14="http://schemas.microsoft.com/office/powerpoint/2010/main" val="271801520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46037"/>
            <a:ext cx="8229600" cy="1143000"/>
          </a:xfrm>
        </p:spPr>
        <p:txBody>
          <a:bodyPr/>
          <a:lstStyle/>
          <a:p>
            <a:r>
              <a:rPr lang="en-US" dirty="0"/>
              <a:t>Validation Procedures</a:t>
            </a:r>
          </a:p>
        </p:txBody>
      </p:sp>
      <p:sp>
        <p:nvSpPr>
          <p:cNvPr id="7" name="Text Placeholder 3"/>
          <p:cNvSpPr>
            <a:spLocks noGrp="1"/>
          </p:cNvSpPr>
          <p:nvPr>
            <p:ph type="body" idx="2"/>
          </p:nvPr>
        </p:nvSpPr>
        <p:spPr>
          <a:xfrm>
            <a:off x="337457" y="1463608"/>
            <a:ext cx="8469085" cy="4981580"/>
          </a:xfrm>
        </p:spPr>
        <p:txBody>
          <a:bodyPr/>
          <a:lstStyle/>
          <a:p>
            <a:pPr marL="576263" indent="-220663"/>
            <a:r>
              <a:rPr lang="en-US" sz="2200" dirty="0"/>
              <a:t>Retrieve G16/G17 ABI AIM data and OSI-SAF data for target area (Hudson Bay)</a:t>
            </a:r>
          </a:p>
          <a:p>
            <a:pPr marL="576263" indent="-220663"/>
            <a:endParaRPr lang="en-US" sz="2200" dirty="0"/>
          </a:p>
          <a:p>
            <a:pPr marL="576263" indent="-220663"/>
            <a:r>
              <a:rPr lang="en-US" sz="2200" dirty="0"/>
              <a:t>Determine total number of AIM vectors in target area</a:t>
            </a:r>
          </a:p>
          <a:p>
            <a:pPr marL="976313" lvl="1" indent="-220663"/>
            <a:r>
              <a:rPr lang="en-US" sz="1800" dirty="0"/>
              <a:t>If heavy cloud cover across region OR no ABI vectors within 75 km of OSI-SAF data, skip the file for validation </a:t>
            </a:r>
          </a:p>
          <a:p>
            <a:pPr marL="976313" lvl="1" indent="-220663"/>
            <a:r>
              <a:rPr lang="en-US" sz="1800" dirty="0"/>
              <a:t>G16 (2 files unused) / G17 (8 files unused) affected by areal cloud cover during analysis period</a:t>
            </a:r>
          </a:p>
          <a:p>
            <a:pPr marL="976313" lvl="1" indent="-220663"/>
            <a:endParaRPr lang="en-US" sz="1800" dirty="0"/>
          </a:p>
          <a:p>
            <a:pPr marL="576263" indent="-220663"/>
            <a:r>
              <a:rPr lang="en-US" sz="2200" dirty="0"/>
              <a:t>Average AIM vectors within 75 km of OSI-SAF measurement</a:t>
            </a:r>
          </a:p>
          <a:p>
            <a:pPr marL="976313" lvl="1" indent="-220663"/>
            <a:r>
              <a:rPr lang="en-US" sz="1800" dirty="0"/>
              <a:t>Determine local bias at each location for speed/direction</a:t>
            </a:r>
          </a:p>
          <a:p>
            <a:pPr marL="976313" lvl="1" indent="-220663"/>
            <a:endParaRPr lang="en-US" sz="1800" dirty="0"/>
          </a:p>
          <a:p>
            <a:pPr marL="576263" indent="-220663"/>
            <a:r>
              <a:rPr lang="en-US" sz="2200" dirty="0"/>
              <a:t>Report bias/precision over target area using all local biases</a:t>
            </a:r>
          </a:p>
          <a:p>
            <a:pPr marL="755650" lvl="1" indent="0">
              <a:buNone/>
            </a:pPr>
            <a:endParaRPr lang="en-US" sz="1800" dirty="0"/>
          </a:p>
          <a:p>
            <a:pPr marL="755650" lvl="1" indent="0">
              <a:buNone/>
            </a:pPr>
            <a:endParaRPr lang="en-US" sz="1800" dirty="0"/>
          </a:p>
          <a:p>
            <a:pPr marL="1376363" lvl="2" indent="-220663"/>
            <a:endParaRPr lang="en-US" sz="1400" dirty="0"/>
          </a:p>
          <a:p>
            <a:pPr marL="976313" lvl="1" indent="-220663"/>
            <a:endParaRPr lang="en-US" sz="1800" dirty="0"/>
          </a:p>
          <a:p>
            <a:pPr marL="976313" lvl="1" indent="-220663"/>
            <a:endParaRPr lang="en-US" sz="1800" dirty="0"/>
          </a:p>
        </p:txBody>
      </p:sp>
      <p:sp>
        <p:nvSpPr>
          <p:cNvPr id="8" name="Slide Number Placeholder 4"/>
          <p:cNvSpPr>
            <a:spLocks noGrp="1"/>
          </p:cNvSpPr>
          <p:nvPr>
            <p:ph type="sldNum" idx="12"/>
          </p:nvPr>
        </p:nvSpPr>
        <p:spPr>
          <a:xfrm>
            <a:off x="6553204" y="6356353"/>
            <a:ext cx="2133599" cy="365099"/>
          </a:xfrm>
        </p:spPr>
        <p:txBody>
          <a:bodyPr/>
          <a:lstStyle/>
          <a:p>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fld id="{00000000-1234-1234-1234-123412341234}" type="slidenum">
              <a:rPr kumimoji="0" lang="en-US" sz="1200" b="0" i="0" u="none" strike="noStrike" kern="0" cap="none" spc="0" normalizeH="0" baseline="0" noProof="0" smtClean="0">
                <a:ln>
                  <a:noFill/>
                </a:ln>
                <a:solidFill>
                  <a:prstClr val="white"/>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t>110</a:t>
            </a:fld>
            <a:endParaRPr kumimoji="0" lang="en-US" sz="1200" b="0" i="0" u="none" strike="noStrike" kern="0" cap="none" spc="0" normalizeH="0" baseline="0" noProof="0">
              <a:ln>
                <a:noFill/>
              </a:ln>
              <a:solidFill>
                <a:prstClr val="white"/>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1341171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Full Disk AIM Validation</a:t>
            </a:r>
          </a:p>
        </p:txBody>
      </p:sp>
      <p:sp>
        <p:nvSpPr>
          <p:cNvPr id="5" name="Slide Number Placeholder 4"/>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fld id="{00000000-1234-1234-1234-123412341234}" type="slidenum">
              <a:rPr kumimoji="0" lang="en-US" sz="1200" b="0" i="0" u="none" strike="noStrike" kern="0" cap="none" spc="0" normalizeH="0" baseline="0" noProof="0" smtClean="0">
                <a:ln>
                  <a:noFill/>
                </a:ln>
                <a:solidFill>
                  <a:prstClr val="white"/>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t>111</a:t>
            </a:fld>
            <a:endParaRPr kumimoji="0" lang="en-US" sz="120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4" name="TextBox 3"/>
          <p:cNvSpPr txBox="1"/>
          <p:nvPr/>
        </p:nvSpPr>
        <p:spPr>
          <a:xfrm>
            <a:off x="3412591" y="6243150"/>
            <a:ext cx="2318811" cy="400110"/>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alibri"/>
              </a:rPr>
              <a:t>Failed</a:t>
            </a:r>
            <a:endParaRPr kumimoji="0" lang="en-US" sz="2000" b="1" i="0" u="none" strike="noStrike" kern="0" cap="none" spc="0" normalizeH="0" baseline="0" noProof="0" dirty="0">
              <a:ln>
                <a:noFill/>
              </a:ln>
              <a:solidFill>
                <a:prstClr val="white"/>
              </a:solidFill>
              <a:effectLst/>
              <a:uLnTx/>
              <a:uFillTx/>
              <a:latin typeface="Calibri"/>
              <a:cs typeface="Arial"/>
              <a:sym typeface="Arial"/>
            </a:endParaRPr>
          </a:p>
        </p:txBody>
      </p:sp>
      <p:graphicFrame>
        <p:nvGraphicFramePr>
          <p:cNvPr id="6" name="Table 5"/>
          <p:cNvGraphicFramePr>
            <a:graphicFrameLocks noGrp="1"/>
          </p:cNvGraphicFramePr>
          <p:nvPr>
            <p:extLst>
              <p:ext uri="{D42A27DB-BD31-4B8C-83A1-F6EECF244321}">
                <p14:modId xmlns:p14="http://schemas.microsoft.com/office/powerpoint/2010/main" val="3206784305"/>
              </p:ext>
            </p:extLst>
          </p:nvPr>
        </p:nvGraphicFramePr>
        <p:xfrm>
          <a:off x="457197" y="1189757"/>
          <a:ext cx="8229600" cy="2655243"/>
        </p:xfrm>
        <a:graphic>
          <a:graphicData uri="http://schemas.openxmlformats.org/drawingml/2006/table">
            <a:tbl>
              <a:tblPr firstRow="1" bandRow="1">
                <a:tableStyleId>{EC886631-476B-4E1F-8019-434EE7F9039B}</a:tableStyleId>
              </a:tblPr>
              <a:tblGrid>
                <a:gridCol w="1453379">
                  <a:extLst>
                    <a:ext uri="{9D8B030D-6E8A-4147-A177-3AD203B41FA5}">
                      <a16:colId xmlns:a16="http://schemas.microsoft.com/office/drawing/2014/main" val="1926236855"/>
                    </a:ext>
                  </a:extLst>
                </a:gridCol>
                <a:gridCol w="1289821">
                  <a:extLst>
                    <a:ext uri="{9D8B030D-6E8A-4147-A177-3AD203B41FA5}">
                      <a16:colId xmlns:a16="http://schemas.microsoft.com/office/drawing/2014/main" val="1078623198"/>
                    </a:ext>
                  </a:extLst>
                </a:gridCol>
                <a:gridCol w="1371600">
                  <a:extLst>
                    <a:ext uri="{9D8B030D-6E8A-4147-A177-3AD203B41FA5}">
                      <a16:colId xmlns:a16="http://schemas.microsoft.com/office/drawing/2014/main" val="1619284312"/>
                    </a:ext>
                  </a:extLst>
                </a:gridCol>
                <a:gridCol w="1371600">
                  <a:extLst>
                    <a:ext uri="{9D8B030D-6E8A-4147-A177-3AD203B41FA5}">
                      <a16:colId xmlns:a16="http://schemas.microsoft.com/office/drawing/2014/main" val="1733806054"/>
                    </a:ext>
                  </a:extLst>
                </a:gridCol>
                <a:gridCol w="1371600">
                  <a:extLst>
                    <a:ext uri="{9D8B030D-6E8A-4147-A177-3AD203B41FA5}">
                      <a16:colId xmlns:a16="http://schemas.microsoft.com/office/drawing/2014/main" val="287340273"/>
                    </a:ext>
                  </a:extLst>
                </a:gridCol>
                <a:gridCol w="1371600">
                  <a:extLst>
                    <a:ext uri="{9D8B030D-6E8A-4147-A177-3AD203B41FA5}">
                      <a16:colId xmlns:a16="http://schemas.microsoft.com/office/drawing/2014/main" val="1796601813"/>
                    </a:ext>
                  </a:extLst>
                </a:gridCol>
              </a:tblGrid>
              <a:tr h="580281">
                <a:tc>
                  <a:txBody>
                    <a:bodyPr/>
                    <a:lstStyle/>
                    <a:p>
                      <a:pPr algn="ctr"/>
                      <a:r>
                        <a:rPr lang="en-US" dirty="0">
                          <a:solidFill>
                            <a:schemeClr val="tx1"/>
                          </a:solidFill>
                        </a:rPr>
                        <a:t>Platform</a:t>
                      </a:r>
                    </a:p>
                  </a:txBody>
                  <a:tcPr/>
                </a:tc>
                <a:tc>
                  <a:txBody>
                    <a:bodyPr/>
                    <a:lstStyle/>
                    <a:p>
                      <a:pPr algn="ctr"/>
                      <a:r>
                        <a:rPr lang="en-US" dirty="0">
                          <a:solidFill>
                            <a:schemeClr val="tx1"/>
                          </a:solidFill>
                        </a:rPr>
                        <a:t>Speed Accuracy (km/day)</a:t>
                      </a:r>
                    </a:p>
                  </a:txBody>
                  <a:tcPr/>
                </a:tc>
                <a:tc>
                  <a:txBody>
                    <a:bodyPr/>
                    <a:lstStyle/>
                    <a:p>
                      <a:pPr algn="ctr"/>
                      <a:r>
                        <a:rPr lang="en-US" dirty="0">
                          <a:solidFill>
                            <a:schemeClr val="tx1"/>
                          </a:solidFill>
                        </a:rPr>
                        <a:t>Speed Precision (km/day)</a:t>
                      </a:r>
                    </a:p>
                  </a:txBody>
                  <a:tcPr/>
                </a:tc>
                <a:tc>
                  <a:txBody>
                    <a:bodyPr/>
                    <a:lstStyle/>
                    <a:p>
                      <a:pPr algn="ctr"/>
                      <a:r>
                        <a:rPr lang="en-US" dirty="0">
                          <a:solidFill>
                            <a:schemeClr val="tx1"/>
                          </a:solidFill>
                        </a:rPr>
                        <a:t>Direction Accuracy (degrees)</a:t>
                      </a:r>
                    </a:p>
                  </a:txBody>
                  <a:tcPr/>
                </a:tc>
                <a:tc>
                  <a:txBody>
                    <a:bodyPr/>
                    <a:lstStyle/>
                    <a:p>
                      <a:pPr algn="ctr"/>
                      <a:r>
                        <a:rPr lang="en-US" dirty="0">
                          <a:solidFill>
                            <a:schemeClr val="tx1"/>
                          </a:solidFill>
                        </a:rPr>
                        <a:t>Direction</a:t>
                      </a:r>
                      <a:r>
                        <a:rPr lang="en-US" baseline="0" dirty="0">
                          <a:solidFill>
                            <a:schemeClr val="tx1"/>
                          </a:solidFill>
                        </a:rPr>
                        <a:t> Precision</a:t>
                      </a:r>
                    </a:p>
                    <a:p>
                      <a:pPr algn="ctr"/>
                      <a:r>
                        <a:rPr lang="en-US" baseline="0" dirty="0">
                          <a:solidFill>
                            <a:schemeClr val="tx1"/>
                          </a:solidFill>
                        </a:rPr>
                        <a:t>(degrees)</a:t>
                      </a:r>
                      <a:endParaRPr lang="en-US" dirty="0">
                        <a:solidFill>
                          <a:schemeClr val="tx1"/>
                        </a:solidFill>
                      </a:endParaRPr>
                    </a:p>
                  </a:txBody>
                  <a:tcPr/>
                </a:tc>
                <a:tc>
                  <a:txBody>
                    <a:bodyPr/>
                    <a:lstStyle/>
                    <a:p>
                      <a:pPr algn="ctr"/>
                      <a:r>
                        <a:rPr lang="en-US" dirty="0">
                          <a:solidFill>
                            <a:schemeClr val="tx1"/>
                          </a:solidFill>
                        </a:rPr>
                        <a:t>Number</a:t>
                      </a:r>
                    </a:p>
                    <a:p>
                      <a:pPr algn="ctr"/>
                      <a:r>
                        <a:rPr lang="en-US" dirty="0">
                          <a:solidFill>
                            <a:schemeClr val="tx1"/>
                          </a:solidFill>
                        </a:rPr>
                        <a:t>(</a:t>
                      </a:r>
                      <a:r>
                        <a:rPr lang="en-US" dirty="0" err="1">
                          <a:solidFill>
                            <a:schemeClr val="tx1"/>
                          </a:solidFill>
                        </a:rPr>
                        <a:t>Avg</a:t>
                      </a:r>
                      <a:r>
                        <a:rPr lang="en-US" dirty="0">
                          <a:solidFill>
                            <a:schemeClr val="tx1"/>
                          </a:solidFill>
                        </a:rPr>
                        <a:t>)</a:t>
                      </a:r>
                    </a:p>
                  </a:txBody>
                  <a:tcPr/>
                </a:tc>
                <a:extLst>
                  <a:ext uri="{0D108BD9-81ED-4DB2-BD59-A6C34878D82A}">
                    <a16:rowId xmlns:a16="http://schemas.microsoft.com/office/drawing/2014/main" val="152557906"/>
                  </a:ext>
                </a:extLst>
              </a:tr>
              <a:tr h="580281">
                <a:tc>
                  <a:txBody>
                    <a:bodyPr/>
                    <a:lstStyle/>
                    <a:p>
                      <a:pPr algn="ctr"/>
                      <a:r>
                        <a:rPr lang="en-US" b="1" dirty="0">
                          <a:solidFill>
                            <a:schemeClr val="tx1"/>
                          </a:solidFill>
                        </a:rPr>
                        <a:t>G16</a:t>
                      </a:r>
                    </a:p>
                  </a:txBody>
                  <a:tcPr/>
                </a:tc>
                <a:tc>
                  <a:txBody>
                    <a:bodyPr/>
                    <a:lstStyle/>
                    <a:p>
                      <a:pPr algn="ctr"/>
                      <a:r>
                        <a:rPr lang="en-US" dirty="0">
                          <a:solidFill>
                            <a:schemeClr val="tx1"/>
                          </a:solidFill>
                        </a:rPr>
                        <a:t>3.46</a:t>
                      </a:r>
                    </a:p>
                  </a:txBody>
                  <a:tcPr/>
                </a:tc>
                <a:tc>
                  <a:txBody>
                    <a:bodyPr/>
                    <a:lstStyle/>
                    <a:p>
                      <a:pPr algn="ctr"/>
                      <a:r>
                        <a:rPr lang="en-US" dirty="0">
                          <a:solidFill>
                            <a:schemeClr val="tx1"/>
                          </a:solidFill>
                        </a:rPr>
                        <a:t>6.83</a:t>
                      </a:r>
                    </a:p>
                  </a:txBody>
                  <a:tcPr/>
                </a:tc>
                <a:tc>
                  <a:txBody>
                    <a:bodyPr/>
                    <a:lstStyle/>
                    <a:p>
                      <a:pPr algn="ctr"/>
                      <a:r>
                        <a:rPr lang="en-US" dirty="0">
                          <a:solidFill>
                            <a:schemeClr val="tx1"/>
                          </a:solidFill>
                        </a:rPr>
                        <a:t>39.03</a:t>
                      </a:r>
                    </a:p>
                  </a:txBody>
                  <a:tcPr/>
                </a:tc>
                <a:tc>
                  <a:txBody>
                    <a:bodyPr/>
                    <a:lstStyle/>
                    <a:p>
                      <a:pPr algn="ctr"/>
                      <a:r>
                        <a:rPr lang="en-US" dirty="0">
                          <a:solidFill>
                            <a:schemeClr val="tx1"/>
                          </a:solidFill>
                        </a:rPr>
                        <a:t>62.48</a:t>
                      </a:r>
                    </a:p>
                  </a:txBody>
                  <a:tcPr/>
                </a:tc>
                <a:tc>
                  <a:txBody>
                    <a:bodyPr/>
                    <a:lstStyle/>
                    <a:p>
                      <a:pPr algn="ctr"/>
                      <a:r>
                        <a:rPr lang="en-US" dirty="0">
                          <a:solidFill>
                            <a:schemeClr val="tx1"/>
                          </a:solidFill>
                        </a:rPr>
                        <a:t>7490</a:t>
                      </a:r>
                    </a:p>
                  </a:txBody>
                  <a:tcPr/>
                </a:tc>
                <a:extLst>
                  <a:ext uri="{0D108BD9-81ED-4DB2-BD59-A6C34878D82A}">
                    <a16:rowId xmlns:a16="http://schemas.microsoft.com/office/drawing/2014/main" val="2546467643"/>
                  </a:ext>
                </a:extLst>
              </a:tr>
              <a:tr h="580281">
                <a:tc>
                  <a:txBody>
                    <a:bodyPr/>
                    <a:lstStyle/>
                    <a:p>
                      <a:pPr algn="ctr"/>
                      <a:r>
                        <a:rPr lang="en-US" b="1" dirty="0">
                          <a:solidFill>
                            <a:schemeClr val="tx1"/>
                          </a:solidFill>
                        </a:rPr>
                        <a:t>G17</a:t>
                      </a:r>
                    </a:p>
                  </a:txBody>
                  <a:tcPr/>
                </a:tc>
                <a:tc>
                  <a:txBody>
                    <a:bodyPr/>
                    <a:lstStyle/>
                    <a:p>
                      <a:pPr algn="ctr"/>
                      <a:r>
                        <a:rPr lang="en-US" dirty="0">
                          <a:solidFill>
                            <a:schemeClr val="tx1"/>
                          </a:solidFill>
                        </a:rPr>
                        <a:t>6.20</a:t>
                      </a:r>
                    </a:p>
                  </a:txBody>
                  <a:tcPr/>
                </a:tc>
                <a:tc>
                  <a:txBody>
                    <a:bodyPr/>
                    <a:lstStyle/>
                    <a:p>
                      <a:pPr algn="ctr"/>
                      <a:r>
                        <a:rPr lang="en-US" dirty="0">
                          <a:solidFill>
                            <a:schemeClr val="tx1"/>
                          </a:solidFill>
                        </a:rPr>
                        <a:t>8.26</a:t>
                      </a:r>
                    </a:p>
                  </a:txBody>
                  <a:tcPr/>
                </a:tc>
                <a:tc>
                  <a:txBody>
                    <a:bodyPr/>
                    <a:lstStyle/>
                    <a:p>
                      <a:pPr algn="ctr"/>
                      <a:r>
                        <a:rPr lang="en-US" dirty="0">
                          <a:solidFill>
                            <a:schemeClr val="tx1"/>
                          </a:solidFill>
                        </a:rPr>
                        <a:t>66.58</a:t>
                      </a:r>
                    </a:p>
                  </a:txBody>
                  <a:tcPr/>
                </a:tc>
                <a:tc>
                  <a:txBody>
                    <a:bodyPr/>
                    <a:lstStyle/>
                    <a:p>
                      <a:pPr algn="ctr"/>
                      <a:r>
                        <a:rPr lang="en-US" dirty="0">
                          <a:solidFill>
                            <a:schemeClr val="tx1"/>
                          </a:solidFill>
                        </a:rPr>
                        <a:t>65.76</a:t>
                      </a:r>
                    </a:p>
                  </a:txBody>
                  <a:tcPr/>
                </a:tc>
                <a:tc>
                  <a:txBody>
                    <a:bodyPr/>
                    <a:lstStyle/>
                    <a:p>
                      <a:pPr algn="ctr"/>
                      <a:r>
                        <a:rPr lang="en-US" dirty="0">
                          <a:solidFill>
                            <a:schemeClr val="tx1"/>
                          </a:solidFill>
                        </a:rPr>
                        <a:t>577</a:t>
                      </a:r>
                    </a:p>
                  </a:txBody>
                  <a:tcPr/>
                </a:tc>
                <a:extLst>
                  <a:ext uri="{0D108BD9-81ED-4DB2-BD59-A6C34878D82A}">
                    <a16:rowId xmlns:a16="http://schemas.microsoft.com/office/drawing/2014/main" val="1895559272"/>
                  </a:ext>
                </a:extLst>
              </a:tr>
              <a:tr h="580281">
                <a:tc>
                  <a:txBody>
                    <a:bodyPr/>
                    <a:lstStyle/>
                    <a:p>
                      <a:pPr algn="ctr"/>
                      <a:r>
                        <a:rPr lang="en-US" b="0" dirty="0">
                          <a:solidFill>
                            <a:schemeClr val="tx1"/>
                          </a:solidFill>
                        </a:rPr>
                        <a:t>Requirement</a:t>
                      </a:r>
                    </a:p>
                  </a:txBody>
                  <a:tcPr/>
                </a:tc>
                <a:tc>
                  <a:txBody>
                    <a:bodyPr/>
                    <a:lstStyle/>
                    <a:p>
                      <a:pPr algn="ctr"/>
                      <a:r>
                        <a:rPr lang="en-US" dirty="0">
                          <a:solidFill>
                            <a:schemeClr val="tx1"/>
                          </a:solidFill>
                        </a:rPr>
                        <a:t>3.0</a:t>
                      </a:r>
                    </a:p>
                  </a:txBody>
                  <a:tcPr/>
                </a:tc>
                <a:tc>
                  <a:txBody>
                    <a:bodyPr/>
                    <a:lstStyle/>
                    <a:p>
                      <a:pPr algn="ctr"/>
                      <a:r>
                        <a:rPr lang="en-US" dirty="0">
                          <a:solidFill>
                            <a:schemeClr val="tx1"/>
                          </a:solidFill>
                        </a:rPr>
                        <a:t>3.0</a:t>
                      </a:r>
                    </a:p>
                  </a:txBody>
                  <a:tcPr/>
                </a:tc>
                <a:tc>
                  <a:txBody>
                    <a:bodyPr/>
                    <a:lstStyle/>
                    <a:p>
                      <a:pPr algn="ctr"/>
                      <a:r>
                        <a:rPr lang="en-US" dirty="0">
                          <a:solidFill>
                            <a:schemeClr val="tx1"/>
                          </a:solidFill>
                        </a:rPr>
                        <a:t>30.0</a:t>
                      </a:r>
                    </a:p>
                  </a:txBody>
                  <a:tcPr/>
                </a:tc>
                <a:tc>
                  <a:txBody>
                    <a:bodyPr/>
                    <a:lstStyle/>
                    <a:p>
                      <a:pPr algn="ctr"/>
                      <a:r>
                        <a:rPr lang="en-US" dirty="0">
                          <a:solidFill>
                            <a:schemeClr val="tx1"/>
                          </a:solidFill>
                        </a:rPr>
                        <a:t>30.0</a:t>
                      </a:r>
                    </a:p>
                  </a:txBody>
                  <a:tcPr/>
                </a:tc>
                <a:tc>
                  <a:txBody>
                    <a:bodyPr/>
                    <a:lstStyle/>
                    <a:p>
                      <a:pPr algn="ctr"/>
                      <a:endParaRPr lang="en-US" dirty="0">
                        <a:solidFill>
                          <a:schemeClr val="tx1"/>
                        </a:solidFill>
                      </a:endParaRPr>
                    </a:p>
                  </a:txBody>
                  <a:tcPr/>
                </a:tc>
                <a:extLst>
                  <a:ext uri="{0D108BD9-81ED-4DB2-BD59-A6C34878D82A}">
                    <a16:rowId xmlns:a16="http://schemas.microsoft.com/office/drawing/2014/main" val="2923271025"/>
                  </a:ext>
                </a:extLst>
              </a:tr>
            </a:tbl>
          </a:graphicData>
        </a:graphic>
      </p:graphicFrame>
      <p:sp>
        <p:nvSpPr>
          <p:cNvPr id="7" name="Text Placeholder 3"/>
          <p:cNvSpPr>
            <a:spLocks noGrp="1"/>
          </p:cNvSpPr>
          <p:nvPr>
            <p:ph type="body" idx="2"/>
          </p:nvPr>
        </p:nvSpPr>
        <p:spPr>
          <a:xfrm>
            <a:off x="457197" y="3787962"/>
            <a:ext cx="8038730" cy="2550885"/>
          </a:xfrm>
        </p:spPr>
        <p:txBody>
          <a:bodyPr/>
          <a:lstStyle/>
          <a:p>
            <a:pPr indent="-225425"/>
            <a:r>
              <a:rPr lang="en-US" sz="2400" dirty="0"/>
              <a:t>Non-uniformity of ABI ice motion field compared to truth data resulted in large precision errors.</a:t>
            </a:r>
          </a:p>
          <a:p>
            <a:pPr indent="-225425"/>
            <a:r>
              <a:rPr lang="en-US" sz="2400" dirty="0"/>
              <a:t>G17 PDA sample size was very small (pairs of clear scenes 24 </a:t>
            </a:r>
            <a:r>
              <a:rPr lang="en-US" sz="2400" dirty="0" err="1"/>
              <a:t>hrs</a:t>
            </a:r>
            <a:r>
              <a:rPr lang="en-US" sz="2400" dirty="0"/>
              <a:t> apart are needed), often compared to only 4-5 OSI-SAF measurement locations. </a:t>
            </a:r>
            <a:r>
              <a:rPr lang="en-US" sz="2400" dirty="0">
                <a:solidFill>
                  <a:srgbClr val="FFC000"/>
                </a:solidFill>
              </a:rPr>
              <a:t>The sample size may be insufficient to draw conclusions on accuracy and precision.</a:t>
            </a:r>
          </a:p>
        </p:txBody>
      </p:sp>
    </p:spTree>
    <p:extLst>
      <p:ext uri="{BB962C8B-B14F-4D97-AF65-F5344CB8AC3E}">
        <p14:creationId xmlns:p14="http://schemas.microsoft.com/office/powerpoint/2010/main" val="52589906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Full Disk AIM Validation</a:t>
            </a:r>
          </a:p>
        </p:txBody>
      </p:sp>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l="6256" t="1775" r="2116"/>
          <a:stretch/>
        </p:blipFill>
        <p:spPr>
          <a:xfrm>
            <a:off x="4992624" y="1161288"/>
            <a:ext cx="3959352" cy="4590288"/>
          </a:xfrm>
          <a:prstGeom prst="rect">
            <a:avLst/>
          </a:prstGeom>
        </p:spPr>
      </p:pic>
      <p:sp>
        <p:nvSpPr>
          <p:cNvPr id="5" name="Slide Number Placeholder 4"/>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fld id="{00000000-1234-1234-1234-123412341234}" type="slidenum">
              <a:rPr kumimoji="0" lang="en-US" sz="1200" b="0" i="0" u="none" strike="noStrike" kern="0" cap="none" spc="0" normalizeH="0" baseline="0" noProof="0" smtClean="0">
                <a:ln>
                  <a:noFill/>
                </a:ln>
                <a:solidFill>
                  <a:prstClr val="white"/>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t>112</a:t>
            </a:fld>
            <a:endParaRPr kumimoji="0" lang="en-US" sz="1200" b="0" i="0" u="none" strike="noStrike" kern="0" cap="none" spc="0" normalizeH="0" baseline="0" noProof="0">
              <a:ln>
                <a:noFill/>
              </a:ln>
              <a:solidFill>
                <a:prstClr val="white"/>
              </a:solidFill>
              <a:effectLst/>
              <a:uLnTx/>
              <a:uFillTx/>
              <a:latin typeface="Calibri"/>
              <a:ea typeface="Calibri"/>
              <a:cs typeface="Calibri"/>
              <a:sym typeface="Calibri"/>
            </a:endParaRP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2024" y="1087465"/>
            <a:ext cx="4628956" cy="4728119"/>
          </a:xfrm>
          <a:prstGeom prst="rect">
            <a:avLst/>
          </a:prstGeom>
        </p:spPr>
      </p:pic>
      <p:sp>
        <p:nvSpPr>
          <p:cNvPr id="12" name="Text Placeholder 3"/>
          <p:cNvSpPr>
            <a:spLocks noGrp="1"/>
          </p:cNvSpPr>
          <p:nvPr>
            <p:ph type="body" idx="2"/>
          </p:nvPr>
        </p:nvSpPr>
        <p:spPr>
          <a:xfrm>
            <a:off x="192025" y="5879909"/>
            <a:ext cx="8759952" cy="752245"/>
          </a:xfrm>
        </p:spPr>
        <p:txBody>
          <a:bodyPr/>
          <a:lstStyle/>
          <a:p>
            <a:pPr marL="6350" indent="0">
              <a:buNone/>
            </a:pPr>
            <a:r>
              <a:rPr lang="en-US" sz="2400" dirty="0"/>
              <a:t>January 12 0600Z (G16) ice motion vs. January 11-13 OSI-SAF motion</a:t>
            </a:r>
          </a:p>
        </p:txBody>
      </p:sp>
    </p:spTree>
    <p:extLst>
      <p:ext uri="{BB962C8B-B14F-4D97-AF65-F5344CB8AC3E}">
        <p14:creationId xmlns:p14="http://schemas.microsoft.com/office/powerpoint/2010/main" val="287008522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Full Disk AIM Validation</a:t>
            </a:r>
          </a:p>
        </p:txBody>
      </p:sp>
      <p:sp>
        <p:nvSpPr>
          <p:cNvPr id="5" name="Slide Number Placeholder 4"/>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fld id="{00000000-1234-1234-1234-123412341234}" type="slidenum">
              <a:rPr kumimoji="0" lang="en-US" sz="1200" b="0" i="0" u="none" strike="noStrike" kern="0" cap="none" spc="0" normalizeH="0" baseline="0" noProof="0" smtClean="0">
                <a:ln>
                  <a:noFill/>
                </a:ln>
                <a:solidFill>
                  <a:prstClr val="white"/>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t>113</a:t>
            </a:fld>
            <a:endParaRPr kumimoji="0" lang="en-US" sz="1200" b="0" i="0" u="none" strike="noStrike" kern="0" cap="none" spc="0" normalizeH="0" baseline="0" noProof="0">
              <a:ln>
                <a:noFill/>
              </a:ln>
              <a:solidFill>
                <a:prstClr val="white"/>
              </a:solidFill>
              <a:effectLst/>
              <a:uLnTx/>
              <a:uFillTx/>
              <a:latin typeface="Calibri"/>
              <a:ea typeface="Calibri"/>
              <a:cs typeface="Calibri"/>
              <a:sym typeface="Calibri"/>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155" y="1030558"/>
            <a:ext cx="4628956" cy="4728119"/>
          </a:xfrm>
          <a:prstGeom prst="rect">
            <a:avLst/>
          </a:prstGeom>
        </p:spPr>
      </p:pic>
      <p:sp>
        <p:nvSpPr>
          <p:cNvPr id="12" name="Text Placeholder 3"/>
          <p:cNvSpPr>
            <a:spLocks noGrp="1"/>
          </p:cNvSpPr>
          <p:nvPr>
            <p:ph type="body" idx="2"/>
          </p:nvPr>
        </p:nvSpPr>
        <p:spPr>
          <a:xfrm>
            <a:off x="177155" y="5875689"/>
            <a:ext cx="8847899" cy="752245"/>
          </a:xfrm>
        </p:spPr>
        <p:txBody>
          <a:bodyPr/>
          <a:lstStyle/>
          <a:p>
            <a:pPr marL="6350" indent="0">
              <a:buNone/>
            </a:pPr>
            <a:r>
              <a:rPr lang="en-US" sz="2400" dirty="0"/>
              <a:t>January 12 0600Z ice motion vs January 11 1800Z GFS Surface Wind Field (visualization from </a:t>
            </a:r>
            <a:r>
              <a:rPr lang="en-US" sz="2400" dirty="0" err="1"/>
              <a:t>earth.nullschool.net</a:t>
            </a:r>
            <a:r>
              <a:rPr lang="en-US" sz="2400" dirty="0"/>
              <a:t>)</a:t>
            </a:r>
          </a:p>
          <a:p>
            <a:pPr indent="0">
              <a:buNone/>
            </a:pPr>
            <a:endParaRPr lang="en-US" sz="2400" dirty="0"/>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74550" y="1218194"/>
            <a:ext cx="3581584" cy="4540483"/>
          </a:xfrm>
          <a:prstGeom prst="rect">
            <a:avLst/>
          </a:prstGeom>
        </p:spPr>
      </p:pic>
      <p:sp>
        <p:nvSpPr>
          <p:cNvPr id="4" name="Rectangle 3"/>
          <p:cNvSpPr/>
          <p:nvPr/>
        </p:nvSpPr>
        <p:spPr>
          <a:xfrm>
            <a:off x="6496493" y="1876647"/>
            <a:ext cx="1063256" cy="122274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122978434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Full Disk AIM Validation</a:t>
            </a:r>
          </a:p>
        </p:txBody>
      </p:sp>
      <p:sp>
        <p:nvSpPr>
          <p:cNvPr id="5" name="Slide Number Placeholder 4"/>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fld id="{00000000-1234-1234-1234-123412341234}" type="slidenum">
              <a:rPr kumimoji="0" lang="en-US" sz="1200" b="0" i="0" u="none" strike="noStrike" kern="0" cap="none" spc="0" normalizeH="0" baseline="0" noProof="0" smtClean="0">
                <a:ln>
                  <a:noFill/>
                </a:ln>
                <a:solidFill>
                  <a:prstClr val="white"/>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t>114</a:t>
            </a:fld>
            <a:endParaRPr kumimoji="0" lang="en-US" sz="120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12" name="Text Placeholder 3"/>
          <p:cNvSpPr>
            <a:spLocks noGrp="1"/>
          </p:cNvSpPr>
          <p:nvPr>
            <p:ph type="body" idx="2"/>
          </p:nvPr>
        </p:nvSpPr>
        <p:spPr>
          <a:xfrm>
            <a:off x="457200" y="1381994"/>
            <a:ext cx="3629770" cy="5250159"/>
          </a:xfrm>
        </p:spPr>
        <p:txBody>
          <a:bodyPr/>
          <a:lstStyle/>
          <a:p>
            <a:endParaRPr lang="en-US" sz="2400" dirty="0"/>
          </a:p>
          <a:p>
            <a:pPr indent="-225425"/>
            <a:r>
              <a:rPr lang="en-US" sz="2400" dirty="0"/>
              <a:t>January 11 1500Z ice motion field showing spatially averaged (0.25°) vectors</a:t>
            </a:r>
          </a:p>
          <a:p>
            <a:endParaRPr lang="en-US" sz="2400" dirty="0"/>
          </a:p>
          <a:p>
            <a:pPr indent="-225425"/>
            <a:r>
              <a:rPr lang="en-US" sz="2400" dirty="0"/>
              <a:t>Variation in direction of slower (0-10km per day) ice motion increases precision error</a:t>
            </a:r>
          </a:p>
          <a:p>
            <a:endParaRPr lang="en-US" sz="2400" dirty="0"/>
          </a:p>
          <a:p>
            <a:endParaRPr lang="en-US" sz="2400" dirty="0"/>
          </a:p>
          <a:p>
            <a:endParaRPr lang="en-US" dirty="0"/>
          </a:p>
          <a:p>
            <a:endParaRPr lang="en-US"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01655" y="1302484"/>
            <a:ext cx="4674910" cy="5156908"/>
          </a:xfrm>
          <a:prstGeom prst="rect">
            <a:avLst/>
          </a:prstGeom>
        </p:spPr>
      </p:pic>
    </p:spTree>
    <p:extLst>
      <p:ext uri="{BB962C8B-B14F-4D97-AF65-F5344CB8AC3E}">
        <p14:creationId xmlns:p14="http://schemas.microsoft.com/office/powerpoint/2010/main" val="386295881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p:cNvSpPr>
            <a:spLocks noGrp="1"/>
          </p:cNvSpPr>
          <p:nvPr>
            <p:ph type="body" idx="2"/>
          </p:nvPr>
        </p:nvSpPr>
        <p:spPr>
          <a:xfrm>
            <a:off x="337457" y="1463608"/>
            <a:ext cx="8469085" cy="4981580"/>
          </a:xfrm>
        </p:spPr>
        <p:txBody>
          <a:bodyPr/>
          <a:lstStyle/>
          <a:p>
            <a:pPr marL="576263" indent="-220663"/>
            <a:r>
              <a:rPr lang="en-US" sz="2200" dirty="0"/>
              <a:t>ASSIST data from February and March 2020 over Hudson Bay and Bering Sea were used</a:t>
            </a:r>
          </a:p>
          <a:p>
            <a:pPr marL="355600" indent="0">
              <a:buNone/>
            </a:pPr>
            <a:endParaRPr lang="en-US" sz="2200" dirty="0"/>
          </a:p>
          <a:p>
            <a:pPr marL="576263" indent="-220663"/>
            <a:r>
              <a:rPr lang="en-US" sz="2200" dirty="0"/>
              <a:t>Post-processing routine employed to reduce motion vector “noise”</a:t>
            </a:r>
          </a:p>
          <a:p>
            <a:pPr marL="976313" lvl="1" indent="-220663"/>
            <a:r>
              <a:rPr lang="en-US" sz="2000" dirty="0"/>
              <a:t>Density-based clustering algorithm applied to u- and v- motion from ASSIST output file</a:t>
            </a:r>
          </a:p>
          <a:p>
            <a:pPr marL="755650" lvl="1" indent="0">
              <a:buNone/>
            </a:pPr>
            <a:endParaRPr lang="en-US" sz="2000" dirty="0"/>
          </a:p>
          <a:p>
            <a:pPr marL="576263" indent="-220663"/>
            <a:r>
              <a:rPr lang="en-US" sz="2200" dirty="0"/>
              <a:t>Clustering routine applied over small spatial areas</a:t>
            </a:r>
          </a:p>
          <a:p>
            <a:pPr marL="976313" lvl="1" indent="-220663"/>
            <a:r>
              <a:rPr lang="en-US" sz="2000" dirty="0"/>
              <a:t>Reduces total number of output vectors </a:t>
            </a:r>
          </a:p>
          <a:p>
            <a:pPr marL="976313" lvl="1" indent="-220663"/>
            <a:r>
              <a:rPr lang="en-US" sz="2000" dirty="0"/>
              <a:t>Results in smooth distribution of ice motion distance and direction</a:t>
            </a:r>
          </a:p>
          <a:p>
            <a:pPr marL="976313" lvl="1" indent="-220663"/>
            <a:endParaRPr lang="en-US" sz="1800" dirty="0"/>
          </a:p>
          <a:p>
            <a:pPr marL="976313" lvl="1" indent="-220663"/>
            <a:endParaRPr lang="en-US" sz="1800" dirty="0"/>
          </a:p>
        </p:txBody>
      </p:sp>
      <p:sp>
        <p:nvSpPr>
          <p:cNvPr id="2" name="Title 1"/>
          <p:cNvSpPr>
            <a:spLocks noGrp="1"/>
          </p:cNvSpPr>
          <p:nvPr>
            <p:ph type="title"/>
          </p:nvPr>
        </p:nvSpPr>
        <p:spPr>
          <a:xfrm>
            <a:off x="457199" y="44344"/>
            <a:ext cx="8229600" cy="1143000"/>
          </a:xfrm>
        </p:spPr>
        <p:txBody>
          <a:bodyPr/>
          <a:lstStyle/>
          <a:p>
            <a:r>
              <a:rPr lang="en-US" dirty="0"/>
              <a:t>Full Disk AIM Validation</a:t>
            </a:r>
            <a:br>
              <a:rPr lang="en-US" dirty="0"/>
            </a:br>
            <a:r>
              <a:rPr lang="en-US" u="sng" dirty="0"/>
              <a:t>with Clustering</a:t>
            </a:r>
          </a:p>
        </p:txBody>
      </p:sp>
      <p:sp>
        <p:nvSpPr>
          <p:cNvPr id="5" name="Slide Number Placeholder 4"/>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fld id="{00000000-1234-1234-1234-123412341234}" type="slidenum">
              <a:rPr kumimoji="0" lang="en-US" sz="1200" b="0" i="0" u="none" strike="noStrike" kern="0" cap="none" spc="0" normalizeH="0" baseline="0" noProof="0" smtClean="0">
                <a:ln>
                  <a:noFill/>
                </a:ln>
                <a:solidFill>
                  <a:prstClr val="white"/>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t>115</a:t>
            </a:fld>
            <a:endParaRPr kumimoji="0" lang="en-US" sz="1200" b="0" i="0" u="none" strike="noStrike" kern="0" cap="none" spc="0" normalizeH="0" baseline="0" noProof="0">
              <a:ln>
                <a:noFill/>
              </a:ln>
              <a:solidFill>
                <a:prstClr val="white"/>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6243215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p:cNvSpPr>
            <a:spLocks noGrp="1"/>
          </p:cNvSpPr>
          <p:nvPr>
            <p:ph type="body" idx="2"/>
          </p:nvPr>
        </p:nvSpPr>
        <p:spPr>
          <a:xfrm>
            <a:off x="337457" y="1463608"/>
            <a:ext cx="8469085" cy="4981580"/>
          </a:xfrm>
        </p:spPr>
        <p:txBody>
          <a:bodyPr/>
          <a:lstStyle/>
          <a:p>
            <a:pPr marL="576263" indent="-220663"/>
            <a:endParaRPr lang="en-US" sz="2200" dirty="0"/>
          </a:p>
          <a:p>
            <a:pPr marL="576263" indent="-220663"/>
            <a:endParaRPr lang="en-US" sz="2200" dirty="0"/>
          </a:p>
          <a:p>
            <a:pPr marL="576263" indent="-220663"/>
            <a:endParaRPr lang="en-US" sz="2200" dirty="0"/>
          </a:p>
          <a:p>
            <a:pPr marL="576263" indent="-220663"/>
            <a:endParaRPr lang="en-US" sz="2200" dirty="0"/>
          </a:p>
          <a:p>
            <a:pPr marL="576263" indent="-220663"/>
            <a:endParaRPr lang="en-US" sz="2200" dirty="0"/>
          </a:p>
          <a:p>
            <a:pPr marL="576263" indent="-220663"/>
            <a:endParaRPr lang="en-US" sz="2200" dirty="0"/>
          </a:p>
          <a:p>
            <a:pPr marL="576263" indent="-220663"/>
            <a:endParaRPr lang="en-US" sz="2200" dirty="0"/>
          </a:p>
          <a:p>
            <a:pPr marL="576263" indent="-220663"/>
            <a:endParaRPr lang="en-US" sz="2200" dirty="0"/>
          </a:p>
          <a:p>
            <a:pPr marL="576263" indent="-220663"/>
            <a:endParaRPr lang="en-US" sz="2200" dirty="0"/>
          </a:p>
          <a:p>
            <a:pPr marL="576263" indent="-220663"/>
            <a:endParaRPr lang="en-US" sz="2200" dirty="0"/>
          </a:p>
          <a:p>
            <a:pPr marL="355600" indent="0">
              <a:buNone/>
            </a:pPr>
            <a:endParaRPr lang="en-US" dirty="0"/>
          </a:p>
          <a:p>
            <a:pPr marL="576263" indent="-220663"/>
            <a:r>
              <a:rPr lang="en-US" sz="2000" dirty="0"/>
              <a:t>“Clustered” ice motion from G16 ABI (Feb 19, 0300Z) vs. OSI-SAF ice motion (Feb 17-19, 2020) </a:t>
            </a:r>
            <a:endParaRPr lang="en-US" sz="1600" dirty="0"/>
          </a:p>
          <a:p>
            <a:pPr marL="976313" lvl="1" indent="-220663"/>
            <a:endParaRPr lang="en-US" sz="1800" dirty="0"/>
          </a:p>
        </p:txBody>
      </p:sp>
      <p:sp>
        <p:nvSpPr>
          <p:cNvPr id="5" name="Slide Number Placeholder 4"/>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fld id="{00000000-1234-1234-1234-123412341234}" type="slidenum">
              <a:rPr kumimoji="0" lang="en-US" sz="1200" b="0" i="0" u="none" strike="noStrike" kern="0" cap="none" spc="0" normalizeH="0" baseline="0" noProof="0" smtClean="0">
                <a:ln>
                  <a:noFill/>
                </a:ln>
                <a:solidFill>
                  <a:prstClr val="white"/>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t>116</a:t>
            </a:fld>
            <a:endParaRPr kumimoji="0" lang="en-US" sz="1200" b="0" i="0" u="none" strike="noStrike" kern="0" cap="none" spc="0" normalizeH="0" baseline="0" noProof="0">
              <a:ln>
                <a:noFill/>
              </a:ln>
              <a:solidFill>
                <a:prstClr val="white"/>
              </a:solidFill>
              <a:effectLst/>
              <a:uLnTx/>
              <a:uFillTx/>
              <a:latin typeface="Calibri"/>
              <a:ea typeface="Calibri"/>
              <a:cs typeface="Calibri"/>
              <a:sym typeface="Calibri"/>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3449" y="1158586"/>
            <a:ext cx="8757100" cy="4921503"/>
          </a:xfrm>
          <a:prstGeom prst="rect">
            <a:avLst/>
          </a:prstGeom>
        </p:spPr>
      </p:pic>
      <p:sp>
        <p:nvSpPr>
          <p:cNvPr id="8" name="Title 1">
            <a:extLst>
              <a:ext uri="{FF2B5EF4-FFF2-40B4-BE49-F238E27FC236}">
                <a16:creationId xmlns:a16="http://schemas.microsoft.com/office/drawing/2014/main" id="{F497A482-C8DC-EB4B-93A2-3BCB36444721}"/>
              </a:ext>
            </a:extLst>
          </p:cNvPr>
          <p:cNvSpPr txBox="1">
            <a:spLocks/>
          </p:cNvSpPr>
          <p:nvPr/>
        </p:nvSpPr>
        <p:spPr bwMode="auto">
          <a:xfrm>
            <a:off x="457203" y="44344"/>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marL="0" marR="0" lvl="0" indent="0" algn="ctr" defTabSz="457200" rtl="0" eaLnBrk="1" fontAlgn="base" hangingPunct="1">
              <a:lnSpc>
                <a:spcPct val="100000"/>
              </a:lnSpc>
              <a:spcBef>
                <a:spcPts val="0"/>
              </a:spcBef>
              <a:spcAft>
                <a:spcPts val="0"/>
              </a:spcAft>
              <a:buClr>
                <a:schemeClr val="lt1"/>
              </a:buClr>
              <a:buFont typeface="Calibri"/>
              <a:buNone/>
              <a:defRPr sz="3600" b="0" i="0" u="none" strike="noStrike" kern="1200" cap="none">
                <a:solidFill>
                  <a:schemeClr val="lt1"/>
                </a:solidFill>
                <a:latin typeface="Calibri"/>
                <a:ea typeface="Calibri"/>
                <a:cs typeface="Calibri"/>
                <a:sym typeface="Calibri"/>
              </a:defRPr>
            </a:lvl1pPr>
            <a:lvl2pPr marL="0" marR="0" lvl="1" indent="0" algn="ctr" defTabSz="457200" rtl="0" eaLnBrk="1" fontAlgn="base" hangingPunct="1">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defTabSz="457200" rtl="0" eaLnBrk="1" fontAlgn="base" hangingPunct="1">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defTabSz="457200" rtl="0" eaLnBrk="1" fontAlgn="base" hangingPunct="1">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defTabSz="457200" rtl="0" eaLnBrk="1" fontAlgn="base" hangingPunct="1">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defTabSz="457200" rtl="0" eaLnBrk="1" fontAlgn="base" hangingPunct="1">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defTabSz="457200" rtl="0" eaLnBrk="1" fontAlgn="base" hangingPunct="1">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defTabSz="457200" rtl="0" eaLnBrk="1" fontAlgn="base" hangingPunct="1">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defTabSz="457200" rtl="0" eaLnBrk="1" fontAlgn="base" hangingPunct="1">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r>
              <a:rPr lang="en-US" dirty="0"/>
              <a:t>Full Disk AIM Validation</a:t>
            </a:r>
            <a:br>
              <a:rPr lang="en-US" dirty="0"/>
            </a:br>
            <a:r>
              <a:rPr lang="en-US" dirty="0"/>
              <a:t>with Clustering</a:t>
            </a:r>
          </a:p>
        </p:txBody>
      </p:sp>
    </p:spTree>
    <p:extLst>
      <p:ext uri="{BB962C8B-B14F-4D97-AF65-F5344CB8AC3E}">
        <p14:creationId xmlns:p14="http://schemas.microsoft.com/office/powerpoint/2010/main" val="266813186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38646"/>
            <a:ext cx="8229600" cy="5121251"/>
          </a:xfrm>
        </p:spPr>
        <p:txBody>
          <a:bodyPr/>
          <a:lstStyle/>
          <a:p>
            <a:pPr marL="685800" indent="-330200"/>
            <a:r>
              <a:rPr lang="en-US" dirty="0"/>
              <a:t>Statistics using ASSIST data from February and March 2020 over Hudson Bay, after applying clustering routine</a:t>
            </a:r>
          </a:p>
          <a:p>
            <a:pPr marL="685800" indent="-330200"/>
            <a:endParaRPr lang="en-US" dirty="0"/>
          </a:p>
          <a:p>
            <a:pPr marL="685800" indent="-330200"/>
            <a:endParaRPr lang="en-US" dirty="0"/>
          </a:p>
        </p:txBody>
      </p:sp>
      <p:sp>
        <p:nvSpPr>
          <p:cNvPr id="5" name="Slide Number Placeholder 4"/>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fld id="{00000000-1234-1234-1234-123412341234}" type="slidenum">
              <a:rPr kumimoji="0" lang="en-US" sz="1200" b="0" i="0" u="none" strike="noStrike" kern="0" cap="none" spc="0" normalizeH="0" baseline="0" noProof="0" smtClean="0">
                <a:ln>
                  <a:noFill/>
                </a:ln>
                <a:solidFill>
                  <a:prstClr val="white"/>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t>117</a:t>
            </a:fld>
            <a:endParaRPr kumimoji="0" lang="en-US" sz="1200" b="0" i="0" u="none" strike="noStrike" kern="0" cap="none" spc="0" normalizeH="0" baseline="0" noProof="0">
              <a:ln>
                <a:noFill/>
              </a:ln>
              <a:solidFill>
                <a:prstClr val="white"/>
              </a:solidFill>
              <a:effectLst/>
              <a:uLnTx/>
              <a:uFillTx/>
              <a:latin typeface="Calibri"/>
              <a:ea typeface="Calibri"/>
              <a:cs typeface="Calibri"/>
              <a:sym typeface="Calibri"/>
            </a:endParaRPr>
          </a:p>
        </p:txBody>
      </p:sp>
      <p:graphicFrame>
        <p:nvGraphicFramePr>
          <p:cNvPr id="6" name="Table 5"/>
          <p:cNvGraphicFramePr>
            <a:graphicFrameLocks noGrp="1"/>
          </p:cNvGraphicFramePr>
          <p:nvPr>
            <p:extLst>
              <p:ext uri="{D42A27DB-BD31-4B8C-83A1-F6EECF244321}">
                <p14:modId xmlns:p14="http://schemas.microsoft.com/office/powerpoint/2010/main" val="1722260800"/>
              </p:ext>
            </p:extLst>
          </p:nvPr>
        </p:nvGraphicFramePr>
        <p:xfrm>
          <a:off x="457197" y="2963847"/>
          <a:ext cx="8229600" cy="2655243"/>
        </p:xfrm>
        <a:graphic>
          <a:graphicData uri="http://schemas.openxmlformats.org/drawingml/2006/table">
            <a:tbl>
              <a:tblPr firstRow="1" bandRow="1">
                <a:tableStyleId>{EC886631-476B-4E1F-8019-434EE7F9039B}</a:tableStyleId>
              </a:tblPr>
              <a:tblGrid>
                <a:gridCol w="1468247">
                  <a:extLst>
                    <a:ext uri="{9D8B030D-6E8A-4147-A177-3AD203B41FA5}">
                      <a16:colId xmlns:a16="http://schemas.microsoft.com/office/drawing/2014/main" val="1926236855"/>
                    </a:ext>
                  </a:extLst>
                </a:gridCol>
                <a:gridCol w="1274953">
                  <a:extLst>
                    <a:ext uri="{9D8B030D-6E8A-4147-A177-3AD203B41FA5}">
                      <a16:colId xmlns:a16="http://schemas.microsoft.com/office/drawing/2014/main" val="1078623198"/>
                    </a:ext>
                  </a:extLst>
                </a:gridCol>
                <a:gridCol w="1371600">
                  <a:extLst>
                    <a:ext uri="{9D8B030D-6E8A-4147-A177-3AD203B41FA5}">
                      <a16:colId xmlns:a16="http://schemas.microsoft.com/office/drawing/2014/main" val="1619284312"/>
                    </a:ext>
                  </a:extLst>
                </a:gridCol>
                <a:gridCol w="1371600">
                  <a:extLst>
                    <a:ext uri="{9D8B030D-6E8A-4147-A177-3AD203B41FA5}">
                      <a16:colId xmlns:a16="http://schemas.microsoft.com/office/drawing/2014/main" val="1733806054"/>
                    </a:ext>
                  </a:extLst>
                </a:gridCol>
                <a:gridCol w="1371600">
                  <a:extLst>
                    <a:ext uri="{9D8B030D-6E8A-4147-A177-3AD203B41FA5}">
                      <a16:colId xmlns:a16="http://schemas.microsoft.com/office/drawing/2014/main" val="287340273"/>
                    </a:ext>
                  </a:extLst>
                </a:gridCol>
                <a:gridCol w="1371600">
                  <a:extLst>
                    <a:ext uri="{9D8B030D-6E8A-4147-A177-3AD203B41FA5}">
                      <a16:colId xmlns:a16="http://schemas.microsoft.com/office/drawing/2014/main" val="1796601813"/>
                    </a:ext>
                  </a:extLst>
                </a:gridCol>
              </a:tblGrid>
              <a:tr h="580281">
                <a:tc>
                  <a:txBody>
                    <a:bodyPr/>
                    <a:lstStyle/>
                    <a:p>
                      <a:pPr algn="ctr"/>
                      <a:r>
                        <a:rPr lang="en-US" dirty="0">
                          <a:solidFill>
                            <a:schemeClr val="tx1"/>
                          </a:solidFill>
                        </a:rPr>
                        <a:t>Platform</a:t>
                      </a:r>
                    </a:p>
                  </a:txBody>
                  <a:tcPr/>
                </a:tc>
                <a:tc>
                  <a:txBody>
                    <a:bodyPr/>
                    <a:lstStyle/>
                    <a:p>
                      <a:pPr algn="ctr"/>
                      <a:r>
                        <a:rPr lang="en-US" dirty="0">
                          <a:solidFill>
                            <a:schemeClr val="tx1"/>
                          </a:solidFill>
                        </a:rPr>
                        <a:t>Speed Accuracy (km/day)</a:t>
                      </a:r>
                    </a:p>
                  </a:txBody>
                  <a:tcPr/>
                </a:tc>
                <a:tc>
                  <a:txBody>
                    <a:bodyPr/>
                    <a:lstStyle/>
                    <a:p>
                      <a:pPr algn="ctr"/>
                      <a:r>
                        <a:rPr lang="en-US" dirty="0">
                          <a:solidFill>
                            <a:schemeClr val="tx1"/>
                          </a:solidFill>
                        </a:rPr>
                        <a:t>Speed Precision (km/day)</a:t>
                      </a:r>
                    </a:p>
                  </a:txBody>
                  <a:tcPr/>
                </a:tc>
                <a:tc>
                  <a:txBody>
                    <a:bodyPr/>
                    <a:lstStyle/>
                    <a:p>
                      <a:pPr algn="ctr"/>
                      <a:r>
                        <a:rPr lang="en-US" dirty="0">
                          <a:solidFill>
                            <a:schemeClr val="tx1"/>
                          </a:solidFill>
                        </a:rPr>
                        <a:t>Direction Accuracy (degrees)</a:t>
                      </a:r>
                    </a:p>
                  </a:txBody>
                  <a:tcPr/>
                </a:tc>
                <a:tc>
                  <a:txBody>
                    <a:bodyPr/>
                    <a:lstStyle/>
                    <a:p>
                      <a:pPr algn="ctr"/>
                      <a:r>
                        <a:rPr lang="en-US" dirty="0">
                          <a:solidFill>
                            <a:schemeClr val="tx1"/>
                          </a:solidFill>
                        </a:rPr>
                        <a:t>Direction</a:t>
                      </a:r>
                      <a:r>
                        <a:rPr lang="en-US" baseline="0" dirty="0">
                          <a:solidFill>
                            <a:schemeClr val="tx1"/>
                          </a:solidFill>
                        </a:rPr>
                        <a:t> Precision</a:t>
                      </a:r>
                    </a:p>
                    <a:p>
                      <a:pPr algn="ctr"/>
                      <a:r>
                        <a:rPr lang="en-US" baseline="0" dirty="0">
                          <a:solidFill>
                            <a:schemeClr val="tx1"/>
                          </a:solidFill>
                        </a:rPr>
                        <a:t>(degrees)</a:t>
                      </a:r>
                      <a:endParaRPr lang="en-US" dirty="0">
                        <a:solidFill>
                          <a:schemeClr val="tx1"/>
                        </a:solidFill>
                      </a:endParaRPr>
                    </a:p>
                  </a:txBody>
                  <a:tcPr/>
                </a:tc>
                <a:tc>
                  <a:txBody>
                    <a:bodyPr/>
                    <a:lstStyle/>
                    <a:p>
                      <a:pPr algn="ctr"/>
                      <a:r>
                        <a:rPr lang="en-US" dirty="0">
                          <a:solidFill>
                            <a:schemeClr val="tx1"/>
                          </a:solidFill>
                        </a:rPr>
                        <a:t>Number</a:t>
                      </a:r>
                    </a:p>
                    <a:p>
                      <a:pPr algn="ctr"/>
                      <a:r>
                        <a:rPr lang="en-US" dirty="0">
                          <a:solidFill>
                            <a:schemeClr val="tx1"/>
                          </a:solidFill>
                        </a:rPr>
                        <a:t>(</a:t>
                      </a:r>
                      <a:r>
                        <a:rPr lang="en-US" dirty="0" err="1">
                          <a:solidFill>
                            <a:schemeClr val="tx1"/>
                          </a:solidFill>
                        </a:rPr>
                        <a:t>Avg</a:t>
                      </a:r>
                      <a:r>
                        <a:rPr lang="en-US" dirty="0">
                          <a:solidFill>
                            <a:schemeClr val="tx1"/>
                          </a:solidFill>
                        </a:rPr>
                        <a:t>)</a:t>
                      </a:r>
                    </a:p>
                  </a:txBody>
                  <a:tcPr/>
                </a:tc>
                <a:extLst>
                  <a:ext uri="{0D108BD9-81ED-4DB2-BD59-A6C34878D82A}">
                    <a16:rowId xmlns:a16="http://schemas.microsoft.com/office/drawing/2014/main" val="152557906"/>
                  </a:ext>
                </a:extLst>
              </a:tr>
              <a:tr h="580281">
                <a:tc>
                  <a:txBody>
                    <a:bodyPr/>
                    <a:lstStyle/>
                    <a:p>
                      <a:pPr algn="ctr"/>
                      <a:r>
                        <a:rPr lang="en-US" b="1" dirty="0">
                          <a:solidFill>
                            <a:schemeClr val="tx1"/>
                          </a:solidFill>
                        </a:rPr>
                        <a:t>G16</a:t>
                      </a:r>
                    </a:p>
                  </a:txBody>
                  <a:tcPr/>
                </a:tc>
                <a:tc>
                  <a:txBody>
                    <a:bodyPr/>
                    <a:lstStyle/>
                    <a:p>
                      <a:pPr algn="ctr"/>
                      <a:r>
                        <a:rPr lang="en-US" dirty="0">
                          <a:solidFill>
                            <a:schemeClr val="tx1"/>
                          </a:solidFill>
                        </a:rPr>
                        <a:t>1.91</a:t>
                      </a:r>
                    </a:p>
                  </a:txBody>
                  <a:tcPr/>
                </a:tc>
                <a:tc>
                  <a:txBody>
                    <a:bodyPr/>
                    <a:lstStyle/>
                    <a:p>
                      <a:pPr algn="ctr"/>
                      <a:r>
                        <a:rPr lang="en-US" dirty="0">
                          <a:solidFill>
                            <a:schemeClr val="tx1"/>
                          </a:solidFill>
                        </a:rPr>
                        <a:t>2.17</a:t>
                      </a:r>
                    </a:p>
                  </a:txBody>
                  <a:tcPr/>
                </a:tc>
                <a:tc>
                  <a:txBody>
                    <a:bodyPr/>
                    <a:lstStyle/>
                    <a:p>
                      <a:pPr algn="ctr"/>
                      <a:r>
                        <a:rPr lang="en-US" dirty="0">
                          <a:solidFill>
                            <a:schemeClr val="tx1"/>
                          </a:solidFill>
                        </a:rPr>
                        <a:t>12.34</a:t>
                      </a:r>
                    </a:p>
                  </a:txBody>
                  <a:tcPr/>
                </a:tc>
                <a:tc>
                  <a:txBody>
                    <a:bodyPr/>
                    <a:lstStyle/>
                    <a:p>
                      <a:pPr algn="ctr"/>
                      <a:r>
                        <a:rPr lang="en-US" dirty="0">
                          <a:solidFill>
                            <a:schemeClr val="tx1"/>
                          </a:solidFill>
                        </a:rPr>
                        <a:t>28.71</a:t>
                      </a:r>
                    </a:p>
                  </a:txBody>
                  <a:tcPr/>
                </a:tc>
                <a:tc>
                  <a:txBody>
                    <a:bodyPr/>
                    <a:lstStyle/>
                    <a:p>
                      <a:pPr algn="ctr"/>
                      <a:r>
                        <a:rPr lang="en-US" dirty="0">
                          <a:solidFill>
                            <a:schemeClr val="tx1"/>
                          </a:solidFill>
                        </a:rPr>
                        <a:t>2000</a:t>
                      </a:r>
                    </a:p>
                  </a:txBody>
                  <a:tcPr/>
                </a:tc>
                <a:extLst>
                  <a:ext uri="{0D108BD9-81ED-4DB2-BD59-A6C34878D82A}">
                    <a16:rowId xmlns:a16="http://schemas.microsoft.com/office/drawing/2014/main" val="2546467643"/>
                  </a:ext>
                </a:extLst>
              </a:tr>
              <a:tr h="580281">
                <a:tc>
                  <a:txBody>
                    <a:bodyPr/>
                    <a:lstStyle/>
                    <a:p>
                      <a:pPr algn="ctr"/>
                      <a:r>
                        <a:rPr lang="en-US" b="1" dirty="0">
                          <a:solidFill>
                            <a:schemeClr val="tx1"/>
                          </a:solidFill>
                        </a:rPr>
                        <a:t>G17</a:t>
                      </a:r>
                    </a:p>
                  </a:txBody>
                  <a:tcPr/>
                </a:tc>
                <a:tc>
                  <a:txBody>
                    <a:bodyPr/>
                    <a:lstStyle/>
                    <a:p>
                      <a:pPr algn="ctr"/>
                      <a:r>
                        <a:rPr lang="en-US" dirty="0">
                          <a:solidFill>
                            <a:schemeClr val="tx1"/>
                          </a:solidFill>
                        </a:rPr>
                        <a:t>2.45</a:t>
                      </a:r>
                    </a:p>
                  </a:txBody>
                  <a:tcPr/>
                </a:tc>
                <a:tc>
                  <a:txBody>
                    <a:bodyPr/>
                    <a:lstStyle/>
                    <a:p>
                      <a:pPr algn="ctr"/>
                      <a:r>
                        <a:rPr lang="en-US" dirty="0">
                          <a:solidFill>
                            <a:schemeClr val="tx1"/>
                          </a:solidFill>
                        </a:rPr>
                        <a:t>3.96</a:t>
                      </a:r>
                    </a:p>
                  </a:txBody>
                  <a:tcPr/>
                </a:tc>
                <a:tc>
                  <a:txBody>
                    <a:bodyPr/>
                    <a:lstStyle/>
                    <a:p>
                      <a:pPr algn="ctr"/>
                      <a:r>
                        <a:rPr lang="en-US" dirty="0">
                          <a:solidFill>
                            <a:schemeClr val="tx1"/>
                          </a:solidFill>
                        </a:rPr>
                        <a:t>16.48</a:t>
                      </a:r>
                    </a:p>
                  </a:txBody>
                  <a:tcPr/>
                </a:tc>
                <a:tc>
                  <a:txBody>
                    <a:bodyPr/>
                    <a:lstStyle/>
                    <a:p>
                      <a:pPr algn="ctr"/>
                      <a:r>
                        <a:rPr lang="en-US" dirty="0">
                          <a:solidFill>
                            <a:schemeClr val="tx1"/>
                          </a:solidFill>
                        </a:rPr>
                        <a:t>18.44</a:t>
                      </a:r>
                    </a:p>
                  </a:txBody>
                  <a:tcPr/>
                </a:tc>
                <a:tc>
                  <a:txBody>
                    <a:bodyPr/>
                    <a:lstStyle/>
                    <a:p>
                      <a:pPr algn="ctr"/>
                      <a:r>
                        <a:rPr lang="en-US" dirty="0">
                          <a:solidFill>
                            <a:schemeClr val="tx1"/>
                          </a:solidFill>
                        </a:rPr>
                        <a:t>850</a:t>
                      </a:r>
                    </a:p>
                  </a:txBody>
                  <a:tcPr/>
                </a:tc>
                <a:extLst>
                  <a:ext uri="{0D108BD9-81ED-4DB2-BD59-A6C34878D82A}">
                    <a16:rowId xmlns:a16="http://schemas.microsoft.com/office/drawing/2014/main" val="1895559272"/>
                  </a:ext>
                </a:extLst>
              </a:tr>
              <a:tr h="580281">
                <a:tc>
                  <a:txBody>
                    <a:bodyPr/>
                    <a:lstStyle/>
                    <a:p>
                      <a:pPr algn="ctr"/>
                      <a:r>
                        <a:rPr lang="en-US" b="0" dirty="0">
                          <a:solidFill>
                            <a:schemeClr val="tx1"/>
                          </a:solidFill>
                        </a:rPr>
                        <a:t>Requirement</a:t>
                      </a:r>
                    </a:p>
                  </a:txBody>
                  <a:tcPr/>
                </a:tc>
                <a:tc>
                  <a:txBody>
                    <a:bodyPr/>
                    <a:lstStyle/>
                    <a:p>
                      <a:pPr algn="ctr"/>
                      <a:r>
                        <a:rPr lang="en-US" dirty="0">
                          <a:solidFill>
                            <a:schemeClr val="tx1"/>
                          </a:solidFill>
                        </a:rPr>
                        <a:t>3.0</a:t>
                      </a:r>
                    </a:p>
                  </a:txBody>
                  <a:tcPr/>
                </a:tc>
                <a:tc>
                  <a:txBody>
                    <a:bodyPr/>
                    <a:lstStyle/>
                    <a:p>
                      <a:pPr algn="ctr"/>
                      <a:r>
                        <a:rPr lang="en-US" dirty="0">
                          <a:solidFill>
                            <a:schemeClr val="tx1"/>
                          </a:solidFill>
                        </a:rPr>
                        <a:t>3.0</a:t>
                      </a:r>
                    </a:p>
                  </a:txBody>
                  <a:tcPr/>
                </a:tc>
                <a:tc>
                  <a:txBody>
                    <a:bodyPr/>
                    <a:lstStyle/>
                    <a:p>
                      <a:pPr algn="ctr"/>
                      <a:r>
                        <a:rPr lang="en-US" dirty="0">
                          <a:solidFill>
                            <a:schemeClr val="tx1"/>
                          </a:solidFill>
                        </a:rPr>
                        <a:t>30.0</a:t>
                      </a:r>
                    </a:p>
                  </a:txBody>
                  <a:tcPr/>
                </a:tc>
                <a:tc>
                  <a:txBody>
                    <a:bodyPr/>
                    <a:lstStyle/>
                    <a:p>
                      <a:pPr algn="ctr"/>
                      <a:r>
                        <a:rPr lang="en-US" dirty="0">
                          <a:solidFill>
                            <a:schemeClr val="tx1"/>
                          </a:solidFill>
                        </a:rPr>
                        <a:t>30.0</a:t>
                      </a:r>
                    </a:p>
                  </a:txBody>
                  <a:tcPr/>
                </a:tc>
                <a:tc>
                  <a:txBody>
                    <a:bodyPr/>
                    <a:lstStyle/>
                    <a:p>
                      <a:pPr algn="ctr"/>
                      <a:endParaRPr lang="en-US" dirty="0">
                        <a:solidFill>
                          <a:schemeClr val="tx1"/>
                        </a:solidFill>
                      </a:endParaRPr>
                    </a:p>
                  </a:txBody>
                  <a:tcPr/>
                </a:tc>
                <a:extLst>
                  <a:ext uri="{0D108BD9-81ED-4DB2-BD59-A6C34878D82A}">
                    <a16:rowId xmlns:a16="http://schemas.microsoft.com/office/drawing/2014/main" val="4067058644"/>
                  </a:ext>
                </a:extLst>
              </a:tr>
            </a:tbl>
          </a:graphicData>
        </a:graphic>
      </p:graphicFrame>
      <p:sp>
        <p:nvSpPr>
          <p:cNvPr id="8" name="Title 1">
            <a:extLst>
              <a:ext uri="{FF2B5EF4-FFF2-40B4-BE49-F238E27FC236}">
                <a16:creationId xmlns:a16="http://schemas.microsoft.com/office/drawing/2014/main" id="{6EE08C8C-FC30-BE4A-85B7-6A1445B4E38D}"/>
              </a:ext>
            </a:extLst>
          </p:cNvPr>
          <p:cNvSpPr>
            <a:spLocks noGrp="1"/>
          </p:cNvSpPr>
          <p:nvPr>
            <p:ph type="title"/>
          </p:nvPr>
        </p:nvSpPr>
        <p:spPr>
          <a:xfrm>
            <a:off x="457199" y="44344"/>
            <a:ext cx="8229600" cy="1143000"/>
          </a:xfrm>
        </p:spPr>
        <p:txBody>
          <a:bodyPr/>
          <a:lstStyle/>
          <a:p>
            <a:r>
              <a:rPr lang="en-US" dirty="0"/>
              <a:t>Full Disk AIM Validation</a:t>
            </a:r>
            <a:br>
              <a:rPr lang="en-US" dirty="0"/>
            </a:br>
            <a:r>
              <a:rPr lang="en-US" dirty="0"/>
              <a:t>with Clustering</a:t>
            </a:r>
          </a:p>
        </p:txBody>
      </p:sp>
      <p:sp>
        <p:nvSpPr>
          <p:cNvPr id="9" name="TextBox 8">
            <a:extLst>
              <a:ext uri="{FF2B5EF4-FFF2-40B4-BE49-F238E27FC236}">
                <a16:creationId xmlns:a16="http://schemas.microsoft.com/office/drawing/2014/main" id="{203A90C0-8479-DC48-A4C1-67C4E9EB84B8}"/>
              </a:ext>
            </a:extLst>
          </p:cNvPr>
          <p:cNvSpPr txBox="1"/>
          <p:nvPr/>
        </p:nvSpPr>
        <p:spPr>
          <a:xfrm>
            <a:off x="3892338" y="6011089"/>
            <a:ext cx="1108038" cy="400110"/>
          </a:xfrm>
          <a:prstGeom prst="rect">
            <a:avLst/>
          </a:prstGeom>
          <a:solidFill>
            <a:srgbClr val="00B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Calibri"/>
                <a:cs typeface="Arial"/>
                <a:sym typeface="Arial"/>
              </a:rPr>
              <a:t>PASSED</a:t>
            </a:r>
          </a:p>
        </p:txBody>
      </p:sp>
    </p:spTree>
    <p:extLst>
      <p:ext uri="{BB962C8B-B14F-4D97-AF65-F5344CB8AC3E}">
        <p14:creationId xmlns:p14="http://schemas.microsoft.com/office/powerpoint/2010/main" val="372959059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Validation Summary</a:t>
            </a:r>
          </a:p>
        </p:txBody>
      </p:sp>
      <p:sp>
        <p:nvSpPr>
          <p:cNvPr id="3" name="Text Placeholder 2"/>
          <p:cNvSpPr>
            <a:spLocks noGrp="1"/>
          </p:cNvSpPr>
          <p:nvPr>
            <p:ph type="body" idx="1"/>
          </p:nvPr>
        </p:nvSpPr>
        <p:spPr>
          <a:xfrm>
            <a:off x="457200" y="1238646"/>
            <a:ext cx="8229600" cy="5121251"/>
          </a:xfrm>
        </p:spPr>
        <p:txBody>
          <a:bodyPr/>
          <a:lstStyle/>
          <a:p>
            <a:pPr marL="685800" indent="-330200"/>
            <a:r>
              <a:rPr lang="en-US" dirty="0"/>
              <a:t>Performance of current ice motion algorithm does not meet requirements when compared with validation data.</a:t>
            </a:r>
          </a:p>
          <a:p>
            <a:pPr marL="685800" indent="-330200"/>
            <a:endParaRPr lang="en-US" dirty="0"/>
          </a:p>
          <a:p>
            <a:pPr marL="685800" indent="-330200"/>
            <a:r>
              <a:rPr lang="en-US" dirty="0"/>
              <a:t>Much of the target area was cloud-covered during the analysis (Jan 10 – Jan 13)</a:t>
            </a:r>
          </a:p>
          <a:p>
            <a:pPr marL="1085850" lvl="1" indent="-330200"/>
            <a:r>
              <a:rPr lang="en-US" dirty="0"/>
              <a:t>Partial cloud cover causes difficulties with motion tracking algorithm</a:t>
            </a:r>
          </a:p>
          <a:p>
            <a:pPr marL="685800" indent="-330200"/>
            <a:endParaRPr lang="en-US" dirty="0"/>
          </a:p>
          <a:p>
            <a:pPr marL="685800" indent="-330200"/>
            <a:r>
              <a:rPr lang="en-US" dirty="0"/>
              <a:t>ASSISTT data (Feb 4 – Mar 10) passed 7/8 speed and direction requirements when clustered output was used</a:t>
            </a:r>
          </a:p>
          <a:p>
            <a:pPr marL="685800" indent="-330200"/>
            <a:endParaRPr lang="en-US" dirty="0"/>
          </a:p>
          <a:p>
            <a:pPr marL="755650" lvl="1" indent="0">
              <a:buNone/>
            </a:pPr>
            <a:endParaRPr lang="en-US" dirty="0"/>
          </a:p>
        </p:txBody>
      </p:sp>
      <p:sp>
        <p:nvSpPr>
          <p:cNvPr id="5" name="Slide Number Placeholder 4"/>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fld id="{00000000-1234-1234-1234-123412341234}" type="slidenum">
              <a:rPr kumimoji="0" lang="en-US" sz="1200" b="0" i="0" u="none" strike="noStrike" kern="0" cap="none" spc="0" normalizeH="0" baseline="0" noProof="0" smtClean="0">
                <a:ln>
                  <a:noFill/>
                </a:ln>
                <a:solidFill>
                  <a:prstClr val="white"/>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t>118</a:t>
            </a:fld>
            <a:endParaRPr kumimoji="0" lang="en-US" sz="1200" b="0" i="0" u="none" strike="noStrike" kern="0" cap="none" spc="0" normalizeH="0" baseline="0" noProof="0">
              <a:ln>
                <a:noFill/>
              </a:ln>
              <a:solidFill>
                <a:prstClr val="white"/>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3471324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Provisional Maturity Assessment</a:t>
            </a:r>
          </a:p>
        </p:txBody>
      </p:sp>
      <p:sp>
        <p:nvSpPr>
          <p:cNvPr id="3" name="Text Placeholder 2"/>
          <p:cNvSpPr>
            <a:spLocks noGrp="1"/>
          </p:cNvSpPr>
          <p:nvPr>
            <p:ph type="body" idx="1"/>
          </p:nvPr>
        </p:nvSpPr>
        <p:spPr/>
        <p:txBody>
          <a:bodyPr/>
          <a:lstStyle/>
          <a:p>
            <a:pPr fontAlgn="ctr"/>
            <a:r>
              <a:rPr lang="en-US" dirty="0"/>
              <a:t>GOES-16 &amp; GOES-17 NOAT Cryosphere Products Provisional PS-PVR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52BE0-4CA4-4BD3-BC9F-B41F86E8D2EE}" type="slidenum">
              <a:rPr kumimoji="0" lang="en-US" altLang="en-US" sz="1200" b="0" i="0" u="none" strike="noStrike" kern="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spTree>
    <p:extLst>
      <p:ext uri="{BB962C8B-B14F-4D97-AF65-F5344CB8AC3E}">
        <p14:creationId xmlns:p14="http://schemas.microsoft.com/office/powerpoint/2010/main" val="2714385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068" name="Google Shape;1068;p123"/>
          <p:cNvSpPr txBox="1">
            <a:spLocks noGrp="1"/>
          </p:cNvSpPr>
          <p:nvPr>
            <p:ph type="title"/>
          </p:nvPr>
        </p:nvSpPr>
        <p:spPr>
          <a:xfrm>
            <a:off x="1582367" y="98258"/>
            <a:ext cx="59913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Calibri"/>
              <a:buNone/>
            </a:pPr>
            <a:r>
              <a:rPr lang="en-US" sz="3200" dirty="0">
                <a:solidFill>
                  <a:schemeClr val="bg1"/>
                </a:solidFill>
              </a:rPr>
              <a:t>Closed ADRs</a:t>
            </a:r>
            <a:r>
              <a:rPr lang="en-US" sz="3200" b="0" i="0" u="none" strike="noStrike" cap="none" dirty="0">
                <a:solidFill>
                  <a:schemeClr val="bg1"/>
                </a:solidFill>
                <a:latin typeface="Calibri"/>
                <a:ea typeface="Calibri"/>
                <a:cs typeface="Calibri"/>
                <a:sym typeface="Calibri"/>
              </a:rPr>
              <a:t> </a:t>
            </a:r>
            <a:endParaRPr sz="3600" b="0" i="0" u="none" strike="noStrike" cap="none" dirty="0">
              <a:solidFill>
                <a:schemeClr val="bg1"/>
              </a:solidFill>
              <a:latin typeface="Calibri"/>
              <a:ea typeface="Calibri"/>
              <a:cs typeface="Calibri"/>
              <a:sym typeface="Calibri"/>
            </a:endParaRPr>
          </a:p>
        </p:txBody>
      </p:sp>
      <p:graphicFrame>
        <p:nvGraphicFramePr>
          <p:cNvPr id="1069" name="Google Shape;1069;p123"/>
          <p:cNvGraphicFramePr/>
          <p:nvPr>
            <p:extLst>
              <p:ext uri="{D42A27DB-BD31-4B8C-83A1-F6EECF244321}">
                <p14:modId xmlns:p14="http://schemas.microsoft.com/office/powerpoint/2010/main" val="1324948269"/>
              </p:ext>
            </p:extLst>
          </p:nvPr>
        </p:nvGraphicFramePr>
        <p:xfrm>
          <a:off x="270358" y="1548715"/>
          <a:ext cx="8616775" cy="770279"/>
        </p:xfrm>
        <a:graphic>
          <a:graphicData uri="http://schemas.openxmlformats.org/drawingml/2006/table">
            <a:tbl>
              <a:tblPr>
                <a:noFill/>
              </a:tblPr>
              <a:tblGrid>
                <a:gridCol w="1037375">
                  <a:extLst>
                    <a:ext uri="{9D8B030D-6E8A-4147-A177-3AD203B41FA5}">
                      <a16:colId xmlns:a16="http://schemas.microsoft.com/office/drawing/2014/main" val="20000"/>
                    </a:ext>
                  </a:extLst>
                </a:gridCol>
                <a:gridCol w="3465825">
                  <a:extLst>
                    <a:ext uri="{9D8B030D-6E8A-4147-A177-3AD203B41FA5}">
                      <a16:colId xmlns:a16="http://schemas.microsoft.com/office/drawing/2014/main" val="20001"/>
                    </a:ext>
                  </a:extLst>
                </a:gridCol>
                <a:gridCol w="986350">
                  <a:extLst>
                    <a:ext uri="{9D8B030D-6E8A-4147-A177-3AD203B41FA5}">
                      <a16:colId xmlns:a16="http://schemas.microsoft.com/office/drawing/2014/main" val="20002"/>
                    </a:ext>
                  </a:extLst>
                </a:gridCol>
                <a:gridCol w="3127225">
                  <a:extLst>
                    <a:ext uri="{9D8B030D-6E8A-4147-A177-3AD203B41FA5}">
                      <a16:colId xmlns:a16="http://schemas.microsoft.com/office/drawing/2014/main" val="20003"/>
                    </a:ext>
                  </a:extLst>
                </a:gridCol>
              </a:tblGrid>
              <a:tr h="414082">
                <a:tc>
                  <a:txBody>
                    <a:bodyPr/>
                    <a:lstStyle/>
                    <a:p>
                      <a:pPr marL="0" marR="0" lvl="0" indent="0" algn="ctr" rtl="0">
                        <a:lnSpc>
                          <a:spcPct val="100000"/>
                        </a:lnSpc>
                        <a:spcBef>
                          <a:spcPts val="0"/>
                        </a:spcBef>
                        <a:spcAft>
                          <a:spcPts val="0"/>
                        </a:spcAft>
                        <a:buClr>
                          <a:schemeClr val="lt1"/>
                        </a:buClr>
                        <a:buSzPts val="300"/>
                        <a:buFont typeface="Calibri"/>
                        <a:buNone/>
                      </a:pPr>
                      <a:r>
                        <a:rPr lang="en-US" sz="1200" b="1" u="none" strike="noStrike" cap="none" dirty="0">
                          <a:solidFill>
                            <a:schemeClr val="lt1"/>
                          </a:solidFill>
                        </a:rPr>
                        <a:t>Title</a:t>
                      </a:r>
                      <a:endParaRPr sz="1400" u="none" strike="noStrike" cap="none" dirty="0"/>
                    </a:p>
                  </a:txBody>
                  <a:tcPr marL="5825" marR="5825" marT="58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300"/>
                        <a:buFont typeface="Calibri"/>
                        <a:buNone/>
                      </a:pPr>
                      <a:r>
                        <a:rPr lang="en-US" sz="1200" b="1" u="none" strike="noStrike" cap="none">
                          <a:solidFill>
                            <a:schemeClr val="lt1"/>
                          </a:solidFill>
                        </a:rPr>
                        <a:t>Description</a:t>
                      </a:r>
                      <a:endParaRPr sz="1400" u="none" strike="noStrike" cap="none"/>
                    </a:p>
                  </a:txBody>
                  <a:tcPr marL="5825" marR="5825" marT="58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300"/>
                        <a:buFont typeface="Calibri"/>
                        <a:buNone/>
                      </a:pPr>
                      <a:r>
                        <a:rPr lang="en-US" sz="1200" b="1" u="none" strike="noStrike" cap="none">
                          <a:solidFill>
                            <a:schemeClr val="lt1"/>
                          </a:solidFill>
                        </a:rPr>
                        <a:t>Status</a:t>
                      </a:r>
                      <a:endParaRPr sz="1400" u="none" strike="noStrike" cap="none"/>
                    </a:p>
                  </a:txBody>
                  <a:tcPr marL="5825" marR="5825" marT="58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300"/>
                        <a:buFont typeface="Calibri"/>
                        <a:buNone/>
                      </a:pPr>
                      <a:r>
                        <a:rPr lang="en-US" sz="1200" b="1" u="none" strike="noStrike" cap="none">
                          <a:solidFill>
                            <a:schemeClr val="lt1"/>
                          </a:solidFill>
                        </a:rPr>
                        <a:t>Mitigation</a:t>
                      </a:r>
                      <a:endParaRPr sz="1400" u="none" strike="noStrike" cap="none"/>
                    </a:p>
                  </a:txBody>
                  <a:tcPr marL="5825" marR="5825" marT="58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356197">
                <a:tc>
                  <a:txBody>
                    <a:bodyPr/>
                    <a:lstStyle/>
                    <a:p>
                      <a:pPr marL="0" marR="0" lvl="0" indent="0" algn="ctr" rtl="0">
                        <a:lnSpc>
                          <a:spcPct val="100000"/>
                        </a:lnSpc>
                        <a:spcBef>
                          <a:spcPts val="0"/>
                        </a:spcBef>
                        <a:spcAft>
                          <a:spcPts val="0"/>
                        </a:spcAft>
                        <a:buClr>
                          <a:srgbClr val="000000"/>
                        </a:buClr>
                        <a:buSzPts val="300"/>
                        <a:buFont typeface="Calibri"/>
                        <a:buNone/>
                      </a:pPr>
                      <a:r>
                        <a:rPr lang="en-US" sz="1400" b="0" u="none" strike="noStrike" cap="none" dirty="0"/>
                        <a:t>none</a:t>
                      </a:r>
                      <a:endParaRPr sz="1400" b="0" u="none" strike="noStrike" cap="none" dirty="0"/>
                    </a:p>
                  </a:txBody>
                  <a:tcPr marL="5825" marR="5825" marT="58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300"/>
                        <a:buFont typeface="Calibri"/>
                        <a:buNone/>
                      </a:pPr>
                      <a:endParaRPr sz="1400" b="0" u="none" strike="noStrike" cap="none" dirty="0"/>
                    </a:p>
                  </a:txBody>
                  <a:tcPr marL="5825" marR="5825" marT="58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300"/>
                        <a:buFont typeface="Calibri"/>
                        <a:buNone/>
                      </a:pPr>
                      <a:endParaRPr sz="1200" b="0" u="none" strike="noStrike" cap="none" dirty="0">
                        <a:solidFill>
                          <a:srgbClr val="000000"/>
                        </a:solidFill>
                      </a:endParaRPr>
                    </a:p>
                  </a:txBody>
                  <a:tcPr marL="5825" marR="5825" marT="58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300"/>
                        <a:buFont typeface="Calibri"/>
                        <a:buNone/>
                      </a:pPr>
                      <a:endParaRPr sz="1200" b="0" u="none" strike="noStrike" cap="none" dirty="0">
                        <a:solidFill>
                          <a:srgbClr val="000000"/>
                        </a:solidFill>
                      </a:endParaRPr>
                    </a:p>
                  </a:txBody>
                  <a:tcPr marL="5825" marR="5825" marT="58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F2F2F2"/>
                    </a:solidFill>
                  </a:tcPr>
                </a:tc>
                <a:extLst>
                  <a:ext uri="{0D108BD9-81ED-4DB2-BD59-A6C34878D82A}">
                    <a16:rowId xmlns:a16="http://schemas.microsoft.com/office/drawing/2014/main" val="10001"/>
                  </a:ext>
                </a:extLst>
              </a:tr>
            </a:tbl>
          </a:graphicData>
        </a:graphic>
      </p:graphicFrame>
      <p:sp>
        <p:nvSpPr>
          <p:cNvPr id="1070" name="Google Shape;1070;p12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400" b="0" i="0" u="none" strike="noStrike" kern="0" cap="none" spc="0" normalizeH="0" baseline="0" noProof="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12</a:t>
            </a:fld>
            <a:endParaRPr kumimoji="0" sz="14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5342861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226429"/>
            <a:ext cx="5961300" cy="8537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 sz="3600" b="0" i="0" u="none" strike="noStrike" cap="none" dirty="0">
                <a:solidFill>
                  <a:schemeClr val="bg1"/>
                </a:solidFill>
                <a:latin typeface="+mn-lt"/>
                <a:ea typeface="Arial"/>
                <a:cs typeface="Arial"/>
                <a:sym typeface="Arial"/>
              </a:rPr>
              <a:t>Provisional Validation</a:t>
            </a:r>
          </a:p>
        </p:txBody>
      </p:sp>
      <p:sp>
        <p:nvSpPr>
          <p:cNvPr id="201" name="Shape 201"/>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white"/>
              </a:buClr>
              <a:buSzPct val="25000"/>
              <a:buFont typeface="Arial"/>
              <a:buNone/>
              <a:tabLst/>
              <a:defRPr/>
            </a:pPr>
            <a:fld id="{00000000-1234-1234-1234-123412341234}" type="slidenum">
              <a:rPr kumimoji="0" lang="en" sz="1400" b="0" i="0" u="none" strike="noStrike" kern="0" cap="none" spc="0" normalizeH="0" baseline="0" noProof="0">
                <a:ln>
                  <a:noFill/>
                </a:ln>
                <a:solidFill>
                  <a:prstClr val="white"/>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prstClr val="white"/>
                </a:buClr>
                <a:buSzPct val="25000"/>
                <a:buFont typeface="Arial"/>
                <a:buNone/>
                <a:tabLst/>
                <a:defRPr/>
              </a:pPr>
              <a:t>120</a:t>
            </a:fld>
            <a:endParaRPr kumimoji="0" lang="en" sz="1400" b="0" i="0" u="none" strike="noStrike" kern="0" cap="none" spc="0" normalizeH="0" baseline="0" noProof="0">
              <a:ln>
                <a:noFill/>
              </a:ln>
              <a:solidFill>
                <a:prstClr val="white"/>
              </a:solidFill>
              <a:effectLst/>
              <a:uLnTx/>
              <a:uFillTx/>
              <a:latin typeface="Arial"/>
              <a:ea typeface="Arial"/>
              <a:cs typeface="Arial"/>
              <a:sym typeface="Arial"/>
            </a:endParaRPr>
          </a:p>
        </p:txBody>
      </p:sp>
      <p:graphicFrame>
        <p:nvGraphicFramePr>
          <p:cNvPr id="202" name="Shape 202"/>
          <p:cNvGraphicFramePr/>
          <p:nvPr>
            <p:extLst>
              <p:ext uri="{D42A27DB-BD31-4B8C-83A1-F6EECF244321}">
                <p14:modId xmlns:p14="http://schemas.microsoft.com/office/powerpoint/2010/main" val="4255462062"/>
              </p:ext>
            </p:extLst>
          </p:nvPr>
        </p:nvGraphicFramePr>
        <p:xfrm>
          <a:off x="228600" y="1315123"/>
          <a:ext cx="8686800" cy="2926120"/>
        </p:xfrm>
        <a:graphic>
          <a:graphicData uri="http://schemas.openxmlformats.org/drawingml/2006/table">
            <a:tbl>
              <a:tblPr>
                <a:noFill/>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409100">
                <a:tc>
                  <a:txBody>
                    <a:bodyPr/>
                    <a:lstStyle/>
                    <a:p>
                      <a:pPr marL="0" marR="0" lvl="0" indent="0" algn="ctr" rtl="0">
                        <a:lnSpc>
                          <a:spcPct val="100000"/>
                        </a:lnSpc>
                        <a:spcBef>
                          <a:spcPts val="0"/>
                        </a:spcBef>
                        <a:spcAft>
                          <a:spcPts val="0"/>
                        </a:spcAft>
                        <a:buClr>
                          <a:srgbClr val="000000"/>
                        </a:buClr>
                        <a:buSzPct val="25000"/>
                        <a:buFont typeface="Arial"/>
                        <a:buNone/>
                      </a:pPr>
                      <a:r>
                        <a:rPr lang="en" sz="2400" b="1" u="none" strike="noStrike" cap="none" dirty="0">
                          <a:solidFill>
                            <a:srgbClr val="FFFFFF"/>
                          </a:solidFill>
                        </a:rPr>
                        <a:t>Preparation Activities</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solidFill>
                        <a:srgbClr val="FFFFFF"/>
                      </a:solidFill>
                      <a:prstDash val="solid"/>
                      <a:round/>
                      <a:headEnd type="none" w="med" len="med"/>
                      <a:tailEnd type="none" w="med" len="med"/>
                    </a:lnB>
                    <a:solidFill>
                      <a:srgbClr val="4F81BD"/>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2400" b="1" u="none" strike="noStrike" cap="none" dirty="0">
                          <a:solidFill>
                            <a:srgbClr val="FFFFFF"/>
                          </a:solidFill>
                        </a:rPr>
                        <a:t>Assessment</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470744">
                <a:tc>
                  <a:txBody>
                    <a:bodyPr/>
                    <a:lstStyle/>
                    <a:p>
                      <a:pPr marL="0" marR="0" lvl="0" indent="0" algn="l" rtl="0">
                        <a:lnSpc>
                          <a:spcPct val="100000"/>
                        </a:lnSpc>
                        <a:spcBef>
                          <a:spcPts val="0"/>
                        </a:spcBef>
                        <a:spcAft>
                          <a:spcPts val="0"/>
                        </a:spcAft>
                        <a:buClr>
                          <a:srgbClr val="000000"/>
                        </a:buClr>
                        <a:buSzPct val="25000"/>
                        <a:buFont typeface="Arial"/>
                        <a:buNone/>
                      </a:pPr>
                      <a:r>
                        <a:rPr lang="en" sz="1800" b="0" i="0" u="none" strike="noStrike" cap="none" dirty="0">
                          <a:solidFill>
                            <a:schemeClr val="tx1"/>
                          </a:solidFill>
                          <a:latin typeface="+mn-lt"/>
                          <a:ea typeface="Arial"/>
                          <a:cs typeface="Arial"/>
                          <a:sym typeface="Arial"/>
                        </a:rPr>
                        <a:t>Validation activities are ongoing and the general research community is now encouraged to participate.</a:t>
                      </a:r>
                      <a:endParaRPr lang="en" sz="18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r>
                        <a:rPr lang="en-US" dirty="0"/>
                        <a:t>The research community can participate with the understanding that an algorithm improvement is being recommended</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1"/>
                  </a:ext>
                </a:extLst>
              </a:tr>
              <a:tr h="470744">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a:solidFill>
                            <a:schemeClr val="tx1"/>
                          </a:solidFill>
                          <a:latin typeface="+mn-lt"/>
                          <a:ea typeface="Arial"/>
                          <a:cs typeface="Arial"/>
                          <a:sym typeface="Arial"/>
                        </a:rPr>
                        <a:t>Severe algorithm anomalies are identified and under analysis. Solutions to anomalies are in development and testing.</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r>
                        <a:rPr lang="en-US" dirty="0"/>
                        <a:t>Anomalies have been identified, as has a solution</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2"/>
                  </a:ext>
                </a:extLst>
              </a:tr>
              <a:tr h="409100">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a:solidFill>
                            <a:schemeClr val="tx1"/>
                          </a:solidFill>
                          <a:latin typeface="+mn-lt"/>
                          <a:ea typeface="Arial"/>
                          <a:cs typeface="Arial"/>
                          <a:sym typeface="Arial"/>
                        </a:rPr>
                        <a:t>Incremental product improvements may still be occurring.</a:t>
                      </a:r>
                      <a:endParaRPr lang="en" sz="18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r>
                        <a:rPr lang="en-US" dirty="0"/>
                        <a:t>True</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23998680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226429"/>
            <a:ext cx="5961300" cy="8537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 sz="3600" b="0" i="0" u="none" strike="noStrike" cap="none" dirty="0">
                <a:solidFill>
                  <a:schemeClr val="bg1"/>
                </a:solidFill>
                <a:latin typeface="+mn-lt"/>
                <a:ea typeface="Arial"/>
                <a:cs typeface="Arial"/>
                <a:sym typeface="Arial"/>
              </a:rPr>
              <a:t>Provisional Validation</a:t>
            </a:r>
          </a:p>
        </p:txBody>
      </p:sp>
      <p:sp>
        <p:nvSpPr>
          <p:cNvPr id="201" name="Shape 201"/>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white"/>
              </a:buClr>
              <a:buSzPct val="25000"/>
              <a:buFont typeface="Arial"/>
              <a:buNone/>
              <a:tabLst/>
              <a:defRPr/>
            </a:pPr>
            <a:fld id="{00000000-1234-1234-1234-123412341234}" type="slidenum">
              <a:rPr kumimoji="0" lang="en" sz="1400" b="0" i="0" u="none" strike="noStrike" kern="0" cap="none" spc="0" normalizeH="0" baseline="0" noProof="0">
                <a:ln>
                  <a:noFill/>
                </a:ln>
                <a:solidFill>
                  <a:prstClr val="white"/>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prstClr val="white"/>
                </a:buClr>
                <a:buSzPct val="25000"/>
                <a:buFont typeface="Arial"/>
                <a:buNone/>
                <a:tabLst/>
                <a:defRPr/>
              </a:pPr>
              <a:t>121</a:t>
            </a:fld>
            <a:endParaRPr kumimoji="0" lang="en" sz="1400" b="0" i="0" u="none" strike="noStrike" kern="0" cap="none" spc="0" normalizeH="0" baseline="0" noProof="0">
              <a:ln>
                <a:noFill/>
              </a:ln>
              <a:solidFill>
                <a:prstClr val="white"/>
              </a:solidFill>
              <a:effectLst/>
              <a:uLnTx/>
              <a:uFillTx/>
              <a:latin typeface="Arial"/>
              <a:ea typeface="Arial"/>
              <a:cs typeface="Arial"/>
              <a:sym typeface="Arial"/>
            </a:endParaRPr>
          </a:p>
        </p:txBody>
      </p:sp>
      <p:graphicFrame>
        <p:nvGraphicFramePr>
          <p:cNvPr id="202" name="Shape 202"/>
          <p:cNvGraphicFramePr/>
          <p:nvPr>
            <p:extLst>
              <p:ext uri="{D42A27DB-BD31-4B8C-83A1-F6EECF244321}">
                <p14:modId xmlns:p14="http://schemas.microsoft.com/office/powerpoint/2010/main" val="2886023256"/>
              </p:ext>
            </p:extLst>
          </p:nvPr>
        </p:nvGraphicFramePr>
        <p:xfrm>
          <a:off x="237112" y="1105260"/>
          <a:ext cx="8686800" cy="5072590"/>
        </p:xfrm>
        <a:graphic>
          <a:graphicData uri="http://schemas.openxmlformats.org/drawingml/2006/table">
            <a:tbl>
              <a:tblPr>
                <a:noFill/>
              </a:tblPr>
              <a:tblGrid>
                <a:gridCol w="57150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tblGrid>
              <a:tr h="409100">
                <a:tc>
                  <a:txBody>
                    <a:bodyPr/>
                    <a:lstStyle/>
                    <a:p>
                      <a:pPr marL="0" marR="0" lvl="0" indent="0" algn="ctr" rtl="0">
                        <a:lnSpc>
                          <a:spcPct val="100000"/>
                        </a:lnSpc>
                        <a:spcBef>
                          <a:spcPts val="0"/>
                        </a:spcBef>
                        <a:spcAft>
                          <a:spcPts val="0"/>
                        </a:spcAft>
                        <a:buClr>
                          <a:schemeClr val="lt1"/>
                        </a:buClr>
                        <a:buSzPct val="25000"/>
                        <a:buFont typeface="Arial"/>
                        <a:buNone/>
                      </a:pPr>
                      <a:r>
                        <a:rPr lang="en" sz="2400" b="1" u="none" strike="noStrike" cap="none" dirty="0">
                          <a:solidFill>
                            <a:schemeClr val="lt1"/>
                          </a:solidFill>
                        </a:rPr>
                        <a:t>End State</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4F81BD"/>
                    </a:solidFill>
                  </a:tcPr>
                </a:tc>
                <a:tc>
                  <a:txBody>
                    <a:bodyPr/>
                    <a:lstStyle/>
                    <a:p>
                      <a:pPr marL="0" marR="0" lvl="0" indent="0" algn="ctr" rtl="0">
                        <a:lnSpc>
                          <a:spcPct val="100000"/>
                        </a:lnSpc>
                        <a:spcBef>
                          <a:spcPts val="0"/>
                        </a:spcBef>
                        <a:spcAft>
                          <a:spcPts val="0"/>
                        </a:spcAft>
                        <a:buClr>
                          <a:schemeClr val="lt1"/>
                        </a:buClr>
                        <a:buSzPct val="25000"/>
                        <a:buFont typeface="Arial"/>
                        <a:buNone/>
                      </a:pPr>
                      <a:r>
                        <a:rPr lang="en" sz="2400" b="1" u="none" strike="noStrike" cap="none" dirty="0">
                          <a:solidFill>
                            <a:schemeClr val="lt1"/>
                          </a:solidFill>
                        </a:rPr>
                        <a:t>Assessment</a:t>
                      </a:r>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655675">
                <a:tc>
                  <a:txBody>
                    <a:bodyPr/>
                    <a:lstStyle/>
                    <a:p>
                      <a:pPr marL="0" marR="0" lvl="0" indent="0" algn="l" rtl="0">
                        <a:lnSpc>
                          <a:spcPct val="100000"/>
                        </a:lnSpc>
                        <a:spcBef>
                          <a:spcPts val="0"/>
                        </a:spcBef>
                        <a:spcAft>
                          <a:spcPts val="0"/>
                        </a:spcAft>
                        <a:buClr>
                          <a:schemeClr val="lt1"/>
                        </a:buClr>
                        <a:buSzPct val="100000"/>
                        <a:buFont typeface="Arial"/>
                        <a:buNone/>
                      </a:pPr>
                      <a:r>
                        <a:rPr lang="en" sz="1800" b="0" i="0" u="none" strike="noStrike" cap="none" dirty="0">
                          <a:solidFill>
                            <a:schemeClr val="tx1"/>
                          </a:solidFill>
                          <a:latin typeface="+mn-lt"/>
                          <a:ea typeface="Arial"/>
                          <a:cs typeface="Arial"/>
                          <a:sym typeface="Arial"/>
                        </a:rPr>
                        <a:t>Product performance has been demonstrated through analysis of a small number of independent measurements obtained from select locations, periods, and associated ground truth or field campaign efforts.</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tc>
                  <a:txBody>
                    <a:bodyPr/>
                    <a:lstStyle/>
                    <a:p>
                      <a:r>
                        <a:rPr lang="en-US" dirty="0"/>
                        <a:t>More locations</a:t>
                      </a:r>
                      <a:r>
                        <a:rPr lang="en-US" baseline="0" dirty="0"/>
                        <a:t> are needed, too much cloud cover over Bering Sea in available data</a:t>
                      </a:r>
                      <a:endParaRPr lang="en-US" dirty="0"/>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1"/>
                  </a:ext>
                </a:extLst>
              </a:tr>
              <a:tr h="470744">
                <a:tc>
                  <a:txBody>
                    <a:bodyPr/>
                    <a:lstStyle/>
                    <a:p>
                      <a:pPr marL="0" marR="0" lvl="0" indent="0" algn="l" rtl="0">
                        <a:lnSpc>
                          <a:spcPct val="100000"/>
                        </a:lnSpc>
                        <a:spcBef>
                          <a:spcPts val="0"/>
                        </a:spcBef>
                        <a:spcAft>
                          <a:spcPts val="0"/>
                        </a:spcAft>
                        <a:buClr>
                          <a:srgbClr val="000000"/>
                        </a:buClr>
                        <a:buSzPct val="25000"/>
                        <a:buFont typeface="Arial"/>
                        <a:buNone/>
                      </a:pPr>
                      <a:r>
                        <a:rPr lang="en" sz="1800" b="0" i="0" u="none" strike="noStrike" cap="none" dirty="0">
                          <a:solidFill>
                            <a:schemeClr val="tx1"/>
                          </a:solidFill>
                          <a:latin typeface="+mn-lt"/>
                          <a:ea typeface="Arial"/>
                          <a:cs typeface="Arial"/>
                          <a:sym typeface="Arial"/>
                        </a:rPr>
                        <a:t>Product analysis is sufficient to communicate product performance to users relative to expectations (Performance Baseline).</a:t>
                      </a:r>
                      <a:endParaRPr lang="en" sz="18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r>
                        <a:rPr lang="en-US" dirty="0"/>
                        <a:t>Performance can be communicated as long as it is clear that the product is beta</a:t>
                      </a:r>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2"/>
                  </a:ext>
                </a:extLst>
              </a:tr>
              <a:tr h="840605">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a:solidFill>
                            <a:schemeClr val="tx1"/>
                          </a:solidFill>
                          <a:latin typeface="+mn-lt"/>
                          <a:ea typeface="Arial"/>
                          <a:cs typeface="Arial"/>
                          <a:sym typeface="Arial"/>
                        </a:rPr>
                        <a:t>Documentation of product performance exists that includes recommended remediation strategies for all anomalies and weaknesses. Any algorithm changes associated with severe anomalies have been documented, implemented, tested, and shared with the user community.</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r>
                        <a:rPr lang="en-US" dirty="0"/>
                        <a:t>This slide set constitutes the documentation of current performance</a:t>
                      </a:r>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3"/>
                  </a:ext>
                </a:extLst>
              </a:tr>
              <a:tr h="409100">
                <a:tc>
                  <a:txBody>
                    <a:bodyPr/>
                    <a:lstStyle/>
                    <a:p>
                      <a:pPr marL="0" marR="0" lvl="0" indent="0" algn="l" rtl="0">
                        <a:lnSpc>
                          <a:spcPct val="100000"/>
                        </a:lnSpc>
                        <a:spcBef>
                          <a:spcPts val="0"/>
                        </a:spcBef>
                        <a:spcAft>
                          <a:spcPts val="0"/>
                        </a:spcAft>
                        <a:buClr>
                          <a:schemeClr val="lt1"/>
                        </a:buClr>
                        <a:buSzPct val="100000"/>
                        <a:buFont typeface="Arial"/>
                        <a:buNone/>
                      </a:pPr>
                      <a:r>
                        <a:rPr lang="en" sz="1800" b="0" i="0" u="none" strike="noStrike" cap="none" dirty="0">
                          <a:solidFill>
                            <a:schemeClr val="tx1"/>
                          </a:solidFill>
                          <a:latin typeface="+mn-lt"/>
                          <a:ea typeface="Arial"/>
                          <a:cs typeface="Arial"/>
                          <a:sym typeface="Arial"/>
                        </a:rPr>
                        <a:t>Testing has been fully documented.</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r>
                        <a:rPr lang="en-US" dirty="0"/>
                        <a:t>Only in this slide set</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4"/>
                  </a:ext>
                </a:extLst>
              </a:tr>
              <a:tr h="470744">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a:solidFill>
                            <a:schemeClr val="tx1"/>
                          </a:solidFill>
                          <a:latin typeface="+mn-lt"/>
                          <a:ea typeface="Arial"/>
                          <a:cs typeface="Arial"/>
                          <a:sym typeface="Arial"/>
                        </a:rPr>
                        <a:t>Product is ready for operational use and for use in comprehensive cal/val activities and product optimization.</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r>
                        <a:rPr lang="en-US" dirty="0"/>
                        <a:t>False</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65016867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Path to Delta Review</a:t>
            </a:r>
          </a:p>
        </p:txBody>
      </p:sp>
      <p:sp>
        <p:nvSpPr>
          <p:cNvPr id="3" name="Text Placeholder 2"/>
          <p:cNvSpPr>
            <a:spLocks noGrp="1"/>
          </p:cNvSpPr>
          <p:nvPr>
            <p:ph type="body" idx="1"/>
          </p:nvPr>
        </p:nvSpPr>
        <p:spPr/>
        <p:txBody>
          <a:bodyPr/>
          <a:lstStyle/>
          <a:p>
            <a:pPr fontAlgn="ctr"/>
            <a:r>
              <a:rPr lang="en-US" dirty="0"/>
              <a:t>GOES-16 &amp; GOES-17 NOAT Cryosphere Products Provisional PS-PVR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52BE0-4CA4-4BD3-BC9F-B41F86E8D2EE}" type="slidenum">
              <a:rPr kumimoji="0" lang="en-US" altLang="en-US" sz="1200" b="0" i="0" u="none" strike="noStrike" kern="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spTree>
    <p:extLst>
      <p:ext uri="{BB962C8B-B14F-4D97-AF65-F5344CB8AC3E}">
        <p14:creationId xmlns:p14="http://schemas.microsoft.com/office/powerpoint/2010/main" val="154181991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Shape 527"/>
          <p:cNvSpPr txBox="1">
            <a:spLocks noGrp="1"/>
          </p:cNvSpPr>
          <p:nvPr>
            <p:ph type="title"/>
          </p:nvPr>
        </p:nvSpPr>
        <p:spPr>
          <a:xfrm>
            <a:off x="457200" y="4151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dirty="0"/>
              <a:t>Issues</a:t>
            </a:r>
            <a:endParaRPr lang="en-US" sz="3600" b="0" i="0" u="none" strike="noStrike" cap="none" dirty="0">
              <a:solidFill>
                <a:schemeClr val="lt1"/>
              </a:solidFill>
              <a:latin typeface="Calibri"/>
              <a:ea typeface="Calibri"/>
              <a:cs typeface="Calibri"/>
              <a:sym typeface="Calibri"/>
            </a:endParaRPr>
          </a:p>
        </p:txBody>
      </p:sp>
      <p:sp>
        <p:nvSpPr>
          <p:cNvPr id="528" name="Shape 528"/>
          <p:cNvSpPr txBox="1">
            <a:spLocks noGrp="1"/>
          </p:cNvSpPr>
          <p:nvPr>
            <p:ph type="body" idx="1"/>
          </p:nvPr>
        </p:nvSpPr>
        <p:spPr>
          <a:xfrm>
            <a:off x="457200" y="1283789"/>
            <a:ext cx="8229600" cy="5097344"/>
          </a:xfrm>
          <a:prstGeom prst="rect">
            <a:avLst/>
          </a:prstGeom>
          <a:noFill/>
          <a:ln>
            <a:noFill/>
          </a:ln>
        </p:spPr>
        <p:txBody>
          <a:bodyPr lIns="91425" tIns="45700" rIns="91425" bIns="45700" anchor="t" anchorCtr="0">
            <a:noAutofit/>
          </a:bodyPr>
          <a:lstStyle/>
          <a:p>
            <a:pPr marL="233362" marR="0" lvl="0" indent="-233362" algn="l" rtl="0">
              <a:spcBef>
                <a:spcPts val="0"/>
              </a:spcBef>
              <a:spcAft>
                <a:spcPts val="0"/>
              </a:spcAft>
              <a:buClr>
                <a:schemeClr val="lt1"/>
              </a:buClr>
              <a:buSzPct val="100000"/>
              <a:buFont typeface="Arial"/>
              <a:buChar char="•"/>
            </a:pPr>
            <a:r>
              <a:rPr lang="en-US" sz="2400" dirty="0"/>
              <a:t>The Delta Provisional PS-PVR is for enterprise algorithms with GOES-17 loop heat pipe (LHP) mitigation, including the “warm” period. It is currently scheduled for 7 January 2022.</a:t>
            </a:r>
          </a:p>
          <a:p>
            <a:pPr marL="233362" marR="0" lvl="0" indent="-233362" algn="l" rtl="0">
              <a:spcBef>
                <a:spcPts val="0"/>
              </a:spcBef>
              <a:spcAft>
                <a:spcPts val="0"/>
              </a:spcAft>
              <a:buClr>
                <a:schemeClr val="lt1"/>
              </a:buClr>
              <a:buSzPct val="100000"/>
              <a:buFont typeface="Arial"/>
              <a:buChar char="•"/>
            </a:pPr>
            <a:r>
              <a:rPr lang="en-US" sz="2400" dirty="0"/>
              <a:t>Major issues:</a:t>
            </a:r>
          </a:p>
          <a:p>
            <a:pPr marL="690562" lvl="1" indent="-233362">
              <a:spcBef>
                <a:spcPts val="360"/>
              </a:spcBef>
            </a:pPr>
            <a:r>
              <a:rPr lang="en-US" sz="2000" dirty="0"/>
              <a:t>FPM overheating degrades product quality</a:t>
            </a:r>
          </a:p>
          <a:p>
            <a:pPr marL="690562" lvl="1" indent="-233362">
              <a:spcBef>
                <a:spcPts val="360"/>
              </a:spcBef>
            </a:pPr>
            <a:r>
              <a:rPr lang="en-US" sz="2000" dirty="0"/>
              <a:t>An accurate cloud mask is key to the performance of sea and lake ice products</a:t>
            </a:r>
          </a:p>
          <a:p>
            <a:pPr marL="233362" marR="0" lvl="0" indent="-233362" algn="l" rtl="0">
              <a:spcBef>
                <a:spcPts val="0"/>
              </a:spcBef>
              <a:spcAft>
                <a:spcPts val="0"/>
              </a:spcAft>
              <a:buClr>
                <a:schemeClr val="lt1"/>
              </a:buClr>
              <a:buSzPct val="100000"/>
              <a:buFont typeface="Arial"/>
              <a:buChar char="•"/>
            </a:pPr>
            <a:r>
              <a:rPr lang="en-US" sz="2400" dirty="0"/>
              <a:t>Others:</a:t>
            </a:r>
          </a:p>
          <a:p>
            <a:pPr marL="690562" lvl="1" indent="-233362">
              <a:spcBef>
                <a:spcPts val="360"/>
              </a:spcBef>
            </a:pPr>
            <a:r>
              <a:rPr lang="en-US" sz="2000" dirty="0"/>
              <a:t>There are differences in performance between products during daytime and nighttime</a:t>
            </a:r>
          </a:p>
          <a:p>
            <a:pPr marL="690562" lvl="1" indent="-233362">
              <a:spcBef>
                <a:spcPts val="360"/>
              </a:spcBef>
            </a:pPr>
            <a:r>
              <a:rPr lang="en-US" sz="2000" dirty="0"/>
              <a:t>Quality flag and product indicator index needs further examination</a:t>
            </a:r>
          </a:p>
          <a:p>
            <a:pPr marL="233362" marR="0" lvl="0" indent="-233362" algn="l" rtl="0">
              <a:spcBef>
                <a:spcPts val="0"/>
              </a:spcBef>
              <a:spcAft>
                <a:spcPts val="0"/>
              </a:spcAft>
              <a:buClr>
                <a:schemeClr val="lt1"/>
              </a:buClr>
              <a:buSzPct val="100000"/>
              <a:buFont typeface="Arial"/>
              <a:buChar char="•"/>
            </a:pPr>
            <a:endParaRPr lang="en-US" sz="2400" dirty="0"/>
          </a:p>
          <a:p>
            <a:pPr marL="290512" marR="0" lvl="0" indent="-239712" algn="l" rtl="0">
              <a:spcBef>
                <a:spcPts val="480"/>
              </a:spcBef>
              <a:spcAft>
                <a:spcPts val="0"/>
              </a:spcAft>
              <a:buClr>
                <a:schemeClr val="lt1"/>
              </a:buClr>
              <a:buSzPct val="100000"/>
              <a:buFont typeface="Arial"/>
              <a:buNone/>
            </a:pPr>
            <a:endParaRPr sz="2400" b="0" i="0" u="none" strike="noStrike" cap="none" dirty="0">
              <a:solidFill>
                <a:schemeClr val="lt1"/>
              </a:solidFill>
              <a:latin typeface="Calibri"/>
              <a:ea typeface="Calibri"/>
              <a:cs typeface="Calibri"/>
              <a:sym typeface="Calibri"/>
            </a:endParaRPr>
          </a:p>
        </p:txBody>
      </p:sp>
      <p:sp>
        <p:nvSpPr>
          <p:cNvPr id="6" name="Slide Number Placeholder 5"/>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123</a:t>
            </a:fld>
            <a:endParaRPr kumimoji="0" lang="en-US" sz="12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0820928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Shape 519"/>
          <p:cNvSpPr txBox="1">
            <a:spLocks noGrp="1"/>
          </p:cNvSpPr>
          <p:nvPr>
            <p:ph type="title"/>
          </p:nvPr>
        </p:nvSpPr>
        <p:spPr>
          <a:xfrm>
            <a:off x="457200" y="51238"/>
            <a:ext cx="8229600" cy="114300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Path to Delta Maturity</a:t>
            </a:r>
          </a:p>
        </p:txBody>
      </p:sp>
      <p:sp>
        <p:nvSpPr>
          <p:cNvPr id="520" name="Shape 520"/>
          <p:cNvSpPr txBox="1">
            <a:spLocks noGrp="1"/>
          </p:cNvSpPr>
          <p:nvPr>
            <p:ph type="body" idx="1"/>
          </p:nvPr>
        </p:nvSpPr>
        <p:spPr>
          <a:xfrm>
            <a:off x="225707" y="1393749"/>
            <a:ext cx="8832916" cy="5097900"/>
          </a:xfrm>
          <a:prstGeom prst="rect">
            <a:avLst/>
          </a:prstGeom>
          <a:noFill/>
          <a:ln>
            <a:noFill/>
          </a:ln>
        </p:spPr>
        <p:txBody>
          <a:bodyPr lIns="91425" tIns="45700" rIns="91425" bIns="45700" anchor="t" anchorCtr="0">
            <a:noAutofit/>
          </a:bodyPr>
          <a:lstStyle/>
          <a:p>
            <a:pPr marL="233363" marR="0" lvl="0" indent="-233363" algn="l" rtl="0">
              <a:spcBef>
                <a:spcPts val="0"/>
              </a:spcBef>
              <a:spcAft>
                <a:spcPts val="0"/>
              </a:spcAft>
              <a:buClr>
                <a:schemeClr val="lt1"/>
              </a:buClr>
              <a:buSzPct val="100000"/>
              <a:buFont typeface="Arial"/>
              <a:buChar char="•"/>
            </a:pPr>
            <a:r>
              <a:rPr lang="en-US" sz="2400" dirty="0"/>
              <a:t>Impact of LHP overheating on ice products and our LHP mitigation needs further testing and evaluation. </a:t>
            </a:r>
          </a:p>
          <a:p>
            <a:pPr marL="233363" marR="0" lvl="0" indent="-233363" algn="l" rtl="0">
              <a:spcBef>
                <a:spcPts val="0"/>
              </a:spcBef>
              <a:spcAft>
                <a:spcPts val="0"/>
              </a:spcAft>
              <a:buClr>
                <a:schemeClr val="lt1"/>
              </a:buClr>
              <a:buSzPct val="100000"/>
              <a:buFont typeface="Arial"/>
              <a:buChar char="•"/>
            </a:pPr>
            <a:r>
              <a:rPr lang="en-US" sz="2400" dirty="0"/>
              <a:t>We expect to carry out the same activities for future maturity review</a:t>
            </a:r>
            <a:endParaRPr lang="en-US" sz="2400" b="0" i="0" u="none" strike="noStrike" cap="none" dirty="0">
              <a:solidFill>
                <a:schemeClr val="lt1"/>
              </a:solidFill>
              <a:sym typeface="Calibri"/>
            </a:endParaRPr>
          </a:p>
          <a:p>
            <a:pPr marL="690563" marR="0" lvl="1" indent="-233362" algn="l" rtl="0">
              <a:spcBef>
                <a:spcPts val="360"/>
              </a:spcBef>
              <a:spcAft>
                <a:spcPts val="0"/>
              </a:spcAft>
              <a:buClr>
                <a:schemeClr val="lt1"/>
              </a:buClr>
              <a:buSzPct val="100000"/>
              <a:buFont typeface="Arial"/>
              <a:buChar char="–"/>
            </a:pPr>
            <a:r>
              <a:rPr lang="en-US" sz="2000" dirty="0"/>
              <a:t>The collection of Ground System ice products will continue. The current time series is not long enough to yield statistically significant conclusions.</a:t>
            </a:r>
          </a:p>
          <a:p>
            <a:pPr marL="690562" marR="0" lvl="1" indent="-233362" algn="l" rtl="0">
              <a:lnSpc>
                <a:spcPct val="100000"/>
              </a:lnSpc>
              <a:spcBef>
                <a:spcPts val="360"/>
              </a:spcBef>
              <a:spcAft>
                <a:spcPts val="0"/>
              </a:spcAft>
              <a:buClr>
                <a:schemeClr val="lt1"/>
              </a:buClr>
              <a:buSzPct val="100000"/>
              <a:buFont typeface="Arial"/>
              <a:buChar char="–"/>
            </a:pPr>
            <a:r>
              <a:rPr lang="en-US" sz="2000" dirty="0"/>
              <a:t>Case studies will be carried out.</a:t>
            </a:r>
          </a:p>
          <a:p>
            <a:pPr marL="690562" marR="0" lvl="1" indent="-233362" algn="l" rtl="0">
              <a:lnSpc>
                <a:spcPct val="100000"/>
              </a:lnSpc>
              <a:spcBef>
                <a:spcPts val="360"/>
              </a:spcBef>
              <a:spcAft>
                <a:spcPts val="0"/>
              </a:spcAft>
              <a:buClr>
                <a:schemeClr val="lt1"/>
              </a:buClr>
              <a:buSzPct val="100000"/>
              <a:buFont typeface="Arial"/>
              <a:buChar char="–"/>
            </a:pPr>
            <a:r>
              <a:rPr lang="en-US" sz="2000" dirty="0"/>
              <a:t>Validation employing data from polar-orbiting satellites, aircraft, and in situ measurements will continue.</a:t>
            </a:r>
            <a:endParaRPr lang="en-US" sz="2400" dirty="0"/>
          </a:p>
          <a:p>
            <a:pPr marL="400050" indent="-342900">
              <a:spcBef>
                <a:spcPts val="360"/>
              </a:spcBef>
            </a:pPr>
            <a:r>
              <a:rPr lang="en-US" sz="2400" dirty="0"/>
              <a:t>Install, testing, and GEAR review of the Enterprise algorithms.</a:t>
            </a:r>
          </a:p>
        </p:txBody>
      </p:sp>
      <p:sp>
        <p:nvSpPr>
          <p:cNvPr id="6" name="Slide Number Placeholder 5"/>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124</a:t>
            </a:fld>
            <a:endParaRPr kumimoji="0" lang="en-US" sz="12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9987385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Shape 329"/>
          <p:cNvSpPr txBox="1">
            <a:spLocks noGrp="1"/>
          </p:cNvSpPr>
          <p:nvPr>
            <p:ph type="title"/>
          </p:nvPr>
        </p:nvSpPr>
        <p:spPr>
          <a:xfrm>
            <a:off x="457200" y="90154"/>
            <a:ext cx="8229600" cy="10370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i="0" u="none" strike="noStrike" cap="none" dirty="0">
                <a:solidFill>
                  <a:schemeClr val="lt1"/>
                </a:solidFill>
                <a:latin typeface="Calibri"/>
                <a:ea typeface="Calibri"/>
                <a:cs typeface="Calibri"/>
                <a:sym typeface="Calibri"/>
              </a:rPr>
              <a:t>Full Validation PLPTs</a:t>
            </a:r>
          </a:p>
        </p:txBody>
      </p:sp>
      <p:graphicFrame>
        <p:nvGraphicFramePr>
          <p:cNvPr id="330" name="Shape 330"/>
          <p:cNvGraphicFramePr/>
          <p:nvPr>
            <p:extLst>
              <p:ext uri="{D42A27DB-BD31-4B8C-83A1-F6EECF244321}">
                <p14:modId xmlns:p14="http://schemas.microsoft.com/office/powerpoint/2010/main" val="683976974"/>
              </p:ext>
            </p:extLst>
          </p:nvPr>
        </p:nvGraphicFramePr>
        <p:xfrm>
          <a:off x="371262" y="2487343"/>
          <a:ext cx="8401475" cy="2337339"/>
        </p:xfrm>
        <a:graphic>
          <a:graphicData uri="http://schemas.openxmlformats.org/drawingml/2006/table">
            <a:tbl>
              <a:tblPr firstRow="1" bandRow="1">
                <a:noFill/>
                <a:tableStyleId>{ED06A9B5-E392-42ED-BF47-95CADD0DC904}</a:tableStyleId>
              </a:tblPr>
              <a:tblGrid>
                <a:gridCol w="2751267">
                  <a:extLst>
                    <a:ext uri="{9D8B030D-6E8A-4147-A177-3AD203B41FA5}">
                      <a16:colId xmlns:a16="http://schemas.microsoft.com/office/drawing/2014/main" val="20000"/>
                    </a:ext>
                  </a:extLst>
                </a:gridCol>
                <a:gridCol w="5650208">
                  <a:extLst>
                    <a:ext uri="{9D8B030D-6E8A-4147-A177-3AD203B41FA5}">
                      <a16:colId xmlns:a16="http://schemas.microsoft.com/office/drawing/2014/main" val="20001"/>
                    </a:ext>
                  </a:extLst>
                </a:gridCol>
              </a:tblGrid>
              <a:tr h="548650">
                <a:tc>
                  <a:txBody>
                    <a:bodyPr/>
                    <a:lstStyle/>
                    <a:p>
                      <a:pPr marL="0" marR="0" lvl="0" indent="0" algn="ctr" rtl="0">
                        <a:lnSpc>
                          <a:spcPct val="100000"/>
                        </a:lnSpc>
                        <a:spcBef>
                          <a:spcPts val="0"/>
                        </a:spcBef>
                        <a:spcAft>
                          <a:spcPts val="0"/>
                        </a:spcAft>
                        <a:buClr>
                          <a:srgbClr val="000000"/>
                        </a:buClr>
                        <a:buSzPct val="25000"/>
                        <a:buFont typeface="Arial"/>
                        <a:buNone/>
                      </a:pPr>
                      <a:r>
                        <a:rPr lang="en-US" sz="1600" b="1" i="0" u="none" strike="noStrike" cap="none" dirty="0">
                          <a:solidFill>
                            <a:schemeClr val="bg1"/>
                          </a:solidFill>
                        </a:rPr>
                        <a:t>PLPT ID</a:t>
                      </a:r>
                    </a:p>
                  </a:txBody>
                  <a:tcPr marL="91450" marR="91450" marT="45725" marB="45725" anchor="ctr">
                    <a:solidFill>
                      <a:schemeClr val="accent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600" b="1" i="0" u="none" strike="noStrike" cap="none" dirty="0">
                          <a:solidFill>
                            <a:schemeClr val="bg1"/>
                          </a:solidFill>
                        </a:rPr>
                        <a:t>Descriptive Title</a:t>
                      </a:r>
                    </a:p>
                  </a:txBody>
                  <a:tcPr marL="91450" marR="91450" marT="45725" marB="45725" anchor="ctr">
                    <a:solidFill>
                      <a:schemeClr val="accent1"/>
                    </a:solidFill>
                  </a:tcPr>
                </a:tc>
                <a:extLst>
                  <a:ext uri="{0D108BD9-81ED-4DB2-BD59-A6C34878D82A}">
                    <a16:rowId xmlns:a16="http://schemas.microsoft.com/office/drawing/2014/main" val="10000"/>
                  </a:ext>
                </a:extLst>
              </a:tr>
              <a:tr h="495638">
                <a:tc>
                  <a:txBody>
                    <a:bodyPr/>
                    <a:lstStyle/>
                    <a:p>
                      <a:pPr marL="0" marR="0" lvl="0" indent="0" algn="l" rtl="0">
                        <a:lnSpc>
                          <a:spcPct val="107000"/>
                        </a:lnSpc>
                        <a:spcBef>
                          <a:spcPts val="0"/>
                        </a:spcBef>
                        <a:spcAft>
                          <a:spcPts val="0"/>
                        </a:spcAft>
                        <a:buSzPct val="25000"/>
                        <a:buNone/>
                      </a:pPr>
                      <a:r>
                        <a:rPr lang="en-US" sz="1600" b="0" dirty="0" err="1">
                          <a:solidFill>
                            <a:schemeClr val="dk1"/>
                          </a:solidFill>
                          <a:latin typeface="Calibri" panose="020F0502020204030204" pitchFamily="34" charset="0"/>
                        </a:rPr>
                        <a:t>IceMotionQuickLook</a:t>
                      </a:r>
                      <a:endParaRPr lang="en-US" sz="1600" b="0" dirty="0">
                        <a:solidFill>
                          <a:schemeClr val="dk1"/>
                        </a:solidFill>
                        <a:latin typeface="Calibri" panose="020F0502020204030204" pitchFamily="34" charset="0"/>
                      </a:endParaRPr>
                    </a:p>
                  </a:txBody>
                  <a:tcPr marL="68575" marR="68575" marT="0" marB="0" anchor="ctr">
                    <a:solidFill>
                      <a:schemeClr val="lt1"/>
                    </a:solidFill>
                  </a:tcPr>
                </a:tc>
                <a:tc>
                  <a:txBody>
                    <a:bodyPr/>
                    <a:lstStyle/>
                    <a:p>
                      <a:pPr marL="0" marR="0" lvl="0" indent="0" algn="l" rtl="0">
                        <a:lnSpc>
                          <a:spcPct val="107000"/>
                        </a:lnSpc>
                        <a:spcBef>
                          <a:spcPts val="0"/>
                        </a:spcBef>
                        <a:spcAft>
                          <a:spcPts val="0"/>
                        </a:spcAft>
                        <a:buSzPct val="25000"/>
                        <a:buNone/>
                      </a:pPr>
                      <a:r>
                        <a:rPr lang="en-US" sz="1600" dirty="0">
                          <a:latin typeface="Calibri" panose="020F0502020204030204" pitchFamily="34" charset="0"/>
                        </a:rPr>
                        <a:t>Qualitative inspection of ice motion product.</a:t>
                      </a:r>
                    </a:p>
                  </a:txBody>
                  <a:tcPr marL="68575" marR="68575" marT="0" marB="0" anchor="ctr">
                    <a:solidFill>
                      <a:schemeClr val="lt1"/>
                    </a:solidFill>
                  </a:tcPr>
                </a:tc>
                <a:extLst>
                  <a:ext uri="{0D108BD9-81ED-4DB2-BD59-A6C34878D82A}">
                    <a16:rowId xmlns:a16="http://schemas.microsoft.com/office/drawing/2014/main" val="324376206"/>
                  </a:ext>
                </a:extLst>
              </a:tr>
              <a:tr h="495638">
                <a:tc>
                  <a:txBody>
                    <a:bodyPr/>
                    <a:lstStyle/>
                    <a:p>
                      <a:pPr marL="0" marR="0" lvl="0" indent="0" algn="l" rtl="0">
                        <a:lnSpc>
                          <a:spcPct val="107000"/>
                        </a:lnSpc>
                        <a:spcBef>
                          <a:spcPts val="0"/>
                        </a:spcBef>
                        <a:spcAft>
                          <a:spcPts val="0"/>
                        </a:spcAft>
                        <a:buSzPct val="25000"/>
                        <a:buNone/>
                      </a:pPr>
                      <a:r>
                        <a:rPr lang="en-US" sz="1600" b="0" dirty="0" err="1">
                          <a:solidFill>
                            <a:schemeClr val="dk1"/>
                          </a:solidFill>
                          <a:latin typeface="Calibri" panose="020F0502020204030204" pitchFamily="34" charset="0"/>
                        </a:rPr>
                        <a:t>IceMotion</a:t>
                      </a:r>
                      <a:endParaRPr lang="en-US" sz="1600" b="0" dirty="0">
                        <a:solidFill>
                          <a:schemeClr val="dk1"/>
                        </a:solidFill>
                        <a:latin typeface="Calibri" panose="020F0502020204030204" pitchFamily="34" charset="0"/>
                      </a:endParaRPr>
                    </a:p>
                  </a:txBody>
                  <a:tcPr marL="68575" marR="68575" marT="0" marB="0" anchor="ctr">
                    <a:solidFill>
                      <a:schemeClr val="lt1"/>
                    </a:solidFill>
                  </a:tcPr>
                </a:tc>
                <a:tc>
                  <a:txBody>
                    <a:bodyPr/>
                    <a:lstStyle/>
                    <a:p>
                      <a:pPr marL="0" marR="0" lvl="0" indent="0" algn="l" rtl="0">
                        <a:lnSpc>
                          <a:spcPct val="107000"/>
                        </a:lnSpc>
                        <a:spcBef>
                          <a:spcPts val="0"/>
                        </a:spcBef>
                        <a:spcAft>
                          <a:spcPts val="0"/>
                        </a:spcAft>
                        <a:buSzPct val="25000"/>
                        <a:buNone/>
                      </a:pPr>
                      <a:r>
                        <a:rPr lang="en-US" sz="1600" dirty="0">
                          <a:latin typeface="Calibri" panose="020F0502020204030204" pitchFamily="34" charset="0"/>
                        </a:rPr>
                        <a:t>Full disk ice motion</a:t>
                      </a:r>
                      <a:r>
                        <a:rPr lang="en-US" sz="1600" baseline="0" dirty="0">
                          <a:latin typeface="Calibri" panose="020F0502020204030204" pitchFamily="34" charset="0"/>
                        </a:rPr>
                        <a:t> product accuracy and precision assessment using in-house tools for matchup and statistical analysis comparing ABI ice motion to similar products based on microwave data. Ice products generated by the Ground System will be used in the analyses.</a:t>
                      </a:r>
                      <a:endParaRPr lang="en-US" sz="1600" dirty="0">
                        <a:latin typeface="Calibri" panose="020F0502020204030204" pitchFamily="34" charset="0"/>
                      </a:endParaRPr>
                    </a:p>
                  </a:txBody>
                  <a:tcPr marL="68575" marR="68575" marT="0" marB="0" anchor="ctr">
                    <a:solidFill>
                      <a:schemeClr val="lt1"/>
                    </a:solidFill>
                  </a:tcPr>
                </a:tc>
                <a:extLst>
                  <a:ext uri="{0D108BD9-81ED-4DB2-BD59-A6C34878D82A}">
                    <a16:rowId xmlns:a16="http://schemas.microsoft.com/office/drawing/2014/main" val="10001"/>
                  </a:ext>
                </a:extLst>
              </a:tr>
            </a:tbl>
          </a:graphicData>
        </a:graphic>
      </p:graphicFrame>
      <p:sp>
        <p:nvSpPr>
          <p:cNvPr id="331" name="Shape 331"/>
          <p:cNvSpPr txBox="1">
            <a:spLocks noGrp="1"/>
          </p:cNvSpPr>
          <p:nvPr>
            <p:ph type="sldNum" idx="12"/>
          </p:nvPr>
        </p:nvSpPr>
        <p:spPr>
          <a:xfrm>
            <a:off x="6553204" y="6356353"/>
            <a:ext cx="2133599" cy="36509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fld id="{00000000-1234-1234-1234-123412341234}" type="slidenum">
              <a:rPr kumimoji="0" lang="en-US" sz="1200" b="0" i="0" u="none" strike="noStrike" kern="0" cap="none" spc="0" normalizeH="0" baseline="0" noProof="0">
                <a:ln>
                  <a:noFill/>
                </a:ln>
                <a:solidFill>
                  <a:prstClr val="white"/>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t>125</a:t>
            </a:fld>
            <a:endParaRPr kumimoji="0" lang="en-US" sz="120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7" name="TextBox 6">
            <a:extLst>
              <a:ext uri="{FF2B5EF4-FFF2-40B4-BE49-F238E27FC236}">
                <a16:creationId xmlns:a16="http://schemas.microsoft.com/office/drawing/2014/main" id="{4BFAA1B4-CF9E-CE4E-8180-C5FACD45A3A9}"/>
              </a:ext>
            </a:extLst>
          </p:cNvPr>
          <p:cNvSpPr txBox="1"/>
          <p:nvPr/>
        </p:nvSpPr>
        <p:spPr>
          <a:xfrm>
            <a:off x="775441" y="1565818"/>
            <a:ext cx="7430713" cy="584775"/>
          </a:xfrm>
          <a:prstGeom prst="rect">
            <a:avLst/>
          </a:prstGeom>
          <a:noFill/>
        </p:spPr>
        <p:txBody>
          <a:bodyPr wrap="square" rtlCol="0">
            <a:spAutoFit/>
          </a:bodyPr>
          <a:lstStyle/>
          <a:p>
            <a:r>
              <a:rPr lang="en-US" sz="1600" dirty="0">
                <a:solidFill>
                  <a:schemeClr val="bg1"/>
                </a:solidFill>
              </a:rPr>
              <a:t>There are currently no Full Validation PLPTs for ice products. The table below lists the types of tests to be performed.</a:t>
            </a:r>
          </a:p>
        </p:txBody>
      </p:sp>
    </p:spTree>
    <p:extLst>
      <p:ext uri="{BB962C8B-B14F-4D97-AF65-F5344CB8AC3E}">
        <p14:creationId xmlns:p14="http://schemas.microsoft.com/office/powerpoint/2010/main" val="355672666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Path to Delta Validation – Risks</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graphicFrame>
        <p:nvGraphicFramePr>
          <p:cNvPr id="7" name="Content Placeholder 5"/>
          <p:cNvGraphicFramePr>
            <a:graphicFrameLocks noGrp="1"/>
          </p:cNvGraphicFramePr>
          <p:nvPr>
            <p:ph idx="1"/>
            <p:extLst>
              <p:ext uri="{D42A27DB-BD31-4B8C-83A1-F6EECF244321}">
                <p14:modId xmlns:p14="http://schemas.microsoft.com/office/powerpoint/2010/main" val="3406449560"/>
              </p:ext>
            </p:extLst>
          </p:nvPr>
        </p:nvGraphicFramePr>
        <p:xfrm>
          <a:off x="139148" y="1696278"/>
          <a:ext cx="8865704" cy="1300480"/>
        </p:xfrm>
        <a:graphic>
          <a:graphicData uri="http://schemas.openxmlformats.org/drawingml/2006/table">
            <a:tbl>
              <a:tblPr firstRow="1" bandRow="1">
                <a:tableStyleId>{EC886631-476B-4E1F-8019-434EE7F9039B}</a:tableStyleId>
              </a:tblPr>
              <a:tblGrid>
                <a:gridCol w="1162876">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362200">
                  <a:extLst>
                    <a:ext uri="{9D8B030D-6E8A-4147-A177-3AD203B41FA5}">
                      <a16:colId xmlns:a16="http://schemas.microsoft.com/office/drawing/2014/main" val="20002"/>
                    </a:ext>
                  </a:extLst>
                </a:gridCol>
                <a:gridCol w="2902228">
                  <a:extLst>
                    <a:ext uri="{9D8B030D-6E8A-4147-A177-3AD203B41FA5}">
                      <a16:colId xmlns:a16="http://schemas.microsoft.com/office/drawing/2014/main" val="20003"/>
                    </a:ext>
                  </a:extLst>
                </a:gridCol>
              </a:tblGrid>
              <a:tr h="370840">
                <a:tc>
                  <a:txBody>
                    <a:bodyPr/>
                    <a:lstStyle/>
                    <a:p>
                      <a:pPr algn="ctr"/>
                      <a:r>
                        <a:rPr lang="en-US" sz="1100" dirty="0"/>
                        <a:t>Risk</a:t>
                      </a:r>
                      <a:r>
                        <a:rPr lang="en-US" sz="1100" baseline="0" dirty="0"/>
                        <a:t> Name</a:t>
                      </a:r>
                      <a:endParaRPr lang="en-US" sz="1100" dirty="0"/>
                    </a:p>
                  </a:txBody>
                  <a:tcPr anchor="ctr"/>
                </a:tc>
                <a:tc>
                  <a:txBody>
                    <a:bodyPr/>
                    <a:lstStyle/>
                    <a:p>
                      <a:pPr algn="ctr"/>
                      <a:r>
                        <a:rPr lang="en-US" sz="1100" dirty="0"/>
                        <a:t>Description</a:t>
                      </a:r>
                    </a:p>
                  </a:txBody>
                  <a:tcPr anchor="ctr"/>
                </a:tc>
                <a:tc>
                  <a:txBody>
                    <a:bodyPr/>
                    <a:lstStyle/>
                    <a:p>
                      <a:pPr algn="ctr"/>
                      <a:r>
                        <a:rPr lang="en-US" sz="1100" dirty="0"/>
                        <a:t>Impact</a:t>
                      </a:r>
                    </a:p>
                  </a:txBody>
                  <a:tcPr anchor="ctr"/>
                </a:tc>
                <a:tc>
                  <a:txBody>
                    <a:bodyPr/>
                    <a:lstStyle/>
                    <a:p>
                      <a:pPr algn="ctr"/>
                      <a:r>
                        <a:rPr lang="en-US" sz="1100" dirty="0"/>
                        <a:t>Mitigation</a:t>
                      </a:r>
                      <a:r>
                        <a:rPr lang="en-US" sz="1100" baseline="0" dirty="0"/>
                        <a:t> and Schedule</a:t>
                      </a:r>
                      <a:endParaRPr lang="en-US" sz="1100" dirty="0"/>
                    </a:p>
                  </a:txBody>
                  <a:tcPr anchor="ctr"/>
                </a:tc>
                <a:extLst>
                  <a:ext uri="{0D108BD9-81ED-4DB2-BD59-A6C34878D82A}">
                    <a16:rowId xmlns:a16="http://schemas.microsoft.com/office/drawing/2014/main" val="10000"/>
                  </a:ext>
                </a:extLst>
              </a:tr>
              <a:tr h="370840">
                <a:tc>
                  <a:txBody>
                    <a:bodyPr/>
                    <a:lstStyle/>
                    <a:p>
                      <a:pPr algn="ctr"/>
                      <a:r>
                        <a:rPr lang="en-US" sz="1100" dirty="0"/>
                        <a:t>(To be added)</a:t>
                      </a:r>
                    </a:p>
                  </a:txBody>
                  <a:tcPr anchor="ctr"/>
                </a:tc>
                <a:tc>
                  <a:txBody>
                    <a:bodyPr/>
                    <a:lstStyle/>
                    <a:p>
                      <a:r>
                        <a:rPr lang="en-US" sz="1100" baseline="0" dirty="0"/>
                        <a:t>Add clustering procedure to ice motion algorithm.</a:t>
                      </a:r>
                    </a:p>
                  </a:txBody>
                  <a:tcPr anchor="ctr"/>
                </a:tc>
                <a:tc>
                  <a:txBody>
                    <a:bodyPr/>
                    <a:lstStyle/>
                    <a:p>
                      <a:r>
                        <a:rPr lang="en-US" sz="1100" dirty="0"/>
                        <a:t>Improve ice motion accuracy and precision.</a:t>
                      </a:r>
                    </a:p>
                  </a:txBody>
                  <a:tcPr anchor="ctr"/>
                </a:tc>
                <a:tc>
                  <a:txBody>
                    <a:bodyPr/>
                    <a:lstStyle/>
                    <a:p>
                      <a:pPr marL="0" indent="0">
                        <a:buFont typeface="Arial" pitchFamily="34" charset="0"/>
                        <a:buNone/>
                      </a:pPr>
                      <a:r>
                        <a:rPr lang="en-US" sz="1100" dirty="0"/>
                        <a:t>The clustering procedure used by the science team needs to be rewritten from IDL to Fortran or C, delivered to ASSISTT, then implemented in the Ground System. The code conversion can be done in the next 3-6 months.</a:t>
                      </a:r>
                    </a:p>
                  </a:txBody>
                  <a:tcPr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243481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Summary &amp; Recommendations</a:t>
            </a:r>
          </a:p>
        </p:txBody>
      </p:sp>
      <p:sp>
        <p:nvSpPr>
          <p:cNvPr id="3" name="Text Placeholder 2"/>
          <p:cNvSpPr>
            <a:spLocks noGrp="1"/>
          </p:cNvSpPr>
          <p:nvPr>
            <p:ph type="body" idx="1"/>
          </p:nvPr>
        </p:nvSpPr>
        <p:spPr/>
        <p:txBody>
          <a:bodyPr/>
          <a:lstStyle/>
          <a:p>
            <a:pPr fontAlgn="ctr"/>
            <a:r>
              <a:rPr lang="en-US" dirty="0"/>
              <a:t>GOES-16 &amp; GOES-17 NOAT Cryosphere Products Provisional PS-PVR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52BE0-4CA4-4BD3-BC9F-B41F86E8D2EE}" type="slidenum">
              <a:rPr kumimoji="0" lang="en-US" altLang="en-US" sz="1200" b="0" i="0" u="none" strike="noStrike" kern="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spTree>
    <p:extLst>
      <p:ext uri="{BB962C8B-B14F-4D97-AF65-F5344CB8AC3E}">
        <p14:creationId xmlns:p14="http://schemas.microsoft.com/office/powerpoint/2010/main" val="401689451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0" name="Shape 950"/>
          <p:cNvSpPr txBox="1">
            <a:spLocks noGrp="1"/>
          </p:cNvSpPr>
          <p:nvPr>
            <p:ph type="title"/>
          </p:nvPr>
        </p:nvSpPr>
        <p:spPr>
          <a:xfrm>
            <a:off x="457200" y="31788"/>
            <a:ext cx="8229600" cy="1143001"/>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i="0" u="none" strike="noStrike" cap="none" dirty="0">
                <a:solidFill>
                  <a:schemeClr val="lt1"/>
                </a:solidFill>
                <a:latin typeface="Calibri"/>
                <a:ea typeface="Calibri"/>
                <a:cs typeface="Calibri"/>
                <a:sym typeface="Calibri"/>
              </a:rPr>
              <a:t>Summary</a:t>
            </a:r>
          </a:p>
        </p:txBody>
      </p:sp>
      <p:sp>
        <p:nvSpPr>
          <p:cNvPr id="951" name="Shape 951"/>
          <p:cNvSpPr txBox="1">
            <a:spLocks noGrp="1"/>
          </p:cNvSpPr>
          <p:nvPr>
            <p:ph type="body" idx="1"/>
          </p:nvPr>
        </p:nvSpPr>
        <p:spPr>
          <a:xfrm>
            <a:off x="457200" y="1429997"/>
            <a:ext cx="8345288" cy="4526100"/>
          </a:xfrm>
          <a:prstGeom prst="rect">
            <a:avLst/>
          </a:prstGeom>
          <a:noFill/>
          <a:ln>
            <a:noFill/>
          </a:ln>
        </p:spPr>
        <p:txBody>
          <a:bodyPr lIns="91425" tIns="45700" rIns="91425" bIns="45700" anchor="t" anchorCtr="0">
            <a:noAutofit/>
          </a:bodyPr>
          <a:lstStyle/>
          <a:p>
            <a:pPr marL="233361" marR="0" lvl="0" indent="-233361" algn="l" rtl="0">
              <a:lnSpc>
                <a:spcPct val="100000"/>
              </a:lnSpc>
              <a:spcBef>
                <a:spcPts val="0"/>
              </a:spcBef>
              <a:spcAft>
                <a:spcPts val="0"/>
              </a:spcAft>
              <a:buClr>
                <a:schemeClr val="lt1"/>
              </a:buClr>
              <a:buSzPct val="100000"/>
              <a:buFont typeface="Arial"/>
              <a:buChar char="•"/>
            </a:pPr>
            <a:r>
              <a:rPr lang="en-US" sz="2400" b="0" i="0" u="none" strike="noStrike" cap="none" dirty="0">
                <a:solidFill>
                  <a:schemeClr val="lt1"/>
                </a:solidFill>
                <a:latin typeface="Calibri"/>
                <a:ea typeface="Calibri"/>
                <a:cs typeface="Calibri"/>
                <a:sym typeface="Calibri"/>
              </a:rPr>
              <a:t>The analysis is based on the data over the Hudson Bay under cloud-free conditions during early January 2021.</a:t>
            </a:r>
          </a:p>
          <a:p>
            <a:pPr marL="0" marR="0" lvl="0" indent="0" algn="l" rtl="0">
              <a:lnSpc>
                <a:spcPct val="100000"/>
              </a:lnSpc>
              <a:spcBef>
                <a:spcPts val="0"/>
              </a:spcBef>
              <a:spcAft>
                <a:spcPts val="0"/>
              </a:spcAft>
              <a:buClr>
                <a:schemeClr val="lt1"/>
              </a:buClr>
              <a:buSzPct val="100000"/>
              <a:buNone/>
            </a:pPr>
            <a:endParaRPr lang="en-US" sz="2400" b="0" i="0" u="none" strike="noStrike" cap="none" dirty="0">
              <a:solidFill>
                <a:schemeClr val="lt1"/>
              </a:solidFill>
              <a:latin typeface="Calibri"/>
              <a:ea typeface="Calibri"/>
              <a:cs typeface="Calibri"/>
              <a:sym typeface="Calibri"/>
            </a:endParaRPr>
          </a:p>
          <a:p>
            <a:pPr marL="233361" marR="0" lvl="0" indent="-233361" algn="l" rtl="0">
              <a:lnSpc>
                <a:spcPct val="100000"/>
              </a:lnSpc>
              <a:spcBef>
                <a:spcPts val="0"/>
              </a:spcBef>
              <a:spcAft>
                <a:spcPts val="0"/>
              </a:spcAft>
              <a:buClr>
                <a:schemeClr val="lt1"/>
              </a:buClr>
              <a:buSzPct val="100000"/>
              <a:buFont typeface="Arial"/>
              <a:buChar char="•"/>
            </a:pPr>
            <a:r>
              <a:rPr lang="en-US" sz="2400" b="0" i="0" u="none" strike="noStrike" cap="none" dirty="0">
                <a:solidFill>
                  <a:schemeClr val="lt1"/>
                </a:solidFill>
                <a:latin typeface="Calibri"/>
                <a:ea typeface="Calibri"/>
                <a:cs typeface="Calibri"/>
                <a:sym typeface="Calibri"/>
              </a:rPr>
              <a:t>Overall, all the ice motion product does not meet the mission requirements for accuracy and precision.</a:t>
            </a:r>
          </a:p>
          <a:p>
            <a:pPr marL="633411" lvl="1" indent="-233361">
              <a:spcBef>
                <a:spcPts val="0"/>
              </a:spcBef>
              <a:buFont typeface="Arial"/>
              <a:buChar char="•"/>
            </a:pPr>
            <a:r>
              <a:rPr lang="en-US" sz="2000" dirty="0"/>
              <a:t>Validation results show high precision error in direction due to deviation in ice motion vector field compared to truth data. </a:t>
            </a:r>
          </a:p>
          <a:p>
            <a:pPr marL="633411" lvl="1" indent="-233361">
              <a:spcBef>
                <a:spcPts val="0"/>
              </a:spcBef>
              <a:buFont typeface="Arial"/>
              <a:buChar char="•"/>
            </a:pPr>
            <a:r>
              <a:rPr lang="en-US" sz="2000" dirty="0"/>
              <a:t>Mission requirement are met for some validation tests.</a:t>
            </a:r>
          </a:p>
          <a:p>
            <a:pPr marL="633411" lvl="1" indent="-233361">
              <a:spcBef>
                <a:spcPts val="0"/>
              </a:spcBef>
              <a:buFont typeface="Arial"/>
              <a:buChar char="•"/>
            </a:pPr>
            <a:r>
              <a:rPr lang="en-US" sz="2000" dirty="0">
                <a:solidFill>
                  <a:srgbClr val="FFC000"/>
                </a:solidFill>
              </a:rPr>
              <a:t>It is possible that additional data, particularly more clear scenes, would improve the results.</a:t>
            </a:r>
          </a:p>
          <a:p>
            <a:pPr marL="400050" lvl="1" indent="0">
              <a:spcBef>
                <a:spcPts val="0"/>
              </a:spcBef>
              <a:buNone/>
            </a:pPr>
            <a:endParaRPr lang="en-US" sz="2000" b="0" i="0" u="none" strike="noStrike" cap="none" dirty="0">
              <a:solidFill>
                <a:schemeClr val="lt1"/>
              </a:solidFill>
              <a:sym typeface="Calibri"/>
            </a:endParaRPr>
          </a:p>
          <a:p>
            <a:pPr marL="233361" marR="0" lvl="0" indent="-233361" algn="l" rtl="0">
              <a:lnSpc>
                <a:spcPct val="100000"/>
              </a:lnSpc>
              <a:spcBef>
                <a:spcPts val="0"/>
              </a:spcBef>
              <a:spcAft>
                <a:spcPts val="0"/>
              </a:spcAft>
              <a:buClr>
                <a:schemeClr val="lt1"/>
              </a:buClr>
              <a:buSzPct val="100000"/>
              <a:buFont typeface="Arial"/>
              <a:buChar char="•"/>
            </a:pPr>
            <a:r>
              <a:rPr lang="en-US" sz="2400" b="0" i="0" u="none" strike="noStrike" cap="none" dirty="0">
                <a:solidFill>
                  <a:schemeClr val="lt1"/>
                </a:solidFill>
                <a:sym typeface="Calibri"/>
              </a:rPr>
              <a:t>The product performance would be </a:t>
            </a:r>
            <a:r>
              <a:rPr lang="en-US" sz="2400" b="0" i="0" strike="noStrike" cap="none" dirty="0">
                <a:solidFill>
                  <a:schemeClr val="lt1"/>
                </a:solidFill>
                <a:sym typeface="Calibri"/>
              </a:rPr>
              <a:t>improved </a:t>
            </a:r>
            <a:r>
              <a:rPr lang="en-US" sz="2400" b="0" i="0" u="none" strike="noStrike" cap="none" dirty="0">
                <a:solidFill>
                  <a:schemeClr val="lt1"/>
                </a:solidFill>
                <a:sym typeface="Calibri"/>
              </a:rPr>
              <a:t>if </a:t>
            </a:r>
            <a:r>
              <a:rPr lang="en-US" sz="2400" dirty="0"/>
              <a:t>a density-based clustering algorithm is applied to the currently output data.</a:t>
            </a:r>
          </a:p>
          <a:p>
            <a:pPr marL="633411" lvl="1" indent="-233361">
              <a:spcBef>
                <a:spcPts val="0"/>
              </a:spcBef>
              <a:buFont typeface="Arial"/>
              <a:buChar char="•"/>
            </a:pPr>
            <a:r>
              <a:rPr lang="en-US" sz="2000" dirty="0"/>
              <a:t>Using ASSIST data and the clustering routine, qualitative and statistical improvements are shown.</a:t>
            </a:r>
          </a:p>
          <a:p>
            <a:pPr marL="233361" marR="0" lvl="0" indent="-233361" algn="l" rtl="0">
              <a:lnSpc>
                <a:spcPct val="100000"/>
              </a:lnSpc>
              <a:spcBef>
                <a:spcPts val="0"/>
              </a:spcBef>
              <a:spcAft>
                <a:spcPts val="0"/>
              </a:spcAft>
              <a:buClr>
                <a:schemeClr val="lt1"/>
              </a:buClr>
              <a:buSzPct val="100000"/>
              <a:buFont typeface="Arial"/>
              <a:buChar char="•"/>
            </a:pPr>
            <a:endParaRPr lang="en-US" sz="2400" b="0" i="0" u="none" strike="noStrike" cap="none" dirty="0">
              <a:solidFill>
                <a:schemeClr val="lt1"/>
              </a:solidFill>
              <a:sym typeface="Calibri"/>
            </a:endParaRPr>
          </a:p>
        </p:txBody>
      </p:sp>
      <p:sp>
        <p:nvSpPr>
          <p:cNvPr id="952" name="Shape 952"/>
          <p:cNvSpPr txBox="1">
            <a:spLocks noGrp="1"/>
          </p:cNvSpPr>
          <p:nvPr>
            <p:ph type="sldNum" idx="12"/>
          </p:nvPr>
        </p:nvSpPr>
        <p:spPr>
          <a:xfrm>
            <a:off x="6553200" y="6356353"/>
            <a:ext cx="2133598" cy="365125"/>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FFFFFF"/>
              </a:buClr>
              <a:buSzPct val="25000"/>
              <a:buFont typeface="Calibri"/>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ct val="25000"/>
                <a:buFont typeface="Calibri"/>
                <a:buNone/>
                <a:tabLst/>
                <a:defRPr/>
              </a:pPr>
              <a:t>128</a:t>
            </a:fld>
            <a:endParaRPr kumimoji="0" lang="en-US" sz="12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3907264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Recommendation</a:t>
            </a:r>
          </a:p>
        </p:txBody>
      </p:sp>
      <p:sp>
        <p:nvSpPr>
          <p:cNvPr id="3" name="Content Placeholder 2"/>
          <p:cNvSpPr>
            <a:spLocks noGrp="1"/>
          </p:cNvSpPr>
          <p:nvPr>
            <p:ph idx="1"/>
          </p:nvPr>
        </p:nvSpPr>
        <p:spPr>
          <a:xfrm>
            <a:off x="457200" y="1396364"/>
            <a:ext cx="8229600" cy="4836912"/>
          </a:xfrm>
        </p:spPr>
        <p:txBody>
          <a:bodyPr/>
          <a:lstStyle/>
          <a:p>
            <a:pPr>
              <a:buFont typeface="Arial" panose="020B0604020202020204" pitchFamily="34" charset="0"/>
              <a:buChar char="•"/>
            </a:pPr>
            <a:r>
              <a:rPr lang="en-US" sz="2400" dirty="0"/>
              <a:t>The GOES-16 and GOES-17 Automated Ice Motion product has not yet met the Provisional Maturity as defined by the GOES-R Program.</a:t>
            </a:r>
          </a:p>
          <a:p>
            <a:pPr>
              <a:buFont typeface="Arial" panose="020B0604020202020204" pitchFamily="34" charset="0"/>
              <a:buChar char="•"/>
            </a:pPr>
            <a:r>
              <a:rPr lang="en-US" sz="2400" dirty="0"/>
              <a:t>It is recommended that a clustering routine (similarly employed in ABI and VIIRS wind products) be added to the Ground System AIM algorithm in order to reduce accuracy and precision errors. Testing by the science team indicates that the product would meet requirements with the additional procedure.</a:t>
            </a:r>
          </a:p>
          <a:p>
            <a:pPr>
              <a:buFont typeface="Arial" panose="020B0604020202020204" pitchFamily="34" charset="0"/>
              <a:buChar char="•"/>
            </a:pPr>
            <a:endParaRPr lang="en-US" sz="2400" dirty="0"/>
          </a:p>
          <a:p>
            <a:pPr>
              <a:buFont typeface="Arial" panose="020B0604020202020204" pitchFamily="34" charset="0"/>
              <a:buChar char="•"/>
            </a:pPr>
            <a:endParaRPr lang="en-US" sz="2400" dirty="0"/>
          </a:p>
          <a:p>
            <a:pPr marL="0" indent="0">
              <a:buNone/>
            </a:pPr>
            <a:endParaRPr lang="en-US" sz="24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spTree>
    <p:extLst>
      <p:ext uri="{BB962C8B-B14F-4D97-AF65-F5344CB8AC3E}">
        <p14:creationId xmlns:p14="http://schemas.microsoft.com/office/powerpoint/2010/main" val="1608621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sp>
        <p:nvSpPr>
          <p:cNvPr id="1076" name="Google Shape;1076;p124"/>
          <p:cNvSpPr txBox="1">
            <a:spLocks noGrp="1"/>
          </p:cNvSpPr>
          <p:nvPr>
            <p:ph type="title"/>
          </p:nvPr>
        </p:nvSpPr>
        <p:spPr>
          <a:xfrm>
            <a:off x="1582367" y="98258"/>
            <a:ext cx="59913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Calibri"/>
              <a:buNone/>
            </a:pPr>
            <a:r>
              <a:rPr lang="en-US" sz="3200" dirty="0">
                <a:solidFill>
                  <a:schemeClr val="bg1"/>
                </a:solidFill>
              </a:rPr>
              <a:t>Open/Pending ADRs</a:t>
            </a:r>
            <a:r>
              <a:rPr lang="en-US" sz="3200" b="0" i="0" u="none" strike="noStrike" cap="none" dirty="0">
                <a:solidFill>
                  <a:schemeClr val="bg1"/>
                </a:solidFill>
                <a:latin typeface="Calibri"/>
                <a:ea typeface="Calibri"/>
                <a:cs typeface="Calibri"/>
                <a:sym typeface="Calibri"/>
              </a:rPr>
              <a:t> </a:t>
            </a:r>
            <a:endParaRPr sz="3600" b="0" i="0" u="none" strike="noStrike" cap="none" dirty="0">
              <a:solidFill>
                <a:schemeClr val="bg1"/>
              </a:solidFill>
              <a:latin typeface="Calibri"/>
              <a:ea typeface="Calibri"/>
              <a:cs typeface="Calibri"/>
              <a:sym typeface="Calibri"/>
            </a:endParaRPr>
          </a:p>
        </p:txBody>
      </p:sp>
      <p:graphicFrame>
        <p:nvGraphicFramePr>
          <p:cNvPr id="1077" name="Google Shape;1077;p124"/>
          <p:cNvGraphicFramePr/>
          <p:nvPr>
            <p:extLst>
              <p:ext uri="{D42A27DB-BD31-4B8C-83A1-F6EECF244321}">
                <p14:modId xmlns:p14="http://schemas.microsoft.com/office/powerpoint/2010/main" val="2679378985"/>
              </p:ext>
            </p:extLst>
          </p:nvPr>
        </p:nvGraphicFramePr>
        <p:xfrm>
          <a:off x="270358" y="1548714"/>
          <a:ext cx="8616775" cy="1954610"/>
        </p:xfrm>
        <a:graphic>
          <a:graphicData uri="http://schemas.openxmlformats.org/drawingml/2006/table">
            <a:tbl>
              <a:tblPr>
                <a:noFill/>
              </a:tblPr>
              <a:tblGrid>
                <a:gridCol w="1037375">
                  <a:extLst>
                    <a:ext uri="{9D8B030D-6E8A-4147-A177-3AD203B41FA5}">
                      <a16:colId xmlns:a16="http://schemas.microsoft.com/office/drawing/2014/main" val="20000"/>
                    </a:ext>
                  </a:extLst>
                </a:gridCol>
                <a:gridCol w="3465825">
                  <a:extLst>
                    <a:ext uri="{9D8B030D-6E8A-4147-A177-3AD203B41FA5}">
                      <a16:colId xmlns:a16="http://schemas.microsoft.com/office/drawing/2014/main" val="20001"/>
                    </a:ext>
                  </a:extLst>
                </a:gridCol>
                <a:gridCol w="986350">
                  <a:extLst>
                    <a:ext uri="{9D8B030D-6E8A-4147-A177-3AD203B41FA5}">
                      <a16:colId xmlns:a16="http://schemas.microsoft.com/office/drawing/2014/main" val="20002"/>
                    </a:ext>
                  </a:extLst>
                </a:gridCol>
                <a:gridCol w="3127225">
                  <a:extLst>
                    <a:ext uri="{9D8B030D-6E8A-4147-A177-3AD203B41FA5}">
                      <a16:colId xmlns:a16="http://schemas.microsoft.com/office/drawing/2014/main" val="20003"/>
                    </a:ext>
                  </a:extLst>
                </a:gridCol>
              </a:tblGrid>
              <a:tr h="532147">
                <a:tc>
                  <a:txBody>
                    <a:bodyPr/>
                    <a:lstStyle/>
                    <a:p>
                      <a:pPr marL="0" marR="0" lvl="0" indent="0" algn="ctr" rtl="0">
                        <a:lnSpc>
                          <a:spcPct val="100000"/>
                        </a:lnSpc>
                        <a:spcBef>
                          <a:spcPts val="0"/>
                        </a:spcBef>
                        <a:spcAft>
                          <a:spcPts val="0"/>
                        </a:spcAft>
                        <a:buClr>
                          <a:schemeClr val="lt1"/>
                        </a:buClr>
                        <a:buSzPts val="300"/>
                        <a:buFont typeface="Calibri"/>
                        <a:buNone/>
                      </a:pPr>
                      <a:r>
                        <a:rPr lang="en-US" sz="1200" b="1" u="none" strike="noStrike" cap="none">
                          <a:solidFill>
                            <a:schemeClr val="lt1"/>
                          </a:solidFill>
                        </a:rPr>
                        <a:t>Title</a:t>
                      </a:r>
                      <a:endParaRPr sz="1400" u="none" strike="noStrike" cap="none"/>
                    </a:p>
                  </a:txBody>
                  <a:tcPr marL="5825" marR="5825" marT="58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300"/>
                        <a:buFont typeface="Calibri"/>
                        <a:buNone/>
                      </a:pPr>
                      <a:r>
                        <a:rPr lang="en-US" sz="1200" b="1" u="none" strike="noStrike" cap="none" dirty="0">
                          <a:solidFill>
                            <a:schemeClr val="lt1"/>
                          </a:solidFill>
                        </a:rPr>
                        <a:t>Description</a:t>
                      </a:r>
                      <a:endParaRPr sz="1400" u="none" strike="noStrike" cap="none" dirty="0"/>
                    </a:p>
                  </a:txBody>
                  <a:tcPr marL="5825" marR="5825" marT="58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300"/>
                        <a:buFont typeface="Calibri"/>
                        <a:buNone/>
                      </a:pPr>
                      <a:r>
                        <a:rPr lang="en-US" sz="1200" b="1" u="none" strike="noStrike" cap="none">
                          <a:solidFill>
                            <a:schemeClr val="lt1"/>
                          </a:solidFill>
                        </a:rPr>
                        <a:t>Status</a:t>
                      </a:r>
                      <a:endParaRPr sz="1400" u="none" strike="noStrike" cap="none"/>
                    </a:p>
                  </a:txBody>
                  <a:tcPr marL="5825" marR="5825" marT="58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300"/>
                        <a:buFont typeface="Calibri"/>
                        <a:buNone/>
                      </a:pPr>
                      <a:r>
                        <a:rPr lang="en-US" sz="1200" b="1" u="none" strike="noStrike" cap="none">
                          <a:solidFill>
                            <a:schemeClr val="lt1"/>
                          </a:solidFill>
                        </a:rPr>
                        <a:t>Mitigation</a:t>
                      </a:r>
                      <a:endParaRPr sz="1400" u="none" strike="noStrike" cap="none"/>
                    </a:p>
                  </a:txBody>
                  <a:tcPr marL="5825" marR="5825" marT="58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332401">
                <a:tc>
                  <a:txBody>
                    <a:bodyPr/>
                    <a:lstStyle/>
                    <a:p>
                      <a:pPr marL="0" marR="0" lvl="0" indent="0" algn="ctr" rtl="0">
                        <a:lnSpc>
                          <a:spcPct val="100000"/>
                        </a:lnSpc>
                        <a:spcBef>
                          <a:spcPts val="0"/>
                        </a:spcBef>
                        <a:spcAft>
                          <a:spcPts val="0"/>
                        </a:spcAft>
                        <a:buClr>
                          <a:srgbClr val="000000"/>
                        </a:buClr>
                        <a:buSzPts val="300"/>
                        <a:buFont typeface="Calibri"/>
                        <a:buNone/>
                      </a:pPr>
                      <a:r>
                        <a:rPr lang="en-US" sz="1400" b="0" i="0" u="none" strike="noStrike" cap="none" dirty="0">
                          <a:solidFill>
                            <a:schemeClr val="tx1"/>
                          </a:solidFill>
                          <a:effectLst/>
                          <a:latin typeface="+mn-lt"/>
                          <a:ea typeface="+mn-ea"/>
                          <a:cs typeface="+mn-cs"/>
                          <a:sym typeface="Arial"/>
                        </a:rPr>
                        <a:t>ADR 1132</a:t>
                      </a:r>
                      <a:endParaRPr sz="1200" b="0" u="none" strike="noStrike" cap="none" dirty="0">
                        <a:solidFill>
                          <a:srgbClr val="000000"/>
                        </a:solidFill>
                      </a:endParaRPr>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300"/>
                        <a:buFont typeface="Calibri"/>
                        <a:buNone/>
                      </a:pPr>
                      <a:r>
                        <a:rPr lang="en-US" sz="1400" b="0" i="0" u="none" strike="noStrike" cap="none" dirty="0">
                          <a:solidFill>
                            <a:schemeClr val="tx1"/>
                          </a:solidFill>
                          <a:effectLst/>
                          <a:latin typeface="+mn-lt"/>
                          <a:ea typeface="+mn-ea"/>
                          <a:cs typeface="+mn-cs"/>
                          <a:sym typeface="Arial"/>
                        </a:rPr>
                        <a:t>Enterprise ICE added to the Ground System</a:t>
                      </a:r>
                      <a:endParaRPr sz="1200" b="0" u="none" strike="noStrike" cap="none" dirty="0">
                        <a:solidFill>
                          <a:srgbClr val="000000"/>
                        </a:solidFill>
                      </a:endParaRPr>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300"/>
                        <a:buFont typeface="Calibri"/>
                        <a:buNone/>
                      </a:pPr>
                      <a:endParaRPr sz="1200" b="0" u="none" strike="noStrike" cap="none" dirty="0">
                        <a:solidFill>
                          <a:srgbClr val="000000"/>
                        </a:solidFill>
                      </a:endParaRPr>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chemeClr val="dk1"/>
                        </a:buClr>
                        <a:buSzPts val="300"/>
                        <a:buFont typeface="Calibri"/>
                        <a:buNone/>
                      </a:pPr>
                      <a:endParaRPr sz="1400" b="0" u="none" strike="noStrike" cap="none" dirty="0">
                        <a:solidFill>
                          <a:srgbClr val="000000"/>
                        </a:solidFill>
                      </a:endParaRPr>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2F2F2"/>
                    </a:solidFill>
                  </a:tcPr>
                </a:tc>
                <a:extLst>
                  <a:ext uri="{0D108BD9-81ED-4DB2-BD59-A6C34878D82A}">
                    <a16:rowId xmlns:a16="http://schemas.microsoft.com/office/drawing/2014/main" val="10001"/>
                  </a:ext>
                </a:extLst>
              </a:tr>
              <a:tr h="375595">
                <a:tc>
                  <a:txBody>
                    <a:bodyPr/>
                    <a:lstStyle/>
                    <a:p>
                      <a:pPr marL="0" marR="0" lvl="0" indent="0" algn="ctr" rtl="0">
                        <a:lnSpc>
                          <a:spcPct val="100000"/>
                        </a:lnSpc>
                        <a:spcBef>
                          <a:spcPts val="0"/>
                        </a:spcBef>
                        <a:spcAft>
                          <a:spcPts val="0"/>
                        </a:spcAft>
                        <a:buClr>
                          <a:srgbClr val="000000"/>
                        </a:buClr>
                        <a:buSzPts val="300"/>
                        <a:buFont typeface="Calibri"/>
                        <a:buNone/>
                      </a:pPr>
                      <a:r>
                        <a:rPr lang="en-US" sz="1400" b="0" i="0" u="none" strike="noStrike" cap="none" dirty="0">
                          <a:solidFill>
                            <a:schemeClr val="tx1"/>
                          </a:solidFill>
                          <a:effectLst/>
                          <a:latin typeface="+mn-lt"/>
                          <a:ea typeface="+mn-ea"/>
                          <a:cs typeface="+mn-cs"/>
                          <a:sym typeface="Arial"/>
                        </a:rPr>
                        <a:t>ADR 1143</a:t>
                      </a:r>
                      <a:endParaRPr sz="1200" b="0" u="none" strike="noStrike" cap="none" dirty="0">
                        <a:solidFill>
                          <a:srgbClr val="000000"/>
                        </a:solidFill>
                      </a:endParaRPr>
                    </a:p>
                  </a:txBody>
                  <a:tcPr marL="5825" marR="5825" marT="5825" marB="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300"/>
                        <a:buFont typeface="Calibri"/>
                        <a:buNone/>
                      </a:pPr>
                      <a:r>
                        <a:rPr lang="en-US" sz="1400" b="0" i="0" u="none" strike="noStrike" cap="none" dirty="0">
                          <a:solidFill>
                            <a:schemeClr val="tx1"/>
                          </a:solidFill>
                          <a:effectLst/>
                          <a:latin typeface="+mn-lt"/>
                          <a:ea typeface="+mn-ea"/>
                          <a:cs typeface="+mn-cs"/>
                          <a:sym typeface="Arial"/>
                        </a:rPr>
                        <a:t>Cryosphere products DQF improvements</a:t>
                      </a:r>
                      <a:endParaRPr sz="1200" b="0" u="none" strike="noStrike" cap="none" dirty="0">
                        <a:solidFill>
                          <a:srgbClr val="000000"/>
                        </a:solidFill>
                      </a:endParaRPr>
                    </a:p>
                  </a:txBody>
                  <a:tcPr marL="5825" marR="5825" marT="5825"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2F2F2"/>
                    </a:solidFill>
                  </a:tcPr>
                </a:tc>
                <a:tc>
                  <a:txBody>
                    <a:bodyPr/>
                    <a:lstStyle/>
                    <a:p>
                      <a:pPr marL="0" lvl="0" indent="0" algn="ctr" rtl="0">
                        <a:spcBef>
                          <a:spcPts val="0"/>
                        </a:spcBef>
                        <a:spcAft>
                          <a:spcPts val="0"/>
                        </a:spcAft>
                        <a:buClr>
                          <a:schemeClr val="dk1"/>
                        </a:buClr>
                        <a:buSzPts val="300"/>
                        <a:buFont typeface="Calibri"/>
                        <a:buNone/>
                      </a:pPr>
                      <a:endParaRPr sz="1200" b="0" u="none" strike="noStrike" cap="none" dirty="0">
                        <a:solidFill>
                          <a:srgbClr val="000000"/>
                        </a:solidFill>
                      </a:endParaRPr>
                    </a:p>
                  </a:txBody>
                  <a:tcPr marL="5825" marR="5825" marT="5825"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chemeClr val="dk1"/>
                        </a:buClr>
                        <a:buSzPts val="300"/>
                        <a:buFont typeface="Calibri"/>
                        <a:buNone/>
                      </a:pPr>
                      <a:r>
                        <a:rPr lang="en-US" sz="1400" b="0" u="none" strike="noStrike" cap="none" dirty="0">
                          <a:solidFill>
                            <a:srgbClr val="000000"/>
                          </a:solidFill>
                        </a:rPr>
                        <a:t>Science team is evaluating current quality flags and assessing the need for new ones</a:t>
                      </a:r>
                      <a:endParaRPr sz="1400" b="0" u="none" strike="noStrike" cap="none" dirty="0">
                        <a:solidFill>
                          <a:srgbClr val="000000"/>
                        </a:solidFill>
                      </a:endParaRPr>
                    </a:p>
                  </a:txBody>
                  <a:tcPr marL="5825" marR="5825" marT="5825" marB="0"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2F2F2"/>
                    </a:solidFill>
                  </a:tcPr>
                </a:tc>
                <a:extLst>
                  <a:ext uri="{0D108BD9-81ED-4DB2-BD59-A6C34878D82A}">
                    <a16:rowId xmlns:a16="http://schemas.microsoft.com/office/drawing/2014/main" val="10006"/>
                  </a:ext>
                </a:extLst>
              </a:tr>
              <a:tr h="344013">
                <a:tc>
                  <a:txBody>
                    <a:bodyPr/>
                    <a:lstStyle/>
                    <a:p>
                      <a:pPr marL="0" marR="0" lvl="0" indent="0" algn="ctr" rtl="0">
                        <a:lnSpc>
                          <a:spcPct val="100000"/>
                        </a:lnSpc>
                        <a:spcBef>
                          <a:spcPts val="0"/>
                        </a:spcBef>
                        <a:spcAft>
                          <a:spcPts val="0"/>
                        </a:spcAft>
                        <a:buClr>
                          <a:srgbClr val="000000"/>
                        </a:buClr>
                        <a:buSzPts val="300"/>
                        <a:buFont typeface="Calibri"/>
                        <a:buNone/>
                      </a:pPr>
                      <a:endParaRPr sz="1200" b="0" u="none" strike="noStrike" cap="none" dirty="0">
                        <a:solidFill>
                          <a:srgbClr val="000000"/>
                        </a:solidFill>
                      </a:endParaRPr>
                    </a:p>
                  </a:txBody>
                  <a:tcPr marL="5825" marR="5825" marT="5825"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300"/>
                        <a:buFont typeface="Calibri"/>
                        <a:buNone/>
                      </a:pPr>
                      <a:endParaRPr sz="1200" b="0" u="none" strike="noStrike" cap="none" dirty="0">
                        <a:solidFill>
                          <a:srgbClr val="000000"/>
                        </a:solidFill>
                      </a:endParaRPr>
                    </a:p>
                  </a:txBody>
                  <a:tcPr marL="5825" marR="5825" marT="5825"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2F2F2"/>
                    </a:solidFill>
                  </a:tcPr>
                </a:tc>
                <a:tc>
                  <a:txBody>
                    <a:bodyPr/>
                    <a:lstStyle/>
                    <a:p>
                      <a:pPr marL="0" lvl="0" indent="0" algn="ctr" rtl="0">
                        <a:spcBef>
                          <a:spcPts val="0"/>
                        </a:spcBef>
                        <a:spcAft>
                          <a:spcPts val="0"/>
                        </a:spcAft>
                        <a:buClr>
                          <a:schemeClr val="dk1"/>
                        </a:buClr>
                        <a:buSzPts val="300"/>
                        <a:buFont typeface="Calibri"/>
                        <a:buNone/>
                      </a:pPr>
                      <a:endParaRPr sz="1200" b="0" u="none" strike="noStrike" cap="none" dirty="0">
                        <a:solidFill>
                          <a:srgbClr val="000000"/>
                        </a:solidFill>
                      </a:endParaRPr>
                    </a:p>
                  </a:txBody>
                  <a:tcPr marL="5825" marR="5825" marT="5825"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chemeClr val="dk1"/>
                        </a:buClr>
                        <a:buSzPts val="300"/>
                        <a:buFont typeface="Calibri"/>
                        <a:buNone/>
                      </a:pPr>
                      <a:endParaRPr sz="1400" b="0" u="none" strike="noStrike" cap="none" dirty="0">
                        <a:solidFill>
                          <a:srgbClr val="000000"/>
                        </a:solidFill>
                      </a:endParaRPr>
                    </a:p>
                  </a:txBody>
                  <a:tcPr marL="5825" marR="5825" marT="5825"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2F2F2"/>
                    </a:solidFill>
                  </a:tcPr>
                </a:tc>
                <a:extLst>
                  <a:ext uri="{0D108BD9-81ED-4DB2-BD59-A6C34878D82A}">
                    <a16:rowId xmlns:a16="http://schemas.microsoft.com/office/drawing/2014/main" val="784150918"/>
                  </a:ext>
                </a:extLst>
              </a:tr>
            </a:tbl>
          </a:graphicData>
        </a:graphic>
      </p:graphicFrame>
      <p:sp>
        <p:nvSpPr>
          <p:cNvPr id="1078" name="Google Shape;1078;p12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400" b="0" i="0" u="none" strike="noStrike" kern="0" cap="none" spc="0" normalizeH="0" baseline="0" noProof="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13</a:t>
            </a:fld>
            <a:endParaRPr kumimoji="0" sz="14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9569961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Summary &amp; Recommendations for </a:t>
            </a:r>
            <a:r>
              <a:rPr lang="en-US" dirty="0">
                <a:solidFill>
                  <a:srgbClr val="FFC000"/>
                </a:solidFill>
                <a:latin typeface="Calibri" panose="020F0502020204030204" pitchFamily="34" charset="0"/>
                <a:cs typeface="Calibri" panose="020F0502020204030204" pitchFamily="34" charset="0"/>
              </a:rPr>
              <a:t>all products</a:t>
            </a:r>
          </a:p>
        </p:txBody>
      </p:sp>
      <p:sp>
        <p:nvSpPr>
          <p:cNvPr id="3" name="Text Placeholder 2"/>
          <p:cNvSpPr>
            <a:spLocks noGrp="1"/>
          </p:cNvSpPr>
          <p:nvPr>
            <p:ph type="body" idx="1"/>
          </p:nvPr>
        </p:nvSpPr>
        <p:spPr/>
        <p:txBody>
          <a:bodyPr/>
          <a:lstStyle/>
          <a:p>
            <a:pPr fontAlgn="ctr"/>
            <a:r>
              <a:rPr lang="en-US" dirty="0"/>
              <a:t>GOES-16 &amp; GOES-17 NOAT Cryosphere Products Provisional PS-PVR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52BE0-4CA4-4BD3-BC9F-B41F86E8D2EE}" type="slidenum">
              <a:rPr kumimoji="0" lang="en-US" altLang="en-US" sz="1200" b="0" i="0" u="none" strike="noStrike" kern="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spTree>
    <p:extLst>
      <p:ext uri="{BB962C8B-B14F-4D97-AF65-F5344CB8AC3E}">
        <p14:creationId xmlns:p14="http://schemas.microsoft.com/office/powerpoint/2010/main" val="247140632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5"/>
            <a:ext cx="8229600" cy="1380849"/>
          </a:xfrm>
        </p:spPr>
        <p:txBody>
          <a:bodyPr/>
          <a:lstStyle/>
          <a:p>
            <a:r>
              <a:rPr lang="en-US" b="1" dirty="0">
                <a:solidFill>
                  <a:srgbClr val="FFFF00"/>
                </a:solidFill>
              </a:rPr>
              <a:t>Users – All Products</a:t>
            </a:r>
          </a:p>
        </p:txBody>
      </p:sp>
      <p:sp>
        <p:nvSpPr>
          <p:cNvPr id="3" name="Content Placeholder 2"/>
          <p:cNvSpPr>
            <a:spLocks noGrp="1"/>
          </p:cNvSpPr>
          <p:nvPr>
            <p:ph idx="1"/>
          </p:nvPr>
        </p:nvSpPr>
        <p:spPr>
          <a:xfrm>
            <a:off x="457198" y="1503864"/>
            <a:ext cx="8229600" cy="5208658"/>
          </a:xfrm>
        </p:spPr>
        <p:txBody>
          <a:bodyPr/>
          <a:lstStyle/>
          <a:p>
            <a:pPr marL="9525" indent="0">
              <a:buNone/>
            </a:pPr>
            <a:r>
              <a:rPr lang="en-US" sz="2000" dirty="0"/>
              <a:t>Stakeholders: </a:t>
            </a:r>
          </a:p>
          <a:p>
            <a:pPr marL="352425" indent="-342900"/>
            <a:r>
              <a:rPr lang="en-US" sz="2000" dirty="0"/>
              <a:t>STAR, OSPO, NCEI, other users listed below</a:t>
            </a:r>
          </a:p>
          <a:p>
            <a:pPr marL="9525" indent="0">
              <a:buNone/>
            </a:pPr>
            <a:r>
              <a:rPr lang="en-US" sz="2000" dirty="0"/>
              <a:t>Users: </a:t>
            </a:r>
          </a:p>
          <a:p>
            <a:pPr marL="352425" indent="-342900"/>
            <a:r>
              <a:rPr lang="en-US" sz="2000" dirty="0"/>
              <a:t>Ice analysts and forecasters: National Ice Center (NIC), NWS Alaska Sea Ice Program (ASIP), Great Lakes region WFOs (e.g., Duluth, Marquette, Cleveland)</a:t>
            </a:r>
          </a:p>
          <a:p>
            <a:pPr marL="352425" indent="-342900"/>
            <a:r>
              <a:rPr lang="en-US" sz="2000" dirty="0"/>
              <a:t>NWP: NCEP/EMC</a:t>
            </a:r>
          </a:p>
          <a:p>
            <a:pPr marL="9525" indent="0">
              <a:buNone/>
            </a:pPr>
            <a:r>
              <a:rPr lang="en-US" sz="2000" dirty="0"/>
              <a:t>Benefits:</a:t>
            </a:r>
          </a:p>
          <a:p>
            <a:pPr marL="352425" indent="-342900"/>
            <a:r>
              <a:rPr lang="en-US" sz="2000" dirty="0"/>
              <a:t>NIC (part of OPC), ASIP, and NWS WFOs will be provided enhanced ice information for navigation and safety, such as marine operations and lake shore flooding. </a:t>
            </a:r>
          </a:p>
          <a:p>
            <a:pPr marL="352425" indent="-342900"/>
            <a:r>
              <a:rPr lang="en-US" sz="2000" dirty="0"/>
              <a:t>NCEP/EMC will initially use products for verification of their ice model fields, and possibly future assimilation.</a:t>
            </a:r>
          </a:p>
          <a:p>
            <a:pPr marL="352425" indent="-342900"/>
            <a:r>
              <a:rPr lang="en-US" sz="2000" dirty="0"/>
              <a:t>Long-term global sea and lake monitoring.</a:t>
            </a:r>
          </a:p>
          <a:p>
            <a:pPr>
              <a:buFont typeface="Arial" panose="020B0604020202020204" pitchFamily="34" charset="0"/>
              <a:buChar char="•"/>
            </a:pPr>
            <a:endParaRPr lang="en-US" sz="2800" dirty="0"/>
          </a:p>
          <a:p>
            <a:pPr marL="0" indent="0">
              <a:buNone/>
            </a:pPr>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spTree>
    <p:extLst>
      <p:ext uri="{BB962C8B-B14F-4D97-AF65-F5344CB8AC3E}">
        <p14:creationId xmlns:p14="http://schemas.microsoft.com/office/powerpoint/2010/main" val="296948569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5"/>
            <a:ext cx="8229600" cy="1380849"/>
          </a:xfrm>
        </p:spPr>
        <p:txBody>
          <a:bodyPr/>
          <a:lstStyle/>
          <a:p>
            <a:r>
              <a:rPr lang="en-US" b="1" dirty="0">
                <a:solidFill>
                  <a:srgbClr val="FFFF00"/>
                </a:solidFill>
              </a:rPr>
              <a:t>Overall Summary and </a:t>
            </a:r>
            <a:br>
              <a:rPr lang="en-US" b="1" dirty="0">
                <a:solidFill>
                  <a:srgbClr val="FFFF00"/>
                </a:solidFill>
              </a:rPr>
            </a:br>
            <a:r>
              <a:rPr lang="en-US" b="1" dirty="0">
                <a:solidFill>
                  <a:srgbClr val="FFFF00"/>
                </a:solidFill>
              </a:rPr>
              <a:t>Recommendations</a:t>
            </a:r>
          </a:p>
        </p:txBody>
      </p:sp>
      <p:sp>
        <p:nvSpPr>
          <p:cNvPr id="3" name="Content Placeholder 2"/>
          <p:cNvSpPr>
            <a:spLocks noGrp="1"/>
          </p:cNvSpPr>
          <p:nvPr>
            <p:ph idx="1"/>
          </p:nvPr>
        </p:nvSpPr>
        <p:spPr>
          <a:xfrm>
            <a:off x="457198" y="1334814"/>
            <a:ext cx="8229600" cy="5208658"/>
          </a:xfrm>
        </p:spPr>
        <p:txBody>
          <a:bodyPr/>
          <a:lstStyle/>
          <a:p>
            <a:pPr marL="9525" indent="0">
              <a:buNone/>
            </a:pPr>
            <a:r>
              <a:rPr lang="en-US" sz="2000" dirty="0"/>
              <a:t>GOES-16 and -17 ice products generated by the Ground System have been evaluated for a limited period in January 2021. In order to provide a broader dataset, ice products generated by ASSISTT for February-March 2020 were also evaluated. Recommendations are as follows:</a:t>
            </a:r>
          </a:p>
          <a:p>
            <a:pPr marL="346075" indent="-336550"/>
            <a:r>
              <a:rPr lang="en-US" sz="2000" dirty="0">
                <a:solidFill>
                  <a:srgbClr val="FFFF00"/>
                </a:solidFill>
              </a:rPr>
              <a:t>Ice Concentration</a:t>
            </a:r>
            <a:r>
              <a:rPr lang="en-US" sz="2000" dirty="0"/>
              <a:t>: The ice concentration product meets accuracy and precision requirements for GOES-16 and cool-period GOES-17 under all conditions. </a:t>
            </a:r>
            <a:r>
              <a:rPr lang="en-US" sz="2000" dirty="0">
                <a:solidFill>
                  <a:srgbClr val="00FFFF"/>
                </a:solidFill>
              </a:rPr>
              <a:t>We recommend it for Provisional Maturity status. </a:t>
            </a:r>
          </a:p>
          <a:p>
            <a:pPr marL="346075" indent="-336550"/>
            <a:r>
              <a:rPr lang="en-US" sz="2000" dirty="0">
                <a:solidFill>
                  <a:srgbClr val="FFFF00"/>
                </a:solidFill>
              </a:rPr>
              <a:t>Ice Thickness and Age</a:t>
            </a:r>
            <a:r>
              <a:rPr lang="en-US" sz="2000" dirty="0"/>
              <a:t>: The ice thickness and age product meets accuracy and precision requirements for GOES-16 and cool-period GOES-17 under all conditions. </a:t>
            </a:r>
            <a:r>
              <a:rPr lang="en-US" sz="2000" dirty="0">
                <a:solidFill>
                  <a:srgbClr val="00FFFF"/>
                </a:solidFill>
              </a:rPr>
              <a:t>We recommend it for Provisional Maturity status. </a:t>
            </a:r>
          </a:p>
          <a:p>
            <a:pPr marL="346075" indent="-336550"/>
            <a:r>
              <a:rPr lang="en-US" sz="2000" dirty="0">
                <a:solidFill>
                  <a:srgbClr val="FFFF00"/>
                </a:solidFill>
              </a:rPr>
              <a:t>Ice Motion</a:t>
            </a:r>
            <a:r>
              <a:rPr lang="en-US" sz="2000" dirty="0"/>
              <a:t>: The ice motion product does </a:t>
            </a:r>
            <a:r>
              <a:rPr lang="en-US" sz="2000" u="sng" dirty="0"/>
              <a:t>not</a:t>
            </a:r>
            <a:r>
              <a:rPr lang="en-US" sz="2000" dirty="0"/>
              <a:t> meet accuracy and precision requirements for GOES-16 and cool-period GOES-17 under all conditions. </a:t>
            </a:r>
            <a:r>
              <a:rPr lang="en-US" sz="2000" dirty="0">
                <a:solidFill>
                  <a:srgbClr val="FFC000"/>
                </a:solidFill>
              </a:rPr>
              <a:t>We do </a:t>
            </a:r>
            <a:r>
              <a:rPr lang="en-US" sz="2000" u="sng" dirty="0">
                <a:solidFill>
                  <a:srgbClr val="FFC000"/>
                </a:solidFill>
              </a:rPr>
              <a:t>not</a:t>
            </a:r>
            <a:r>
              <a:rPr lang="en-US" sz="2000" dirty="0">
                <a:solidFill>
                  <a:srgbClr val="FFC000"/>
                </a:solidFill>
              </a:rPr>
              <a:t> recommend it for Provisional Maturity status. </a:t>
            </a:r>
            <a:r>
              <a:rPr lang="en-US" sz="2000" dirty="0"/>
              <a:t>We recommend that an additional procedure be added, which has been demonstrated to improve accuracy and precision to the point of meeting requirements.</a:t>
            </a:r>
          </a:p>
          <a:p>
            <a:pPr marL="346075" indent="-336550"/>
            <a:endParaRPr lang="en-US" sz="2000" dirty="0"/>
          </a:p>
          <a:p>
            <a:pPr marL="346075" indent="-336550"/>
            <a:endParaRPr lang="en-US" sz="2000" dirty="0"/>
          </a:p>
          <a:p>
            <a:pPr>
              <a:buFont typeface="Arial" panose="020B0604020202020204" pitchFamily="34" charset="0"/>
              <a:buChar char="•"/>
            </a:pPr>
            <a:endParaRPr lang="en-US" sz="2800" dirty="0"/>
          </a:p>
          <a:p>
            <a:pPr marL="0" indent="0">
              <a:buNone/>
            </a:pPr>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spTree>
    <p:extLst>
      <p:ext uri="{BB962C8B-B14F-4D97-AF65-F5344CB8AC3E}">
        <p14:creationId xmlns:p14="http://schemas.microsoft.com/office/powerpoint/2010/main" val="36686422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Backup Slides</a:t>
            </a:r>
          </a:p>
        </p:txBody>
      </p:sp>
      <p:sp>
        <p:nvSpPr>
          <p:cNvPr id="3" name="Text Placeholder 2"/>
          <p:cNvSpPr>
            <a:spLocks noGrp="1"/>
          </p:cNvSpPr>
          <p:nvPr>
            <p:ph type="body" idx="1"/>
          </p:nvPr>
        </p:nvSpPr>
        <p:spPr/>
        <p:txBody>
          <a:bodyPr/>
          <a:lstStyle/>
          <a:p>
            <a:pPr fontAlgn="ctr"/>
            <a:r>
              <a:rPr lang="en-US" dirty="0"/>
              <a:t>GOES-16 &amp; GOES-17 NOAT Cryosphere Products Provisional PS-PVR</a:t>
            </a: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B52BE0-4CA4-4BD3-BC9F-B41F86E8D2EE}" type="slidenum">
              <a:rPr kumimoji="0" lang="en-US" altLang="en-US" sz="1400" b="0" i="0" u="none" strike="noStrike" kern="0" cap="none" spc="0" normalizeH="0" baseline="0" noProof="0" smtClean="0">
                <a:ln>
                  <a:noFill/>
                </a:ln>
                <a:solidFill>
                  <a:prstClr val="white"/>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133</a:t>
            </a:fld>
            <a:endParaRPr kumimoji="0" lang="en-US" altLang="en-US" sz="1400" b="0" i="0" u="none" strike="noStrike" kern="0" cap="none" spc="0" normalizeH="0" baseline="0" noProof="0" dirty="0">
              <a:ln>
                <a:noFill/>
              </a:ln>
              <a:solidFill>
                <a:prstClr val="white"/>
              </a:solidFill>
              <a:effectLst/>
              <a:uLnTx/>
              <a:uFillTx/>
              <a:latin typeface="Arial"/>
              <a:cs typeface="Arial"/>
              <a:sym typeface="Arial"/>
            </a:endParaRPr>
          </a:p>
        </p:txBody>
      </p:sp>
    </p:spTree>
    <p:extLst>
      <p:ext uri="{BB962C8B-B14F-4D97-AF65-F5344CB8AC3E}">
        <p14:creationId xmlns:p14="http://schemas.microsoft.com/office/powerpoint/2010/main" val="356904062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slide19030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4193" y="113740"/>
            <a:ext cx="8413419" cy="6501278"/>
          </a:xfrm>
          <a:prstGeom prst="rect">
            <a:avLst/>
          </a:prstGeom>
        </p:spPr>
      </p:pic>
    </p:spTree>
    <p:extLst>
      <p:ext uri="{BB962C8B-B14F-4D97-AF65-F5344CB8AC3E}">
        <p14:creationId xmlns:p14="http://schemas.microsoft.com/office/powerpoint/2010/main" val="98879718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11200"/>
            <a:ext cx="9144000" cy="5414818"/>
          </a:xfrm>
          <a:prstGeom prst="rect">
            <a:avLst/>
          </a:prstGeom>
        </p:spPr>
      </p:pic>
    </p:spTree>
    <p:extLst>
      <p:ext uri="{BB962C8B-B14F-4D97-AF65-F5344CB8AC3E}">
        <p14:creationId xmlns:p14="http://schemas.microsoft.com/office/powerpoint/2010/main" val="220159824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457200" y="139770"/>
            <a:ext cx="8229600" cy="1143000"/>
          </a:xfrm>
          <a:prstGeom prst="rect">
            <a:avLst/>
          </a:prstGeom>
        </p:spPr>
        <p:txBody>
          <a:bodyPr lIns="91425" tIns="91425" rIns="91425" bIns="91425" anchor="ctr" anchorCtr="0">
            <a:noAutofit/>
          </a:bodyPr>
          <a:lstStyle/>
          <a:p>
            <a:pPr lvl="0">
              <a:spcBef>
                <a:spcPts val="0"/>
              </a:spcBef>
              <a:buNone/>
            </a:pPr>
            <a:r>
              <a:rPr lang="en-US" dirty="0"/>
              <a:t>Definitions of Metrics</a:t>
            </a:r>
            <a:br>
              <a:rPr lang="en-US" dirty="0"/>
            </a:br>
            <a:r>
              <a:rPr lang="en-US" dirty="0"/>
              <a:t>for Quantitative Comparisons</a:t>
            </a:r>
          </a:p>
        </p:txBody>
      </p:sp>
      <p:sp>
        <p:nvSpPr>
          <p:cNvPr id="133" name="Shape 133"/>
          <p:cNvSpPr txBox="1">
            <a:spLocks noGrp="1"/>
          </p:cNvSpPr>
          <p:nvPr>
            <p:ph type="body" idx="1"/>
          </p:nvPr>
        </p:nvSpPr>
        <p:spPr>
          <a:xfrm>
            <a:off x="457200" y="1465264"/>
            <a:ext cx="8229600" cy="4526100"/>
          </a:xfrm>
          <a:prstGeom prst="rect">
            <a:avLst/>
          </a:prstGeom>
        </p:spPr>
        <p:txBody>
          <a:bodyPr lIns="91425" tIns="91425" rIns="91425" bIns="91425" anchor="t" anchorCtr="0">
            <a:noAutofit/>
          </a:bodyPr>
          <a:lstStyle/>
          <a:p>
            <a:pPr marL="457200" lvl="0" indent="-228600">
              <a:spcBef>
                <a:spcPts val="0"/>
              </a:spcBef>
            </a:pPr>
            <a:r>
              <a:rPr lang="en-US" sz="2400" dirty="0">
                <a:solidFill>
                  <a:srgbClr val="00B050"/>
                </a:solidFill>
              </a:rPr>
              <a:t>Passed</a:t>
            </a:r>
            <a:r>
              <a:rPr lang="en-US" sz="2400" dirty="0"/>
              <a:t>: Accuracy and Precision meet or slightly exceed requirements. Potential contributors for deviations are identified.</a:t>
            </a:r>
          </a:p>
          <a:p>
            <a:pPr marL="457200" lvl="0" indent="-228600" rtl="0">
              <a:spcBef>
                <a:spcPts val="0"/>
              </a:spcBef>
            </a:pPr>
            <a:endParaRPr lang="en-US" sz="2400" dirty="0">
              <a:solidFill>
                <a:srgbClr val="FFFF00"/>
              </a:solidFill>
            </a:endParaRPr>
          </a:p>
          <a:p>
            <a:pPr marL="457200" lvl="0" indent="-228600">
              <a:spcBef>
                <a:spcPts val="0"/>
              </a:spcBef>
            </a:pPr>
            <a:r>
              <a:rPr lang="en-US" sz="2400" dirty="0">
                <a:solidFill>
                  <a:srgbClr val="FFFF00"/>
                </a:solidFill>
              </a:rPr>
              <a:t>Partial-Passed</a:t>
            </a:r>
            <a:r>
              <a:rPr lang="en-US" sz="2400" dirty="0"/>
              <a:t>: Accuracy/Precision deviates significantly from requirements, but potential contributors for deviations are identified.</a:t>
            </a:r>
          </a:p>
          <a:p>
            <a:pPr marL="457200" lvl="0" indent="-228600">
              <a:spcBef>
                <a:spcPts val="0"/>
              </a:spcBef>
            </a:pPr>
            <a:endParaRPr lang="en-US" sz="2400" dirty="0">
              <a:solidFill>
                <a:srgbClr val="FF0000"/>
              </a:solidFill>
            </a:endParaRPr>
          </a:p>
          <a:p>
            <a:pPr marL="457200" lvl="0" indent="-228600">
              <a:spcBef>
                <a:spcPts val="0"/>
              </a:spcBef>
            </a:pPr>
            <a:r>
              <a:rPr lang="en-US" sz="2400" dirty="0">
                <a:solidFill>
                  <a:srgbClr val="FF0000"/>
                </a:solidFill>
              </a:rPr>
              <a:t>Failed</a:t>
            </a:r>
            <a:r>
              <a:rPr lang="en-US" sz="2400" dirty="0"/>
              <a:t>: Accuracy/Precision deviates significantly from requirements and source of poor performance is unknown, or source known and correction requires new algorithm.</a:t>
            </a:r>
          </a:p>
        </p:txBody>
      </p:sp>
      <p:sp>
        <p:nvSpPr>
          <p:cNvPr id="5" name="Slide Number Placeholder 4"/>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136</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46311995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6" name="Shape 926"/>
          <p:cNvSpPr txBox="1">
            <a:spLocks noGrp="1"/>
          </p:cNvSpPr>
          <p:nvPr>
            <p:ph type="title"/>
          </p:nvPr>
        </p:nvSpPr>
        <p:spPr>
          <a:xfrm>
            <a:off x="457200" y="-46037"/>
            <a:ext cx="8229600" cy="1143000"/>
          </a:xfrm>
          <a:prstGeom prst="rect">
            <a:avLst/>
          </a:prstGeom>
          <a:noFill/>
          <a:ln>
            <a:noFill/>
          </a:ln>
        </p:spPr>
        <p:txBody>
          <a:bodyPr lIns="91425" tIns="45700" rIns="91425" bIns="45700" anchor="ctr" anchorCtr="0">
            <a:noAutofit/>
          </a:bodyPr>
          <a:lstStyle/>
          <a:p>
            <a:pPr lvl="0">
              <a:spcBef>
                <a:spcPts val="0"/>
              </a:spcBef>
              <a:spcAft>
                <a:spcPts val="0"/>
              </a:spcAft>
              <a:buClr>
                <a:schemeClr val="lt1"/>
              </a:buClr>
              <a:buSzPct val="25000"/>
            </a:pPr>
            <a:r>
              <a:rPr lang="en-US" sz="3600" b="0" i="0" u="none" strike="noStrike" cap="none" dirty="0">
                <a:latin typeface="Calibri"/>
                <a:ea typeface="Calibri"/>
                <a:cs typeface="Calibri"/>
                <a:sym typeface="Calibri"/>
              </a:rPr>
              <a:t>Risks to Reaching Provisional</a:t>
            </a:r>
            <a:endParaRPr lang="en-US" sz="2800" b="0" i="0" u="none" strike="noStrike" cap="none" dirty="0">
              <a:latin typeface="Calibri"/>
              <a:ea typeface="Calibri"/>
              <a:cs typeface="Calibri"/>
              <a:sym typeface="Calibri"/>
            </a:endParaRPr>
          </a:p>
        </p:txBody>
      </p:sp>
      <p:sp>
        <p:nvSpPr>
          <p:cNvPr id="927" name="Shape 927"/>
          <p:cNvSpPr txBox="1">
            <a:spLocks noGrp="1"/>
          </p:cNvSpPr>
          <p:nvPr>
            <p:ph type="sldNum" idx="12"/>
          </p:nvPr>
        </p:nvSpPr>
        <p:spPr>
          <a:xfrm>
            <a:off x="6553204" y="6356353"/>
            <a:ext cx="2133599" cy="36509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FFFFFF"/>
              </a:buClr>
              <a:buSzPct val="25000"/>
              <a:buFont typeface="Calibri"/>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ct val="25000"/>
                <a:buFont typeface="Calibri"/>
                <a:buNone/>
                <a:tabLst/>
                <a:defRPr/>
              </a:pPr>
              <a:t>137</a:t>
            </a:fld>
            <a:endParaRPr kumimoji="0" lang="en-US"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6" name="Shape 641"/>
          <p:cNvGraphicFramePr/>
          <p:nvPr/>
        </p:nvGraphicFramePr>
        <p:xfrm>
          <a:off x="283443" y="1041745"/>
          <a:ext cx="8274631" cy="5857290"/>
        </p:xfrm>
        <a:graphic>
          <a:graphicData uri="http://schemas.openxmlformats.org/drawingml/2006/table">
            <a:tbl>
              <a:tblPr firstRow="1" bandRow="1">
                <a:noFill/>
              </a:tblPr>
              <a:tblGrid>
                <a:gridCol w="1178340">
                  <a:extLst>
                    <a:ext uri="{9D8B030D-6E8A-4147-A177-3AD203B41FA5}">
                      <a16:colId xmlns:a16="http://schemas.microsoft.com/office/drawing/2014/main" val="20000"/>
                    </a:ext>
                  </a:extLst>
                </a:gridCol>
                <a:gridCol w="2333532">
                  <a:extLst>
                    <a:ext uri="{9D8B030D-6E8A-4147-A177-3AD203B41FA5}">
                      <a16:colId xmlns:a16="http://schemas.microsoft.com/office/drawing/2014/main" val="20001"/>
                    </a:ext>
                  </a:extLst>
                </a:gridCol>
                <a:gridCol w="785563">
                  <a:extLst>
                    <a:ext uri="{9D8B030D-6E8A-4147-A177-3AD203B41FA5}">
                      <a16:colId xmlns:a16="http://schemas.microsoft.com/office/drawing/2014/main" val="20002"/>
                    </a:ext>
                  </a:extLst>
                </a:gridCol>
                <a:gridCol w="1979720">
                  <a:extLst>
                    <a:ext uri="{9D8B030D-6E8A-4147-A177-3AD203B41FA5}">
                      <a16:colId xmlns:a16="http://schemas.microsoft.com/office/drawing/2014/main" val="20003"/>
                    </a:ext>
                  </a:extLst>
                </a:gridCol>
                <a:gridCol w="1997476">
                  <a:extLst>
                    <a:ext uri="{9D8B030D-6E8A-4147-A177-3AD203B41FA5}">
                      <a16:colId xmlns:a16="http://schemas.microsoft.com/office/drawing/2014/main" val="20004"/>
                    </a:ext>
                  </a:extLst>
                </a:gridCol>
              </a:tblGrid>
              <a:tr h="370850">
                <a:tc>
                  <a:txBody>
                    <a:bodyPr/>
                    <a:lstStyle/>
                    <a:p>
                      <a:pPr marL="0" marR="0" lvl="0" indent="0" algn="ctr" rtl="0">
                        <a:spcBef>
                          <a:spcPts val="0"/>
                        </a:spcBef>
                        <a:buSzPct val="25000"/>
                        <a:buNone/>
                      </a:pPr>
                      <a:r>
                        <a:rPr lang="en-US" sz="1400" b="1" u="none" strike="noStrike" cap="none" dirty="0">
                          <a:solidFill>
                            <a:schemeClr val="bg1"/>
                          </a:solidFill>
                        </a:rPr>
                        <a:t>Risk</a:t>
                      </a:r>
                    </a:p>
                  </a:txBody>
                  <a:tcPr marL="91450" marR="91450" marT="45725" marB="45725" anchor="ctr">
                    <a:lnB w="12700" cap="flat" cmpd="sng">
                      <a:solidFill>
                        <a:schemeClr val="dk1"/>
                      </a:solidFill>
                      <a:prstDash val="solid"/>
                      <a:round/>
                      <a:headEnd type="none" w="med" len="med"/>
                      <a:tailEnd type="none" w="med" len="med"/>
                    </a:lnB>
                    <a:solidFill>
                      <a:schemeClr val="accent1"/>
                    </a:solidFill>
                  </a:tcPr>
                </a:tc>
                <a:tc>
                  <a:txBody>
                    <a:bodyPr/>
                    <a:lstStyle/>
                    <a:p>
                      <a:pPr marL="0" marR="0" lvl="0" indent="0" algn="ctr" rtl="0">
                        <a:spcBef>
                          <a:spcPts val="0"/>
                        </a:spcBef>
                        <a:buSzPct val="25000"/>
                        <a:buNone/>
                      </a:pPr>
                      <a:r>
                        <a:rPr lang="en-US" sz="1400" b="1">
                          <a:solidFill>
                            <a:schemeClr val="bg1"/>
                          </a:solidFill>
                        </a:rPr>
                        <a:t>Description</a:t>
                      </a:r>
                    </a:p>
                  </a:txBody>
                  <a:tcPr marL="91450" marR="91450" marT="45725" marB="45725" anchor="ctr">
                    <a:lnB w="12700" cap="flat" cmpd="sng">
                      <a:solidFill>
                        <a:schemeClr val="dk1"/>
                      </a:solidFill>
                      <a:prstDash val="solid"/>
                      <a:round/>
                      <a:headEnd type="none" w="med" len="med"/>
                      <a:tailEnd type="none" w="med" len="med"/>
                    </a:lnB>
                    <a:solidFill>
                      <a:schemeClr val="accent1"/>
                    </a:solidFill>
                  </a:tcPr>
                </a:tc>
                <a:tc>
                  <a:txBody>
                    <a:bodyPr/>
                    <a:lstStyle/>
                    <a:p>
                      <a:pPr marL="0" marR="0" lvl="0" indent="0" algn="ctr" rtl="0">
                        <a:spcBef>
                          <a:spcPts val="0"/>
                        </a:spcBef>
                        <a:buSzPct val="25000"/>
                        <a:buNone/>
                      </a:pPr>
                      <a:r>
                        <a:rPr lang="en-US" sz="1400" b="1">
                          <a:solidFill>
                            <a:schemeClr val="bg1"/>
                          </a:solidFill>
                        </a:rPr>
                        <a:t>Impact</a:t>
                      </a:r>
                    </a:p>
                  </a:txBody>
                  <a:tcPr marL="91450" marR="91450" marT="45725" marB="45725" anchor="ctr">
                    <a:lnB w="12700" cap="flat" cmpd="sng">
                      <a:solidFill>
                        <a:schemeClr val="dk1"/>
                      </a:solidFill>
                      <a:prstDash val="solid"/>
                      <a:round/>
                      <a:headEnd type="none" w="med" len="med"/>
                      <a:tailEnd type="none" w="med" len="med"/>
                    </a:lnB>
                    <a:solidFill>
                      <a:schemeClr val="accent1"/>
                    </a:solidFill>
                  </a:tcPr>
                </a:tc>
                <a:tc>
                  <a:txBody>
                    <a:bodyPr/>
                    <a:lstStyle/>
                    <a:p>
                      <a:pPr marL="0" marR="0" lvl="0" indent="0" algn="ctr" rtl="0">
                        <a:spcBef>
                          <a:spcPts val="0"/>
                        </a:spcBef>
                        <a:buSzPct val="25000"/>
                        <a:buNone/>
                      </a:pPr>
                      <a:r>
                        <a:rPr lang="en-US" sz="1400" b="1" dirty="0">
                          <a:solidFill>
                            <a:schemeClr val="bg1"/>
                          </a:solidFill>
                        </a:rPr>
                        <a:t>Mitigation</a:t>
                      </a:r>
                    </a:p>
                  </a:txBody>
                  <a:tcPr marL="91450" marR="91450" marT="45725" marB="45725" anchor="ctr">
                    <a:lnB w="12700" cap="flat" cmpd="sng">
                      <a:solidFill>
                        <a:schemeClr val="dk1"/>
                      </a:solidFill>
                      <a:prstDash val="solid"/>
                      <a:round/>
                      <a:headEnd type="none" w="med" len="med"/>
                      <a:tailEnd type="none" w="med" len="med"/>
                    </a:lnB>
                    <a:solidFill>
                      <a:schemeClr val="accent1"/>
                    </a:solidFill>
                  </a:tcPr>
                </a:tc>
                <a:tc>
                  <a:txBody>
                    <a:bodyPr/>
                    <a:lstStyle/>
                    <a:p>
                      <a:pPr marL="0" marR="0" lvl="0" indent="0" algn="ctr" rtl="0">
                        <a:spcBef>
                          <a:spcPts val="0"/>
                        </a:spcBef>
                        <a:buSzPct val="25000"/>
                        <a:buNone/>
                      </a:pPr>
                      <a:r>
                        <a:rPr lang="en-US" sz="1400" b="1" dirty="0">
                          <a:solidFill>
                            <a:schemeClr val="bg1"/>
                          </a:solidFill>
                        </a:rPr>
                        <a:t>Current</a:t>
                      </a:r>
                      <a:r>
                        <a:rPr lang="en-US" sz="1400" b="1" baseline="0" dirty="0">
                          <a:solidFill>
                            <a:schemeClr val="bg1"/>
                          </a:solidFill>
                        </a:rPr>
                        <a:t> Status</a:t>
                      </a:r>
                      <a:endParaRPr lang="en-US" sz="1400" b="1" dirty="0">
                        <a:solidFill>
                          <a:schemeClr val="bg1"/>
                        </a:solidFill>
                      </a:endParaRPr>
                    </a:p>
                  </a:txBody>
                  <a:tcPr marL="91450" marR="91450" marT="45725" marB="45725" anchor="ctr">
                    <a:lnB w="12700" cap="flat" cmpd="sng" algn="ctr">
                      <a:solidFill>
                        <a:schemeClr val="dk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370850">
                <a:tc>
                  <a:txBody>
                    <a:bodyPr/>
                    <a:lstStyle/>
                    <a:p>
                      <a:pPr marL="0" marR="0" lvl="0" indent="0" algn="ctr" rtl="0">
                        <a:spcBef>
                          <a:spcPts val="0"/>
                        </a:spcBef>
                        <a:buSzPct val="25000"/>
                        <a:buNone/>
                      </a:pPr>
                      <a:r>
                        <a:rPr lang="en-US" sz="1200" dirty="0"/>
                        <a:t>Focal Plan Module (FPM) overheating</a:t>
                      </a:r>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ctr" defTabSz="457200" rtl="0" eaLnBrk="1" fontAlgn="auto" latinLnBrk="0" hangingPunct="1">
                        <a:lnSpc>
                          <a:spcPct val="100000"/>
                        </a:lnSpc>
                        <a:spcBef>
                          <a:spcPts val="0"/>
                        </a:spcBef>
                        <a:spcAft>
                          <a:spcPts val="0"/>
                        </a:spcAft>
                        <a:buClrTx/>
                        <a:buSzPct val="25000"/>
                        <a:buFontTx/>
                        <a:buNone/>
                        <a:tabLst/>
                        <a:defRPr/>
                      </a:pPr>
                      <a:r>
                        <a:rPr lang="en-US" sz="1200" dirty="0"/>
                        <a:t>Due</a:t>
                      </a:r>
                      <a:r>
                        <a:rPr lang="en-US" sz="1200" baseline="0" dirty="0"/>
                        <a:t> to FPM overheating issue, </a:t>
                      </a:r>
                      <a:r>
                        <a:rPr lang="en-US" sz="1200" kern="1200" dirty="0">
                          <a:solidFill>
                            <a:schemeClr val="tx1"/>
                          </a:solidFill>
                          <a:effectLst/>
                          <a:latin typeface="+mn-lt"/>
                          <a:ea typeface="+mn-ea"/>
                          <a:cs typeface="+mn-cs"/>
                        </a:rPr>
                        <a:t>degradation of L1b data and the upstreaming EDR data as LST algorithm input was expected. This leads to the degradation of LST product especially during the nighttime. The impact is more significant between hours 06 and 15 UTC.</a:t>
                      </a:r>
                      <a:endParaRPr lang="en-US" sz="1200" dirty="0"/>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buSzPct val="25000"/>
                        <a:buNone/>
                      </a:pPr>
                      <a:r>
                        <a:rPr lang="en-US" sz="1200" dirty="0"/>
                        <a:t>Major</a:t>
                      </a:r>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rgbClr val="FF0000"/>
                    </a:solidFill>
                  </a:tcPr>
                </a:tc>
                <a:tc>
                  <a:txBody>
                    <a:bodyPr/>
                    <a:lstStyle/>
                    <a:p>
                      <a:pPr marL="0" marR="0" lvl="0" indent="0" algn="ctr" rtl="0">
                        <a:spcBef>
                          <a:spcPts val="0"/>
                        </a:spcBef>
                        <a:buSzPct val="25000"/>
                        <a:buNone/>
                      </a:pPr>
                      <a:r>
                        <a:rPr lang="en-US" sz="1200" dirty="0"/>
                        <a:t>LST team evaluates</a:t>
                      </a:r>
                      <a:r>
                        <a:rPr lang="en-US" sz="1200" baseline="0" dirty="0"/>
                        <a:t> the product with relatively low impact from the issue, by removing high and unstable FPM temperature periods. The team is also working on a mitigation algorithm towards the Delta maturity.</a:t>
                      </a:r>
                      <a:endParaRPr lang="en-US" sz="1200" dirty="0"/>
                    </a:p>
                  </a:txBody>
                  <a:tcPr marL="91450" marR="91450" marT="45725" marB="45725" anchor="ctr">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buSzPct val="25000"/>
                        <a:buNone/>
                      </a:pPr>
                      <a:r>
                        <a:rPr lang="en-US" sz="1200" dirty="0"/>
                        <a:t>The periods with</a:t>
                      </a:r>
                      <a:r>
                        <a:rPr lang="en-US" sz="1200" baseline="0" dirty="0"/>
                        <a:t> high and unstable FPM temperature were removed for evaluation of the product performance. A mitigation algorithm is being worked on.</a:t>
                      </a:r>
                      <a:endParaRPr lang="en-US" sz="1200" dirty="0"/>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rgbClr val="009900"/>
                    </a:solidFill>
                  </a:tcPr>
                </a:tc>
                <a:extLst>
                  <a:ext uri="{0D108BD9-81ED-4DB2-BD59-A6C34878D82A}">
                    <a16:rowId xmlns:a16="http://schemas.microsoft.com/office/drawing/2014/main" val="10001"/>
                  </a:ext>
                </a:extLst>
              </a:tr>
              <a:tr h="370850">
                <a:tc>
                  <a:txBody>
                    <a:bodyPr/>
                    <a:lstStyle/>
                    <a:p>
                      <a:pPr marL="0" marR="0" lvl="0" indent="0" algn="ctr" rtl="0">
                        <a:spcBef>
                          <a:spcPts val="0"/>
                        </a:spcBef>
                        <a:buSzPct val="25000"/>
                        <a:buNone/>
                      </a:pPr>
                      <a:r>
                        <a:rPr lang="en-US" sz="1200" dirty="0"/>
                        <a:t>Navigation / Registration</a:t>
                      </a:r>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buSzPct val="25000"/>
                        <a:buNone/>
                      </a:pPr>
                      <a:r>
                        <a:rPr lang="en-US" sz="1200" dirty="0"/>
                        <a:t>Errors</a:t>
                      </a:r>
                      <a:r>
                        <a:rPr lang="en-US" sz="1200" baseline="0" dirty="0"/>
                        <a:t> in sensor navigation/registration might degrade the LST data performance, though the band to band co-registration issue has been greatly reduced since L1b data beta maturity.</a:t>
                      </a:r>
                      <a:endParaRPr lang="en-US" sz="1200" dirty="0"/>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buSzPct val="25000"/>
                        <a:buNone/>
                      </a:pPr>
                      <a:r>
                        <a:rPr lang="en-US" sz="1200" dirty="0"/>
                        <a:t>Unknown</a:t>
                      </a:r>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rgbClr val="FF0000"/>
                    </a:solidFill>
                  </a:tcPr>
                </a:tc>
                <a:tc>
                  <a:txBody>
                    <a:bodyPr/>
                    <a:lstStyle/>
                    <a:p>
                      <a:pPr marL="0" marR="0" lvl="0" indent="0" algn="ctr" rtl="0">
                        <a:spcBef>
                          <a:spcPts val="0"/>
                        </a:spcBef>
                        <a:buSzPct val="25000"/>
                        <a:buNone/>
                      </a:pPr>
                      <a:r>
                        <a:rPr lang="en-US" sz="1200" dirty="0"/>
                        <a:t>LST team is</a:t>
                      </a:r>
                      <a:r>
                        <a:rPr lang="en-US" sz="1200" baseline="0" dirty="0"/>
                        <a:t> actively monitoring the issue.</a:t>
                      </a:r>
                      <a:endParaRPr lang="en-US" sz="1200" dirty="0"/>
                    </a:p>
                  </a:txBody>
                  <a:tcPr marL="91450" marR="91450" marT="45725" marB="45725" anchor="ctr">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buSzPct val="25000"/>
                        <a:buNone/>
                      </a:pPr>
                      <a:r>
                        <a:rPr lang="en-US" sz="1200" dirty="0"/>
                        <a:t>The issue was reported to be fixed on Sept. 13, 2018. No obvious navigation</a:t>
                      </a:r>
                      <a:r>
                        <a:rPr lang="en-US" sz="1200" baseline="0" dirty="0"/>
                        <a:t> issues have been found.</a:t>
                      </a:r>
                      <a:endParaRPr lang="en-US" sz="1200" dirty="0"/>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rgbClr val="009900"/>
                    </a:solidFill>
                  </a:tcPr>
                </a:tc>
                <a:extLst>
                  <a:ext uri="{0D108BD9-81ED-4DB2-BD59-A6C34878D82A}">
                    <a16:rowId xmlns:a16="http://schemas.microsoft.com/office/drawing/2014/main" val="10002"/>
                  </a:ext>
                </a:extLst>
              </a:tr>
              <a:tr h="370850">
                <a:tc>
                  <a:txBody>
                    <a:bodyPr/>
                    <a:lstStyle/>
                    <a:p>
                      <a:pPr marL="0" marR="0" lvl="0" indent="0" algn="ctr" rtl="0">
                        <a:spcBef>
                          <a:spcPts val="0"/>
                        </a:spcBef>
                        <a:buSzPct val="25000"/>
                        <a:buNone/>
                      </a:pPr>
                      <a:r>
                        <a:rPr lang="en-US" sz="1200" dirty="0"/>
                        <a:t>outdated Emissivity used</a:t>
                      </a:r>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buSzPct val="25000"/>
                        <a:buNone/>
                      </a:pPr>
                      <a:r>
                        <a:rPr lang="en-US" sz="1200" dirty="0" err="1"/>
                        <a:t>Seebor</a:t>
                      </a:r>
                      <a:r>
                        <a:rPr lang="en-US" sz="1200" dirty="0"/>
                        <a:t> emissivity monthly average at year 2005 used in LST</a:t>
                      </a:r>
                      <a:r>
                        <a:rPr lang="en-US" sz="1200" baseline="0" dirty="0"/>
                        <a:t> retrieval might not be tuned to ABI sensor and can not reflect the real-time variation of the land surface.</a:t>
                      </a:r>
                      <a:endParaRPr lang="en-US" sz="1200" dirty="0"/>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buSzPct val="25000"/>
                        <a:buNone/>
                      </a:pPr>
                      <a:r>
                        <a:rPr lang="en-US" sz="1200" dirty="0"/>
                        <a:t>Intermediate</a:t>
                      </a:r>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00"/>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dirty="0"/>
                        <a:t>LST AWG</a:t>
                      </a:r>
                      <a:r>
                        <a:rPr lang="en-US" sz="1200" baseline="0" dirty="0"/>
                        <a:t> has developed the split-window channel emissivity for ABI sensor.</a:t>
                      </a:r>
                      <a:endParaRPr lang="en-US" sz="1200" dirty="0"/>
                    </a:p>
                  </a:txBody>
                  <a:tcPr marL="91450" marR="91450" marT="45725" marB="45725" anchor="ctr">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dirty="0"/>
                        <a:t>LST AWG developed</a:t>
                      </a:r>
                      <a:r>
                        <a:rPr lang="en-US" sz="1200" baseline="0" dirty="0"/>
                        <a:t> the emissivity product for ABI sensor. Implementation in operational LST retrieval is not scheduled yet.</a:t>
                      </a:r>
                      <a:endParaRPr lang="en-US" sz="1200" dirty="0"/>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370850">
                <a:tc>
                  <a:txBody>
                    <a:bodyPr/>
                    <a:lstStyle/>
                    <a:p>
                      <a:pPr marL="0" marR="0" lvl="0" indent="0" algn="ctr" rtl="0">
                        <a:spcBef>
                          <a:spcPts val="0"/>
                        </a:spcBef>
                        <a:buSzPct val="25000"/>
                        <a:buNone/>
                      </a:pPr>
                      <a:r>
                        <a:rPr lang="en-US" sz="1200" dirty="0"/>
                        <a:t>FD LST aggregation impact</a:t>
                      </a:r>
                    </a:p>
                  </a:txBody>
                  <a:tcPr marL="91450" marR="91450" marT="45725" marB="45725" anchor="ctr">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buSzPct val="25000"/>
                        <a:buNone/>
                      </a:pPr>
                      <a:r>
                        <a:rPr lang="en-US" sz="1200" dirty="0"/>
                        <a:t>Pixel</a:t>
                      </a:r>
                      <a:r>
                        <a:rPr lang="en-US" sz="1200" baseline="0" dirty="0"/>
                        <a:t> size of FD LST is 10 km and has large mismatch with the SURFRAD in-situ (~ a few tens meters)</a:t>
                      </a:r>
                      <a:endParaRPr lang="en-US" sz="1200" dirty="0"/>
                    </a:p>
                  </a:txBody>
                  <a:tcPr marL="91450" marR="91450" marT="45725" marB="45725" anchor="ctr">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buSzPct val="25000"/>
                        <a:buNone/>
                      </a:pPr>
                      <a:r>
                        <a:rPr lang="en-US" sz="1200" dirty="0"/>
                        <a:t>Unknown</a:t>
                      </a:r>
                    </a:p>
                  </a:txBody>
                  <a:tcPr marL="91450" marR="91450" marT="45725" marB="45725" anchor="ctr">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rgbClr val="FFFF00"/>
                    </a:solidFill>
                  </a:tcPr>
                </a:tc>
                <a:tc>
                  <a:txBody>
                    <a:bodyPr/>
                    <a:lstStyle/>
                    <a:p>
                      <a:pPr marL="0" marR="0" lvl="0" indent="0" algn="ctr" rtl="0">
                        <a:spcBef>
                          <a:spcPts val="0"/>
                        </a:spcBef>
                        <a:buSzPct val="25000"/>
                        <a:buNone/>
                      </a:pPr>
                      <a:r>
                        <a:rPr lang="en-US" sz="1200" dirty="0"/>
                        <a:t>TBD</a:t>
                      </a:r>
                    </a:p>
                  </a:txBody>
                  <a:tcPr marL="91450" marR="91450" marT="45725" marB="45725" anchor="ctr">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buSzPct val="25000"/>
                        <a:buNone/>
                      </a:pPr>
                      <a:r>
                        <a:rPr lang="en-US" sz="1200" dirty="0"/>
                        <a:t>Validation results</a:t>
                      </a:r>
                      <a:r>
                        <a:rPr lang="en-US" sz="1200" baseline="0" dirty="0"/>
                        <a:t> with in-situ observations is acceptable. Site characterization is being studied.</a:t>
                      </a:r>
                      <a:endParaRPr lang="en-US" sz="1200" dirty="0"/>
                    </a:p>
                  </a:txBody>
                  <a:tcPr marL="91450" marR="91450" marT="45725" marB="45725" anchor="ctr">
                    <a:lnL w="12700" cap="flat" cmpd="sng" algn="ctr">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06402376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FPM Temperature Period</a:t>
            </a:r>
          </a:p>
        </p:txBody>
      </p:sp>
      <p:sp>
        <p:nvSpPr>
          <p:cNvPr id="5" name="Slide Number Placeholder 4"/>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fld id="{00000000-1234-1234-1234-123412341234}" type="slidenum">
              <a:rPr kumimoji="0" lang="en-US" sz="1200" b="0" i="0" u="none" strike="noStrike" kern="0" cap="none" spc="0" normalizeH="0" baseline="0" noProof="0" smtClean="0">
                <a:ln>
                  <a:noFill/>
                </a:ln>
                <a:solidFill>
                  <a:prstClr val="white"/>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t>138</a:t>
            </a:fld>
            <a:endParaRPr kumimoji="0" lang="en-US" sz="1200" b="0" i="0" u="none" strike="noStrike" kern="0" cap="none" spc="0" normalizeH="0" baseline="0" noProof="0">
              <a:ln>
                <a:noFill/>
              </a:ln>
              <a:solidFill>
                <a:prstClr val="white"/>
              </a:solidFill>
              <a:effectLst/>
              <a:uLnTx/>
              <a:uFillTx/>
              <a:latin typeface="Calibri"/>
              <a:ea typeface="Calibri"/>
              <a:cs typeface="Calibri"/>
              <a:sym typeface="Calibri"/>
            </a:endParaRPr>
          </a:p>
        </p:txBody>
      </p:sp>
      <p:pic>
        <p:nvPicPr>
          <p:cNvPr id="6" name="Picture 5"/>
          <p:cNvPicPr>
            <a:picLocks noChangeAspect="1"/>
          </p:cNvPicPr>
          <p:nvPr/>
        </p:nvPicPr>
        <p:blipFill>
          <a:blip r:embed="rId3"/>
          <a:stretch>
            <a:fillRect/>
          </a:stretch>
        </p:blipFill>
        <p:spPr>
          <a:xfrm>
            <a:off x="303566" y="883203"/>
            <a:ext cx="8795657" cy="5377542"/>
          </a:xfrm>
          <a:prstGeom prst="rect">
            <a:avLst/>
          </a:prstGeom>
        </p:spPr>
      </p:pic>
      <p:sp>
        <p:nvSpPr>
          <p:cNvPr id="3" name="TextBox 2"/>
          <p:cNvSpPr txBox="1"/>
          <p:nvPr/>
        </p:nvSpPr>
        <p:spPr>
          <a:xfrm>
            <a:off x="772885" y="6356353"/>
            <a:ext cx="6770915"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ial"/>
                <a:cs typeface="Arial"/>
                <a:sym typeface="Arial"/>
                <a:hlinkClick r:id="rId4"/>
              </a:rPr>
              <a:t>https://</a:t>
            </a:r>
            <a:r>
              <a:rPr kumimoji="0" lang="en-US" sz="1800" b="0" i="0" u="none" strike="noStrike" kern="0" cap="none" spc="0" normalizeH="0" baseline="0" noProof="0" dirty="0">
                <a:ln>
                  <a:noFill/>
                </a:ln>
                <a:solidFill>
                  <a:srgbClr val="FF0000"/>
                </a:solidFill>
                <a:effectLst/>
                <a:uLnTx/>
                <a:uFillTx/>
                <a:latin typeface="Arial"/>
                <a:cs typeface="Arial"/>
                <a:sym typeface="Arial"/>
                <a:hlinkClick r:id="rId4"/>
              </a:rPr>
              <a:t>www.goes-r.gov/users/GOES-17-ABI-Performance.html</a:t>
            </a:r>
            <a:endParaRPr kumimoji="0" lang="en-US" sz="1800" b="0" i="0" u="none" strike="noStrike" kern="0" cap="none" spc="0" normalizeH="0" baseline="0" noProof="0" dirty="0">
              <a:ln>
                <a:noFill/>
              </a:ln>
              <a:solidFill>
                <a:srgbClr val="FF0000"/>
              </a:solidFill>
              <a:effectLst/>
              <a:uLnTx/>
              <a:uFillTx/>
              <a:latin typeface="Arial"/>
              <a:cs typeface="Arial"/>
              <a:sym typeface="Arial"/>
            </a:endParaRPr>
          </a:p>
        </p:txBody>
      </p:sp>
    </p:spTree>
    <p:extLst>
      <p:ext uri="{BB962C8B-B14F-4D97-AF65-F5344CB8AC3E}">
        <p14:creationId xmlns:p14="http://schemas.microsoft.com/office/powerpoint/2010/main" val="10982544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prstGeom prst="rect">
            <a:avLst/>
          </a:prstGeom>
        </p:spPr>
        <p:txBody>
          <a:bodyPr lIns="91425" tIns="91425" rIns="91425" bIns="91425" anchor="ctr" anchorCtr="0">
            <a:noAutofit/>
          </a:bodyPr>
          <a:lstStyle/>
          <a:p>
            <a:pPr lvl="0"/>
            <a:r>
              <a:rPr lang="en-US" sz="3400" dirty="0"/>
              <a:t>GOES-16 and GOES-17 Data </a:t>
            </a:r>
            <a:br>
              <a:rPr lang="en-US" sz="3400" dirty="0"/>
            </a:br>
            <a:r>
              <a:rPr lang="en-US" sz="3400" dirty="0"/>
              <a:t>Used in this Review</a:t>
            </a:r>
          </a:p>
        </p:txBody>
      </p:sp>
      <p:sp>
        <p:nvSpPr>
          <p:cNvPr id="5" name="Slide Number Placeholder 4"/>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prstClr val="white"/>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14</a:t>
            </a:fld>
            <a:endParaRPr kumimoji="0" lang="en-US" sz="120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 name="Shape 133">
            <a:extLst>
              <a:ext uri="{FF2B5EF4-FFF2-40B4-BE49-F238E27FC236}">
                <a16:creationId xmlns:a16="http://schemas.microsoft.com/office/drawing/2014/main" id="{CAAF6714-09E5-494C-B7FE-EC897D21D630}"/>
              </a:ext>
            </a:extLst>
          </p:cNvPr>
          <p:cNvSpPr txBox="1">
            <a:spLocks noGrp="1"/>
          </p:cNvSpPr>
          <p:nvPr>
            <p:ph type="body" idx="1"/>
          </p:nvPr>
        </p:nvSpPr>
        <p:spPr>
          <a:xfrm>
            <a:off x="225040" y="1611961"/>
            <a:ext cx="8693919" cy="3819905"/>
          </a:xfrm>
          <a:prstGeom prst="rect">
            <a:avLst/>
          </a:prstGeom>
        </p:spPr>
        <p:txBody>
          <a:bodyPr lIns="91425" tIns="91425" rIns="91425" bIns="91425" anchor="t" anchorCtr="0">
            <a:normAutofit/>
          </a:bodyPr>
          <a:lstStyle/>
          <a:p>
            <a:pPr marL="457200" indent="-228600">
              <a:spcBef>
                <a:spcPts val="0"/>
              </a:spcBef>
            </a:pPr>
            <a:r>
              <a:rPr lang="en-US" sz="2800" b="1" dirty="0"/>
              <a:t>GOES-16/17 GS/PDA Data </a:t>
            </a:r>
          </a:p>
          <a:p>
            <a:pPr marL="971550" lvl="1" indent="-342900">
              <a:spcBef>
                <a:spcPts val="0"/>
              </a:spcBef>
              <a:buFont typeface="Wingdings" pitchFamily="2" charset="2"/>
              <a:buChar char="v"/>
            </a:pPr>
            <a:r>
              <a:rPr lang="en-US" sz="2400" dirty="0"/>
              <a:t>Goes-16 Full Disk data every 3-6 hours January 10-18, 2021</a:t>
            </a:r>
            <a:r>
              <a:rPr lang="en-US" sz="2400" b="1" dirty="0"/>
              <a:t> </a:t>
            </a:r>
          </a:p>
          <a:p>
            <a:pPr marL="971550" lvl="1" indent="-342900">
              <a:spcBef>
                <a:spcPts val="0"/>
              </a:spcBef>
              <a:buFont typeface="Wingdings" pitchFamily="2" charset="2"/>
              <a:buChar char="v"/>
            </a:pPr>
            <a:r>
              <a:rPr lang="en-US" sz="2400" dirty="0"/>
              <a:t>Goes-17 Full Disk data every 3-6 hours January 11-18, 2021</a:t>
            </a:r>
          </a:p>
          <a:p>
            <a:pPr marL="457200" indent="-228600">
              <a:spcBef>
                <a:spcPts val="0"/>
              </a:spcBef>
            </a:pPr>
            <a:endParaRPr lang="en-US" sz="2800" b="1" dirty="0"/>
          </a:p>
          <a:p>
            <a:pPr marL="457200" indent="-228600">
              <a:spcBef>
                <a:spcPts val="0"/>
              </a:spcBef>
            </a:pPr>
            <a:r>
              <a:rPr lang="en-US" sz="2800" b="1" dirty="0"/>
              <a:t>GOES-16/17 Framework Data from ASSISTT </a:t>
            </a:r>
          </a:p>
          <a:p>
            <a:pPr marL="1085850" lvl="1" indent="-457200">
              <a:spcBef>
                <a:spcPts val="0"/>
              </a:spcBef>
              <a:buFont typeface="Wingdings" pitchFamily="2" charset="2"/>
              <a:buChar char="v"/>
            </a:pPr>
            <a:r>
              <a:rPr lang="en-US" sz="2400" dirty="0"/>
              <a:t>GOES-16 Feb 3,4,5, 12-25, March 1-10 2020 hourly FD data </a:t>
            </a:r>
          </a:p>
          <a:p>
            <a:pPr marL="1085850" lvl="1" indent="-457200">
              <a:spcBef>
                <a:spcPts val="0"/>
              </a:spcBef>
              <a:buFont typeface="Wingdings" pitchFamily="2" charset="2"/>
              <a:buChar char="v"/>
            </a:pPr>
            <a:r>
              <a:rPr lang="en-US" sz="2400" dirty="0"/>
              <a:t>GOES-17 Feb 3,4,5, 12-25, March 1-10 2020 hourly FD data </a:t>
            </a:r>
          </a:p>
          <a:p>
            <a:pPr marL="628650" lvl="1" indent="0">
              <a:spcBef>
                <a:spcPts val="0"/>
              </a:spcBef>
              <a:buNone/>
            </a:pPr>
            <a:endParaRPr lang="en-US" sz="1600" dirty="0"/>
          </a:p>
        </p:txBody>
      </p:sp>
    </p:spTree>
    <p:extLst>
      <p:ext uri="{BB962C8B-B14F-4D97-AF65-F5344CB8AC3E}">
        <p14:creationId xmlns:p14="http://schemas.microsoft.com/office/powerpoint/2010/main" val="8919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52BE0-4CA4-4BD3-BC9F-B41F86E8D2EE}" type="slidenum">
              <a:rPr kumimoji="0" lang="en-US" altLang="en-US" sz="1200" b="0" i="0" u="none" strike="noStrike" kern="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sp>
        <p:nvSpPr>
          <p:cNvPr id="13" name="Shape 329"/>
          <p:cNvSpPr txBox="1">
            <a:spLocks noGrp="1"/>
          </p:cNvSpPr>
          <p:nvPr>
            <p:ph type="title"/>
          </p:nvPr>
        </p:nvSpPr>
        <p:spPr>
          <a:xfrm>
            <a:off x="457200" y="112556"/>
            <a:ext cx="8229600" cy="807308"/>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i="0" u="none" strike="noStrike" cap="none" dirty="0">
                <a:solidFill>
                  <a:schemeClr val="lt1"/>
                </a:solidFill>
                <a:latin typeface="Calibri"/>
                <a:ea typeface="Calibri"/>
                <a:cs typeface="Calibri"/>
                <a:sym typeface="Calibri"/>
              </a:rPr>
              <a:t>Visual Inspection</a:t>
            </a:r>
          </a:p>
        </p:txBody>
      </p:sp>
      <p:pic>
        <p:nvPicPr>
          <p:cNvPr id="20" name="Picture 19">
            <a:extLst>
              <a:ext uri="{FF2B5EF4-FFF2-40B4-BE49-F238E27FC236}">
                <a16:creationId xmlns:a16="http://schemas.microsoft.com/office/drawing/2014/main" id="{239194FC-9574-D144-9850-1F5DEE6E7A0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232452"/>
            <a:ext cx="4480560" cy="4480560"/>
          </a:xfrm>
          <a:prstGeom prst="rect">
            <a:avLst/>
          </a:prstGeom>
        </p:spPr>
      </p:pic>
      <p:pic>
        <p:nvPicPr>
          <p:cNvPr id="22" name="Picture 21">
            <a:extLst>
              <a:ext uri="{FF2B5EF4-FFF2-40B4-BE49-F238E27FC236}">
                <a16:creationId xmlns:a16="http://schemas.microsoft.com/office/drawing/2014/main" id="{3380A1E9-37B6-2645-9EA0-BA273B33AAD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663442" y="1232452"/>
            <a:ext cx="4480560" cy="4480560"/>
          </a:xfrm>
          <a:prstGeom prst="rect">
            <a:avLst/>
          </a:prstGeom>
        </p:spPr>
      </p:pic>
      <p:sp>
        <p:nvSpPr>
          <p:cNvPr id="23" name="TextBox 22">
            <a:extLst>
              <a:ext uri="{FF2B5EF4-FFF2-40B4-BE49-F238E27FC236}">
                <a16:creationId xmlns:a16="http://schemas.microsoft.com/office/drawing/2014/main" id="{8028147E-14DC-7F4E-B919-012E8879D4D2}"/>
              </a:ext>
            </a:extLst>
          </p:cNvPr>
          <p:cNvSpPr txBox="1"/>
          <p:nvPr/>
        </p:nvSpPr>
        <p:spPr>
          <a:xfrm>
            <a:off x="79363" y="5952227"/>
            <a:ext cx="43218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rial"/>
                <a:cs typeface="Arial"/>
                <a:sym typeface="Arial"/>
              </a:rPr>
              <a:t>GOES-16 FD ice concentration from Jan 10-18 2021</a:t>
            </a:r>
          </a:p>
        </p:txBody>
      </p:sp>
      <p:sp>
        <p:nvSpPr>
          <p:cNvPr id="24" name="TextBox 23">
            <a:extLst>
              <a:ext uri="{FF2B5EF4-FFF2-40B4-BE49-F238E27FC236}">
                <a16:creationId xmlns:a16="http://schemas.microsoft.com/office/drawing/2014/main" id="{A42F0874-050C-3D40-B5AD-DE44C6C355BE}"/>
              </a:ext>
            </a:extLst>
          </p:cNvPr>
          <p:cNvSpPr txBox="1"/>
          <p:nvPr/>
        </p:nvSpPr>
        <p:spPr>
          <a:xfrm>
            <a:off x="4742805" y="5950840"/>
            <a:ext cx="43218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rial"/>
                <a:cs typeface="Arial"/>
                <a:sym typeface="Arial"/>
              </a:rPr>
              <a:t>GOES-17 FD ice concentration from Jan 11-18 2021</a:t>
            </a:r>
          </a:p>
        </p:txBody>
      </p:sp>
    </p:spTree>
    <p:extLst>
      <p:ext uri="{BB962C8B-B14F-4D97-AF65-F5344CB8AC3E}">
        <p14:creationId xmlns:p14="http://schemas.microsoft.com/office/powerpoint/2010/main" val="1699578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9" y="54486"/>
            <a:ext cx="7772400" cy="808038"/>
          </a:xfrm>
        </p:spPr>
        <p:txBody>
          <a:bodyPr/>
          <a:lstStyle/>
          <a:p>
            <a:pPr algn="ctr"/>
            <a:r>
              <a:rPr lang="en-US" dirty="0"/>
              <a:t>Product Inspection</a:t>
            </a:r>
          </a:p>
        </p:txBody>
      </p:sp>
      <p:graphicFrame>
        <p:nvGraphicFramePr>
          <p:cNvPr id="10" name="Content Placeholder 3"/>
          <p:cNvGraphicFramePr>
            <a:graphicFrameLocks/>
          </p:cNvGraphicFramePr>
          <p:nvPr>
            <p:extLst>
              <p:ext uri="{D42A27DB-BD31-4B8C-83A1-F6EECF244321}">
                <p14:modId xmlns:p14="http://schemas.microsoft.com/office/powerpoint/2010/main" val="3439537888"/>
              </p:ext>
            </p:extLst>
          </p:nvPr>
        </p:nvGraphicFramePr>
        <p:xfrm>
          <a:off x="2108838" y="2555145"/>
          <a:ext cx="4680613" cy="1054292"/>
        </p:xfrm>
        <a:graphic>
          <a:graphicData uri="http://schemas.openxmlformats.org/drawingml/2006/table">
            <a:tbl>
              <a:tblPr/>
              <a:tblGrid>
                <a:gridCol w="1615519">
                  <a:extLst>
                    <a:ext uri="{9D8B030D-6E8A-4147-A177-3AD203B41FA5}">
                      <a16:colId xmlns:a16="http://schemas.microsoft.com/office/drawing/2014/main" val="20000"/>
                    </a:ext>
                  </a:extLst>
                </a:gridCol>
                <a:gridCol w="692365">
                  <a:extLst>
                    <a:ext uri="{9D8B030D-6E8A-4147-A177-3AD203B41FA5}">
                      <a16:colId xmlns:a16="http://schemas.microsoft.com/office/drawing/2014/main" val="20001"/>
                    </a:ext>
                  </a:extLst>
                </a:gridCol>
                <a:gridCol w="807759">
                  <a:extLst>
                    <a:ext uri="{9D8B030D-6E8A-4147-A177-3AD203B41FA5}">
                      <a16:colId xmlns:a16="http://schemas.microsoft.com/office/drawing/2014/main" val="20002"/>
                    </a:ext>
                  </a:extLst>
                </a:gridCol>
                <a:gridCol w="807759">
                  <a:extLst>
                    <a:ext uri="{9D8B030D-6E8A-4147-A177-3AD203B41FA5}">
                      <a16:colId xmlns:a16="http://schemas.microsoft.com/office/drawing/2014/main" val="20003"/>
                    </a:ext>
                  </a:extLst>
                </a:gridCol>
                <a:gridCol w="757211">
                  <a:extLst>
                    <a:ext uri="{9D8B030D-6E8A-4147-A177-3AD203B41FA5}">
                      <a16:colId xmlns:a16="http://schemas.microsoft.com/office/drawing/2014/main" val="20004"/>
                    </a:ext>
                  </a:extLst>
                </a:gridCol>
              </a:tblGrid>
              <a:tr h="223783">
                <a:tc rowSpan="2">
                  <a:txBody>
                    <a:bodyPr/>
                    <a:lstStyle/>
                    <a:p>
                      <a:pPr marL="0" marR="0" algn="ctr">
                        <a:lnSpc>
                          <a:spcPct val="115000"/>
                        </a:lnSpc>
                        <a:spcBef>
                          <a:spcPts val="0"/>
                        </a:spcBef>
                        <a:spcAft>
                          <a:spcPts val="0"/>
                        </a:spcAft>
                      </a:pPr>
                      <a:r>
                        <a:rPr lang="en-US" sz="1600" dirty="0">
                          <a:latin typeface="Calibri"/>
                          <a:ea typeface="SimSun"/>
                          <a:cs typeface="Times New Roman"/>
                        </a:rPr>
                        <a:t>Bit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4">
                  <a:txBody>
                    <a:bodyPr/>
                    <a:lstStyle/>
                    <a:p>
                      <a:pPr marL="0" marR="0" algn="ctr">
                        <a:lnSpc>
                          <a:spcPct val="115000"/>
                        </a:lnSpc>
                        <a:spcBef>
                          <a:spcPts val="0"/>
                        </a:spcBef>
                        <a:spcAft>
                          <a:spcPts val="0"/>
                        </a:spcAft>
                      </a:pPr>
                      <a:r>
                        <a:rPr lang="en-US" sz="1600" dirty="0">
                          <a:latin typeface="Calibri"/>
                          <a:ea typeface="SimSun"/>
                          <a:cs typeface="Times New Roman"/>
                        </a:rPr>
                        <a:t>Meaning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0" marR="0" algn="ctr">
                        <a:lnSpc>
                          <a:spcPct val="115000"/>
                        </a:lnSpc>
                        <a:spcBef>
                          <a:spcPts val="0"/>
                        </a:spcBef>
                        <a:spcAft>
                          <a:spcPts val="0"/>
                        </a:spcAft>
                      </a:pP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0" marR="0" algn="ctr">
                        <a:lnSpc>
                          <a:spcPct val="115000"/>
                        </a:lnSpc>
                        <a:spcBef>
                          <a:spcPts val="0"/>
                        </a:spcBef>
                        <a:spcAft>
                          <a:spcPts val="0"/>
                        </a:spcAft>
                      </a:pP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0" marR="0" algn="ctr">
                        <a:lnSpc>
                          <a:spcPct val="115000"/>
                        </a:lnSpc>
                        <a:spcBef>
                          <a:spcPts val="0"/>
                        </a:spcBef>
                        <a:spcAft>
                          <a:spcPts val="0"/>
                        </a:spcAft>
                      </a:pP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23783">
                <a:tc vMerge="1">
                  <a:txBody>
                    <a:bodyPr/>
                    <a:lstStyle/>
                    <a:p>
                      <a:endParaRPr lang="en-US"/>
                    </a:p>
                  </a:txBody>
                  <a:tcPr/>
                </a:tc>
                <a:tc>
                  <a:txBody>
                    <a:bodyPr/>
                    <a:lstStyle/>
                    <a:p>
                      <a:pPr marL="0" marR="0" algn="ctr">
                        <a:lnSpc>
                          <a:spcPct val="115000"/>
                        </a:lnSpc>
                        <a:spcBef>
                          <a:spcPts val="0"/>
                        </a:spcBef>
                        <a:spcAft>
                          <a:spcPts val="0"/>
                        </a:spcAft>
                      </a:pPr>
                      <a:r>
                        <a:rPr lang="en-US" sz="1600" dirty="0">
                          <a:latin typeface="Calibri"/>
                          <a:ea typeface="SimSun"/>
                          <a:cs typeface="Times New Roman"/>
                        </a:rPr>
                        <a:t>01</a:t>
                      </a:r>
                    </a:p>
                  </a:txBody>
                  <a:tcPr marL="68580" marR="68580" marT="0" marB="0"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dirty="0">
                          <a:latin typeface="Calibri"/>
                          <a:ea typeface="SimSun"/>
                          <a:cs typeface="Times New Roman"/>
                        </a:rPr>
                        <a:t>02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dirty="0">
                          <a:latin typeface="Calibri"/>
                          <a:ea typeface="SimSun"/>
                          <a:cs typeface="Times New Roman"/>
                        </a:rPr>
                        <a:t>03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dirty="0">
                          <a:latin typeface="Calibri"/>
                          <a:ea typeface="SimSun"/>
                          <a:cs typeface="Times New Roman"/>
                        </a:rPr>
                        <a:t>04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37744">
                <a:tc>
                  <a:txBody>
                    <a:bodyPr/>
                    <a:lstStyle/>
                    <a:p>
                      <a:pPr marL="0" marR="0" algn="ctr">
                        <a:lnSpc>
                          <a:spcPct val="100000"/>
                        </a:lnSpc>
                        <a:spcBef>
                          <a:spcPts val="0"/>
                        </a:spcBef>
                        <a:spcAft>
                          <a:spcPts val="0"/>
                        </a:spcAft>
                      </a:pPr>
                      <a:r>
                        <a:rPr lang="en-US" sz="1600" dirty="0">
                          <a:latin typeface="Calibri"/>
                          <a:ea typeface="SimSun"/>
                          <a:cs typeface="Times New Roman"/>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dirty="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2"/>
                  </a:ext>
                </a:extLst>
              </a:tr>
              <a:tr h="237744">
                <a:tc>
                  <a:txBody>
                    <a:bodyPr/>
                    <a:lstStyle/>
                    <a:p>
                      <a:pPr marL="0" marR="0" algn="ctr">
                        <a:lnSpc>
                          <a:spcPct val="115000"/>
                        </a:lnSpc>
                        <a:spcBef>
                          <a:spcPts val="0"/>
                        </a:spcBef>
                        <a:spcAft>
                          <a:spcPts val="0"/>
                        </a:spcAft>
                      </a:pPr>
                      <a:r>
                        <a:rPr lang="en-US" sz="1600" dirty="0">
                          <a:latin typeface="Calibri"/>
                          <a:ea typeface="SimSun"/>
                          <a:cs typeface="Times New Roman"/>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3"/>
                  </a:ext>
                </a:extLst>
              </a:tr>
            </a:tbl>
          </a:graphicData>
        </a:graphic>
      </p:graphicFrame>
      <p:graphicFrame>
        <p:nvGraphicFramePr>
          <p:cNvPr id="11" name="Table 10"/>
          <p:cNvGraphicFramePr>
            <a:graphicFrameLocks noGrp="1"/>
          </p:cNvGraphicFramePr>
          <p:nvPr/>
        </p:nvGraphicFramePr>
        <p:xfrm>
          <a:off x="609600" y="5652787"/>
          <a:ext cx="815998" cy="788734"/>
        </p:xfrm>
        <a:graphic>
          <a:graphicData uri="http://schemas.openxmlformats.org/drawingml/2006/table">
            <a:tbl>
              <a:tblPr/>
              <a:tblGrid>
                <a:gridCol w="815998">
                  <a:extLst>
                    <a:ext uri="{9D8B030D-6E8A-4147-A177-3AD203B41FA5}">
                      <a16:colId xmlns:a16="http://schemas.microsoft.com/office/drawing/2014/main" val="20000"/>
                    </a:ext>
                  </a:extLst>
                </a:gridCol>
              </a:tblGrid>
              <a:tr h="0">
                <a:tc>
                  <a:txBody>
                    <a:bodyPr/>
                    <a:lstStyle/>
                    <a:p>
                      <a:pPr marL="0" marR="0" algn="ctr">
                        <a:lnSpc>
                          <a:spcPct val="115000"/>
                        </a:lnSpc>
                        <a:spcBef>
                          <a:spcPts val="0"/>
                        </a:spcBef>
                        <a:spcAft>
                          <a:spcPts val="0"/>
                        </a:spcAft>
                      </a:pPr>
                      <a:r>
                        <a:rPr lang="en-US" sz="1600" dirty="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0">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a:latin typeface="Calibri"/>
                          <a:ea typeface="宋体"/>
                          <a:cs typeface="Times New Roman"/>
                        </a:rPr>
                        <a:t>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0">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2"/>
                  </a:ext>
                </a:extLst>
              </a:tr>
            </a:tbl>
          </a:graphicData>
        </a:graphic>
      </p:graphicFrame>
      <p:sp>
        <p:nvSpPr>
          <p:cNvPr id="12" name="TextBox 11"/>
          <p:cNvSpPr txBox="1"/>
          <p:nvPr/>
        </p:nvSpPr>
        <p:spPr>
          <a:xfrm>
            <a:off x="1629745" y="5591231"/>
            <a:ext cx="2819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cs typeface="Arial"/>
                <a:sym typeface="Arial"/>
              </a:rPr>
              <a:t>Passed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cs typeface="Arial"/>
                <a:sym typeface="Arial"/>
              </a:rPr>
              <a:t>Correction in process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cs typeface="Arial"/>
                <a:sym typeface="Arial"/>
              </a:rPr>
              <a:t>Not passed</a:t>
            </a:r>
          </a:p>
        </p:txBody>
      </p:sp>
      <p:sp>
        <p:nvSpPr>
          <p:cNvPr id="24" name="Slide Number Placeholder 2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16</a:t>
            </a:fld>
            <a:endParaRPr kumimoji="0" lang="en-US"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 name="Text Placeholder 2"/>
          <p:cNvSpPr txBox="1">
            <a:spLocks/>
          </p:cNvSpPr>
          <p:nvPr/>
        </p:nvSpPr>
        <p:spPr>
          <a:xfrm>
            <a:off x="3157070" y="1877045"/>
            <a:ext cx="2829860" cy="717871"/>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203200" marR="0" lvl="0" indent="0" algn="l" defTabSz="914400" rtl="0" eaLnBrk="1" fontAlgn="auto" latinLnBrk="0" hangingPunct="1">
              <a:lnSpc>
                <a:spcPct val="100000"/>
              </a:lnSpc>
              <a:spcBef>
                <a:spcPts val="640"/>
              </a:spcBef>
              <a:spcAft>
                <a:spcPts val="0"/>
              </a:spcAft>
              <a:buClr>
                <a:srgbClr val="FFFFFF"/>
              </a:buClr>
              <a:buSzPct val="100000"/>
              <a:buFont typeface="Arial"/>
              <a:buNone/>
              <a:tabLst/>
              <a:defRPr/>
            </a:pPr>
            <a:r>
              <a:rPr kumimoji="0" lang="en-US" sz="2400" b="0" i="0" u="none" strike="noStrike" kern="0" cap="none" spc="0" normalizeH="0" baseline="0" noProof="0" dirty="0">
                <a:ln>
                  <a:noFill/>
                </a:ln>
                <a:solidFill>
                  <a:srgbClr val="FFFFFF"/>
                </a:solidFill>
                <a:effectLst/>
                <a:uLnTx/>
                <a:uFillTx/>
                <a:latin typeface="Calibri"/>
                <a:cs typeface="Calibri"/>
                <a:sym typeface="Calibri"/>
              </a:rPr>
              <a:t>Data  Quality Flag</a:t>
            </a:r>
          </a:p>
        </p:txBody>
      </p:sp>
    </p:spTree>
    <p:extLst>
      <p:ext uri="{BB962C8B-B14F-4D97-AF65-F5344CB8AC3E}">
        <p14:creationId xmlns:p14="http://schemas.microsoft.com/office/powerpoint/2010/main" val="3934686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PRODUCT VALIDATION</a:t>
            </a:r>
          </a:p>
        </p:txBody>
      </p:sp>
      <p:sp>
        <p:nvSpPr>
          <p:cNvPr id="3" name="Text Placeholder 2"/>
          <p:cNvSpPr>
            <a:spLocks noGrp="1"/>
          </p:cNvSpPr>
          <p:nvPr>
            <p:ph type="body" idx="1"/>
          </p:nvPr>
        </p:nvSpPr>
        <p:spPr/>
        <p:txBody>
          <a:bodyPr/>
          <a:lstStyle/>
          <a:p>
            <a:pPr fontAlgn="ctr"/>
            <a:r>
              <a:rPr lang="en-US" dirty="0"/>
              <a:t>GOES-16 &amp; GOES-17 NOAT Cryosphere Products Provisional PS-PVR</a:t>
            </a: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B52BE0-4CA4-4BD3-BC9F-B41F86E8D2EE}" type="slidenum">
              <a:rPr kumimoji="0" lang="en-US" altLang="en-US" sz="1400" b="0" i="0" u="none" strike="noStrike" kern="0" cap="none" spc="0" normalizeH="0" baseline="0" noProof="0" smtClean="0">
                <a:ln>
                  <a:noFill/>
                </a:ln>
                <a:solidFill>
                  <a:prstClr val="white"/>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altLang="en-US" sz="1400" b="0" i="0" u="none" strike="noStrike" kern="0" cap="none" spc="0" normalizeH="0" baseline="0" noProof="0" dirty="0">
              <a:ln>
                <a:noFill/>
              </a:ln>
              <a:solidFill>
                <a:prstClr val="white"/>
              </a:solidFill>
              <a:effectLst/>
              <a:uLnTx/>
              <a:uFillTx/>
              <a:latin typeface="Arial"/>
              <a:cs typeface="Arial"/>
              <a:sym typeface="Arial"/>
            </a:endParaRPr>
          </a:p>
        </p:txBody>
      </p:sp>
    </p:spTree>
    <p:extLst>
      <p:ext uri="{BB962C8B-B14F-4D97-AF65-F5344CB8AC3E}">
        <p14:creationId xmlns:p14="http://schemas.microsoft.com/office/powerpoint/2010/main" val="19689134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Data</a:t>
            </a:r>
          </a:p>
        </p:txBody>
      </p:sp>
      <p:sp>
        <p:nvSpPr>
          <p:cNvPr id="5" name="Slide Number Placeholder 4"/>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fld id="{00000000-1234-1234-1234-123412341234}" type="slidenum">
              <a:rPr kumimoji="0" lang="en-US" sz="1200" b="0" i="0" u="none" strike="noStrike" kern="0" cap="none" spc="0" normalizeH="0" baseline="0" noProof="0" smtClean="0">
                <a:ln>
                  <a:noFill/>
                </a:ln>
                <a:solidFill>
                  <a:prstClr val="white"/>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t>18</a:t>
            </a:fld>
            <a:endParaRPr kumimoji="0" lang="en-US" sz="120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 name="Rectangle 3">
            <a:extLst>
              <a:ext uri="{FF2B5EF4-FFF2-40B4-BE49-F238E27FC236}">
                <a16:creationId xmlns:a16="http://schemas.microsoft.com/office/drawing/2014/main" id="{4B4084CD-D604-FA46-8E94-6B1D3703749E}"/>
              </a:ext>
            </a:extLst>
          </p:cNvPr>
          <p:cNvSpPr txBox="1">
            <a:spLocks noChangeArrowheads="1"/>
          </p:cNvSpPr>
          <p:nvPr/>
        </p:nvSpPr>
        <p:spPr bwMode="auto">
          <a:xfrm>
            <a:off x="182928" y="1783098"/>
            <a:ext cx="8763000" cy="4571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base" latinLnBrk="0" hangingPunct="1">
              <a:lnSpc>
                <a:spcPct val="100000"/>
              </a:lnSpc>
              <a:spcBef>
                <a:spcPct val="20000"/>
              </a:spcBef>
              <a:spcAft>
                <a:spcPct val="0"/>
              </a:spcAft>
              <a:buClrTx/>
              <a:buSzTx/>
              <a:buFont typeface="Wingdings" pitchFamily="2" charset="2"/>
              <a:buChar char="v"/>
              <a:tabLst/>
              <a:defRPr/>
            </a:pPr>
            <a:r>
              <a:rPr kumimoji="0" lang="en-US" altLang="zh-CN" sz="2200" b="0" i="0" u="none" strike="noStrike" kern="1200" cap="none" spc="0" normalizeH="0" baseline="0" noProof="0" dirty="0">
                <a:ln>
                  <a:noFill/>
                </a:ln>
                <a:solidFill>
                  <a:srgbClr val="FFFF00"/>
                </a:solidFill>
                <a:effectLst/>
                <a:uLnTx/>
                <a:uFillTx/>
                <a:latin typeface="Arial" charset="0"/>
                <a:ea typeface="MS PGothic" panose="020B0600070205080204" pitchFamily="34" charset="-128"/>
                <a:cs typeface="Times New Roman" charset="0"/>
                <a:sym typeface="Arial"/>
              </a:rPr>
              <a:t>Reference data sets: </a:t>
            </a:r>
            <a:r>
              <a:rPr kumimoji="0" lang="en-US" altLang="zh-CN" sz="2200" b="0" i="0" u="none" strike="noStrike" kern="1200" cap="none" spc="0" normalizeH="0" baseline="0" noProof="0" dirty="0">
                <a:ln>
                  <a:noFill/>
                </a:ln>
                <a:solidFill>
                  <a:prstClr val="white"/>
                </a:solidFill>
                <a:effectLst/>
                <a:uLnTx/>
                <a:uFillTx/>
                <a:latin typeface="Arial" charset="0"/>
                <a:ea typeface="MS PGothic" panose="020B0600070205080204" pitchFamily="34" charset="-128"/>
                <a:cs typeface="Times New Roman" charset="0"/>
                <a:sym typeface="Arial"/>
              </a:rPr>
              <a:t>The AMSR2 (Advanced Microwave Scanning Radiometer 2 ) instrument onboard the GCOM-W1 (Global Change Observation Mission 1st – Water) satellite is a twelve-channel, six-frequency, passive-microwave radiometer system. The AMSR2 NOAA enterprise sea ice product includes sea ice concentration using NASA team 2 algorithm mapped to a Equal-Area Scalable Earth Grid (EASE-Grid) version 2 at 10.0 km spatial resolution. The reference data sets covers daily AMSR2 ice concentration from January 10 to 18 2021, and from Feb 1 to March 10 2020.</a:t>
            </a:r>
          </a:p>
        </p:txBody>
      </p:sp>
    </p:spTree>
    <p:extLst>
      <p:ext uri="{BB962C8B-B14F-4D97-AF65-F5344CB8AC3E}">
        <p14:creationId xmlns:p14="http://schemas.microsoft.com/office/powerpoint/2010/main" val="22771828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1298" name="Rectangle 2"/>
          <p:cNvSpPr>
            <a:spLocks noGrp="1" noChangeArrowheads="1"/>
          </p:cNvSpPr>
          <p:nvPr>
            <p:ph type="title"/>
          </p:nvPr>
        </p:nvSpPr>
        <p:spPr>
          <a:xfrm>
            <a:off x="457200" y="22543"/>
            <a:ext cx="8229600" cy="1143000"/>
          </a:xfrm>
        </p:spPr>
        <p:txBody>
          <a:bodyPr/>
          <a:lstStyle/>
          <a:p>
            <a:r>
              <a:rPr lang="en-US" sz="3200" dirty="0"/>
              <a:t>AMSR2 ice concentration</a:t>
            </a:r>
          </a:p>
        </p:txBody>
      </p:sp>
      <p:sp>
        <p:nvSpPr>
          <p:cNvPr id="11"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29C2E0-3165-4824-9584-CD5CBDA0AA37}" type="slidenum">
              <a:rPr kumimoji="0" lang="en-US" sz="1200" b="0" i="0" u="none" strike="noStrike" kern="0" cap="none" spc="0" normalizeH="0" baseline="0" noProof="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0" cap="none" spc="0" normalizeH="0" baseline="0" noProof="0">
              <a:ln>
                <a:noFill/>
              </a:ln>
              <a:solidFill>
                <a:prstClr val="white"/>
              </a:solidFill>
              <a:effectLst/>
              <a:uLnTx/>
              <a:uFillTx/>
              <a:latin typeface="Arial"/>
              <a:cs typeface="Arial"/>
              <a:sym typeface="Arial"/>
            </a:endParaRPr>
          </a:p>
        </p:txBody>
      </p:sp>
      <p:pic>
        <p:nvPicPr>
          <p:cNvPr id="3" name="Picture 2">
            <a:extLst>
              <a:ext uri="{FF2B5EF4-FFF2-40B4-BE49-F238E27FC236}">
                <a16:creationId xmlns:a16="http://schemas.microsoft.com/office/drawing/2014/main" id="{62BA0FF2-B5EA-C144-B396-C91F209E65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63440" y="1406105"/>
            <a:ext cx="4480560" cy="4480560"/>
          </a:xfrm>
          <a:prstGeom prst="rect">
            <a:avLst/>
          </a:prstGeom>
        </p:spPr>
      </p:pic>
      <p:pic>
        <p:nvPicPr>
          <p:cNvPr id="5" name="Picture 4">
            <a:extLst>
              <a:ext uri="{FF2B5EF4-FFF2-40B4-BE49-F238E27FC236}">
                <a16:creationId xmlns:a16="http://schemas.microsoft.com/office/drawing/2014/main" id="{39C07766-7093-6C4F-8AD8-148C33DF2D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406105"/>
            <a:ext cx="4480560" cy="4480560"/>
          </a:xfrm>
          <a:prstGeom prst="rect">
            <a:avLst/>
          </a:prstGeom>
        </p:spPr>
      </p:pic>
      <p:sp>
        <p:nvSpPr>
          <p:cNvPr id="13" name="TextBox 12">
            <a:extLst>
              <a:ext uri="{FF2B5EF4-FFF2-40B4-BE49-F238E27FC236}">
                <a16:creationId xmlns:a16="http://schemas.microsoft.com/office/drawing/2014/main" id="{A1BFAAB5-B6BE-B245-9FBE-FDD3C74FBBD3}"/>
              </a:ext>
            </a:extLst>
          </p:cNvPr>
          <p:cNvSpPr txBox="1"/>
          <p:nvPr/>
        </p:nvSpPr>
        <p:spPr>
          <a:xfrm>
            <a:off x="79363" y="5952227"/>
            <a:ext cx="43218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rial"/>
                <a:cs typeface="Arial"/>
                <a:sym typeface="Arial"/>
              </a:rPr>
              <a:t>AMSR2 ice concentration from Jan 10-18 2021</a:t>
            </a:r>
          </a:p>
        </p:txBody>
      </p:sp>
      <p:sp>
        <p:nvSpPr>
          <p:cNvPr id="14" name="TextBox 13">
            <a:extLst>
              <a:ext uri="{FF2B5EF4-FFF2-40B4-BE49-F238E27FC236}">
                <a16:creationId xmlns:a16="http://schemas.microsoft.com/office/drawing/2014/main" id="{1E00E301-C341-5141-9F0C-D8BD77A0AEB6}"/>
              </a:ext>
            </a:extLst>
          </p:cNvPr>
          <p:cNvSpPr txBox="1"/>
          <p:nvPr/>
        </p:nvSpPr>
        <p:spPr>
          <a:xfrm>
            <a:off x="4742805" y="5952226"/>
            <a:ext cx="43218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rial"/>
                <a:cs typeface="Arial"/>
                <a:sym typeface="Arial"/>
              </a:rPr>
              <a:t>AMSR2 ice concentration from Jan 10-18 2021</a:t>
            </a:r>
          </a:p>
        </p:txBody>
      </p:sp>
    </p:spTree>
    <p:extLst>
      <p:ext uri="{BB962C8B-B14F-4D97-AF65-F5344CB8AC3E}">
        <p14:creationId xmlns:p14="http://schemas.microsoft.com/office/powerpoint/2010/main" val="3215229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Outline</a:t>
            </a:r>
          </a:p>
        </p:txBody>
      </p:sp>
      <p:sp>
        <p:nvSpPr>
          <p:cNvPr id="3" name="Content Placeholder 2"/>
          <p:cNvSpPr>
            <a:spLocks noGrp="1"/>
          </p:cNvSpPr>
          <p:nvPr>
            <p:ph idx="1"/>
          </p:nvPr>
        </p:nvSpPr>
        <p:spPr>
          <a:xfrm>
            <a:off x="332873" y="1344612"/>
            <a:ext cx="8478253" cy="5011738"/>
          </a:xfrm>
        </p:spPr>
        <p:txBody>
          <a:bodyPr>
            <a:normAutofit fontScale="92500" lnSpcReduction="10000"/>
          </a:bodyPr>
          <a:lstStyle/>
          <a:p>
            <a:pPr marL="0" indent="0">
              <a:buNone/>
            </a:pPr>
            <a:r>
              <a:rPr lang="en-US" dirty="0"/>
              <a:t>For each product - </a:t>
            </a:r>
            <a:r>
              <a:rPr lang="en-US" dirty="0">
                <a:solidFill>
                  <a:srgbClr val="FFFF00"/>
                </a:solidFill>
              </a:rPr>
              <a:t>Ice Concentration</a:t>
            </a:r>
            <a:r>
              <a:rPr lang="en-US" dirty="0"/>
              <a:t>, </a:t>
            </a:r>
            <a:r>
              <a:rPr lang="en-US" dirty="0">
                <a:solidFill>
                  <a:srgbClr val="FFFF00"/>
                </a:solidFill>
              </a:rPr>
              <a:t>Ice Thickness and Age</a:t>
            </a:r>
            <a:r>
              <a:rPr lang="en-US" dirty="0"/>
              <a:t>, and </a:t>
            </a:r>
            <a:r>
              <a:rPr lang="en-US" dirty="0">
                <a:solidFill>
                  <a:srgbClr val="FFFF00"/>
                </a:solidFill>
              </a:rPr>
              <a:t>Ice Motion</a:t>
            </a:r>
            <a:r>
              <a:rPr lang="en-US" dirty="0"/>
              <a:t>:</a:t>
            </a:r>
          </a:p>
          <a:p>
            <a:pPr marL="461963" indent="-461963"/>
            <a:r>
              <a:rPr lang="en-US" dirty="0"/>
              <a:t>Product Overview</a:t>
            </a:r>
          </a:p>
          <a:p>
            <a:pPr marL="461963" indent="-461963"/>
            <a:r>
              <a:rPr lang="en-US" dirty="0"/>
              <a:t>Product Quality Evaluation</a:t>
            </a:r>
          </a:p>
          <a:p>
            <a:pPr marL="461963" indent="-461963"/>
            <a:r>
              <a:rPr lang="en-US" dirty="0"/>
              <a:t>Product Validation</a:t>
            </a:r>
          </a:p>
          <a:p>
            <a:pPr marL="461963" indent="-461963"/>
            <a:r>
              <a:rPr lang="en-US" dirty="0"/>
              <a:t>Provisional Maturity Assessment</a:t>
            </a:r>
          </a:p>
          <a:p>
            <a:pPr marL="461963" indent="-461963"/>
            <a:r>
              <a:rPr lang="en-US" dirty="0"/>
              <a:t>Summary</a:t>
            </a:r>
          </a:p>
          <a:p>
            <a:pPr marL="0" indent="0">
              <a:buNone/>
            </a:pPr>
            <a:r>
              <a:rPr lang="en-US" dirty="0"/>
              <a:t>Then:</a:t>
            </a:r>
          </a:p>
          <a:p>
            <a:pPr marL="461963" indent="-461963"/>
            <a:r>
              <a:rPr lang="en-US" dirty="0"/>
              <a:t>Users</a:t>
            </a:r>
          </a:p>
          <a:p>
            <a:pPr marL="461963" indent="-461963"/>
            <a:r>
              <a:rPr lang="en-US" dirty="0"/>
              <a:t>Overall summary and recommendations </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solidFill>
                  <a:prstClr val="white"/>
                </a:solidFill>
              </a:rPr>
              <a:pPr/>
              <a:t>2</a:t>
            </a:fld>
            <a:endParaRPr lang="en-US" altLang="en-US" dirty="0">
              <a:solidFill>
                <a:prstClr val="white"/>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979173"/>
            <a:ext cx="8229600" cy="1143001"/>
          </a:xfrm>
        </p:spPr>
        <p:txBody>
          <a:bodyPr/>
          <a:lstStyle/>
          <a:p>
            <a:r>
              <a:rPr lang="en-US" dirty="0"/>
              <a:t>Calibration/Validation Results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20</a:t>
            </a:fld>
            <a:endParaRPr kumimoji="0" lang="en-US"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70652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46037"/>
            <a:ext cx="8229600" cy="1143000"/>
          </a:xfrm>
        </p:spPr>
        <p:txBody>
          <a:bodyPr/>
          <a:lstStyle/>
          <a:p>
            <a:r>
              <a:rPr lang="en-US" dirty="0"/>
              <a:t>Validation Procedures</a:t>
            </a:r>
          </a:p>
        </p:txBody>
      </p:sp>
      <p:sp>
        <p:nvSpPr>
          <p:cNvPr id="8" name="Slide Number Placeholder 4"/>
          <p:cNvSpPr>
            <a:spLocks noGrp="1"/>
          </p:cNvSpPr>
          <p:nvPr>
            <p:ph type="sldNum" idx="12"/>
          </p:nvPr>
        </p:nvSpPr>
        <p:spPr>
          <a:xfrm>
            <a:off x="6553204" y="6356353"/>
            <a:ext cx="2133599" cy="365099"/>
          </a:xfrm>
        </p:spPr>
        <p:txBody>
          <a:bodyPr/>
          <a:lstStyle/>
          <a:p>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fld id="{00000000-1234-1234-1234-123412341234}" type="slidenum">
              <a:rPr kumimoji="0" lang="en-US" sz="1200" b="0" i="0" u="none" strike="noStrike" kern="0" cap="none" spc="0" normalizeH="0" baseline="0" noProof="0" smtClean="0">
                <a:ln>
                  <a:noFill/>
                </a:ln>
                <a:solidFill>
                  <a:prstClr val="white"/>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t>21</a:t>
            </a:fld>
            <a:endParaRPr kumimoji="0" lang="en-US" sz="120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5" name="Shape 133">
            <a:extLst>
              <a:ext uri="{FF2B5EF4-FFF2-40B4-BE49-F238E27FC236}">
                <a16:creationId xmlns:a16="http://schemas.microsoft.com/office/drawing/2014/main" id="{0F917D06-ABAF-3E47-AA8D-578FA64F65FC}"/>
              </a:ext>
            </a:extLst>
          </p:cNvPr>
          <p:cNvSpPr txBox="1">
            <a:spLocks noGrp="1"/>
          </p:cNvSpPr>
          <p:nvPr>
            <p:ph type="body" idx="1"/>
          </p:nvPr>
        </p:nvSpPr>
        <p:spPr>
          <a:xfrm>
            <a:off x="457200" y="1280159"/>
            <a:ext cx="8229600" cy="5228705"/>
          </a:xfrm>
          <a:prstGeom prst="rect">
            <a:avLst/>
          </a:prstGeom>
        </p:spPr>
        <p:txBody>
          <a:bodyPr lIns="91425" tIns="91425" rIns="91425" bIns="91425" anchor="t" anchorCtr="0">
            <a:normAutofit/>
          </a:bodyPr>
          <a:lstStyle/>
          <a:p>
            <a:pPr marL="457200" indent="-228600">
              <a:spcBef>
                <a:spcPts val="1200"/>
              </a:spcBef>
            </a:pPr>
            <a:r>
              <a:rPr lang="en-US" sz="2800" dirty="0"/>
              <a:t>Matchups (set of quasi-coincident and collocated GOES-16/GOES-17 and reference data):</a:t>
            </a:r>
          </a:p>
          <a:p>
            <a:pPr marL="857250" lvl="1" indent="-228600">
              <a:spcBef>
                <a:spcPts val="0"/>
              </a:spcBef>
            </a:pPr>
            <a:r>
              <a:rPr lang="en-US" sz="2400" dirty="0"/>
              <a:t>Passive microwave ice concentration from AMSR2 (</a:t>
            </a:r>
            <a:r>
              <a:rPr lang="en-US" sz="1800" dirty="0"/>
              <a:t>The Advanced Microwave Scanning Radiometer 2), </a:t>
            </a:r>
            <a:r>
              <a:rPr lang="en-US" sz="2400" dirty="0"/>
              <a:t>which has been validated and is an operational NOAA product. </a:t>
            </a:r>
          </a:p>
          <a:p>
            <a:pPr marL="857250" lvl="1" indent="-228600">
              <a:spcBef>
                <a:spcPts val="0"/>
              </a:spcBef>
            </a:pPr>
            <a:r>
              <a:rPr lang="en-US" sz="2000" dirty="0"/>
              <a:t>GOES-16 and GOES-17 ice concentration and ice mask, and AMSR2 ice concentration are remapped to 2 km EASE 2 (Equal-Area Scalable Earth version 2) Grid. </a:t>
            </a:r>
          </a:p>
          <a:p>
            <a:pPr marL="457200" indent="-228600">
              <a:spcBef>
                <a:spcPts val="0"/>
              </a:spcBef>
            </a:pPr>
            <a:r>
              <a:rPr lang="en-US" sz="2400" dirty="0"/>
              <a:t>Hourly GOES-16 and 17 data are compared to daily AMSR2 data due to the relatively low temporal frequency of sea and lake ice.</a:t>
            </a:r>
            <a:r>
              <a:rPr lang="en-US" dirty="0"/>
              <a:t> </a:t>
            </a:r>
          </a:p>
          <a:p>
            <a:pPr marL="857250" lvl="1" indent="-228600">
              <a:spcBef>
                <a:spcPts val="0"/>
              </a:spcBef>
            </a:pPr>
            <a:endParaRPr lang="en-US" sz="2400" dirty="0"/>
          </a:p>
          <a:p>
            <a:pPr marL="0" lvl="0" indent="0" rtl="0">
              <a:spcBef>
                <a:spcPts val="0"/>
              </a:spcBef>
              <a:buNone/>
            </a:pPr>
            <a:endParaRPr dirty="0"/>
          </a:p>
        </p:txBody>
      </p:sp>
    </p:spTree>
    <p:extLst>
      <p:ext uri="{BB962C8B-B14F-4D97-AF65-F5344CB8AC3E}">
        <p14:creationId xmlns:p14="http://schemas.microsoft.com/office/powerpoint/2010/main" val="18925250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fld id="{00000000-1234-1234-1234-123412341234}" type="slidenum">
              <a:rPr kumimoji="0" lang="en-US" sz="1200" b="0" i="0" u="none" strike="noStrike" kern="0" cap="none" spc="0" normalizeH="0" baseline="0" noProof="0" smtClean="0">
                <a:ln>
                  <a:noFill/>
                </a:ln>
                <a:solidFill>
                  <a:prstClr val="white"/>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t>22</a:t>
            </a:fld>
            <a:endParaRPr kumimoji="0" lang="en-US" sz="120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4" name="TextBox 3"/>
          <p:cNvSpPr txBox="1"/>
          <p:nvPr/>
        </p:nvSpPr>
        <p:spPr>
          <a:xfrm>
            <a:off x="4017981" y="6156298"/>
            <a:ext cx="1108038" cy="400110"/>
          </a:xfrm>
          <a:prstGeom prst="rect">
            <a:avLst/>
          </a:prstGeom>
          <a:solidFill>
            <a:srgbClr val="00B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Calibri"/>
                <a:cs typeface="Arial"/>
                <a:sym typeface="Arial"/>
              </a:rPr>
              <a:t>PASSED</a:t>
            </a:r>
          </a:p>
        </p:txBody>
      </p:sp>
      <p:sp>
        <p:nvSpPr>
          <p:cNvPr id="7" name="Title 1">
            <a:extLst>
              <a:ext uri="{FF2B5EF4-FFF2-40B4-BE49-F238E27FC236}">
                <a16:creationId xmlns:a16="http://schemas.microsoft.com/office/drawing/2014/main" id="{B989C386-45BC-7B42-834F-5582B6EA72E4}"/>
              </a:ext>
            </a:extLst>
          </p:cNvPr>
          <p:cNvSpPr>
            <a:spLocks noGrp="1"/>
          </p:cNvSpPr>
          <p:nvPr>
            <p:ph type="title"/>
          </p:nvPr>
        </p:nvSpPr>
        <p:spPr>
          <a:xfrm>
            <a:off x="609600" y="64195"/>
            <a:ext cx="7955242" cy="1143000"/>
          </a:xfrm>
        </p:spPr>
        <p:txBody>
          <a:bodyPr anchor="ctr" anchorCtr="0">
            <a:normAutofit/>
          </a:bodyPr>
          <a:lstStyle/>
          <a:p>
            <a:r>
              <a:rPr lang="en-US" dirty="0"/>
              <a:t>Ice Cover Validation</a:t>
            </a:r>
            <a:endParaRPr lang="en-US" sz="3200" dirty="0"/>
          </a:p>
        </p:txBody>
      </p:sp>
      <p:sp>
        <p:nvSpPr>
          <p:cNvPr id="8" name="Text Box 11">
            <a:extLst>
              <a:ext uri="{FF2B5EF4-FFF2-40B4-BE49-F238E27FC236}">
                <a16:creationId xmlns:a16="http://schemas.microsoft.com/office/drawing/2014/main" id="{3225D17C-9E91-8640-83FA-9DBA86C83D63}"/>
              </a:ext>
            </a:extLst>
          </p:cNvPr>
          <p:cNvSpPr txBox="1">
            <a:spLocks noChangeArrowheads="1"/>
          </p:cNvSpPr>
          <p:nvPr/>
        </p:nvSpPr>
        <p:spPr bwMode="auto">
          <a:xfrm>
            <a:off x="152400" y="1676400"/>
            <a:ext cx="85344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zh-CN" sz="2000" b="0" i="0" u="none" strike="noStrike" kern="0" cap="none" spc="0" normalizeH="0" baseline="0" noProof="0" dirty="0">
                <a:ln>
                  <a:noFill/>
                </a:ln>
                <a:solidFill>
                  <a:srgbClr val="FFFFFF"/>
                </a:solidFill>
                <a:effectLst/>
                <a:uLnTx/>
                <a:uFillTx/>
                <a:latin typeface="Arial" charset="0"/>
                <a:ea typeface="宋体" charset="0"/>
                <a:cs typeface="宋体" charset="0"/>
                <a:sym typeface="Arial"/>
              </a:rPr>
              <a:t>Performance: Ice cover  (</a:t>
            </a:r>
            <a:r>
              <a:rPr kumimoji="0" lang="en-US" altLang="zh-CN" sz="2000" b="0" i="0" strike="noStrike" kern="0" cap="none" spc="0" normalizeH="0" baseline="0" noProof="0" dirty="0">
                <a:ln>
                  <a:noFill/>
                </a:ln>
                <a:solidFill>
                  <a:srgbClr val="FFFFFF"/>
                </a:solidFill>
                <a:effectLst/>
                <a:uLnTx/>
                <a:uFillTx/>
                <a:latin typeface="Arial" charset="0"/>
                <a:ea typeface="宋体" charset="0"/>
                <a:cs typeface="宋体" charset="0"/>
                <a:sym typeface="Arial"/>
              </a:rPr>
              <a:t>2 km </a:t>
            </a:r>
            <a:r>
              <a:rPr kumimoji="0" lang="en-US" altLang="zh-CN" sz="2000" b="0" i="0" u="none" strike="noStrike" kern="0" cap="none" spc="0" normalizeH="0" baseline="0" noProof="0" dirty="0">
                <a:ln>
                  <a:noFill/>
                </a:ln>
                <a:solidFill>
                  <a:srgbClr val="FFFFFF"/>
                </a:solidFill>
                <a:effectLst/>
                <a:uLnTx/>
                <a:uFillTx/>
                <a:latin typeface="Arial" charset="0"/>
                <a:ea typeface="宋体" charset="0"/>
                <a:cs typeface="宋体" charset="0"/>
                <a:sym typeface="Arial"/>
              </a:rPr>
              <a:t>remap) GOES-16 from Ground System</a:t>
            </a:r>
          </a:p>
        </p:txBody>
      </p:sp>
      <p:graphicFrame>
        <p:nvGraphicFramePr>
          <p:cNvPr id="9" name="Group 377">
            <a:extLst>
              <a:ext uri="{FF2B5EF4-FFF2-40B4-BE49-F238E27FC236}">
                <a16:creationId xmlns:a16="http://schemas.microsoft.com/office/drawing/2014/main" id="{723C6428-3F94-EE44-8367-F753DAD89A4B}"/>
              </a:ext>
            </a:extLst>
          </p:cNvPr>
          <p:cNvGraphicFramePr>
            <a:graphicFrameLocks noGrp="1"/>
          </p:cNvGraphicFramePr>
          <p:nvPr>
            <p:extLst>
              <p:ext uri="{D42A27DB-BD31-4B8C-83A1-F6EECF244321}">
                <p14:modId xmlns:p14="http://schemas.microsoft.com/office/powerpoint/2010/main" val="405794036"/>
              </p:ext>
            </p:extLst>
          </p:nvPr>
        </p:nvGraphicFramePr>
        <p:xfrm>
          <a:off x="609600" y="2293937"/>
          <a:ext cx="7848601" cy="2743200"/>
        </p:xfrm>
        <a:graphic>
          <a:graphicData uri="http://schemas.openxmlformats.org/drawingml/2006/table">
            <a:tbl>
              <a:tblPr/>
              <a:tblGrid>
                <a:gridCol w="2099937">
                  <a:extLst>
                    <a:ext uri="{9D8B030D-6E8A-4147-A177-3AD203B41FA5}">
                      <a16:colId xmlns:a16="http://schemas.microsoft.com/office/drawing/2014/main" val="20000"/>
                    </a:ext>
                  </a:extLst>
                </a:gridCol>
                <a:gridCol w="2874332">
                  <a:extLst>
                    <a:ext uri="{9D8B030D-6E8A-4147-A177-3AD203B41FA5}">
                      <a16:colId xmlns:a16="http://schemas.microsoft.com/office/drawing/2014/main" val="20001"/>
                    </a:ext>
                  </a:extLst>
                </a:gridCol>
                <a:gridCol w="2874332">
                  <a:extLst>
                    <a:ext uri="{9D8B030D-6E8A-4147-A177-3AD203B41FA5}">
                      <a16:colId xmlns:a16="http://schemas.microsoft.com/office/drawing/2014/main" val="20002"/>
                    </a:ext>
                  </a:extLst>
                </a:gridCol>
              </a:tblGrid>
              <a:tr h="720956">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charset="2"/>
                        <a:buNone/>
                        <a:tabLst/>
                      </a:pPr>
                      <a:r>
                        <a:rPr kumimoji="0" lang="en-US" sz="1600" b="0" i="0" u="none" strike="noStrike" cap="none" normalizeH="0" baseline="0" dirty="0">
                          <a:ln>
                            <a:noFill/>
                          </a:ln>
                          <a:solidFill>
                            <a:schemeClr val="tx1"/>
                          </a:solidFill>
                          <a:effectLst/>
                          <a:latin typeface="+mn-lt"/>
                        </a:rPr>
                        <a:t>Case number</a:t>
                      </a:r>
                    </a:p>
                    <a:p>
                      <a:pPr marL="0" marR="0" lvl="0" indent="0" algn="l" defTabSz="914400" rtl="0" eaLnBrk="1" fontAlgn="base" latinLnBrk="0" hangingPunct="1">
                        <a:lnSpc>
                          <a:spcPct val="100000"/>
                        </a:lnSpc>
                        <a:spcBef>
                          <a:spcPct val="20000"/>
                        </a:spcBef>
                        <a:spcAft>
                          <a:spcPct val="0"/>
                        </a:spcAft>
                        <a:buClr>
                          <a:srgbClr val="FAFD00"/>
                        </a:buClr>
                        <a:buSzPct val="100000"/>
                        <a:buFont typeface="Symbol" charset="2"/>
                        <a:buNone/>
                        <a:tabLst/>
                      </a:pPr>
                      <a:r>
                        <a:rPr kumimoji="0" lang="en-US" sz="1600" b="0" i="0" u="none" strike="noStrike" cap="none" normalizeH="0" baseline="0" dirty="0">
                          <a:ln>
                            <a:noFill/>
                          </a:ln>
                          <a:solidFill>
                            <a:schemeClr val="tx1"/>
                          </a:solidFill>
                          <a:effectLst/>
                          <a:latin typeface="+mn-lt"/>
                        </a:rPr>
                        <a:t>Total pairs</a:t>
                      </a:r>
                    </a:p>
                  </a:txBody>
                  <a:tcPr anchor="ctr" anchorCtr="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8F8F8"/>
                    </a:solid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charset="2"/>
                        <a:buNone/>
                        <a:tabLst/>
                      </a:pPr>
                      <a:r>
                        <a:rPr kumimoji="0" lang="en-US" sz="1600" b="0" i="0" u="none" strike="noStrike" cap="none" normalizeH="0" baseline="0" dirty="0">
                          <a:ln>
                            <a:noFill/>
                          </a:ln>
                          <a:solidFill>
                            <a:schemeClr val="tx1"/>
                          </a:solidFill>
                          <a:effectLst/>
                          <a:latin typeface="+mn-lt"/>
                        </a:rPr>
                        <a:t>Sea/Lake ice cover, AMSR2</a:t>
                      </a:r>
                    </a:p>
                  </a:txBody>
                  <a:tcPr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8F8F8"/>
                    </a:solid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charset="2"/>
                        <a:buNone/>
                        <a:tabLst/>
                      </a:pPr>
                      <a:r>
                        <a:rPr kumimoji="0" lang="en-US" sz="1600" b="0" i="0" u="none" strike="noStrike" cap="none" normalizeH="0" baseline="0" dirty="0">
                          <a:ln>
                            <a:noFill/>
                          </a:ln>
                          <a:solidFill>
                            <a:schemeClr val="tx1"/>
                          </a:solidFill>
                          <a:effectLst/>
                          <a:latin typeface="+mn-lt"/>
                        </a:rPr>
                        <a:t>Water, AMSR2</a:t>
                      </a:r>
                    </a:p>
                  </a:txBody>
                  <a:tcPr anchor="ctr" anchorCtr="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8F8F8"/>
                    </a:solidFill>
                  </a:tcPr>
                </a:tc>
                <a:extLst>
                  <a:ext uri="{0D108BD9-81ED-4DB2-BD59-A6C34878D82A}">
                    <a16:rowId xmlns:a16="http://schemas.microsoft.com/office/drawing/2014/main" val="10000"/>
                  </a:ext>
                </a:extLst>
              </a:tr>
              <a:tr h="718976">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charset="2"/>
                        <a:buNone/>
                        <a:tabLst/>
                      </a:pPr>
                      <a:r>
                        <a:rPr kumimoji="0" lang="en-US" sz="1600" b="0" i="0" u="none" strike="noStrike" cap="none" normalizeH="0" baseline="0" dirty="0">
                          <a:ln>
                            <a:noFill/>
                          </a:ln>
                          <a:solidFill>
                            <a:schemeClr val="tx1"/>
                          </a:solidFill>
                          <a:effectLst/>
                          <a:latin typeface="+mn-lt"/>
                        </a:rPr>
                        <a:t>Sea/Lake ice cover, ABI</a:t>
                      </a:r>
                    </a:p>
                  </a:txBody>
                  <a:tcPr anchor="ctr" anchorCtr="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8F8F8"/>
                    </a:solid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charset="2"/>
                        <a:buNone/>
                        <a:tabLst/>
                        <a:defRPr/>
                      </a:pPr>
                      <a:r>
                        <a:rPr lang="en-US" sz="1600" kern="1200" dirty="0">
                          <a:solidFill>
                            <a:schemeClr val="tx1"/>
                          </a:solidFill>
                          <a:effectLst/>
                          <a:latin typeface="+mn-lt"/>
                          <a:ea typeface="+mn-ea"/>
                          <a:cs typeface="+mn-cs"/>
                        </a:rPr>
                        <a:t>1.266e+07</a:t>
                      </a:r>
                    </a:p>
                  </a:txBody>
                  <a:tcPr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8F8F8"/>
                    </a:solid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charset="2"/>
                        <a:buNone/>
                        <a:tabLst/>
                        <a:defRPr/>
                      </a:pPr>
                      <a:r>
                        <a:rPr lang="en-US" sz="1600" kern="1200" dirty="0">
                          <a:solidFill>
                            <a:schemeClr val="tx1"/>
                          </a:solidFill>
                          <a:effectLst/>
                          <a:latin typeface="+mn-lt"/>
                          <a:ea typeface="+mn-ea"/>
                          <a:cs typeface="+mn-cs"/>
                        </a:rPr>
                        <a:t>2.000e+06</a:t>
                      </a:r>
                    </a:p>
                  </a:txBody>
                  <a:tcPr anchor="ctr" anchorCtr="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8F8F8"/>
                    </a:solidFill>
                  </a:tcPr>
                </a:tc>
                <a:extLst>
                  <a:ext uri="{0D108BD9-81ED-4DB2-BD59-A6C34878D82A}">
                    <a16:rowId xmlns:a16="http://schemas.microsoft.com/office/drawing/2014/main" val="10001"/>
                  </a:ext>
                </a:extLst>
              </a:tr>
              <a:tr h="651634">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charset="2"/>
                        <a:buNone/>
                        <a:tabLst/>
                      </a:pPr>
                      <a:r>
                        <a:rPr kumimoji="0" lang="en-US" sz="1600" b="0" i="0" u="none" strike="noStrike" cap="none" normalizeH="0" baseline="0" dirty="0">
                          <a:ln>
                            <a:noFill/>
                          </a:ln>
                          <a:solidFill>
                            <a:schemeClr val="tx1"/>
                          </a:solidFill>
                          <a:effectLst/>
                          <a:latin typeface="+mn-lt"/>
                        </a:rPr>
                        <a:t>Water, ABI</a:t>
                      </a:r>
                    </a:p>
                  </a:txBody>
                  <a:tcPr anchor="ctr" anchorCtr="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8F8F8"/>
                    </a:solid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charset="2"/>
                        <a:buNone/>
                        <a:tabLst/>
                        <a:defRPr/>
                      </a:pPr>
                      <a:r>
                        <a:rPr lang="en-US" sz="1600" kern="1200" dirty="0">
                          <a:solidFill>
                            <a:schemeClr val="tx1"/>
                          </a:solidFill>
                          <a:effectLst/>
                          <a:latin typeface="+mn-lt"/>
                          <a:ea typeface="+mn-ea"/>
                          <a:cs typeface="+mn-cs"/>
                        </a:rPr>
                        <a:t>1.310e+05</a:t>
                      </a:r>
                    </a:p>
                  </a:txBody>
                  <a:tcPr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8F8F8"/>
                    </a:solid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charset="2"/>
                        <a:buNone/>
                        <a:tabLst/>
                        <a:defRPr/>
                      </a:pPr>
                      <a:r>
                        <a:rPr lang="en-US" sz="1600" kern="1200" dirty="0">
                          <a:solidFill>
                            <a:schemeClr val="tx1"/>
                          </a:solidFill>
                          <a:effectLst/>
                          <a:latin typeface="+mn-lt"/>
                          <a:ea typeface="+mn-ea"/>
                          <a:cs typeface="+mn-cs"/>
                        </a:rPr>
                        <a:t>3.838e+08</a:t>
                      </a:r>
                    </a:p>
                  </a:txBody>
                  <a:tcPr anchor="ctr" anchorCtr="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8F8F8"/>
                    </a:solidFill>
                  </a:tcPr>
                </a:tc>
                <a:extLst>
                  <a:ext uri="{0D108BD9-81ED-4DB2-BD59-A6C34878D82A}">
                    <a16:rowId xmlns:a16="http://schemas.microsoft.com/office/drawing/2014/main" val="10002"/>
                  </a:ext>
                </a:extLst>
              </a:tr>
              <a:tr h="651634">
                <a:tc gridSpan="3">
                  <a:txBody>
                    <a:bodyPr/>
                    <a:lstStyle/>
                    <a:p>
                      <a:pPr marL="0" marR="0" lvl="0" indent="0" algn="ctr" defTabSz="914400" rtl="0" eaLnBrk="1" fontAlgn="base" latinLnBrk="0" hangingPunct="1">
                        <a:lnSpc>
                          <a:spcPct val="100000"/>
                        </a:lnSpc>
                        <a:spcBef>
                          <a:spcPct val="20000"/>
                        </a:spcBef>
                        <a:spcAft>
                          <a:spcPct val="0"/>
                        </a:spcAft>
                        <a:buClr>
                          <a:srgbClr val="FAFD00"/>
                        </a:buClr>
                        <a:buSzPct val="100000"/>
                        <a:buFont typeface="Symbol" charset="2"/>
                        <a:buNone/>
                        <a:tabLst/>
                      </a:pPr>
                      <a:r>
                        <a:rPr kumimoji="0" lang="en-US" sz="1600" b="1" i="0" u="none" strike="noStrike" cap="none" normalizeH="0" baseline="0" dirty="0">
                          <a:ln>
                            <a:noFill/>
                          </a:ln>
                          <a:solidFill>
                            <a:schemeClr val="tx1"/>
                          </a:solidFill>
                          <a:effectLst/>
                          <a:latin typeface="+mn-lt"/>
                        </a:rPr>
                        <a:t>Correct detection =   99.47%</a:t>
                      </a:r>
                      <a:endParaRPr kumimoji="0" lang="en-US" sz="1600" b="0" i="0" u="none" strike="noStrike" cap="none" normalizeH="0" baseline="0" dirty="0">
                        <a:ln>
                          <a:noFill/>
                        </a:ln>
                        <a:solidFill>
                          <a:schemeClr val="tx1"/>
                        </a:solidFill>
                        <a:effectLst/>
                        <a:latin typeface="+mn-lt"/>
                      </a:endParaRPr>
                    </a:p>
                    <a:p>
                      <a:pPr marL="0" marR="0" lvl="0" indent="0" algn="ctr" defTabSz="914400" rtl="0" eaLnBrk="1" fontAlgn="base" latinLnBrk="0" hangingPunct="1">
                        <a:lnSpc>
                          <a:spcPct val="100000"/>
                        </a:lnSpc>
                        <a:spcBef>
                          <a:spcPct val="20000"/>
                        </a:spcBef>
                        <a:spcAft>
                          <a:spcPct val="0"/>
                        </a:spcAft>
                        <a:buClr>
                          <a:srgbClr val="FAFD00"/>
                        </a:buClr>
                        <a:buSzPct val="100000"/>
                        <a:buFont typeface="Symbol" charset="2"/>
                        <a:buNone/>
                        <a:tabLst/>
                      </a:pPr>
                      <a:r>
                        <a:rPr kumimoji="0" lang="en-US" sz="1400" b="0" i="0" u="none" strike="noStrike" cap="none" normalizeH="0" baseline="0" dirty="0">
                          <a:ln>
                            <a:noFill/>
                          </a:ln>
                          <a:solidFill>
                            <a:schemeClr val="tx1"/>
                          </a:solidFill>
                          <a:effectLst/>
                          <a:latin typeface="+mn-lt"/>
                        </a:rPr>
                        <a:t>(total correct for two categories divided by total of all categories)</a:t>
                      </a:r>
                      <a:endParaRPr kumimoji="0" lang="en-US" sz="1600" b="0" i="0" u="none" strike="noStrike" cap="none" normalizeH="0" baseline="0" dirty="0">
                        <a:ln>
                          <a:noFill/>
                        </a:ln>
                        <a:solidFill>
                          <a:schemeClr val="tx1"/>
                        </a:solidFill>
                        <a:effectLst/>
                        <a:latin typeface="+mn-lt"/>
                      </a:endParaRPr>
                    </a:p>
                  </a:txBody>
                  <a:tcPr anchor="ctr" anchorCtr="1"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F8F8F8"/>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10" name="Text Box 378">
            <a:extLst>
              <a:ext uri="{FF2B5EF4-FFF2-40B4-BE49-F238E27FC236}">
                <a16:creationId xmlns:a16="http://schemas.microsoft.com/office/drawing/2014/main" id="{10520AE4-B56A-BD46-A655-C3731CA5CE5C}"/>
              </a:ext>
            </a:extLst>
          </p:cNvPr>
          <p:cNvSpPr txBox="1">
            <a:spLocks noChangeArrowheads="1"/>
          </p:cNvSpPr>
          <p:nvPr/>
        </p:nvSpPr>
        <p:spPr bwMode="auto">
          <a:xfrm>
            <a:off x="609600" y="5257800"/>
            <a:ext cx="69342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marL="24161750" indent="-24161750">
              <a:defRPr sz="2400">
                <a:solidFill>
                  <a:schemeClr val="tx1"/>
                </a:solidFill>
                <a:latin typeface="Times New Roman" charset="0"/>
                <a:ea typeface="ＭＳ Ｐゴシック" charset="0"/>
                <a:cs typeface="ＭＳ Ｐゴシック" charset="0"/>
              </a:defRPr>
            </a:lvl1pPr>
            <a:lvl2pPr>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1" indent="0" algn="l" defTabSz="914400" rtl="0" eaLnBrk="1" fontAlgn="auto" latinLnBrk="0" hangingPunct="1">
              <a:lnSpc>
                <a:spcPct val="100000"/>
              </a:lnSpc>
              <a:spcBef>
                <a:spcPct val="20000"/>
              </a:spcBef>
              <a:spcAft>
                <a:spcPts val="0"/>
              </a:spcAft>
              <a:buClr>
                <a:srgbClr val="A2D7FF"/>
              </a:buClr>
              <a:buSzPct val="100000"/>
              <a:buFontTx/>
              <a:buNone/>
              <a:tabLst/>
              <a:defRPr/>
            </a:pPr>
            <a:r>
              <a:rPr kumimoji="0" lang="en-US" altLang="zh-CN" sz="2400" b="0" i="0" u="none" strike="noStrike" kern="0" cap="none" spc="0" normalizeH="0" baseline="0" noProof="0" dirty="0">
                <a:ln>
                  <a:noFill/>
                </a:ln>
                <a:solidFill>
                  <a:srgbClr val="FFFF00"/>
                </a:solidFill>
                <a:effectLst/>
                <a:uLnTx/>
                <a:uFillTx/>
                <a:latin typeface="Arial" charset="0"/>
                <a:ea typeface="宋体" charset="0"/>
                <a:cs typeface="宋体" charset="0"/>
                <a:sym typeface="Arial"/>
              </a:rPr>
              <a:t>The correct detection rate is higher than the 80% correct detection requirement</a:t>
            </a:r>
            <a:r>
              <a:rPr kumimoji="0" lang="en-US" altLang="zh-CN" sz="2400" b="0" i="0" u="none" strike="noStrike" kern="0" cap="none" spc="0" normalizeH="0" baseline="0" noProof="0" dirty="0">
                <a:ln>
                  <a:noFill/>
                </a:ln>
                <a:solidFill>
                  <a:srgbClr val="F8F8F8"/>
                </a:solidFill>
                <a:effectLst/>
                <a:uLnTx/>
                <a:uFillTx/>
                <a:latin typeface="Arial" charset="0"/>
                <a:ea typeface="宋体" charset="0"/>
                <a:cs typeface="宋体" charset="0"/>
                <a:sym typeface="Arial"/>
              </a:rPr>
              <a:t>.</a:t>
            </a:r>
            <a:endParaRPr kumimoji="0" lang="en-US" sz="2400" b="0" i="0" u="none" strike="noStrike" kern="0" cap="none" spc="0" normalizeH="0" baseline="0" noProof="0" dirty="0">
              <a:ln>
                <a:noFill/>
              </a:ln>
              <a:solidFill>
                <a:prstClr val="black"/>
              </a:solidFill>
              <a:effectLst/>
              <a:uLnTx/>
              <a:uFillTx/>
              <a:latin typeface="Times New Roman" charset="0"/>
              <a:ea typeface="宋体" charset="0"/>
              <a:cs typeface="宋体" charset="0"/>
              <a:sym typeface="Arial"/>
            </a:endParaRPr>
          </a:p>
        </p:txBody>
      </p:sp>
    </p:spTree>
    <p:extLst>
      <p:ext uri="{BB962C8B-B14F-4D97-AF65-F5344CB8AC3E}">
        <p14:creationId xmlns:p14="http://schemas.microsoft.com/office/powerpoint/2010/main" val="11721375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fld id="{00000000-1234-1234-1234-123412341234}" type="slidenum">
              <a:rPr kumimoji="0" lang="en-US" sz="1200" b="0" i="0" u="none" strike="noStrike" kern="0" cap="none" spc="0" normalizeH="0" baseline="0" noProof="0" smtClean="0">
                <a:ln>
                  <a:noFill/>
                </a:ln>
                <a:solidFill>
                  <a:prstClr val="white"/>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t>23</a:t>
            </a:fld>
            <a:endParaRPr kumimoji="0" lang="en-US" sz="120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4" name="TextBox 3"/>
          <p:cNvSpPr txBox="1"/>
          <p:nvPr/>
        </p:nvSpPr>
        <p:spPr>
          <a:xfrm>
            <a:off x="4017981" y="6156298"/>
            <a:ext cx="1108038" cy="400110"/>
          </a:xfrm>
          <a:prstGeom prst="rect">
            <a:avLst/>
          </a:prstGeom>
          <a:solidFill>
            <a:srgbClr val="00B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Calibri"/>
                <a:cs typeface="Arial"/>
                <a:sym typeface="Arial"/>
              </a:rPr>
              <a:t>PASSED</a:t>
            </a:r>
          </a:p>
        </p:txBody>
      </p:sp>
      <p:sp>
        <p:nvSpPr>
          <p:cNvPr id="7" name="Title 1">
            <a:extLst>
              <a:ext uri="{FF2B5EF4-FFF2-40B4-BE49-F238E27FC236}">
                <a16:creationId xmlns:a16="http://schemas.microsoft.com/office/drawing/2014/main" id="{B989C386-45BC-7B42-834F-5582B6EA72E4}"/>
              </a:ext>
            </a:extLst>
          </p:cNvPr>
          <p:cNvSpPr>
            <a:spLocks noGrp="1"/>
          </p:cNvSpPr>
          <p:nvPr>
            <p:ph type="title"/>
          </p:nvPr>
        </p:nvSpPr>
        <p:spPr>
          <a:xfrm>
            <a:off x="495299" y="0"/>
            <a:ext cx="7955242" cy="1143000"/>
          </a:xfrm>
        </p:spPr>
        <p:txBody>
          <a:bodyPr anchor="ctr" anchorCtr="0">
            <a:normAutofit/>
          </a:bodyPr>
          <a:lstStyle/>
          <a:p>
            <a:r>
              <a:rPr lang="en-US" dirty="0"/>
              <a:t>Ice Cover Validation</a:t>
            </a:r>
            <a:endParaRPr lang="en-US" sz="3200" dirty="0"/>
          </a:p>
        </p:txBody>
      </p:sp>
      <p:sp>
        <p:nvSpPr>
          <p:cNvPr id="8" name="Text Box 11">
            <a:extLst>
              <a:ext uri="{FF2B5EF4-FFF2-40B4-BE49-F238E27FC236}">
                <a16:creationId xmlns:a16="http://schemas.microsoft.com/office/drawing/2014/main" id="{3225D17C-9E91-8640-83FA-9DBA86C83D63}"/>
              </a:ext>
            </a:extLst>
          </p:cNvPr>
          <p:cNvSpPr txBox="1">
            <a:spLocks noChangeArrowheads="1"/>
          </p:cNvSpPr>
          <p:nvPr/>
        </p:nvSpPr>
        <p:spPr bwMode="auto">
          <a:xfrm>
            <a:off x="152400" y="1676400"/>
            <a:ext cx="85344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lvl="0">
              <a:spcBef>
                <a:spcPct val="50000"/>
              </a:spcBef>
              <a:defRPr/>
            </a:pPr>
            <a:r>
              <a:rPr kumimoji="0" lang="en-US" altLang="zh-CN" sz="2000" b="0" i="0" u="none" strike="noStrike" kern="0" cap="none" spc="0" normalizeH="0" baseline="0" noProof="0" dirty="0">
                <a:ln>
                  <a:noFill/>
                </a:ln>
                <a:solidFill>
                  <a:srgbClr val="FFFFFF"/>
                </a:solidFill>
                <a:effectLst/>
                <a:uLnTx/>
                <a:uFillTx/>
                <a:latin typeface="Arial" charset="0"/>
                <a:ea typeface="宋体" charset="0"/>
                <a:cs typeface="宋体" charset="0"/>
                <a:sym typeface="Arial"/>
              </a:rPr>
              <a:t>Performance: Ice cover  (</a:t>
            </a:r>
            <a:r>
              <a:rPr lang="en-US" altLang="zh-CN" sz="2000" dirty="0">
                <a:solidFill>
                  <a:srgbClr val="FFFFFF"/>
                </a:solidFill>
                <a:latin typeface="Arial" charset="0"/>
                <a:ea typeface="宋体" charset="0"/>
                <a:cs typeface="宋体" charset="0"/>
              </a:rPr>
              <a:t>2 km remap) </a:t>
            </a:r>
            <a:r>
              <a:rPr kumimoji="0" lang="en-US" altLang="zh-CN" sz="2000" b="0" i="0" u="none" strike="noStrike" kern="0" cap="none" spc="0" normalizeH="0" baseline="0" noProof="0" dirty="0">
                <a:ln>
                  <a:noFill/>
                </a:ln>
                <a:solidFill>
                  <a:srgbClr val="FFFFFF"/>
                </a:solidFill>
                <a:effectLst/>
                <a:uLnTx/>
                <a:uFillTx/>
                <a:latin typeface="Arial" charset="0"/>
                <a:ea typeface="宋体" charset="0"/>
                <a:cs typeface="宋体" charset="0"/>
                <a:sym typeface="Arial"/>
              </a:rPr>
              <a:t>GOES-17 from Ground System</a:t>
            </a:r>
          </a:p>
        </p:txBody>
      </p:sp>
      <p:graphicFrame>
        <p:nvGraphicFramePr>
          <p:cNvPr id="9" name="Group 377">
            <a:extLst>
              <a:ext uri="{FF2B5EF4-FFF2-40B4-BE49-F238E27FC236}">
                <a16:creationId xmlns:a16="http://schemas.microsoft.com/office/drawing/2014/main" id="{723C6428-3F94-EE44-8367-F753DAD89A4B}"/>
              </a:ext>
            </a:extLst>
          </p:cNvPr>
          <p:cNvGraphicFramePr>
            <a:graphicFrameLocks noGrp="1"/>
          </p:cNvGraphicFramePr>
          <p:nvPr>
            <p:extLst>
              <p:ext uri="{D42A27DB-BD31-4B8C-83A1-F6EECF244321}">
                <p14:modId xmlns:p14="http://schemas.microsoft.com/office/powerpoint/2010/main" val="4224890701"/>
              </p:ext>
            </p:extLst>
          </p:nvPr>
        </p:nvGraphicFramePr>
        <p:xfrm>
          <a:off x="495299" y="2285140"/>
          <a:ext cx="7848601" cy="2743200"/>
        </p:xfrm>
        <a:graphic>
          <a:graphicData uri="http://schemas.openxmlformats.org/drawingml/2006/table">
            <a:tbl>
              <a:tblPr/>
              <a:tblGrid>
                <a:gridCol w="2099937">
                  <a:extLst>
                    <a:ext uri="{9D8B030D-6E8A-4147-A177-3AD203B41FA5}">
                      <a16:colId xmlns:a16="http://schemas.microsoft.com/office/drawing/2014/main" val="20000"/>
                    </a:ext>
                  </a:extLst>
                </a:gridCol>
                <a:gridCol w="2874332">
                  <a:extLst>
                    <a:ext uri="{9D8B030D-6E8A-4147-A177-3AD203B41FA5}">
                      <a16:colId xmlns:a16="http://schemas.microsoft.com/office/drawing/2014/main" val="20001"/>
                    </a:ext>
                  </a:extLst>
                </a:gridCol>
                <a:gridCol w="2874332">
                  <a:extLst>
                    <a:ext uri="{9D8B030D-6E8A-4147-A177-3AD203B41FA5}">
                      <a16:colId xmlns:a16="http://schemas.microsoft.com/office/drawing/2014/main" val="20002"/>
                    </a:ext>
                  </a:extLst>
                </a:gridCol>
              </a:tblGrid>
              <a:tr h="720956">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charset="2"/>
                        <a:buNone/>
                        <a:tabLst/>
                      </a:pPr>
                      <a:r>
                        <a:rPr kumimoji="0" lang="en-US" sz="1600" b="0" i="0" u="none" strike="noStrike" cap="none" normalizeH="0" baseline="0" dirty="0">
                          <a:ln>
                            <a:noFill/>
                          </a:ln>
                          <a:solidFill>
                            <a:schemeClr val="tx1"/>
                          </a:solidFill>
                          <a:effectLst/>
                          <a:latin typeface="+mn-lt"/>
                        </a:rPr>
                        <a:t>Case number</a:t>
                      </a:r>
                    </a:p>
                    <a:p>
                      <a:pPr marL="0" marR="0" lvl="0" indent="0" algn="l" defTabSz="914400" rtl="0" eaLnBrk="1" fontAlgn="base" latinLnBrk="0" hangingPunct="1">
                        <a:lnSpc>
                          <a:spcPct val="100000"/>
                        </a:lnSpc>
                        <a:spcBef>
                          <a:spcPct val="20000"/>
                        </a:spcBef>
                        <a:spcAft>
                          <a:spcPct val="0"/>
                        </a:spcAft>
                        <a:buClr>
                          <a:srgbClr val="FAFD00"/>
                        </a:buClr>
                        <a:buSzPct val="100000"/>
                        <a:buFont typeface="Symbol" charset="2"/>
                        <a:buNone/>
                        <a:tabLst/>
                      </a:pPr>
                      <a:r>
                        <a:rPr kumimoji="0" lang="en-US" sz="1600" b="0" i="0" u="none" strike="noStrike" cap="none" normalizeH="0" baseline="0" dirty="0">
                          <a:ln>
                            <a:noFill/>
                          </a:ln>
                          <a:solidFill>
                            <a:schemeClr val="tx1"/>
                          </a:solidFill>
                          <a:effectLst/>
                          <a:latin typeface="+mn-lt"/>
                        </a:rPr>
                        <a:t>Total pairs</a:t>
                      </a:r>
                    </a:p>
                  </a:txBody>
                  <a:tcPr anchor="ctr" anchorCtr="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8F8F8"/>
                    </a:solid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charset="2"/>
                        <a:buNone/>
                        <a:tabLst/>
                      </a:pPr>
                      <a:r>
                        <a:rPr kumimoji="0" lang="en-US" sz="1600" b="0" i="0" u="none" strike="noStrike" cap="none" normalizeH="0" baseline="0" dirty="0">
                          <a:ln>
                            <a:noFill/>
                          </a:ln>
                          <a:solidFill>
                            <a:schemeClr val="tx1"/>
                          </a:solidFill>
                          <a:effectLst/>
                          <a:latin typeface="+mn-lt"/>
                        </a:rPr>
                        <a:t>Sea/Lake ice cover, AMSR2</a:t>
                      </a:r>
                    </a:p>
                  </a:txBody>
                  <a:tcPr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8F8F8"/>
                    </a:solid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charset="2"/>
                        <a:buNone/>
                        <a:tabLst/>
                      </a:pPr>
                      <a:r>
                        <a:rPr kumimoji="0" lang="en-US" sz="1600" b="0" i="0" u="none" strike="noStrike" cap="none" normalizeH="0" baseline="0" dirty="0">
                          <a:ln>
                            <a:noFill/>
                          </a:ln>
                          <a:solidFill>
                            <a:schemeClr val="tx1"/>
                          </a:solidFill>
                          <a:effectLst/>
                          <a:latin typeface="+mn-lt"/>
                        </a:rPr>
                        <a:t>Water, AMSR2</a:t>
                      </a:r>
                    </a:p>
                  </a:txBody>
                  <a:tcPr anchor="ctr" anchorCtr="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8F8F8"/>
                    </a:solidFill>
                  </a:tcPr>
                </a:tc>
                <a:extLst>
                  <a:ext uri="{0D108BD9-81ED-4DB2-BD59-A6C34878D82A}">
                    <a16:rowId xmlns:a16="http://schemas.microsoft.com/office/drawing/2014/main" val="10000"/>
                  </a:ext>
                </a:extLst>
              </a:tr>
              <a:tr h="718976">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charset="2"/>
                        <a:buNone/>
                        <a:tabLst/>
                      </a:pPr>
                      <a:r>
                        <a:rPr kumimoji="0" lang="en-US" sz="1600" b="0" i="0" u="none" strike="noStrike" cap="none" normalizeH="0" baseline="0" dirty="0">
                          <a:ln>
                            <a:noFill/>
                          </a:ln>
                          <a:solidFill>
                            <a:schemeClr val="tx1"/>
                          </a:solidFill>
                          <a:effectLst/>
                          <a:latin typeface="+mn-lt"/>
                        </a:rPr>
                        <a:t>Sea/Lake ice cover, ABI</a:t>
                      </a:r>
                    </a:p>
                  </a:txBody>
                  <a:tcPr anchor="ctr" anchorCtr="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8F8F8"/>
                    </a:solid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charset="2"/>
                        <a:buNone/>
                        <a:tabLst/>
                        <a:defRPr/>
                      </a:pPr>
                      <a:r>
                        <a:rPr lang="en-US" sz="1600" kern="1200" dirty="0">
                          <a:solidFill>
                            <a:schemeClr val="tx1"/>
                          </a:solidFill>
                          <a:effectLst/>
                          <a:latin typeface="+mn-lt"/>
                          <a:ea typeface="+mn-ea"/>
                          <a:cs typeface="+mn-cs"/>
                        </a:rPr>
                        <a:t>5.605e+06</a:t>
                      </a:r>
                    </a:p>
                  </a:txBody>
                  <a:tcPr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8F8F8"/>
                    </a:solid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charset="2"/>
                        <a:buNone/>
                        <a:tabLst/>
                        <a:defRPr/>
                      </a:pPr>
                      <a:r>
                        <a:rPr lang="en-US" sz="1600" kern="1200" dirty="0">
                          <a:solidFill>
                            <a:schemeClr val="tx1"/>
                          </a:solidFill>
                          <a:effectLst/>
                          <a:latin typeface="+mn-lt"/>
                          <a:ea typeface="+mn-ea"/>
                          <a:cs typeface="+mn-cs"/>
                        </a:rPr>
                        <a:t>1.141e+06</a:t>
                      </a:r>
                    </a:p>
                  </a:txBody>
                  <a:tcPr anchor="ctr" anchorCtr="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8F8F8"/>
                    </a:solidFill>
                  </a:tcPr>
                </a:tc>
                <a:extLst>
                  <a:ext uri="{0D108BD9-81ED-4DB2-BD59-A6C34878D82A}">
                    <a16:rowId xmlns:a16="http://schemas.microsoft.com/office/drawing/2014/main" val="10001"/>
                  </a:ext>
                </a:extLst>
              </a:tr>
              <a:tr h="651634">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charset="2"/>
                        <a:buNone/>
                        <a:tabLst/>
                      </a:pPr>
                      <a:r>
                        <a:rPr kumimoji="0" lang="en-US" sz="1600" b="0" i="0" u="none" strike="noStrike" cap="none" normalizeH="0" baseline="0" dirty="0">
                          <a:ln>
                            <a:noFill/>
                          </a:ln>
                          <a:solidFill>
                            <a:schemeClr val="tx1"/>
                          </a:solidFill>
                          <a:effectLst/>
                          <a:latin typeface="+mn-lt"/>
                        </a:rPr>
                        <a:t>Water, ABI</a:t>
                      </a:r>
                    </a:p>
                  </a:txBody>
                  <a:tcPr anchor="ctr" anchorCtr="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8F8F8"/>
                    </a:solid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charset="2"/>
                        <a:buNone/>
                        <a:tabLst/>
                        <a:defRPr/>
                      </a:pPr>
                      <a:r>
                        <a:rPr lang="en-US" sz="1600" kern="1200" dirty="0">
                          <a:solidFill>
                            <a:schemeClr val="tx1"/>
                          </a:solidFill>
                          <a:effectLst/>
                          <a:latin typeface="+mn-lt"/>
                          <a:ea typeface="+mn-ea"/>
                          <a:cs typeface="+mn-cs"/>
                        </a:rPr>
                        <a:t>3.904e+04</a:t>
                      </a:r>
                    </a:p>
                  </a:txBody>
                  <a:tcPr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8F8F8"/>
                    </a:solid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charset="2"/>
                        <a:buNone/>
                        <a:tabLst/>
                        <a:defRPr/>
                      </a:pPr>
                      <a:r>
                        <a:rPr lang="en-US" sz="1600" kern="1200" dirty="0">
                          <a:solidFill>
                            <a:schemeClr val="tx1"/>
                          </a:solidFill>
                          <a:effectLst/>
                          <a:latin typeface="+mn-lt"/>
                          <a:ea typeface="+mn-ea"/>
                          <a:cs typeface="+mn-cs"/>
                        </a:rPr>
                        <a:t>3.840e+08</a:t>
                      </a:r>
                    </a:p>
                  </a:txBody>
                  <a:tcPr anchor="ctr" anchorCtr="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8F8F8"/>
                    </a:solidFill>
                  </a:tcPr>
                </a:tc>
                <a:extLst>
                  <a:ext uri="{0D108BD9-81ED-4DB2-BD59-A6C34878D82A}">
                    <a16:rowId xmlns:a16="http://schemas.microsoft.com/office/drawing/2014/main" val="10002"/>
                  </a:ext>
                </a:extLst>
              </a:tr>
              <a:tr h="651634">
                <a:tc gridSpan="3">
                  <a:txBody>
                    <a:bodyPr/>
                    <a:lstStyle/>
                    <a:p>
                      <a:pPr marL="0" marR="0" lvl="0" indent="0" algn="ctr" defTabSz="914400" rtl="0" eaLnBrk="1" fontAlgn="base" latinLnBrk="0" hangingPunct="1">
                        <a:lnSpc>
                          <a:spcPct val="100000"/>
                        </a:lnSpc>
                        <a:spcBef>
                          <a:spcPct val="20000"/>
                        </a:spcBef>
                        <a:spcAft>
                          <a:spcPct val="0"/>
                        </a:spcAft>
                        <a:buClr>
                          <a:srgbClr val="FAFD00"/>
                        </a:buClr>
                        <a:buSzPct val="100000"/>
                        <a:buFont typeface="Symbol" charset="2"/>
                        <a:buNone/>
                        <a:tabLst/>
                      </a:pPr>
                      <a:r>
                        <a:rPr kumimoji="0" lang="en-US" sz="1600" b="1" i="0" u="none" strike="noStrike" cap="none" normalizeH="0" baseline="0" dirty="0">
                          <a:ln>
                            <a:noFill/>
                          </a:ln>
                          <a:solidFill>
                            <a:schemeClr val="tx1"/>
                          </a:solidFill>
                          <a:effectLst/>
                          <a:latin typeface="+mn-lt"/>
                        </a:rPr>
                        <a:t>Correct detection =   99.70%</a:t>
                      </a:r>
                      <a:endParaRPr kumimoji="0" lang="en-US" sz="1600" b="0" i="0" u="none" strike="noStrike" cap="none" normalizeH="0" baseline="0" dirty="0">
                        <a:ln>
                          <a:noFill/>
                        </a:ln>
                        <a:solidFill>
                          <a:schemeClr val="tx1"/>
                        </a:solidFill>
                        <a:effectLst/>
                        <a:latin typeface="+mn-lt"/>
                      </a:endParaRPr>
                    </a:p>
                    <a:p>
                      <a:pPr marL="0" marR="0" lvl="0" indent="0" algn="ctr" defTabSz="914400" rtl="0" eaLnBrk="1" fontAlgn="base" latinLnBrk="0" hangingPunct="1">
                        <a:lnSpc>
                          <a:spcPct val="100000"/>
                        </a:lnSpc>
                        <a:spcBef>
                          <a:spcPct val="20000"/>
                        </a:spcBef>
                        <a:spcAft>
                          <a:spcPct val="0"/>
                        </a:spcAft>
                        <a:buClr>
                          <a:srgbClr val="FAFD00"/>
                        </a:buClr>
                        <a:buSzPct val="100000"/>
                        <a:buFont typeface="Symbol" charset="2"/>
                        <a:buNone/>
                        <a:tabLst/>
                      </a:pPr>
                      <a:r>
                        <a:rPr kumimoji="0" lang="en-US" sz="1400" b="0" i="0" u="none" strike="noStrike" cap="none" normalizeH="0" baseline="0" dirty="0">
                          <a:ln>
                            <a:noFill/>
                          </a:ln>
                          <a:solidFill>
                            <a:schemeClr val="tx1"/>
                          </a:solidFill>
                          <a:effectLst/>
                          <a:latin typeface="+mn-lt"/>
                        </a:rPr>
                        <a:t>(total correct for two categories divided by total of all categories)</a:t>
                      </a:r>
                      <a:endParaRPr kumimoji="0" lang="en-US" sz="1600" b="0" i="0" u="none" strike="noStrike" cap="none" normalizeH="0" baseline="0" dirty="0">
                        <a:ln>
                          <a:noFill/>
                        </a:ln>
                        <a:solidFill>
                          <a:schemeClr val="tx1"/>
                        </a:solidFill>
                        <a:effectLst/>
                        <a:latin typeface="+mn-lt"/>
                      </a:endParaRPr>
                    </a:p>
                  </a:txBody>
                  <a:tcPr anchor="ctr" anchorCtr="1"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F8F8F8"/>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10" name="Text Box 378">
            <a:extLst>
              <a:ext uri="{FF2B5EF4-FFF2-40B4-BE49-F238E27FC236}">
                <a16:creationId xmlns:a16="http://schemas.microsoft.com/office/drawing/2014/main" id="{10520AE4-B56A-BD46-A655-C3731CA5CE5C}"/>
              </a:ext>
            </a:extLst>
          </p:cNvPr>
          <p:cNvSpPr txBox="1">
            <a:spLocks noChangeArrowheads="1"/>
          </p:cNvSpPr>
          <p:nvPr/>
        </p:nvSpPr>
        <p:spPr bwMode="auto">
          <a:xfrm>
            <a:off x="609600" y="5257800"/>
            <a:ext cx="69342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marL="24161750" indent="-24161750">
              <a:defRPr sz="2400">
                <a:solidFill>
                  <a:schemeClr val="tx1"/>
                </a:solidFill>
                <a:latin typeface="Times New Roman" charset="0"/>
                <a:ea typeface="ＭＳ Ｐゴシック" charset="0"/>
                <a:cs typeface="ＭＳ Ｐゴシック" charset="0"/>
              </a:defRPr>
            </a:lvl1pPr>
            <a:lvl2pPr>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1" indent="0" algn="l" defTabSz="914400" rtl="0" eaLnBrk="1" fontAlgn="auto" latinLnBrk="0" hangingPunct="1">
              <a:lnSpc>
                <a:spcPct val="100000"/>
              </a:lnSpc>
              <a:spcBef>
                <a:spcPct val="20000"/>
              </a:spcBef>
              <a:spcAft>
                <a:spcPts val="0"/>
              </a:spcAft>
              <a:buClr>
                <a:srgbClr val="A2D7FF"/>
              </a:buClr>
              <a:buSzPct val="100000"/>
              <a:buFontTx/>
              <a:buNone/>
              <a:tabLst/>
              <a:defRPr/>
            </a:pPr>
            <a:r>
              <a:rPr kumimoji="0" lang="en-US" altLang="zh-CN" sz="2400" b="0" i="0" u="none" strike="noStrike" kern="0" cap="none" spc="0" normalizeH="0" baseline="0" noProof="0" dirty="0">
                <a:ln>
                  <a:noFill/>
                </a:ln>
                <a:solidFill>
                  <a:srgbClr val="FFFF00"/>
                </a:solidFill>
                <a:effectLst/>
                <a:uLnTx/>
                <a:uFillTx/>
                <a:latin typeface="Arial" charset="0"/>
                <a:ea typeface="宋体" charset="0"/>
                <a:cs typeface="宋体" charset="0"/>
                <a:sym typeface="Arial"/>
              </a:rPr>
              <a:t>The correct detection rate is higher than the 80% correct detection requirement</a:t>
            </a:r>
            <a:r>
              <a:rPr kumimoji="0" lang="en-US" altLang="zh-CN" sz="2400" b="0" i="0" u="none" strike="noStrike" kern="0" cap="none" spc="0" normalizeH="0" baseline="0" noProof="0" dirty="0">
                <a:ln>
                  <a:noFill/>
                </a:ln>
                <a:solidFill>
                  <a:srgbClr val="F8F8F8"/>
                </a:solidFill>
                <a:effectLst/>
                <a:uLnTx/>
                <a:uFillTx/>
                <a:latin typeface="Arial" charset="0"/>
                <a:ea typeface="宋体" charset="0"/>
                <a:cs typeface="宋体" charset="0"/>
                <a:sym typeface="Arial"/>
              </a:rPr>
              <a:t>.</a:t>
            </a:r>
            <a:endParaRPr kumimoji="0" lang="en-US" sz="2400" b="0" i="0" u="none" strike="noStrike" kern="0" cap="none" spc="0" normalizeH="0" baseline="0" noProof="0" dirty="0">
              <a:ln>
                <a:noFill/>
              </a:ln>
              <a:solidFill>
                <a:prstClr val="black"/>
              </a:solidFill>
              <a:effectLst/>
              <a:uLnTx/>
              <a:uFillTx/>
              <a:latin typeface="Times New Roman" charset="0"/>
              <a:ea typeface="宋体" charset="0"/>
              <a:cs typeface="宋体" charset="0"/>
              <a:sym typeface="Arial"/>
            </a:endParaRPr>
          </a:p>
        </p:txBody>
      </p:sp>
    </p:spTree>
    <p:extLst>
      <p:ext uri="{BB962C8B-B14F-4D97-AF65-F5344CB8AC3E}">
        <p14:creationId xmlns:p14="http://schemas.microsoft.com/office/powerpoint/2010/main" val="22057093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24</a:t>
            </a:fld>
            <a:endParaRPr kumimoji="0" lang="en-US"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 name="Title 1">
            <a:extLst>
              <a:ext uri="{FF2B5EF4-FFF2-40B4-BE49-F238E27FC236}">
                <a16:creationId xmlns:a16="http://schemas.microsoft.com/office/drawing/2014/main" id="{7C4F5D3A-BF6F-7D47-BEE9-C644F74B52C1}"/>
              </a:ext>
            </a:extLst>
          </p:cNvPr>
          <p:cNvSpPr>
            <a:spLocks noGrp="1"/>
          </p:cNvSpPr>
          <p:nvPr>
            <p:ph type="title"/>
          </p:nvPr>
        </p:nvSpPr>
        <p:spPr>
          <a:xfrm>
            <a:off x="594378" y="0"/>
            <a:ext cx="7955242" cy="1143000"/>
          </a:xfrm>
        </p:spPr>
        <p:txBody>
          <a:bodyPr anchor="ctr" anchorCtr="0">
            <a:normAutofit/>
          </a:bodyPr>
          <a:lstStyle/>
          <a:p>
            <a:r>
              <a:rPr lang="en-US" sz="3200" dirty="0"/>
              <a:t>GOES-16 Ice Concentration Validation</a:t>
            </a:r>
          </a:p>
        </p:txBody>
      </p:sp>
      <p:pic>
        <p:nvPicPr>
          <p:cNvPr id="8" name="Picture 7">
            <a:extLst>
              <a:ext uri="{FF2B5EF4-FFF2-40B4-BE49-F238E27FC236}">
                <a16:creationId xmlns:a16="http://schemas.microsoft.com/office/drawing/2014/main" id="{48F17836-1AB4-0642-A760-3DA2FF2A17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0567" y="1430220"/>
            <a:ext cx="7725515" cy="4258690"/>
          </a:xfrm>
          <a:prstGeom prst="rect">
            <a:avLst/>
          </a:prstGeom>
        </p:spPr>
      </p:pic>
      <p:sp>
        <p:nvSpPr>
          <p:cNvPr id="9" name="Text Box 11">
            <a:extLst>
              <a:ext uri="{FF2B5EF4-FFF2-40B4-BE49-F238E27FC236}">
                <a16:creationId xmlns:a16="http://schemas.microsoft.com/office/drawing/2014/main" id="{6D0F327F-FF9C-7245-9AD9-0F2478D604B0}"/>
              </a:ext>
            </a:extLst>
          </p:cNvPr>
          <p:cNvSpPr txBox="1">
            <a:spLocks noChangeArrowheads="1"/>
          </p:cNvSpPr>
          <p:nvPr/>
        </p:nvSpPr>
        <p:spPr bwMode="auto">
          <a:xfrm>
            <a:off x="91440" y="1024719"/>
            <a:ext cx="85344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lvl="0">
              <a:spcBef>
                <a:spcPct val="50000"/>
              </a:spcBef>
              <a:defRPr/>
            </a:pPr>
            <a:r>
              <a:rPr kumimoji="0" lang="en-US" altLang="zh-CN" sz="2000" b="0" i="0" u="none" strike="noStrike" kern="0" cap="none" spc="0" normalizeH="0" baseline="0" noProof="0" dirty="0">
                <a:ln>
                  <a:noFill/>
                </a:ln>
                <a:solidFill>
                  <a:srgbClr val="FFFFFF"/>
                </a:solidFill>
                <a:effectLst/>
                <a:uLnTx/>
                <a:uFillTx/>
                <a:latin typeface="Arial" charset="0"/>
                <a:ea typeface="宋体" charset="0"/>
                <a:cs typeface="宋体" charset="0"/>
                <a:sym typeface="Arial"/>
              </a:rPr>
              <a:t>Ice concentration  (</a:t>
            </a:r>
            <a:r>
              <a:rPr lang="en-US" altLang="zh-CN" sz="2000" dirty="0">
                <a:solidFill>
                  <a:srgbClr val="FFFFFF"/>
                </a:solidFill>
                <a:latin typeface="Arial" charset="0"/>
                <a:ea typeface="宋体" charset="0"/>
                <a:cs typeface="宋体" charset="0"/>
              </a:rPr>
              <a:t>2 km remap) </a:t>
            </a:r>
            <a:r>
              <a:rPr kumimoji="0" lang="en-US" altLang="zh-CN" sz="2000" b="0" i="0" u="none" strike="noStrike" kern="0" cap="none" spc="0" normalizeH="0" baseline="0" noProof="0" dirty="0">
                <a:ln>
                  <a:noFill/>
                </a:ln>
                <a:solidFill>
                  <a:srgbClr val="FFFF00"/>
                </a:solidFill>
                <a:effectLst/>
                <a:uLnTx/>
                <a:uFillTx/>
                <a:latin typeface="Arial" charset="0"/>
                <a:ea typeface="宋体" charset="0"/>
                <a:cs typeface="宋体" charset="0"/>
                <a:sym typeface="Arial"/>
              </a:rPr>
              <a:t>GOES-16</a:t>
            </a:r>
            <a:r>
              <a:rPr kumimoji="0" lang="en-US" altLang="zh-CN" sz="2000" b="0" i="0" u="none" strike="noStrike" kern="0" cap="none" spc="0" normalizeH="0" baseline="0" noProof="0" dirty="0">
                <a:ln>
                  <a:noFill/>
                </a:ln>
                <a:solidFill>
                  <a:srgbClr val="FFFFFF"/>
                </a:solidFill>
                <a:effectLst/>
                <a:uLnTx/>
                <a:uFillTx/>
                <a:latin typeface="Arial" charset="0"/>
                <a:ea typeface="宋体" charset="0"/>
                <a:cs typeface="宋体" charset="0"/>
                <a:sym typeface="Arial"/>
              </a:rPr>
              <a:t> from Ground System</a:t>
            </a:r>
          </a:p>
        </p:txBody>
      </p:sp>
      <p:sp>
        <p:nvSpPr>
          <p:cNvPr id="10" name="TextBox 9">
            <a:extLst>
              <a:ext uri="{FF2B5EF4-FFF2-40B4-BE49-F238E27FC236}">
                <a16:creationId xmlns:a16="http://schemas.microsoft.com/office/drawing/2014/main" id="{C9A8BCE5-0844-2F4A-B3E6-CBCB69813EF8}"/>
              </a:ext>
            </a:extLst>
          </p:cNvPr>
          <p:cNvSpPr txBox="1"/>
          <p:nvPr/>
        </p:nvSpPr>
        <p:spPr>
          <a:xfrm>
            <a:off x="5572664" y="2320506"/>
            <a:ext cx="217385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C0504D"/>
                </a:solidFill>
                <a:effectLst/>
                <a:uLnTx/>
                <a:uFillTx/>
                <a:latin typeface="Arial"/>
                <a:cs typeface="Arial"/>
                <a:sym typeface="Arial"/>
              </a:rPr>
              <a:t>All</a:t>
            </a:r>
            <a:r>
              <a:rPr kumimoji="0" lang="en-US" sz="1400" b="0" i="0" u="none" strike="noStrike" kern="0" cap="none" spc="0" normalizeH="0" baseline="0" noProof="0" dirty="0">
                <a:ln>
                  <a:noFill/>
                </a:ln>
                <a:solidFill>
                  <a:srgbClr val="000000"/>
                </a:solidFill>
                <a:effectLst/>
                <a:uLnTx/>
                <a:uFillTx/>
                <a:latin typeface="Arial"/>
                <a:cs typeface="Arial"/>
                <a:sym typeface="Arial"/>
              </a:rPr>
              <a:t> cases: 1.27 e+07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a:cs typeface="Arial"/>
                <a:sym typeface="Arial"/>
              </a:rPr>
              <a:t>Accuracy: 1.96%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a:cs typeface="Arial"/>
                <a:sym typeface="Arial"/>
              </a:rPr>
              <a:t>Precision: 8.58%</a:t>
            </a:r>
          </a:p>
        </p:txBody>
      </p:sp>
      <p:sp>
        <p:nvSpPr>
          <p:cNvPr id="7" name="Text Box 378">
            <a:extLst>
              <a:ext uri="{FF2B5EF4-FFF2-40B4-BE49-F238E27FC236}">
                <a16:creationId xmlns:a16="http://schemas.microsoft.com/office/drawing/2014/main" id="{8D3C81D8-C58B-6F42-80E9-B9EDC875DB15}"/>
              </a:ext>
            </a:extLst>
          </p:cNvPr>
          <p:cNvSpPr txBox="1">
            <a:spLocks noChangeArrowheads="1"/>
          </p:cNvSpPr>
          <p:nvPr/>
        </p:nvSpPr>
        <p:spPr bwMode="auto">
          <a:xfrm>
            <a:off x="171825" y="5840901"/>
            <a:ext cx="880034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marL="24161750" indent="-24161750">
              <a:defRPr sz="2400">
                <a:solidFill>
                  <a:schemeClr val="tx1"/>
                </a:solidFill>
                <a:latin typeface="Times New Roman" charset="0"/>
                <a:ea typeface="ＭＳ Ｐゴシック" charset="0"/>
                <a:cs typeface="ＭＳ Ｐゴシック" charset="0"/>
              </a:defRPr>
            </a:lvl1pPr>
            <a:lvl2pPr>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1" indent="0" algn="l" defTabSz="914400" rtl="0" eaLnBrk="1" fontAlgn="auto" latinLnBrk="0" hangingPunct="1">
              <a:lnSpc>
                <a:spcPct val="100000"/>
              </a:lnSpc>
              <a:spcBef>
                <a:spcPct val="20000"/>
              </a:spcBef>
              <a:spcAft>
                <a:spcPts val="0"/>
              </a:spcAft>
              <a:buClr>
                <a:srgbClr val="A2D7FF"/>
              </a:buClr>
              <a:buSzPct val="100000"/>
              <a:buFontTx/>
              <a:buNone/>
              <a:tabLst/>
              <a:defRPr/>
            </a:pPr>
            <a:r>
              <a:rPr kumimoji="0" lang="en-US" altLang="zh-CN" sz="2400" b="0" i="0" u="none" strike="noStrike" kern="0" cap="none" spc="0" normalizeH="0" baseline="0" noProof="0" dirty="0">
                <a:ln>
                  <a:noFill/>
                </a:ln>
                <a:solidFill>
                  <a:srgbClr val="FFFF00"/>
                </a:solidFill>
                <a:effectLst/>
                <a:uLnTx/>
                <a:uFillTx/>
                <a:latin typeface="Arial" charset="0"/>
                <a:ea typeface="宋体" charset="0"/>
                <a:cs typeface="宋体" charset="0"/>
                <a:sym typeface="Arial"/>
              </a:rPr>
              <a:t>The product accuracy and precision meet the requirement of 10% accuracy and 30% precision.</a:t>
            </a:r>
            <a:endParaRPr kumimoji="0" lang="en-US" sz="2400" b="0" i="0" u="none" strike="noStrike" kern="0" cap="none" spc="0" normalizeH="0" baseline="0" noProof="0" dirty="0">
              <a:ln>
                <a:noFill/>
              </a:ln>
              <a:solidFill>
                <a:srgbClr val="000000"/>
              </a:solidFill>
              <a:effectLst/>
              <a:uLnTx/>
              <a:uFillTx/>
              <a:latin typeface="Times New Roman" charset="0"/>
              <a:ea typeface="宋体" charset="0"/>
              <a:cs typeface="宋体" charset="0"/>
              <a:sym typeface="Arial"/>
            </a:endParaRPr>
          </a:p>
        </p:txBody>
      </p:sp>
      <p:sp>
        <p:nvSpPr>
          <p:cNvPr id="2" name="TextBox 1">
            <a:extLst>
              <a:ext uri="{FF2B5EF4-FFF2-40B4-BE49-F238E27FC236}">
                <a16:creationId xmlns:a16="http://schemas.microsoft.com/office/drawing/2014/main" id="{52CE1CF8-2D3F-B74B-B457-C4291FCC9A6D}"/>
              </a:ext>
            </a:extLst>
          </p:cNvPr>
          <p:cNvSpPr txBox="1"/>
          <p:nvPr/>
        </p:nvSpPr>
        <p:spPr>
          <a:xfrm>
            <a:off x="3898094" y="5483547"/>
            <a:ext cx="2413495" cy="307777"/>
          </a:xfrm>
          <a:prstGeom prst="rect">
            <a:avLst/>
          </a:prstGeom>
          <a:solidFill>
            <a:schemeClr val="bg1"/>
          </a:solidFill>
        </p:spPr>
        <p:txBody>
          <a:bodyPr wrap="square" rtlCol="0">
            <a:spAutoFit/>
          </a:bodyPr>
          <a:lstStyle/>
          <a:p>
            <a:r>
              <a:rPr lang="en-US" dirty="0"/>
              <a:t>SIC of ABI – AMSR2 (%)</a:t>
            </a:r>
          </a:p>
        </p:txBody>
      </p:sp>
    </p:spTree>
    <p:extLst>
      <p:ext uri="{BB962C8B-B14F-4D97-AF65-F5344CB8AC3E}">
        <p14:creationId xmlns:p14="http://schemas.microsoft.com/office/powerpoint/2010/main" val="32422849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25</a:t>
            </a:fld>
            <a:endParaRPr kumimoji="0" lang="en-US"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 name="Title 1">
            <a:extLst>
              <a:ext uri="{FF2B5EF4-FFF2-40B4-BE49-F238E27FC236}">
                <a16:creationId xmlns:a16="http://schemas.microsoft.com/office/drawing/2014/main" id="{7C4F5D3A-BF6F-7D47-BEE9-C644F74B52C1}"/>
              </a:ext>
            </a:extLst>
          </p:cNvPr>
          <p:cNvSpPr>
            <a:spLocks noGrp="1"/>
          </p:cNvSpPr>
          <p:nvPr>
            <p:ph type="title"/>
          </p:nvPr>
        </p:nvSpPr>
        <p:spPr>
          <a:xfrm>
            <a:off x="594378" y="0"/>
            <a:ext cx="7955242" cy="1143000"/>
          </a:xfrm>
        </p:spPr>
        <p:txBody>
          <a:bodyPr anchor="ctr" anchorCtr="0">
            <a:normAutofit/>
          </a:bodyPr>
          <a:lstStyle/>
          <a:p>
            <a:r>
              <a:rPr lang="en-US" sz="3200" dirty="0"/>
              <a:t>GOES-16 Ice Concentration Validation</a:t>
            </a:r>
          </a:p>
        </p:txBody>
      </p:sp>
      <p:pic>
        <p:nvPicPr>
          <p:cNvPr id="8" name="Picture 7">
            <a:extLst>
              <a:ext uri="{FF2B5EF4-FFF2-40B4-BE49-F238E27FC236}">
                <a16:creationId xmlns:a16="http://schemas.microsoft.com/office/drawing/2014/main" id="{48F17836-1AB4-0642-A760-3DA2FF2A17B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00567" y="1430220"/>
            <a:ext cx="7725514" cy="4258690"/>
          </a:xfrm>
          <a:prstGeom prst="rect">
            <a:avLst/>
          </a:prstGeom>
        </p:spPr>
      </p:pic>
      <p:sp>
        <p:nvSpPr>
          <p:cNvPr id="9" name="Text Box 11">
            <a:extLst>
              <a:ext uri="{FF2B5EF4-FFF2-40B4-BE49-F238E27FC236}">
                <a16:creationId xmlns:a16="http://schemas.microsoft.com/office/drawing/2014/main" id="{6D0F327F-FF9C-7245-9AD9-0F2478D604B0}"/>
              </a:ext>
            </a:extLst>
          </p:cNvPr>
          <p:cNvSpPr txBox="1">
            <a:spLocks noChangeArrowheads="1"/>
          </p:cNvSpPr>
          <p:nvPr/>
        </p:nvSpPr>
        <p:spPr bwMode="auto">
          <a:xfrm>
            <a:off x="91440" y="1024719"/>
            <a:ext cx="85344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lvl="0">
              <a:spcBef>
                <a:spcPct val="50000"/>
              </a:spcBef>
              <a:defRPr/>
            </a:pPr>
            <a:r>
              <a:rPr kumimoji="0" lang="en-US" altLang="zh-CN" sz="2000" b="0" i="0" u="none" strike="noStrike" kern="0" cap="none" spc="0" normalizeH="0" baseline="0" noProof="0" dirty="0">
                <a:ln>
                  <a:noFill/>
                </a:ln>
                <a:solidFill>
                  <a:srgbClr val="FFFFFF"/>
                </a:solidFill>
                <a:effectLst/>
                <a:uLnTx/>
                <a:uFillTx/>
                <a:latin typeface="Arial" charset="0"/>
                <a:ea typeface="宋体" charset="0"/>
                <a:cs typeface="宋体" charset="0"/>
                <a:sym typeface="Arial"/>
              </a:rPr>
              <a:t>Ice concentration  (</a:t>
            </a:r>
            <a:r>
              <a:rPr lang="en-US" altLang="zh-CN" sz="2000" dirty="0">
                <a:solidFill>
                  <a:srgbClr val="FFFFFF"/>
                </a:solidFill>
                <a:latin typeface="Arial" charset="0"/>
                <a:ea typeface="宋体" charset="0"/>
                <a:cs typeface="宋体" charset="0"/>
              </a:rPr>
              <a:t>2 km remap) </a:t>
            </a:r>
            <a:r>
              <a:rPr kumimoji="0" lang="en-US" altLang="zh-CN" sz="2000" b="0" i="0" u="none" strike="noStrike" kern="0" cap="none" spc="0" normalizeH="0" baseline="0" noProof="0" dirty="0">
                <a:ln>
                  <a:noFill/>
                </a:ln>
                <a:solidFill>
                  <a:srgbClr val="FFFF00"/>
                </a:solidFill>
                <a:effectLst/>
                <a:uLnTx/>
                <a:uFillTx/>
                <a:latin typeface="Arial" charset="0"/>
                <a:ea typeface="宋体" charset="0"/>
                <a:cs typeface="宋体" charset="0"/>
                <a:sym typeface="Arial"/>
              </a:rPr>
              <a:t>GOES-16</a:t>
            </a:r>
            <a:r>
              <a:rPr kumimoji="0" lang="en-US" altLang="zh-CN" sz="2000" b="0" i="0" u="none" strike="noStrike" kern="0" cap="none" spc="0" normalizeH="0" baseline="0" noProof="0" dirty="0">
                <a:ln>
                  <a:noFill/>
                </a:ln>
                <a:solidFill>
                  <a:srgbClr val="FFFFFF"/>
                </a:solidFill>
                <a:effectLst/>
                <a:uLnTx/>
                <a:uFillTx/>
                <a:latin typeface="Arial" charset="0"/>
                <a:ea typeface="宋体" charset="0"/>
                <a:cs typeface="宋体" charset="0"/>
                <a:sym typeface="Arial"/>
              </a:rPr>
              <a:t> from Ground System</a:t>
            </a:r>
          </a:p>
        </p:txBody>
      </p:sp>
      <p:sp>
        <p:nvSpPr>
          <p:cNvPr id="10" name="TextBox 9">
            <a:extLst>
              <a:ext uri="{FF2B5EF4-FFF2-40B4-BE49-F238E27FC236}">
                <a16:creationId xmlns:a16="http://schemas.microsoft.com/office/drawing/2014/main" id="{C9A8BCE5-0844-2F4A-B3E6-CBCB69813EF8}"/>
              </a:ext>
            </a:extLst>
          </p:cNvPr>
          <p:cNvSpPr txBox="1"/>
          <p:nvPr/>
        </p:nvSpPr>
        <p:spPr>
          <a:xfrm>
            <a:off x="5572664" y="2320506"/>
            <a:ext cx="227737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C0504D"/>
                </a:solidFill>
                <a:effectLst/>
                <a:uLnTx/>
                <a:uFillTx/>
                <a:latin typeface="Arial"/>
                <a:cs typeface="Arial"/>
                <a:sym typeface="Arial"/>
              </a:rPr>
              <a:t>Daytime</a:t>
            </a:r>
            <a:r>
              <a:rPr kumimoji="0" lang="en-US" sz="1400" b="0" i="0" u="none" strike="noStrike" kern="0" cap="none" spc="0" normalizeH="0" baseline="0" noProof="0" dirty="0">
                <a:ln>
                  <a:noFill/>
                </a:ln>
                <a:solidFill>
                  <a:srgbClr val="000000"/>
                </a:solidFill>
                <a:effectLst/>
                <a:uLnTx/>
                <a:uFillTx/>
                <a:latin typeface="Arial"/>
                <a:cs typeface="Arial"/>
                <a:sym typeface="Arial"/>
              </a:rPr>
              <a:t> cases: 2.25 e+05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a:cs typeface="Arial"/>
                <a:sym typeface="Arial"/>
              </a:rPr>
              <a:t>Accuracy: 2.41%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a:cs typeface="Arial"/>
                <a:sym typeface="Arial"/>
              </a:rPr>
              <a:t>Precision: 14.86%</a:t>
            </a:r>
          </a:p>
        </p:txBody>
      </p:sp>
      <p:sp>
        <p:nvSpPr>
          <p:cNvPr id="7" name="Text Box 378">
            <a:extLst>
              <a:ext uri="{FF2B5EF4-FFF2-40B4-BE49-F238E27FC236}">
                <a16:creationId xmlns:a16="http://schemas.microsoft.com/office/drawing/2014/main" id="{8D3C81D8-C58B-6F42-80E9-B9EDC875DB15}"/>
              </a:ext>
            </a:extLst>
          </p:cNvPr>
          <p:cNvSpPr txBox="1">
            <a:spLocks noChangeArrowheads="1"/>
          </p:cNvSpPr>
          <p:nvPr/>
        </p:nvSpPr>
        <p:spPr bwMode="auto">
          <a:xfrm>
            <a:off x="171825" y="5840901"/>
            <a:ext cx="880034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marL="24161750" indent="-24161750">
              <a:defRPr sz="2400">
                <a:solidFill>
                  <a:schemeClr val="tx1"/>
                </a:solidFill>
                <a:latin typeface="Times New Roman" charset="0"/>
                <a:ea typeface="ＭＳ Ｐゴシック" charset="0"/>
                <a:cs typeface="ＭＳ Ｐゴシック" charset="0"/>
              </a:defRPr>
            </a:lvl1pPr>
            <a:lvl2pPr>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1" indent="0" algn="l" defTabSz="914400" rtl="0" eaLnBrk="1" fontAlgn="auto" latinLnBrk="0" hangingPunct="1">
              <a:lnSpc>
                <a:spcPct val="100000"/>
              </a:lnSpc>
              <a:spcBef>
                <a:spcPct val="20000"/>
              </a:spcBef>
              <a:spcAft>
                <a:spcPts val="0"/>
              </a:spcAft>
              <a:buClr>
                <a:srgbClr val="A2D7FF"/>
              </a:buClr>
              <a:buSzPct val="100000"/>
              <a:buFontTx/>
              <a:buNone/>
              <a:tabLst/>
              <a:defRPr/>
            </a:pPr>
            <a:r>
              <a:rPr kumimoji="0" lang="en-US" altLang="zh-CN" sz="2400" b="0" i="0" u="none" strike="noStrike" kern="0" cap="none" spc="0" normalizeH="0" baseline="0" noProof="0" dirty="0">
                <a:ln>
                  <a:noFill/>
                </a:ln>
                <a:solidFill>
                  <a:srgbClr val="FFFF00"/>
                </a:solidFill>
                <a:effectLst/>
                <a:uLnTx/>
                <a:uFillTx/>
                <a:latin typeface="Arial" charset="0"/>
                <a:ea typeface="宋体" charset="0"/>
                <a:cs typeface="宋体" charset="0"/>
                <a:sym typeface="Arial"/>
              </a:rPr>
              <a:t>The product accuracy and precision meet the requirement of 10% accuracy and 30% precision.</a:t>
            </a:r>
            <a:endParaRPr kumimoji="0" lang="en-US" sz="2400" b="0" i="0" u="none" strike="noStrike" kern="0" cap="none" spc="0" normalizeH="0" baseline="0" noProof="0" dirty="0">
              <a:ln>
                <a:noFill/>
              </a:ln>
              <a:solidFill>
                <a:srgbClr val="000000"/>
              </a:solidFill>
              <a:effectLst/>
              <a:uLnTx/>
              <a:uFillTx/>
              <a:latin typeface="Times New Roman" charset="0"/>
              <a:ea typeface="宋体" charset="0"/>
              <a:cs typeface="宋体" charset="0"/>
              <a:sym typeface="Arial"/>
            </a:endParaRPr>
          </a:p>
        </p:txBody>
      </p:sp>
      <p:sp>
        <p:nvSpPr>
          <p:cNvPr id="11" name="TextBox 10">
            <a:extLst>
              <a:ext uri="{FF2B5EF4-FFF2-40B4-BE49-F238E27FC236}">
                <a16:creationId xmlns:a16="http://schemas.microsoft.com/office/drawing/2014/main" id="{6B0A9B66-9526-3E4C-A3E3-EB83BB67969C}"/>
              </a:ext>
            </a:extLst>
          </p:cNvPr>
          <p:cNvSpPr txBox="1"/>
          <p:nvPr/>
        </p:nvSpPr>
        <p:spPr>
          <a:xfrm>
            <a:off x="3898094" y="5483547"/>
            <a:ext cx="2413495" cy="307777"/>
          </a:xfrm>
          <a:prstGeom prst="rect">
            <a:avLst/>
          </a:prstGeom>
          <a:solidFill>
            <a:schemeClr val="bg1"/>
          </a:solidFill>
        </p:spPr>
        <p:txBody>
          <a:bodyPr wrap="square" rtlCol="0">
            <a:spAutoFit/>
          </a:bodyPr>
          <a:lstStyle/>
          <a:p>
            <a:r>
              <a:rPr lang="en-US" dirty="0"/>
              <a:t>SIC of ABI – AMSR2 (%)</a:t>
            </a:r>
          </a:p>
        </p:txBody>
      </p:sp>
    </p:spTree>
    <p:extLst>
      <p:ext uri="{BB962C8B-B14F-4D97-AF65-F5344CB8AC3E}">
        <p14:creationId xmlns:p14="http://schemas.microsoft.com/office/powerpoint/2010/main" val="18892338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26</a:t>
            </a:fld>
            <a:endParaRPr kumimoji="0" lang="en-US"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 name="Title 1">
            <a:extLst>
              <a:ext uri="{FF2B5EF4-FFF2-40B4-BE49-F238E27FC236}">
                <a16:creationId xmlns:a16="http://schemas.microsoft.com/office/drawing/2014/main" id="{7C4F5D3A-BF6F-7D47-BEE9-C644F74B52C1}"/>
              </a:ext>
            </a:extLst>
          </p:cNvPr>
          <p:cNvSpPr>
            <a:spLocks noGrp="1"/>
          </p:cNvSpPr>
          <p:nvPr>
            <p:ph type="title"/>
          </p:nvPr>
        </p:nvSpPr>
        <p:spPr>
          <a:xfrm>
            <a:off x="594378" y="0"/>
            <a:ext cx="7955242" cy="1143000"/>
          </a:xfrm>
        </p:spPr>
        <p:txBody>
          <a:bodyPr anchor="ctr" anchorCtr="0">
            <a:normAutofit/>
          </a:bodyPr>
          <a:lstStyle/>
          <a:p>
            <a:r>
              <a:rPr lang="en-US" sz="3200" dirty="0"/>
              <a:t>GOES-16 Ice Concentration Validation</a:t>
            </a:r>
          </a:p>
        </p:txBody>
      </p:sp>
      <p:pic>
        <p:nvPicPr>
          <p:cNvPr id="8" name="Picture 7">
            <a:extLst>
              <a:ext uri="{FF2B5EF4-FFF2-40B4-BE49-F238E27FC236}">
                <a16:creationId xmlns:a16="http://schemas.microsoft.com/office/drawing/2014/main" id="{48F17836-1AB4-0642-A760-3DA2FF2A17B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00567" y="1430220"/>
            <a:ext cx="7725514" cy="4258690"/>
          </a:xfrm>
          <a:prstGeom prst="rect">
            <a:avLst/>
          </a:prstGeom>
        </p:spPr>
      </p:pic>
      <p:sp>
        <p:nvSpPr>
          <p:cNvPr id="9" name="Text Box 11">
            <a:extLst>
              <a:ext uri="{FF2B5EF4-FFF2-40B4-BE49-F238E27FC236}">
                <a16:creationId xmlns:a16="http://schemas.microsoft.com/office/drawing/2014/main" id="{6D0F327F-FF9C-7245-9AD9-0F2478D604B0}"/>
              </a:ext>
            </a:extLst>
          </p:cNvPr>
          <p:cNvSpPr txBox="1">
            <a:spLocks noChangeArrowheads="1"/>
          </p:cNvSpPr>
          <p:nvPr/>
        </p:nvSpPr>
        <p:spPr bwMode="auto">
          <a:xfrm>
            <a:off x="91440" y="1024719"/>
            <a:ext cx="85344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lvl="0">
              <a:spcBef>
                <a:spcPct val="50000"/>
              </a:spcBef>
              <a:defRPr/>
            </a:pPr>
            <a:r>
              <a:rPr kumimoji="0" lang="en-US" altLang="zh-CN" sz="2000" b="0" i="0" u="none" strike="noStrike" kern="0" cap="none" spc="0" normalizeH="0" baseline="0" noProof="0" dirty="0">
                <a:ln>
                  <a:noFill/>
                </a:ln>
                <a:solidFill>
                  <a:srgbClr val="FFFFFF"/>
                </a:solidFill>
                <a:effectLst/>
                <a:uLnTx/>
                <a:uFillTx/>
                <a:latin typeface="Arial" charset="0"/>
                <a:ea typeface="宋体" charset="0"/>
                <a:cs typeface="宋体" charset="0"/>
                <a:sym typeface="Arial"/>
              </a:rPr>
              <a:t>Ice concentration  (</a:t>
            </a:r>
            <a:r>
              <a:rPr lang="en-US" altLang="zh-CN" sz="2000" dirty="0">
                <a:solidFill>
                  <a:srgbClr val="FFFFFF"/>
                </a:solidFill>
                <a:latin typeface="Arial" charset="0"/>
                <a:ea typeface="宋体" charset="0"/>
                <a:cs typeface="宋体" charset="0"/>
              </a:rPr>
              <a:t>2 km remap) </a:t>
            </a:r>
            <a:r>
              <a:rPr kumimoji="0" lang="en-US" altLang="zh-CN" sz="2000" b="0" i="0" u="none" strike="noStrike" kern="0" cap="none" spc="0" normalizeH="0" baseline="0" noProof="0" dirty="0">
                <a:ln>
                  <a:noFill/>
                </a:ln>
                <a:solidFill>
                  <a:srgbClr val="FFFF00"/>
                </a:solidFill>
                <a:effectLst/>
                <a:uLnTx/>
                <a:uFillTx/>
                <a:latin typeface="Arial" charset="0"/>
                <a:ea typeface="宋体" charset="0"/>
                <a:cs typeface="宋体" charset="0"/>
                <a:sym typeface="Arial"/>
              </a:rPr>
              <a:t>GOES-16</a:t>
            </a:r>
            <a:r>
              <a:rPr kumimoji="0" lang="en-US" altLang="zh-CN" sz="2000" b="0" i="0" u="none" strike="noStrike" kern="0" cap="none" spc="0" normalizeH="0" baseline="0" noProof="0" dirty="0">
                <a:ln>
                  <a:noFill/>
                </a:ln>
                <a:solidFill>
                  <a:srgbClr val="FFFFFF"/>
                </a:solidFill>
                <a:effectLst/>
                <a:uLnTx/>
                <a:uFillTx/>
                <a:latin typeface="Arial" charset="0"/>
                <a:ea typeface="宋体" charset="0"/>
                <a:cs typeface="宋体" charset="0"/>
                <a:sym typeface="Arial"/>
              </a:rPr>
              <a:t> from Ground System</a:t>
            </a:r>
          </a:p>
        </p:txBody>
      </p:sp>
      <p:sp>
        <p:nvSpPr>
          <p:cNvPr id="10" name="TextBox 9">
            <a:extLst>
              <a:ext uri="{FF2B5EF4-FFF2-40B4-BE49-F238E27FC236}">
                <a16:creationId xmlns:a16="http://schemas.microsoft.com/office/drawing/2014/main" id="{C9A8BCE5-0844-2F4A-B3E6-CBCB69813EF8}"/>
              </a:ext>
            </a:extLst>
          </p:cNvPr>
          <p:cNvSpPr txBox="1"/>
          <p:nvPr/>
        </p:nvSpPr>
        <p:spPr>
          <a:xfrm>
            <a:off x="5408762" y="2320506"/>
            <a:ext cx="233775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C0504D"/>
                </a:solidFill>
                <a:effectLst/>
                <a:uLnTx/>
                <a:uFillTx/>
                <a:latin typeface="Arial"/>
                <a:cs typeface="Arial"/>
                <a:sym typeface="Arial"/>
              </a:rPr>
              <a:t>Nighttime</a:t>
            </a:r>
            <a:r>
              <a:rPr kumimoji="0" lang="en-US" sz="1400" b="0" i="0" u="none" strike="noStrike" kern="0" cap="none" spc="0" normalizeH="0" baseline="0" noProof="0" dirty="0">
                <a:ln>
                  <a:noFill/>
                </a:ln>
                <a:solidFill>
                  <a:srgbClr val="000000"/>
                </a:solidFill>
                <a:effectLst/>
                <a:uLnTx/>
                <a:uFillTx/>
                <a:latin typeface="Arial"/>
                <a:cs typeface="Arial"/>
                <a:sym typeface="Arial"/>
              </a:rPr>
              <a:t> cases: 1.24 e+07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a:cs typeface="Arial"/>
                <a:sym typeface="Arial"/>
              </a:rPr>
              <a:t>Accuracy: 2.03%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a:cs typeface="Arial"/>
                <a:sym typeface="Arial"/>
              </a:rPr>
              <a:t>Precision: 8.40%</a:t>
            </a:r>
          </a:p>
        </p:txBody>
      </p:sp>
      <p:sp>
        <p:nvSpPr>
          <p:cNvPr id="7" name="Text Box 378">
            <a:extLst>
              <a:ext uri="{FF2B5EF4-FFF2-40B4-BE49-F238E27FC236}">
                <a16:creationId xmlns:a16="http://schemas.microsoft.com/office/drawing/2014/main" id="{8D3C81D8-C58B-6F42-80E9-B9EDC875DB15}"/>
              </a:ext>
            </a:extLst>
          </p:cNvPr>
          <p:cNvSpPr txBox="1">
            <a:spLocks noChangeArrowheads="1"/>
          </p:cNvSpPr>
          <p:nvPr/>
        </p:nvSpPr>
        <p:spPr bwMode="auto">
          <a:xfrm>
            <a:off x="171825" y="5840901"/>
            <a:ext cx="880034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marL="24161750" indent="-24161750">
              <a:defRPr sz="2400">
                <a:solidFill>
                  <a:schemeClr val="tx1"/>
                </a:solidFill>
                <a:latin typeface="Times New Roman" charset="0"/>
                <a:ea typeface="ＭＳ Ｐゴシック" charset="0"/>
                <a:cs typeface="ＭＳ Ｐゴシック" charset="0"/>
              </a:defRPr>
            </a:lvl1pPr>
            <a:lvl2pPr>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1" indent="0" algn="l" defTabSz="914400" rtl="0" eaLnBrk="1" fontAlgn="auto" latinLnBrk="0" hangingPunct="1">
              <a:lnSpc>
                <a:spcPct val="100000"/>
              </a:lnSpc>
              <a:spcBef>
                <a:spcPct val="20000"/>
              </a:spcBef>
              <a:spcAft>
                <a:spcPts val="0"/>
              </a:spcAft>
              <a:buClr>
                <a:srgbClr val="A2D7FF"/>
              </a:buClr>
              <a:buSzPct val="100000"/>
              <a:buFontTx/>
              <a:buNone/>
              <a:tabLst/>
              <a:defRPr/>
            </a:pPr>
            <a:r>
              <a:rPr kumimoji="0" lang="en-US" altLang="zh-CN" sz="2400" b="0" i="0" u="none" strike="noStrike" kern="0" cap="none" spc="0" normalizeH="0" baseline="0" noProof="0" dirty="0">
                <a:ln>
                  <a:noFill/>
                </a:ln>
                <a:solidFill>
                  <a:srgbClr val="FFFF00"/>
                </a:solidFill>
                <a:effectLst/>
                <a:uLnTx/>
                <a:uFillTx/>
                <a:latin typeface="Arial" charset="0"/>
                <a:ea typeface="宋体" charset="0"/>
                <a:cs typeface="宋体" charset="0"/>
                <a:sym typeface="Arial"/>
              </a:rPr>
              <a:t>The product accuracy and precision meet the requirement of 10% accuracy and 30% precision.</a:t>
            </a:r>
            <a:endParaRPr kumimoji="0" lang="en-US" sz="2400" b="0" i="0" u="none" strike="noStrike" kern="0" cap="none" spc="0" normalizeH="0" baseline="0" noProof="0" dirty="0">
              <a:ln>
                <a:noFill/>
              </a:ln>
              <a:solidFill>
                <a:srgbClr val="000000"/>
              </a:solidFill>
              <a:effectLst/>
              <a:uLnTx/>
              <a:uFillTx/>
              <a:latin typeface="Times New Roman" charset="0"/>
              <a:ea typeface="宋体" charset="0"/>
              <a:cs typeface="宋体" charset="0"/>
              <a:sym typeface="Arial"/>
            </a:endParaRPr>
          </a:p>
        </p:txBody>
      </p:sp>
    </p:spTree>
    <p:extLst>
      <p:ext uri="{BB962C8B-B14F-4D97-AF65-F5344CB8AC3E}">
        <p14:creationId xmlns:p14="http://schemas.microsoft.com/office/powerpoint/2010/main" val="17229268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27</a:t>
            </a:fld>
            <a:endParaRPr kumimoji="0" lang="en-US"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 name="Title 1">
            <a:extLst>
              <a:ext uri="{FF2B5EF4-FFF2-40B4-BE49-F238E27FC236}">
                <a16:creationId xmlns:a16="http://schemas.microsoft.com/office/drawing/2014/main" id="{7C4F5D3A-BF6F-7D47-BEE9-C644F74B52C1}"/>
              </a:ext>
            </a:extLst>
          </p:cNvPr>
          <p:cNvSpPr>
            <a:spLocks noGrp="1"/>
          </p:cNvSpPr>
          <p:nvPr>
            <p:ph type="title"/>
          </p:nvPr>
        </p:nvSpPr>
        <p:spPr>
          <a:xfrm>
            <a:off x="594378" y="0"/>
            <a:ext cx="7955242" cy="1143000"/>
          </a:xfrm>
        </p:spPr>
        <p:txBody>
          <a:bodyPr anchor="ctr" anchorCtr="0">
            <a:normAutofit/>
          </a:bodyPr>
          <a:lstStyle/>
          <a:p>
            <a:r>
              <a:rPr lang="en-US" sz="3200" dirty="0"/>
              <a:t>GOES-17 Ice Concentration Validation</a:t>
            </a:r>
          </a:p>
        </p:txBody>
      </p:sp>
      <p:pic>
        <p:nvPicPr>
          <p:cNvPr id="8" name="Picture 7">
            <a:extLst>
              <a:ext uri="{FF2B5EF4-FFF2-40B4-BE49-F238E27FC236}">
                <a16:creationId xmlns:a16="http://schemas.microsoft.com/office/drawing/2014/main" id="{48F17836-1AB4-0642-A760-3DA2FF2A17B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00567" y="1430220"/>
            <a:ext cx="7725514" cy="4258690"/>
          </a:xfrm>
          <a:prstGeom prst="rect">
            <a:avLst/>
          </a:prstGeom>
        </p:spPr>
      </p:pic>
      <p:sp>
        <p:nvSpPr>
          <p:cNvPr id="9" name="Text Box 11">
            <a:extLst>
              <a:ext uri="{FF2B5EF4-FFF2-40B4-BE49-F238E27FC236}">
                <a16:creationId xmlns:a16="http://schemas.microsoft.com/office/drawing/2014/main" id="{6D0F327F-FF9C-7245-9AD9-0F2478D604B0}"/>
              </a:ext>
            </a:extLst>
          </p:cNvPr>
          <p:cNvSpPr txBox="1">
            <a:spLocks noChangeArrowheads="1"/>
          </p:cNvSpPr>
          <p:nvPr/>
        </p:nvSpPr>
        <p:spPr bwMode="auto">
          <a:xfrm>
            <a:off x="91440" y="1024719"/>
            <a:ext cx="85344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lvl="0">
              <a:spcBef>
                <a:spcPct val="50000"/>
              </a:spcBef>
              <a:defRPr/>
            </a:pPr>
            <a:r>
              <a:rPr kumimoji="0" lang="en-US" altLang="zh-CN" sz="2000" b="0" i="0" u="none" strike="noStrike" kern="0" cap="none" spc="0" normalizeH="0" baseline="0" noProof="0" dirty="0">
                <a:ln>
                  <a:noFill/>
                </a:ln>
                <a:solidFill>
                  <a:srgbClr val="FFFFFF"/>
                </a:solidFill>
                <a:effectLst/>
                <a:uLnTx/>
                <a:uFillTx/>
                <a:latin typeface="Arial" charset="0"/>
                <a:ea typeface="宋体" charset="0"/>
                <a:cs typeface="宋体" charset="0"/>
                <a:sym typeface="Arial"/>
              </a:rPr>
              <a:t>Ice concentration  (</a:t>
            </a:r>
            <a:r>
              <a:rPr lang="en-US" altLang="zh-CN" sz="2000" dirty="0">
                <a:solidFill>
                  <a:srgbClr val="FFFFFF"/>
                </a:solidFill>
                <a:latin typeface="Arial" charset="0"/>
                <a:ea typeface="宋体" charset="0"/>
                <a:cs typeface="宋体" charset="0"/>
              </a:rPr>
              <a:t>2 km remap) </a:t>
            </a:r>
            <a:r>
              <a:rPr kumimoji="0" lang="en-US" altLang="zh-CN" sz="2000" b="0" i="0" u="none" strike="noStrike" kern="0" cap="none" spc="0" normalizeH="0" baseline="0" noProof="0" dirty="0">
                <a:ln>
                  <a:noFill/>
                </a:ln>
                <a:solidFill>
                  <a:srgbClr val="FFFF00"/>
                </a:solidFill>
                <a:effectLst/>
                <a:uLnTx/>
                <a:uFillTx/>
                <a:latin typeface="Arial" charset="0"/>
                <a:ea typeface="宋体" charset="0"/>
                <a:cs typeface="宋体" charset="0"/>
                <a:sym typeface="Arial"/>
              </a:rPr>
              <a:t>GOES-17</a:t>
            </a:r>
            <a:r>
              <a:rPr kumimoji="0" lang="en-US" altLang="zh-CN" sz="2000" b="0" i="0" u="none" strike="noStrike" kern="0" cap="none" spc="0" normalizeH="0" baseline="0" noProof="0" dirty="0">
                <a:ln>
                  <a:noFill/>
                </a:ln>
                <a:solidFill>
                  <a:srgbClr val="FFFFFF"/>
                </a:solidFill>
                <a:effectLst/>
                <a:uLnTx/>
                <a:uFillTx/>
                <a:latin typeface="Arial" charset="0"/>
                <a:ea typeface="宋体" charset="0"/>
                <a:cs typeface="宋体" charset="0"/>
                <a:sym typeface="Arial"/>
              </a:rPr>
              <a:t> from Ground System</a:t>
            </a:r>
          </a:p>
        </p:txBody>
      </p:sp>
      <p:sp>
        <p:nvSpPr>
          <p:cNvPr id="10" name="TextBox 9">
            <a:extLst>
              <a:ext uri="{FF2B5EF4-FFF2-40B4-BE49-F238E27FC236}">
                <a16:creationId xmlns:a16="http://schemas.microsoft.com/office/drawing/2014/main" id="{C9A8BCE5-0844-2F4A-B3E6-CBCB69813EF8}"/>
              </a:ext>
            </a:extLst>
          </p:cNvPr>
          <p:cNvSpPr txBox="1"/>
          <p:nvPr/>
        </p:nvSpPr>
        <p:spPr>
          <a:xfrm>
            <a:off x="5408762" y="2320506"/>
            <a:ext cx="233775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C0504D"/>
                </a:solidFill>
                <a:effectLst/>
                <a:uLnTx/>
                <a:uFillTx/>
                <a:latin typeface="Arial"/>
                <a:cs typeface="Arial"/>
                <a:sym typeface="Arial"/>
              </a:rPr>
              <a:t>All</a:t>
            </a:r>
            <a:r>
              <a:rPr kumimoji="0" lang="en-US" sz="1400" b="0" i="0" u="none" strike="noStrike" kern="0" cap="none" spc="0" normalizeH="0" baseline="0" noProof="0" dirty="0">
                <a:ln>
                  <a:noFill/>
                </a:ln>
                <a:solidFill>
                  <a:srgbClr val="000000"/>
                </a:solidFill>
                <a:effectLst/>
                <a:uLnTx/>
                <a:uFillTx/>
                <a:latin typeface="Arial"/>
                <a:cs typeface="Arial"/>
                <a:sym typeface="Arial"/>
              </a:rPr>
              <a:t> cases: 5.61 e+06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a:cs typeface="Arial"/>
                <a:sym typeface="Arial"/>
              </a:rPr>
              <a:t>Accuracy: 1.60%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a:cs typeface="Arial"/>
                <a:sym typeface="Arial"/>
              </a:rPr>
              <a:t>Precision: 8.96%</a:t>
            </a:r>
          </a:p>
        </p:txBody>
      </p:sp>
      <p:sp>
        <p:nvSpPr>
          <p:cNvPr id="7" name="Text Box 378">
            <a:extLst>
              <a:ext uri="{FF2B5EF4-FFF2-40B4-BE49-F238E27FC236}">
                <a16:creationId xmlns:a16="http://schemas.microsoft.com/office/drawing/2014/main" id="{8D3C81D8-C58B-6F42-80E9-B9EDC875DB15}"/>
              </a:ext>
            </a:extLst>
          </p:cNvPr>
          <p:cNvSpPr txBox="1">
            <a:spLocks noChangeArrowheads="1"/>
          </p:cNvSpPr>
          <p:nvPr/>
        </p:nvSpPr>
        <p:spPr bwMode="auto">
          <a:xfrm>
            <a:off x="171825" y="5840901"/>
            <a:ext cx="880034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marL="24161750" indent="-24161750">
              <a:defRPr sz="2400">
                <a:solidFill>
                  <a:schemeClr val="tx1"/>
                </a:solidFill>
                <a:latin typeface="Times New Roman" charset="0"/>
                <a:ea typeface="ＭＳ Ｐゴシック" charset="0"/>
                <a:cs typeface="ＭＳ Ｐゴシック" charset="0"/>
              </a:defRPr>
            </a:lvl1pPr>
            <a:lvl2pPr>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1" indent="0" algn="l" defTabSz="914400" rtl="0" eaLnBrk="1" fontAlgn="auto" latinLnBrk="0" hangingPunct="1">
              <a:lnSpc>
                <a:spcPct val="100000"/>
              </a:lnSpc>
              <a:spcBef>
                <a:spcPct val="20000"/>
              </a:spcBef>
              <a:spcAft>
                <a:spcPts val="0"/>
              </a:spcAft>
              <a:buClr>
                <a:srgbClr val="A2D7FF"/>
              </a:buClr>
              <a:buSzPct val="100000"/>
              <a:buFontTx/>
              <a:buNone/>
              <a:tabLst/>
              <a:defRPr/>
            </a:pPr>
            <a:r>
              <a:rPr kumimoji="0" lang="en-US" altLang="zh-CN" sz="2400" b="0" i="0" u="none" strike="noStrike" kern="0" cap="none" spc="0" normalizeH="0" baseline="0" noProof="0" dirty="0">
                <a:ln>
                  <a:noFill/>
                </a:ln>
                <a:solidFill>
                  <a:srgbClr val="FFFF00"/>
                </a:solidFill>
                <a:effectLst/>
                <a:uLnTx/>
                <a:uFillTx/>
                <a:latin typeface="Arial" charset="0"/>
                <a:ea typeface="宋体" charset="0"/>
                <a:cs typeface="宋体" charset="0"/>
                <a:sym typeface="Arial"/>
              </a:rPr>
              <a:t>The product accuracy and precision meet the requirement of 10% accuracy and 30% precision.</a:t>
            </a:r>
            <a:endParaRPr kumimoji="0" lang="en-US" sz="2400" b="0" i="0" u="none" strike="noStrike" kern="0" cap="none" spc="0" normalizeH="0" baseline="0" noProof="0" dirty="0">
              <a:ln>
                <a:noFill/>
              </a:ln>
              <a:solidFill>
                <a:srgbClr val="000000"/>
              </a:solidFill>
              <a:effectLst/>
              <a:uLnTx/>
              <a:uFillTx/>
              <a:latin typeface="Times New Roman" charset="0"/>
              <a:ea typeface="宋体" charset="0"/>
              <a:cs typeface="宋体" charset="0"/>
              <a:sym typeface="Arial"/>
            </a:endParaRPr>
          </a:p>
        </p:txBody>
      </p:sp>
    </p:spTree>
    <p:extLst>
      <p:ext uri="{BB962C8B-B14F-4D97-AF65-F5344CB8AC3E}">
        <p14:creationId xmlns:p14="http://schemas.microsoft.com/office/powerpoint/2010/main" val="40703232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28</a:t>
            </a:fld>
            <a:endParaRPr kumimoji="0" lang="en-US"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 name="Title 1">
            <a:extLst>
              <a:ext uri="{FF2B5EF4-FFF2-40B4-BE49-F238E27FC236}">
                <a16:creationId xmlns:a16="http://schemas.microsoft.com/office/drawing/2014/main" id="{7C4F5D3A-BF6F-7D47-BEE9-C644F74B52C1}"/>
              </a:ext>
            </a:extLst>
          </p:cNvPr>
          <p:cNvSpPr>
            <a:spLocks noGrp="1"/>
          </p:cNvSpPr>
          <p:nvPr>
            <p:ph type="title"/>
          </p:nvPr>
        </p:nvSpPr>
        <p:spPr>
          <a:xfrm>
            <a:off x="594378" y="0"/>
            <a:ext cx="7955242" cy="1143000"/>
          </a:xfrm>
        </p:spPr>
        <p:txBody>
          <a:bodyPr anchor="ctr" anchorCtr="0">
            <a:normAutofit/>
          </a:bodyPr>
          <a:lstStyle/>
          <a:p>
            <a:r>
              <a:rPr lang="en-US" sz="3200" dirty="0"/>
              <a:t>GOES-17 Ice Concentration Validation</a:t>
            </a:r>
          </a:p>
        </p:txBody>
      </p:sp>
      <p:pic>
        <p:nvPicPr>
          <p:cNvPr id="8" name="Picture 7">
            <a:extLst>
              <a:ext uri="{FF2B5EF4-FFF2-40B4-BE49-F238E27FC236}">
                <a16:creationId xmlns:a16="http://schemas.microsoft.com/office/drawing/2014/main" id="{48F17836-1AB4-0642-A760-3DA2FF2A17B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00567" y="1430220"/>
            <a:ext cx="7725514" cy="4258689"/>
          </a:xfrm>
          <a:prstGeom prst="rect">
            <a:avLst/>
          </a:prstGeom>
        </p:spPr>
      </p:pic>
      <p:sp>
        <p:nvSpPr>
          <p:cNvPr id="9" name="Text Box 11">
            <a:extLst>
              <a:ext uri="{FF2B5EF4-FFF2-40B4-BE49-F238E27FC236}">
                <a16:creationId xmlns:a16="http://schemas.microsoft.com/office/drawing/2014/main" id="{6D0F327F-FF9C-7245-9AD9-0F2478D604B0}"/>
              </a:ext>
            </a:extLst>
          </p:cNvPr>
          <p:cNvSpPr txBox="1">
            <a:spLocks noChangeArrowheads="1"/>
          </p:cNvSpPr>
          <p:nvPr/>
        </p:nvSpPr>
        <p:spPr bwMode="auto">
          <a:xfrm>
            <a:off x="91440" y="1024719"/>
            <a:ext cx="85344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lvl="0">
              <a:spcBef>
                <a:spcPct val="50000"/>
              </a:spcBef>
              <a:defRPr/>
            </a:pPr>
            <a:r>
              <a:rPr kumimoji="0" lang="en-US" altLang="zh-CN" sz="2000" b="0" i="0" u="none" strike="noStrike" kern="0" cap="none" spc="0" normalizeH="0" baseline="0" noProof="0" dirty="0">
                <a:ln>
                  <a:noFill/>
                </a:ln>
                <a:solidFill>
                  <a:srgbClr val="FFFFFF"/>
                </a:solidFill>
                <a:effectLst/>
                <a:uLnTx/>
                <a:uFillTx/>
                <a:latin typeface="Arial" charset="0"/>
                <a:ea typeface="宋体" charset="0"/>
                <a:cs typeface="宋体" charset="0"/>
                <a:sym typeface="Arial"/>
              </a:rPr>
              <a:t>Ice concentration  (</a:t>
            </a:r>
            <a:r>
              <a:rPr lang="en-US" altLang="zh-CN" sz="2000" dirty="0">
                <a:solidFill>
                  <a:srgbClr val="FFFFFF"/>
                </a:solidFill>
                <a:latin typeface="Arial" charset="0"/>
                <a:ea typeface="宋体" charset="0"/>
                <a:cs typeface="宋体" charset="0"/>
              </a:rPr>
              <a:t>2 km remap) </a:t>
            </a:r>
            <a:r>
              <a:rPr kumimoji="0" lang="en-US" altLang="zh-CN" sz="2000" b="0" i="0" u="none" strike="noStrike" kern="0" cap="none" spc="0" normalizeH="0" baseline="0" noProof="0" dirty="0">
                <a:ln>
                  <a:noFill/>
                </a:ln>
                <a:solidFill>
                  <a:srgbClr val="FFFF00"/>
                </a:solidFill>
                <a:effectLst/>
                <a:uLnTx/>
                <a:uFillTx/>
                <a:latin typeface="Arial" charset="0"/>
                <a:ea typeface="宋体" charset="0"/>
                <a:cs typeface="宋体" charset="0"/>
                <a:sym typeface="Arial"/>
              </a:rPr>
              <a:t>GOES-17</a:t>
            </a:r>
            <a:r>
              <a:rPr kumimoji="0" lang="en-US" altLang="zh-CN" sz="2000" b="0" i="0" u="none" strike="noStrike" kern="0" cap="none" spc="0" normalizeH="0" baseline="0" noProof="0" dirty="0">
                <a:ln>
                  <a:noFill/>
                </a:ln>
                <a:solidFill>
                  <a:srgbClr val="FFFFFF"/>
                </a:solidFill>
                <a:effectLst/>
                <a:uLnTx/>
                <a:uFillTx/>
                <a:latin typeface="Arial" charset="0"/>
                <a:ea typeface="宋体" charset="0"/>
                <a:cs typeface="宋体" charset="0"/>
                <a:sym typeface="Arial"/>
              </a:rPr>
              <a:t> from Ground System</a:t>
            </a:r>
          </a:p>
        </p:txBody>
      </p:sp>
      <p:sp>
        <p:nvSpPr>
          <p:cNvPr id="10" name="TextBox 9">
            <a:extLst>
              <a:ext uri="{FF2B5EF4-FFF2-40B4-BE49-F238E27FC236}">
                <a16:creationId xmlns:a16="http://schemas.microsoft.com/office/drawing/2014/main" id="{C9A8BCE5-0844-2F4A-B3E6-CBCB69813EF8}"/>
              </a:ext>
            </a:extLst>
          </p:cNvPr>
          <p:cNvSpPr txBox="1"/>
          <p:nvPr/>
        </p:nvSpPr>
        <p:spPr>
          <a:xfrm>
            <a:off x="2493034" y="2243040"/>
            <a:ext cx="233775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C0504D"/>
                </a:solidFill>
                <a:effectLst/>
                <a:uLnTx/>
                <a:uFillTx/>
                <a:latin typeface="Arial"/>
                <a:cs typeface="Arial"/>
                <a:sym typeface="Arial"/>
              </a:rPr>
              <a:t>Daytime</a:t>
            </a:r>
            <a:r>
              <a:rPr kumimoji="0" lang="en-US" sz="1400" b="0" i="0" u="none" strike="noStrike" kern="0" cap="none" spc="0" normalizeH="0" baseline="0" noProof="0" dirty="0">
                <a:ln>
                  <a:noFill/>
                </a:ln>
                <a:solidFill>
                  <a:srgbClr val="000000"/>
                </a:solidFill>
                <a:effectLst/>
                <a:uLnTx/>
                <a:uFillTx/>
                <a:latin typeface="Arial"/>
                <a:cs typeface="Arial"/>
                <a:sym typeface="Arial"/>
              </a:rPr>
              <a:t> cases: 5.08 e+04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a:cs typeface="Arial"/>
                <a:sym typeface="Arial"/>
              </a:rPr>
              <a:t>Accuracy: 4.72%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a:cs typeface="Arial"/>
                <a:sym typeface="Arial"/>
              </a:rPr>
              <a:t>Precision: 18.10%</a:t>
            </a:r>
          </a:p>
        </p:txBody>
      </p:sp>
      <p:sp>
        <p:nvSpPr>
          <p:cNvPr id="7" name="Text Box 378">
            <a:extLst>
              <a:ext uri="{FF2B5EF4-FFF2-40B4-BE49-F238E27FC236}">
                <a16:creationId xmlns:a16="http://schemas.microsoft.com/office/drawing/2014/main" id="{8D3C81D8-C58B-6F42-80E9-B9EDC875DB15}"/>
              </a:ext>
            </a:extLst>
          </p:cNvPr>
          <p:cNvSpPr txBox="1">
            <a:spLocks noChangeArrowheads="1"/>
          </p:cNvSpPr>
          <p:nvPr/>
        </p:nvSpPr>
        <p:spPr bwMode="auto">
          <a:xfrm>
            <a:off x="171825" y="5840901"/>
            <a:ext cx="880034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marL="24161750" indent="-24161750">
              <a:defRPr sz="2400">
                <a:solidFill>
                  <a:schemeClr val="tx1"/>
                </a:solidFill>
                <a:latin typeface="Times New Roman" charset="0"/>
                <a:ea typeface="ＭＳ Ｐゴシック" charset="0"/>
                <a:cs typeface="ＭＳ Ｐゴシック" charset="0"/>
              </a:defRPr>
            </a:lvl1pPr>
            <a:lvl2pPr>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1" indent="0" algn="l" defTabSz="914400" rtl="0" eaLnBrk="1" fontAlgn="auto" latinLnBrk="0" hangingPunct="1">
              <a:lnSpc>
                <a:spcPct val="100000"/>
              </a:lnSpc>
              <a:spcBef>
                <a:spcPct val="20000"/>
              </a:spcBef>
              <a:spcAft>
                <a:spcPts val="0"/>
              </a:spcAft>
              <a:buClr>
                <a:srgbClr val="A2D7FF"/>
              </a:buClr>
              <a:buSzPct val="100000"/>
              <a:buFontTx/>
              <a:buNone/>
              <a:tabLst/>
              <a:defRPr/>
            </a:pPr>
            <a:r>
              <a:rPr kumimoji="0" lang="en-US" altLang="zh-CN" sz="2400" b="0" i="0" u="none" strike="noStrike" kern="0" cap="none" spc="0" normalizeH="0" baseline="0" noProof="0" dirty="0">
                <a:ln>
                  <a:noFill/>
                </a:ln>
                <a:solidFill>
                  <a:srgbClr val="FFFF00"/>
                </a:solidFill>
                <a:effectLst/>
                <a:uLnTx/>
                <a:uFillTx/>
                <a:latin typeface="Arial" charset="0"/>
                <a:ea typeface="宋体" charset="0"/>
                <a:cs typeface="宋体" charset="0"/>
                <a:sym typeface="Arial"/>
              </a:rPr>
              <a:t>The product accuracy and precision meet the requirement of 10% accuracy and 30% precision.</a:t>
            </a:r>
            <a:endParaRPr kumimoji="0" lang="en-US" sz="2400" b="0" i="0" u="none" strike="noStrike" kern="0" cap="none" spc="0" normalizeH="0" baseline="0" noProof="0" dirty="0">
              <a:ln>
                <a:noFill/>
              </a:ln>
              <a:solidFill>
                <a:srgbClr val="000000"/>
              </a:solidFill>
              <a:effectLst/>
              <a:uLnTx/>
              <a:uFillTx/>
              <a:latin typeface="Times New Roman" charset="0"/>
              <a:ea typeface="宋体" charset="0"/>
              <a:cs typeface="宋体" charset="0"/>
              <a:sym typeface="Arial"/>
            </a:endParaRPr>
          </a:p>
        </p:txBody>
      </p:sp>
    </p:spTree>
    <p:extLst>
      <p:ext uri="{BB962C8B-B14F-4D97-AF65-F5344CB8AC3E}">
        <p14:creationId xmlns:p14="http://schemas.microsoft.com/office/powerpoint/2010/main" val="24237451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29</a:t>
            </a:fld>
            <a:endParaRPr kumimoji="0" lang="en-US"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 name="Title 1">
            <a:extLst>
              <a:ext uri="{FF2B5EF4-FFF2-40B4-BE49-F238E27FC236}">
                <a16:creationId xmlns:a16="http://schemas.microsoft.com/office/drawing/2014/main" id="{7C4F5D3A-BF6F-7D47-BEE9-C644F74B52C1}"/>
              </a:ext>
            </a:extLst>
          </p:cNvPr>
          <p:cNvSpPr>
            <a:spLocks noGrp="1"/>
          </p:cNvSpPr>
          <p:nvPr>
            <p:ph type="title"/>
          </p:nvPr>
        </p:nvSpPr>
        <p:spPr>
          <a:xfrm>
            <a:off x="594378" y="0"/>
            <a:ext cx="7955242" cy="1143000"/>
          </a:xfrm>
        </p:spPr>
        <p:txBody>
          <a:bodyPr anchor="ctr" anchorCtr="0">
            <a:normAutofit/>
          </a:bodyPr>
          <a:lstStyle/>
          <a:p>
            <a:r>
              <a:rPr lang="en-US" sz="3200" dirty="0"/>
              <a:t>GOES-17 Ice Concentration Validation</a:t>
            </a:r>
          </a:p>
        </p:txBody>
      </p:sp>
      <p:pic>
        <p:nvPicPr>
          <p:cNvPr id="8" name="Picture 7">
            <a:extLst>
              <a:ext uri="{FF2B5EF4-FFF2-40B4-BE49-F238E27FC236}">
                <a16:creationId xmlns:a16="http://schemas.microsoft.com/office/drawing/2014/main" id="{48F17836-1AB4-0642-A760-3DA2FF2A17B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00567" y="1430220"/>
            <a:ext cx="7725514" cy="4258689"/>
          </a:xfrm>
          <a:prstGeom prst="rect">
            <a:avLst/>
          </a:prstGeom>
        </p:spPr>
      </p:pic>
      <p:sp>
        <p:nvSpPr>
          <p:cNvPr id="9" name="Text Box 11">
            <a:extLst>
              <a:ext uri="{FF2B5EF4-FFF2-40B4-BE49-F238E27FC236}">
                <a16:creationId xmlns:a16="http://schemas.microsoft.com/office/drawing/2014/main" id="{6D0F327F-FF9C-7245-9AD9-0F2478D604B0}"/>
              </a:ext>
            </a:extLst>
          </p:cNvPr>
          <p:cNvSpPr txBox="1">
            <a:spLocks noChangeArrowheads="1"/>
          </p:cNvSpPr>
          <p:nvPr/>
        </p:nvSpPr>
        <p:spPr bwMode="auto">
          <a:xfrm>
            <a:off x="91440" y="1024719"/>
            <a:ext cx="85344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lvl="0">
              <a:spcBef>
                <a:spcPct val="50000"/>
              </a:spcBef>
              <a:defRPr/>
            </a:pPr>
            <a:r>
              <a:rPr kumimoji="0" lang="en-US" altLang="zh-CN" sz="2000" b="0" i="0" u="none" strike="noStrike" kern="0" cap="none" spc="0" normalizeH="0" baseline="0" noProof="0" dirty="0">
                <a:ln>
                  <a:noFill/>
                </a:ln>
                <a:solidFill>
                  <a:srgbClr val="FFFFFF"/>
                </a:solidFill>
                <a:effectLst/>
                <a:uLnTx/>
                <a:uFillTx/>
                <a:latin typeface="Arial" charset="0"/>
                <a:ea typeface="宋体" charset="0"/>
                <a:cs typeface="宋体" charset="0"/>
                <a:sym typeface="Arial"/>
              </a:rPr>
              <a:t>Ice concentration  (</a:t>
            </a:r>
            <a:r>
              <a:rPr lang="en-US" altLang="zh-CN" sz="2000" dirty="0">
                <a:solidFill>
                  <a:srgbClr val="FFFFFF"/>
                </a:solidFill>
                <a:latin typeface="Arial" charset="0"/>
                <a:ea typeface="宋体" charset="0"/>
                <a:cs typeface="宋体" charset="0"/>
              </a:rPr>
              <a:t>2 km remap) </a:t>
            </a:r>
            <a:r>
              <a:rPr kumimoji="0" lang="en-US" altLang="zh-CN" sz="2000" b="0" i="0" u="none" strike="noStrike" kern="0" cap="none" spc="0" normalizeH="0" baseline="0" noProof="0" dirty="0">
                <a:ln>
                  <a:noFill/>
                </a:ln>
                <a:solidFill>
                  <a:srgbClr val="FFFF00"/>
                </a:solidFill>
                <a:effectLst/>
                <a:uLnTx/>
                <a:uFillTx/>
                <a:latin typeface="Arial" charset="0"/>
                <a:ea typeface="宋体" charset="0"/>
                <a:cs typeface="宋体" charset="0"/>
                <a:sym typeface="Arial"/>
              </a:rPr>
              <a:t>GOES-17</a:t>
            </a:r>
            <a:r>
              <a:rPr kumimoji="0" lang="en-US" altLang="zh-CN" sz="2000" b="0" i="0" u="none" strike="noStrike" kern="0" cap="none" spc="0" normalizeH="0" baseline="0" noProof="0" dirty="0">
                <a:ln>
                  <a:noFill/>
                </a:ln>
                <a:solidFill>
                  <a:srgbClr val="FFFFFF"/>
                </a:solidFill>
                <a:effectLst/>
                <a:uLnTx/>
                <a:uFillTx/>
                <a:latin typeface="Arial" charset="0"/>
                <a:ea typeface="宋体" charset="0"/>
                <a:cs typeface="宋体" charset="0"/>
                <a:sym typeface="Arial"/>
              </a:rPr>
              <a:t> from Ground System</a:t>
            </a:r>
          </a:p>
        </p:txBody>
      </p:sp>
      <p:sp>
        <p:nvSpPr>
          <p:cNvPr id="10" name="TextBox 9">
            <a:extLst>
              <a:ext uri="{FF2B5EF4-FFF2-40B4-BE49-F238E27FC236}">
                <a16:creationId xmlns:a16="http://schemas.microsoft.com/office/drawing/2014/main" id="{C9A8BCE5-0844-2F4A-B3E6-CBCB69813EF8}"/>
              </a:ext>
            </a:extLst>
          </p:cNvPr>
          <p:cNvSpPr txBox="1"/>
          <p:nvPr/>
        </p:nvSpPr>
        <p:spPr>
          <a:xfrm>
            <a:off x="5408762" y="2320506"/>
            <a:ext cx="233775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C0504D"/>
                </a:solidFill>
                <a:effectLst/>
                <a:uLnTx/>
                <a:uFillTx/>
                <a:latin typeface="Arial"/>
                <a:cs typeface="Arial"/>
                <a:sym typeface="Arial"/>
              </a:rPr>
              <a:t>Nighttime</a:t>
            </a:r>
            <a:r>
              <a:rPr kumimoji="0" lang="en-US" sz="1400" b="0" i="0" u="none" strike="noStrike" kern="0" cap="none" spc="0" normalizeH="0" baseline="0" noProof="0" dirty="0">
                <a:ln>
                  <a:noFill/>
                </a:ln>
                <a:solidFill>
                  <a:srgbClr val="000000"/>
                </a:solidFill>
                <a:effectLst/>
                <a:uLnTx/>
                <a:uFillTx/>
                <a:latin typeface="Arial"/>
                <a:cs typeface="Arial"/>
                <a:sym typeface="Arial"/>
              </a:rPr>
              <a:t> cases: 5.55 e+06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a:cs typeface="Arial"/>
                <a:sym typeface="Arial"/>
              </a:rPr>
              <a:t>Accuracy: 1.66%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a:cs typeface="Arial"/>
                <a:sym typeface="Arial"/>
              </a:rPr>
              <a:t>Precision: 8.81%</a:t>
            </a:r>
          </a:p>
        </p:txBody>
      </p:sp>
      <p:sp>
        <p:nvSpPr>
          <p:cNvPr id="7" name="Text Box 378">
            <a:extLst>
              <a:ext uri="{FF2B5EF4-FFF2-40B4-BE49-F238E27FC236}">
                <a16:creationId xmlns:a16="http://schemas.microsoft.com/office/drawing/2014/main" id="{8D3C81D8-C58B-6F42-80E9-B9EDC875DB15}"/>
              </a:ext>
            </a:extLst>
          </p:cNvPr>
          <p:cNvSpPr txBox="1">
            <a:spLocks noChangeArrowheads="1"/>
          </p:cNvSpPr>
          <p:nvPr/>
        </p:nvSpPr>
        <p:spPr bwMode="auto">
          <a:xfrm>
            <a:off x="171825" y="5840901"/>
            <a:ext cx="880034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marL="24161750" indent="-24161750">
              <a:defRPr sz="2400">
                <a:solidFill>
                  <a:schemeClr val="tx1"/>
                </a:solidFill>
                <a:latin typeface="Times New Roman" charset="0"/>
                <a:ea typeface="ＭＳ Ｐゴシック" charset="0"/>
                <a:cs typeface="ＭＳ Ｐゴシック" charset="0"/>
              </a:defRPr>
            </a:lvl1pPr>
            <a:lvl2pPr>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1" indent="0" algn="l" defTabSz="914400" rtl="0" eaLnBrk="1" fontAlgn="auto" latinLnBrk="0" hangingPunct="1">
              <a:lnSpc>
                <a:spcPct val="100000"/>
              </a:lnSpc>
              <a:spcBef>
                <a:spcPct val="20000"/>
              </a:spcBef>
              <a:spcAft>
                <a:spcPts val="0"/>
              </a:spcAft>
              <a:buClr>
                <a:srgbClr val="A2D7FF"/>
              </a:buClr>
              <a:buSzPct val="100000"/>
              <a:buFontTx/>
              <a:buNone/>
              <a:tabLst/>
              <a:defRPr/>
            </a:pPr>
            <a:r>
              <a:rPr kumimoji="0" lang="en-US" altLang="zh-CN" sz="2400" b="0" i="0" u="none" strike="noStrike" kern="0" cap="none" spc="0" normalizeH="0" baseline="0" noProof="0" dirty="0">
                <a:ln>
                  <a:noFill/>
                </a:ln>
                <a:solidFill>
                  <a:srgbClr val="FFFF00"/>
                </a:solidFill>
                <a:effectLst/>
                <a:uLnTx/>
                <a:uFillTx/>
                <a:latin typeface="Arial" charset="0"/>
                <a:ea typeface="宋体" charset="0"/>
                <a:cs typeface="宋体" charset="0"/>
                <a:sym typeface="Arial"/>
              </a:rPr>
              <a:t>The product accuracy and precision meet the requirement of 10% accuracy and 30% precision.</a:t>
            </a:r>
            <a:endParaRPr kumimoji="0" lang="en-US" sz="2400" b="0" i="0" u="none" strike="noStrike" kern="0" cap="none" spc="0" normalizeH="0" baseline="0" noProof="0" dirty="0">
              <a:ln>
                <a:noFill/>
              </a:ln>
              <a:solidFill>
                <a:srgbClr val="000000"/>
              </a:solidFill>
              <a:effectLst/>
              <a:uLnTx/>
              <a:uFillTx/>
              <a:latin typeface="Times New Roman" charset="0"/>
              <a:ea typeface="宋体" charset="0"/>
              <a:cs typeface="宋体" charset="0"/>
              <a:sym typeface="Arial"/>
            </a:endParaRPr>
          </a:p>
        </p:txBody>
      </p:sp>
    </p:spTree>
    <p:extLst>
      <p:ext uri="{BB962C8B-B14F-4D97-AF65-F5344CB8AC3E}">
        <p14:creationId xmlns:p14="http://schemas.microsoft.com/office/powerpoint/2010/main" val="1048046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Shape 312" descr="Picture1.jpg"/>
          <p:cNvPicPr preferRelativeResize="0"/>
          <p:nvPr/>
        </p:nvPicPr>
        <p:blipFill rotWithShape="1">
          <a:blip r:embed="rId3">
            <a:alphaModFix/>
          </a:blip>
          <a:srcRect/>
          <a:stretch/>
        </p:blipFill>
        <p:spPr>
          <a:xfrm>
            <a:off x="8" y="30106"/>
            <a:ext cx="9143983" cy="6858000"/>
          </a:xfrm>
          <a:prstGeom prst="rect">
            <a:avLst/>
          </a:prstGeom>
          <a:noFill/>
          <a:ln>
            <a:noFill/>
          </a:ln>
        </p:spPr>
      </p:pic>
      <p:sp>
        <p:nvSpPr>
          <p:cNvPr id="313" name="Shape 313"/>
          <p:cNvSpPr txBox="1"/>
          <p:nvPr/>
        </p:nvSpPr>
        <p:spPr>
          <a:xfrm>
            <a:off x="5727166" y="1634854"/>
            <a:ext cx="3033656" cy="2280300"/>
          </a:xfrm>
          <a:prstGeom prst="rect">
            <a:avLst/>
          </a:prstGeom>
          <a:noFill/>
          <a:ln>
            <a:noFill/>
          </a:ln>
        </p:spPr>
        <p:txBody>
          <a:bodyPr lIns="91425" tIns="91425" rIns="91425" bIns="91425" anchor="t" anchorCtr="0">
            <a:noAutofit/>
          </a:bodyPr>
          <a:lstStyle/>
          <a:p>
            <a:pPr algn="ctr" fontAlgn="ctr"/>
            <a:r>
              <a:rPr lang="en-US" sz="2400" dirty="0">
                <a:solidFill>
                  <a:schemeClr val="bg1"/>
                </a:solidFill>
                <a:latin typeface="Calibri"/>
                <a:ea typeface="Calibri"/>
                <a:cs typeface="Calibri"/>
                <a:sym typeface="Calibri"/>
              </a:rPr>
              <a:t>GOES-16 &amp; -17 ABI L2+</a:t>
            </a:r>
          </a:p>
          <a:p>
            <a:pPr algn="ctr" fontAlgn="ctr"/>
            <a:r>
              <a:rPr lang="en-US" sz="2000" dirty="0">
                <a:solidFill>
                  <a:schemeClr val="lt1"/>
                </a:solidFill>
                <a:latin typeface="Calibri"/>
                <a:ea typeface="Calibri"/>
                <a:cs typeface="Calibri"/>
                <a:sym typeface="Calibri"/>
              </a:rPr>
              <a:t>Provisional PS-PVR</a:t>
            </a:r>
          </a:p>
          <a:p>
            <a:pPr algn="ctr" fontAlgn="ctr"/>
            <a:endParaRPr lang="en-US" sz="2000" dirty="0">
              <a:solidFill>
                <a:schemeClr val="bg1"/>
              </a:solidFill>
              <a:latin typeface="Calibri" panose="020F0502020204030204" pitchFamily="34" charset="0"/>
              <a:cs typeface="Calibri" panose="020F0502020204030204" pitchFamily="34" charset="0"/>
            </a:endParaRPr>
          </a:p>
          <a:p>
            <a:pPr algn="ctr" fontAlgn="ctr"/>
            <a:r>
              <a:rPr lang="en-US" sz="2800" dirty="0">
                <a:solidFill>
                  <a:srgbClr val="FFFF00"/>
                </a:solidFill>
                <a:latin typeface="Calibri" panose="020F0502020204030204" pitchFamily="34" charset="0"/>
                <a:cs typeface="Calibri" panose="020F0502020204030204" pitchFamily="34" charset="0"/>
              </a:rPr>
              <a:t>Ice Concentration</a:t>
            </a:r>
          </a:p>
        </p:txBody>
      </p:sp>
      <p:sp>
        <p:nvSpPr>
          <p:cNvPr id="314" name="Shape 314"/>
          <p:cNvSpPr txBox="1"/>
          <p:nvPr/>
        </p:nvSpPr>
        <p:spPr>
          <a:xfrm>
            <a:off x="5805547" y="4109802"/>
            <a:ext cx="2805953" cy="2429100"/>
          </a:xfrm>
          <a:prstGeom prst="rect">
            <a:avLst/>
          </a:prstGeom>
          <a:noFill/>
          <a:ln>
            <a:noFill/>
          </a:ln>
        </p:spPr>
        <p:txBody>
          <a:bodyPr lIns="91425" tIns="91425" rIns="91425" bIns="91425" anchor="t" anchorCtr="0">
            <a:noAutofit/>
          </a:bodyPr>
          <a:lstStyle/>
          <a:p>
            <a:pPr lvl="0" algn="ctr">
              <a:spcBef>
                <a:spcPts val="640"/>
              </a:spcBef>
              <a:buClr>
                <a:srgbClr val="888888"/>
              </a:buClr>
              <a:buSzPct val="25000"/>
            </a:pPr>
            <a:r>
              <a:rPr lang="en-US" sz="2000" dirty="0" err="1">
                <a:solidFill>
                  <a:srgbClr val="FFFF00"/>
                </a:solidFill>
                <a:latin typeface="Calibri"/>
                <a:ea typeface="Calibri"/>
                <a:cs typeface="Calibri"/>
                <a:sym typeface="Calibri"/>
              </a:rPr>
              <a:t>Yinghui</a:t>
            </a:r>
            <a:r>
              <a:rPr lang="en-US" sz="2000" dirty="0">
                <a:solidFill>
                  <a:srgbClr val="FFFF00"/>
                </a:solidFill>
                <a:latin typeface="Calibri"/>
                <a:ea typeface="Calibri"/>
                <a:cs typeface="Calibri"/>
                <a:sym typeface="Calibri"/>
              </a:rPr>
              <a:t> Liu</a:t>
            </a:r>
            <a:endParaRPr lang="en-US" dirty="0">
              <a:solidFill>
                <a:srgbClr val="FFFF00"/>
              </a:solidFill>
              <a:latin typeface="Calibri"/>
              <a:ea typeface="Calibri"/>
              <a:cs typeface="Calibri"/>
              <a:sym typeface="Calibri"/>
            </a:endParaRPr>
          </a:p>
          <a:p>
            <a:pPr lvl="0" algn="ctr">
              <a:buClr>
                <a:srgbClr val="888888"/>
              </a:buClr>
              <a:buSzPct val="25000"/>
            </a:pPr>
            <a:r>
              <a:rPr lang="en-US" sz="2000" dirty="0">
                <a:solidFill>
                  <a:srgbClr val="FFFF00"/>
                </a:solidFill>
                <a:latin typeface="Calibri"/>
                <a:ea typeface="Calibri"/>
                <a:cs typeface="Calibri"/>
                <a:sym typeface="Calibri"/>
              </a:rPr>
              <a:t>NOAA/NESDIS/STAR</a:t>
            </a:r>
          </a:p>
          <a:p>
            <a:pPr marL="0" marR="0" lvl="0" indent="0" algn="ctr" rtl="0">
              <a:lnSpc>
                <a:spcPct val="100000"/>
              </a:lnSpc>
              <a:spcBef>
                <a:spcPts val="0"/>
              </a:spcBef>
              <a:spcAft>
                <a:spcPts val="600"/>
              </a:spcAft>
              <a:buClr>
                <a:srgbClr val="888888"/>
              </a:buClr>
              <a:buSzPct val="25000"/>
              <a:buFont typeface="Arial"/>
              <a:buNone/>
            </a:pPr>
            <a:endParaRPr lang="en-US" sz="2000" b="0" i="0" u="none" strike="noStrike" cap="none" dirty="0">
              <a:solidFill>
                <a:schemeClr val="bg1"/>
              </a:solidFill>
              <a:latin typeface="Calibri"/>
              <a:ea typeface="Calibri"/>
              <a:cs typeface="Calibri"/>
              <a:sym typeface="Calibri"/>
            </a:endParaRPr>
          </a:p>
          <a:p>
            <a:pPr marL="0" marR="0" lvl="0" indent="0" algn="ctr" rtl="0">
              <a:lnSpc>
                <a:spcPct val="100000"/>
              </a:lnSpc>
              <a:spcBef>
                <a:spcPts val="0"/>
              </a:spcBef>
              <a:spcAft>
                <a:spcPts val="600"/>
              </a:spcAft>
              <a:buClr>
                <a:srgbClr val="888888"/>
              </a:buClr>
              <a:buSzPct val="25000"/>
              <a:buFont typeface="Arial"/>
              <a:buNone/>
            </a:pPr>
            <a:r>
              <a:rPr lang="en-US" sz="2000" b="0" i="0" u="none" strike="noStrike" cap="none" dirty="0">
                <a:solidFill>
                  <a:schemeClr val="bg1"/>
                </a:solidFill>
                <a:latin typeface="Calibri"/>
                <a:ea typeface="Calibri"/>
                <a:cs typeface="Calibri"/>
                <a:sym typeface="Calibri"/>
              </a:rPr>
              <a:t>January 21, 2021</a:t>
            </a:r>
          </a:p>
          <a:p>
            <a:pPr lvl="0" algn="ctr">
              <a:spcBef>
                <a:spcPts val="640"/>
              </a:spcBef>
              <a:buClr>
                <a:srgbClr val="888888"/>
              </a:buClr>
              <a:buSzPct val="25000"/>
            </a:pPr>
            <a:r>
              <a:rPr lang="en-US" sz="2000" dirty="0">
                <a:solidFill>
                  <a:schemeClr val="bg1"/>
                </a:solidFill>
                <a:latin typeface="Calibri"/>
                <a:ea typeface="Calibri"/>
                <a:cs typeface="Calibri"/>
                <a:sym typeface="Calibri"/>
              </a:rPr>
              <a:t>GOES-R AWG</a:t>
            </a:r>
          </a:p>
        </p:txBody>
      </p:sp>
      <p:sp>
        <p:nvSpPr>
          <p:cNvPr id="315" name="Shape 315"/>
          <p:cNvSpPr txBox="1">
            <a:spLocks noGrp="1"/>
          </p:cNvSpPr>
          <p:nvPr>
            <p:ph type="sldNum" idx="12"/>
          </p:nvPr>
        </p:nvSpPr>
        <p:spPr>
          <a:xfrm>
            <a:off x="6553204" y="6356353"/>
            <a:ext cx="2133599" cy="3650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3</a:t>
            </a:fld>
            <a:endParaRPr lang="en-US"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9562692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30</a:t>
            </a:fld>
            <a:endParaRPr kumimoji="0" lang="en-US"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 name="Title 1">
            <a:extLst>
              <a:ext uri="{FF2B5EF4-FFF2-40B4-BE49-F238E27FC236}">
                <a16:creationId xmlns:a16="http://schemas.microsoft.com/office/drawing/2014/main" id="{7C4F5D3A-BF6F-7D47-BEE9-C644F74B52C1}"/>
              </a:ext>
            </a:extLst>
          </p:cNvPr>
          <p:cNvSpPr>
            <a:spLocks noGrp="1"/>
          </p:cNvSpPr>
          <p:nvPr>
            <p:ph type="title"/>
          </p:nvPr>
        </p:nvSpPr>
        <p:spPr>
          <a:xfrm>
            <a:off x="594378" y="0"/>
            <a:ext cx="7955242" cy="1143000"/>
          </a:xfrm>
        </p:spPr>
        <p:txBody>
          <a:bodyPr anchor="ctr" anchorCtr="0">
            <a:normAutofit/>
          </a:bodyPr>
          <a:lstStyle/>
          <a:p>
            <a:r>
              <a:rPr lang="en-US" sz="3200" dirty="0"/>
              <a:t>Validation of </a:t>
            </a:r>
            <a:r>
              <a:rPr lang="en-US" sz="3200" dirty="0">
                <a:solidFill>
                  <a:srgbClr val="FFFF00"/>
                </a:solidFill>
              </a:rPr>
              <a:t>ASSISTT</a:t>
            </a:r>
            <a:r>
              <a:rPr lang="en-US" sz="3200" dirty="0"/>
              <a:t> products</a:t>
            </a:r>
          </a:p>
        </p:txBody>
      </p:sp>
      <p:pic>
        <p:nvPicPr>
          <p:cNvPr id="8" name="Picture 7">
            <a:extLst>
              <a:ext uri="{FF2B5EF4-FFF2-40B4-BE49-F238E27FC236}">
                <a16:creationId xmlns:a16="http://schemas.microsoft.com/office/drawing/2014/main" id="{48F17836-1AB4-0642-A760-3DA2FF2A17B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0568" y="1430220"/>
            <a:ext cx="7725512" cy="4258689"/>
          </a:xfrm>
          <a:prstGeom prst="rect">
            <a:avLst/>
          </a:prstGeom>
        </p:spPr>
      </p:pic>
      <p:sp>
        <p:nvSpPr>
          <p:cNvPr id="9" name="Text Box 11">
            <a:extLst>
              <a:ext uri="{FF2B5EF4-FFF2-40B4-BE49-F238E27FC236}">
                <a16:creationId xmlns:a16="http://schemas.microsoft.com/office/drawing/2014/main" id="{6D0F327F-FF9C-7245-9AD9-0F2478D604B0}"/>
              </a:ext>
            </a:extLst>
          </p:cNvPr>
          <p:cNvSpPr txBox="1">
            <a:spLocks noChangeArrowheads="1"/>
          </p:cNvSpPr>
          <p:nvPr/>
        </p:nvSpPr>
        <p:spPr bwMode="auto">
          <a:xfrm>
            <a:off x="91440" y="1024719"/>
            <a:ext cx="85344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lvl="0">
              <a:spcBef>
                <a:spcPct val="50000"/>
              </a:spcBef>
              <a:defRPr/>
            </a:pPr>
            <a:r>
              <a:rPr kumimoji="0" lang="en-US" altLang="zh-CN" sz="2000" b="0" i="0" u="none" strike="noStrike" kern="0" cap="none" spc="0" normalizeH="0" baseline="0" noProof="0" dirty="0">
                <a:ln>
                  <a:noFill/>
                </a:ln>
                <a:solidFill>
                  <a:srgbClr val="FFFFFF"/>
                </a:solidFill>
                <a:effectLst/>
                <a:uLnTx/>
                <a:uFillTx/>
                <a:latin typeface="Arial" charset="0"/>
                <a:ea typeface="宋体" charset="0"/>
                <a:cs typeface="宋体" charset="0"/>
                <a:sym typeface="Arial"/>
              </a:rPr>
              <a:t>Ice concentration  (</a:t>
            </a:r>
            <a:r>
              <a:rPr lang="en-US" altLang="zh-CN" sz="2000" dirty="0">
                <a:solidFill>
                  <a:srgbClr val="FFFFFF"/>
                </a:solidFill>
                <a:latin typeface="Arial" charset="0"/>
                <a:ea typeface="宋体" charset="0"/>
                <a:cs typeface="宋体" charset="0"/>
              </a:rPr>
              <a:t>2 km remap) </a:t>
            </a:r>
            <a:r>
              <a:rPr kumimoji="0" lang="en-US" altLang="zh-CN" sz="2000" b="0" i="0" u="none" strike="noStrike" kern="0" cap="none" spc="0" normalizeH="0" baseline="0" noProof="0" dirty="0">
                <a:ln>
                  <a:noFill/>
                </a:ln>
                <a:solidFill>
                  <a:srgbClr val="FFFF00"/>
                </a:solidFill>
                <a:effectLst/>
                <a:uLnTx/>
                <a:uFillTx/>
                <a:latin typeface="Arial" charset="0"/>
                <a:ea typeface="宋体" charset="0"/>
                <a:cs typeface="宋体" charset="0"/>
                <a:sym typeface="Arial"/>
              </a:rPr>
              <a:t>GOES-16</a:t>
            </a:r>
            <a:r>
              <a:rPr kumimoji="0" lang="en-US" altLang="zh-CN" sz="2000" b="0" i="0" u="none" strike="noStrike" kern="0" cap="none" spc="0" normalizeH="0" baseline="0" noProof="0" dirty="0">
                <a:ln>
                  <a:noFill/>
                </a:ln>
                <a:solidFill>
                  <a:srgbClr val="FFFFFF"/>
                </a:solidFill>
                <a:effectLst/>
                <a:uLnTx/>
                <a:uFillTx/>
                <a:latin typeface="Arial" charset="0"/>
                <a:ea typeface="宋体" charset="0"/>
                <a:cs typeface="宋体" charset="0"/>
                <a:sym typeface="Arial"/>
              </a:rPr>
              <a:t> from ASSISTT</a:t>
            </a:r>
          </a:p>
        </p:txBody>
      </p:sp>
      <p:sp>
        <p:nvSpPr>
          <p:cNvPr id="10" name="TextBox 9">
            <a:extLst>
              <a:ext uri="{FF2B5EF4-FFF2-40B4-BE49-F238E27FC236}">
                <a16:creationId xmlns:a16="http://schemas.microsoft.com/office/drawing/2014/main" id="{C9A8BCE5-0844-2F4A-B3E6-CBCB69813EF8}"/>
              </a:ext>
            </a:extLst>
          </p:cNvPr>
          <p:cNvSpPr txBox="1"/>
          <p:nvPr/>
        </p:nvSpPr>
        <p:spPr>
          <a:xfrm>
            <a:off x="5408762" y="2320506"/>
            <a:ext cx="233775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C0504D"/>
                </a:solidFill>
                <a:effectLst/>
                <a:uLnTx/>
                <a:uFillTx/>
                <a:latin typeface="Arial"/>
                <a:cs typeface="Arial"/>
                <a:sym typeface="Arial"/>
              </a:rPr>
              <a:t>All</a:t>
            </a:r>
            <a:r>
              <a:rPr kumimoji="0" lang="en-US" sz="1400" b="0" i="0" u="none" strike="noStrike" kern="0" cap="none" spc="0" normalizeH="0" baseline="0" noProof="0" dirty="0">
                <a:ln>
                  <a:noFill/>
                </a:ln>
                <a:solidFill>
                  <a:srgbClr val="000000"/>
                </a:solidFill>
                <a:effectLst/>
                <a:uLnTx/>
                <a:uFillTx/>
                <a:latin typeface="Arial"/>
                <a:cs typeface="Arial"/>
                <a:sym typeface="Arial"/>
              </a:rPr>
              <a:t> cases: 1.51 e+08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a:cs typeface="Arial"/>
                <a:sym typeface="Arial"/>
              </a:rPr>
              <a:t>Accuracy: 1.69%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a:cs typeface="Arial"/>
                <a:sym typeface="Arial"/>
              </a:rPr>
              <a:t>Precision: 8.76%</a:t>
            </a:r>
          </a:p>
        </p:txBody>
      </p:sp>
      <p:sp>
        <p:nvSpPr>
          <p:cNvPr id="7" name="Text Box 378">
            <a:extLst>
              <a:ext uri="{FF2B5EF4-FFF2-40B4-BE49-F238E27FC236}">
                <a16:creationId xmlns:a16="http://schemas.microsoft.com/office/drawing/2014/main" id="{8D3C81D8-C58B-6F42-80E9-B9EDC875DB15}"/>
              </a:ext>
            </a:extLst>
          </p:cNvPr>
          <p:cNvSpPr txBox="1">
            <a:spLocks noChangeArrowheads="1"/>
          </p:cNvSpPr>
          <p:nvPr/>
        </p:nvSpPr>
        <p:spPr bwMode="auto">
          <a:xfrm>
            <a:off x="171825" y="5840901"/>
            <a:ext cx="880034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marL="24161750" indent="-24161750">
              <a:defRPr sz="2400">
                <a:solidFill>
                  <a:schemeClr val="tx1"/>
                </a:solidFill>
                <a:latin typeface="Times New Roman" charset="0"/>
                <a:ea typeface="ＭＳ Ｐゴシック" charset="0"/>
                <a:cs typeface="ＭＳ Ｐゴシック" charset="0"/>
              </a:defRPr>
            </a:lvl1pPr>
            <a:lvl2pPr>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1" indent="0" algn="l" defTabSz="914400" rtl="0" eaLnBrk="1" fontAlgn="auto" latinLnBrk="0" hangingPunct="1">
              <a:lnSpc>
                <a:spcPct val="100000"/>
              </a:lnSpc>
              <a:spcBef>
                <a:spcPct val="20000"/>
              </a:spcBef>
              <a:spcAft>
                <a:spcPts val="0"/>
              </a:spcAft>
              <a:buClr>
                <a:srgbClr val="A2D7FF"/>
              </a:buClr>
              <a:buSzPct val="100000"/>
              <a:buFontTx/>
              <a:buNone/>
              <a:tabLst/>
              <a:defRPr/>
            </a:pPr>
            <a:r>
              <a:rPr kumimoji="0" lang="en-US" altLang="zh-CN" sz="2400" b="0" i="0" u="none" strike="noStrike" kern="0" cap="none" spc="0" normalizeH="0" baseline="0" noProof="0" dirty="0">
                <a:ln>
                  <a:noFill/>
                </a:ln>
                <a:solidFill>
                  <a:srgbClr val="FFFF00"/>
                </a:solidFill>
                <a:effectLst/>
                <a:uLnTx/>
                <a:uFillTx/>
                <a:latin typeface="Arial" charset="0"/>
                <a:ea typeface="宋体" charset="0"/>
                <a:cs typeface="宋体" charset="0"/>
                <a:sym typeface="Arial"/>
              </a:rPr>
              <a:t>The product accuracy and precision meet the requirement of 10% accuracy and 30% precision.</a:t>
            </a:r>
            <a:endParaRPr kumimoji="0" lang="en-US" sz="2400" b="0" i="0" u="none" strike="noStrike" kern="0" cap="none" spc="0" normalizeH="0" baseline="0" noProof="0" dirty="0">
              <a:ln>
                <a:noFill/>
              </a:ln>
              <a:solidFill>
                <a:srgbClr val="000000"/>
              </a:solidFill>
              <a:effectLst/>
              <a:uLnTx/>
              <a:uFillTx/>
              <a:latin typeface="Times New Roman" charset="0"/>
              <a:ea typeface="宋体" charset="0"/>
              <a:cs typeface="宋体" charset="0"/>
              <a:sym typeface="Arial"/>
            </a:endParaRPr>
          </a:p>
        </p:txBody>
      </p:sp>
    </p:spTree>
    <p:extLst>
      <p:ext uri="{BB962C8B-B14F-4D97-AF65-F5344CB8AC3E}">
        <p14:creationId xmlns:p14="http://schemas.microsoft.com/office/powerpoint/2010/main" val="13868371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31</a:t>
            </a:fld>
            <a:endParaRPr kumimoji="0" lang="en-US"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 name="Title 1">
            <a:extLst>
              <a:ext uri="{FF2B5EF4-FFF2-40B4-BE49-F238E27FC236}">
                <a16:creationId xmlns:a16="http://schemas.microsoft.com/office/drawing/2014/main" id="{7C4F5D3A-BF6F-7D47-BEE9-C644F74B52C1}"/>
              </a:ext>
            </a:extLst>
          </p:cNvPr>
          <p:cNvSpPr>
            <a:spLocks noGrp="1"/>
          </p:cNvSpPr>
          <p:nvPr>
            <p:ph type="title"/>
          </p:nvPr>
        </p:nvSpPr>
        <p:spPr>
          <a:xfrm>
            <a:off x="594378" y="0"/>
            <a:ext cx="7955242" cy="1143000"/>
          </a:xfrm>
        </p:spPr>
        <p:txBody>
          <a:bodyPr anchor="ctr" anchorCtr="0">
            <a:normAutofit/>
          </a:bodyPr>
          <a:lstStyle/>
          <a:p>
            <a:r>
              <a:rPr lang="en-US" sz="3200" dirty="0"/>
              <a:t>Validation of </a:t>
            </a:r>
            <a:r>
              <a:rPr lang="en-US" sz="3200" dirty="0">
                <a:solidFill>
                  <a:srgbClr val="FFFF00"/>
                </a:solidFill>
              </a:rPr>
              <a:t>ASSISTT</a:t>
            </a:r>
            <a:r>
              <a:rPr lang="en-US" sz="3200" dirty="0"/>
              <a:t> products</a:t>
            </a:r>
          </a:p>
        </p:txBody>
      </p:sp>
      <p:pic>
        <p:nvPicPr>
          <p:cNvPr id="8" name="Picture 7">
            <a:extLst>
              <a:ext uri="{FF2B5EF4-FFF2-40B4-BE49-F238E27FC236}">
                <a16:creationId xmlns:a16="http://schemas.microsoft.com/office/drawing/2014/main" id="{48F17836-1AB4-0642-A760-3DA2FF2A17B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00568" y="1430220"/>
            <a:ext cx="7725512" cy="4258688"/>
          </a:xfrm>
          <a:prstGeom prst="rect">
            <a:avLst/>
          </a:prstGeom>
        </p:spPr>
      </p:pic>
      <p:sp>
        <p:nvSpPr>
          <p:cNvPr id="9" name="Text Box 11">
            <a:extLst>
              <a:ext uri="{FF2B5EF4-FFF2-40B4-BE49-F238E27FC236}">
                <a16:creationId xmlns:a16="http://schemas.microsoft.com/office/drawing/2014/main" id="{6D0F327F-FF9C-7245-9AD9-0F2478D604B0}"/>
              </a:ext>
            </a:extLst>
          </p:cNvPr>
          <p:cNvSpPr txBox="1">
            <a:spLocks noChangeArrowheads="1"/>
          </p:cNvSpPr>
          <p:nvPr/>
        </p:nvSpPr>
        <p:spPr bwMode="auto">
          <a:xfrm>
            <a:off x="91440" y="1024719"/>
            <a:ext cx="85344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lvl="0">
              <a:spcBef>
                <a:spcPct val="50000"/>
              </a:spcBef>
              <a:defRPr/>
            </a:pPr>
            <a:r>
              <a:rPr kumimoji="0" lang="en-US" altLang="zh-CN" sz="2000" b="0" i="0" u="none" strike="noStrike" kern="0" cap="none" spc="0" normalizeH="0" baseline="0" noProof="0" dirty="0">
                <a:ln>
                  <a:noFill/>
                </a:ln>
                <a:solidFill>
                  <a:srgbClr val="FFFFFF"/>
                </a:solidFill>
                <a:effectLst/>
                <a:uLnTx/>
                <a:uFillTx/>
                <a:latin typeface="Arial" charset="0"/>
                <a:ea typeface="宋体" charset="0"/>
                <a:cs typeface="宋体" charset="0"/>
                <a:sym typeface="Arial"/>
              </a:rPr>
              <a:t>Ice concentration  (</a:t>
            </a:r>
            <a:r>
              <a:rPr lang="en-US" altLang="zh-CN" sz="2000" dirty="0">
                <a:solidFill>
                  <a:srgbClr val="FFFFFF"/>
                </a:solidFill>
                <a:latin typeface="Arial" charset="0"/>
                <a:ea typeface="宋体" charset="0"/>
                <a:cs typeface="宋体" charset="0"/>
              </a:rPr>
              <a:t>2 km remap) </a:t>
            </a:r>
            <a:r>
              <a:rPr kumimoji="0" lang="en-US" altLang="zh-CN" sz="2000" b="0" i="0" u="none" strike="noStrike" kern="0" cap="none" spc="0" normalizeH="0" baseline="0" noProof="0" dirty="0">
                <a:ln>
                  <a:noFill/>
                </a:ln>
                <a:solidFill>
                  <a:srgbClr val="FFFF00"/>
                </a:solidFill>
                <a:effectLst/>
                <a:uLnTx/>
                <a:uFillTx/>
                <a:latin typeface="Arial" charset="0"/>
                <a:ea typeface="宋体" charset="0"/>
                <a:cs typeface="宋体" charset="0"/>
                <a:sym typeface="Arial"/>
              </a:rPr>
              <a:t>GOES-17</a:t>
            </a:r>
            <a:r>
              <a:rPr kumimoji="0" lang="en-US" altLang="zh-CN" sz="2000" b="0" i="0" u="none" strike="noStrike" kern="0" cap="none" spc="0" normalizeH="0" baseline="0" noProof="0" dirty="0">
                <a:ln>
                  <a:noFill/>
                </a:ln>
                <a:solidFill>
                  <a:srgbClr val="FFFFFF"/>
                </a:solidFill>
                <a:effectLst/>
                <a:uLnTx/>
                <a:uFillTx/>
                <a:latin typeface="Arial" charset="0"/>
                <a:ea typeface="宋体" charset="0"/>
                <a:cs typeface="宋体" charset="0"/>
                <a:sym typeface="Arial"/>
              </a:rPr>
              <a:t> from ASSISTT</a:t>
            </a:r>
          </a:p>
        </p:txBody>
      </p:sp>
      <p:sp>
        <p:nvSpPr>
          <p:cNvPr id="10" name="TextBox 9">
            <a:extLst>
              <a:ext uri="{FF2B5EF4-FFF2-40B4-BE49-F238E27FC236}">
                <a16:creationId xmlns:a16="http://schemas.microsoft.com/office/drawing/2014/main" id="{C9A8BCE5-0844-2F4A-B3E6-CBCB69813EF8}"/>
              </a:ext>
            </a:extLst>
          </p:cNvPr>
          <p:cNvSpPr txBox="1"/>
          <p:nvPr/>
        </p:nvSpPr>
        <p:spPr>
          <a:xfrm>
            <a:off x="5408762" y="2320506"/>
            <a:ext cx="233775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C0504D"/>
                </a:solidFill>
                <a:effectLst/>
                <a:uLnTx/>
                <a:uFillTx/>
                <a:latin typeface="Arial"/>
                <a:cs typeface="Arial"/>
                <a:sym typeface="Arial"/>
              </a:rPr>
              <a:t>All</a:t>
            </a:r>
            <a:r>
              <a:rPr kumimoji="0" lang="en-US" sz="1400" b="0" i="0" u="none" strike="noStrike" kern="0" cap="none" spc="0" normalizeH="0" baseline="0" noProof="0" dirty="0">
                <a:ln>
                  <a:noFill/>
                </a:ln>
                <a:solidFill>
                  <a:srgbClr val="000000"/>
                </a:solidFill>
                <a:effectLst/>
                <a:uLnTx/>
                <a:uFillTx/>
                <a:latin typeface="Arial"/>
                <a:cs typeface="Arial"/>
                <a:sym typeface="Arial"/>
              </a:rPr>
              <a:t> cases: 4.86 e+07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a:cs typeface="Arial"/>
                <a:sym typeface="Arial"/>
              </a:rPr>
              <a:t>Accuracy: 2.44%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a:cs typeface="Arial"/>
                <a:sym typeface="Arial"/>
              </a:rPr>
              <a:t>Precision: 8.31%</a:t>
            </a:r>
          </a:p>
        </p:txBody>
      </p:sp>
      <p:sp>
        <p:nvSpPr>
          <p:cNvPr id="7" name="Text Box 378">
            <a:extLst>
              <a:ext uri="{FF2B5EF4-FFF2-40B4-BE49-F238E27FC236}">
                <a16:creationId xmlns:a16="http://schemas.microsoft.com/office/drawing/2014/main" id="{8D3C81D8-C58B-6F42-80E9-B9EDC875DB15}"/>
              </a:ext>
            </a:extLst>
          </p:cNvPr>
          <p:cNvSpPr txBox="1">
            <a:spLocks noChangeArrowheads="1"/>
          </p:cNvSpPr>
          <p:nvPr/>
        </p:nvSpPr>
        <p:spPr bwMode="auto">
          <a:xfrm>
            <a:off x="171825" y="5840901"/>
            <a:ext cx="880034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marL="24161750" indent="-24161750">
              <a:defRPr sz="2400">
                <a:solidFill>
                  <a:schemeClr val="tx1"/>
                </a:solidFill>
                <a:latin typeface="Times New Roman" charset="0"/>
                <a:ea typeface="ＭＳ Ｐゴシック" charset="0"/>
                <a:cs typeface="ＭＳ Ｐゴシック" charset="0"/>
              </a:defRPr>
            </a:lvl1pPr>
            <a:lvl2pPr>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1" indent="0" algn="l" defTabSz="914400" rtl="0" eaLnBrk="1" fontAlgn="auto" latinLnBrk="0" hangingPunct="1">
              <a:lnSpc>
                <a:spcPct val="100000"/>
              </a:lnSpc>
              <a:spcBef>
                <a:spcPct val="20000"/>
              </a:spcBef>
              <a:spcAft>
                <a:spcPts val="0"/>
              </a:spcAft>
              <a:buClr>
                <a:srgbClr val="A2D7FF"/>
              </a:buClr>
              <a:buSzPct val="100000"/>
              <a:buFontTx/>
              <a:buNone/>
              <a:tabLst/>
              <a:defRPr/>
            </a:pPr>
            <a:r>
              <a:rPr kumimoji="0" lang="en-US" altLang="zh-CN" sz="2400" b="0" i="0" u="none" strike="noStrike" kern="0" cap="none" spc="0" normalizeH="0" baseline="0" noProof="0" dirty="0">
                <a:ln>
                  <a:noFill/>
                </a:ln>
                <a:solidFill>
                  <a:srgbClr val="FFFF00"/>
                </a:solidFill>
                <a:effectLst/>
                <a:uLnTx/>
                <a:uFillTx/>
                <a:latin typeface="Arial" charset="0"/>
                <a:ea typeface="宋体" charset="0"/>
                <a:cs typeface="宋体" charset="0"/>
                <a:sym typeface="Arial"/>
              </a:rPr>
              <a:t>The product accuracy and precision meet the requirement of 10% accuracy and 30% precision.</a:t>
            </a:r>
            <a:endParaRPr kumimoji="0" lang="en-US" sz="2400" b="0" i="0" u="none" strike="noStrike" kern="0" cap="none" spc="0" normalizeH="0" baseline="0" noProof="0" dirty="0">
              <a:ln>
                <a:noFill/>
              </a:ln>
              <a:solidFill>
                <a:srgbClr val="000000"/>
              </a:solidFill>
              <a:effectLst/>
              <a:uLnTx/>
              <a:uFillTx/>
              <a:latin typeface="Times New Roman" charset="0"/>
              <a:ea typeface="宋体" charset="0"/>
              <a:cs typeface="宋体" charset="0"/>
              <a:sym typeface="Arial"/>
            </a:endParaRPr>
          </a:p>
        </p:txBody>
      </p:sp>
    </p:spTree>
    <p:extLst>
      <p:ext uri="{BB962C8B-B14F-4D97-AF65-F5344CB8AC3E}">
        <p14:creationId xmlns:p14="http://schemas.microsoft.com/office/powerpoint/2010/main" val="24866589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Validation Summary</a:t>
            </a:r>
          </a:p>
        </p:txBody>
      </p:sp>
      <p:sp>
        <p:nvSpPr>
          <p:cNvPr id="5" name="Slide Number Placeholder 4"/>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fld id="{00000000-1234-1234-1234-123412341234}" type="slidenum">
              <a:rPr kumimoji="0" lang="en-US" sz="1200" b="0" i="0" u="none" strike="noStrike" kern="0" cap="none" spc="0" normalizeH="0" baseline="0" noProof="0" smtClean="0">
                <a:ln>
                  <a:noFill/>
                </a:ln>
                <a:solidFill>
                  <a:prstClr val="white"/>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t>32</a:t>
            </a:fld>
            <a:endParaRPr kumimoji="0" lang="en-US" sz="120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 name="Shape 125">
            <a:extLst>
              <a:ext uri="{FF2B5EF4-FFF2-40B4-BE49-F238E27FC236}">
                <a16:creationId xmlns:a16="http://schemas.microsoft.com/office/drawing/2014/main" id="{F318F532-FDC0-ED4A-BDE9-400D133AFC6A}"/>
              </a:ext>
            </a:extLst>
          </p:cNvPr>
          <p:cNvSpPr txBox="1">
            <a:spLocks/>
          </p:cNvSpPr>
          <p:nvPr/>
        </p:nvSpPr>
        <p:spPr bwMode="auto">
          <a:xfrm>
            <a:off x="91489" y="1096963"/>
            <a:ext cx="8961022" cy="5165814"/>
          </a:xfrm>
          <a:prstGeom prst="rect">
            <a:avLst/>
          </a:prstGeom>
          <a:noFill/>
          <a:ln w="9525">
            <a:noFill/>
            <a:miter lim="800000"/>
            <a:headEnd/>
            <a:tailEnd/>
          </a:ln>
          <a:effectLst/>
        </p:spPr>
        <p:txBody>
          <a:bodyPr vert="horz" wrap="square" lIns="91425" tIns="91425" rIns="91425" bIns="91425" numCol="1" anchor="t" anchorCtr="0" compatLnSpc="1">
            <a:prstTxWarp prst="textNoShape">
              <a:avLst/>
            </a:prstTxWarp>
            <a:normAutofit fontScale="77500" lnSpcReduction="20000"/>
          </a:bodyPr>
          <a:lst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sz="2000">
                <a:solidFill>
                  <a:srgbClr val="F8F8F8"/>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chemeClr val="folHlink"/>
              </a:buClr>
              <a:buSzPct val="100000"/>
              <a:buChar char="»"/>
              <a:defRPr sz="2000">
                <a:solidFill>
                  <a:srgbClr val="F8F8F8"/>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folHlink"/>
              </a:buClr>
              <a:buSzPct val="100000"/>
              <a:buChar char="»"/>
              <a:defRPr sz="2000">
                <a:solidFill>
                  <a:srgbClr val="F8F8F8"/>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folHlink"/>
              </a:buClr>
              <a:buSzPct val="100000"/>
              <a:buChar char="»"/>
              <a:defRPr sz="2000">
                <a:solidFill>
                  <a:srgbClr val="F8F8F8"/>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folHlink"/>
              </a:buClr>
              <a:buSzPct val="100000"/>
              <a:buChar char="»"/>
              <a:defRPr sz="2000">
                <a:solidFill>
                  <a:srgbClr val="F8F8F8"/>
                </a:solidFill>
                <a:effectLst>
                  <a:outerShdw blurRad="38100" dist="38100" dir="2700000" algn="tl">
                    <a:srgbClr val="000000"/>
                  </a:outerShdw>
                </a:effectLst>
                <a:latin typeface="+mn-lt"/>
              </a:defRPr>
            </a:lvl9pPr>
          </a:lstStyle>
          <a:p>
            <a:pPr marL="457200" marR="0" lvl="0" indent="-228600" algn="l" defTabSz="914400" rtl="0" eaLnBrk="0" fontAlgn="base" latinLnBrk="0" hangingPunct="0">
              <a:lnSpc>
                <a:spcPct val="100000"/>
              </a:lnSpc>
              <a:spcBef>
                <a:spcPts val="0"/>
              </a:spcBef>
              <a:spcAft>
                <a:spcPct val="0"/>
              </a:spcAft>
              <a:buClr>
                <a:srgbClr val="FFFF00"/>
              </a:buClr>
              <a:buSzPct val="100000"/>
              <a:buFont typeface="Symbol" pitchFamily="18" charset="2"/>
              <a:buChar char="·"/>
              <a:tabLst/>
              <a:defRPr/>
            </a:pPr>
            <a:endPar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a:ea typeface="+mn-ea"/>
              <a:cs typeface="+mn-cs"/>
              <a:sym typeface="Arial"/>
            </a:endParaRPr>
          </a:p>
          <a:p>
            <a:pPr marL="457200" marR="0" lvl="0" indent="-228600" algn="l" defTabSz="914400" rtl="0" eaLnBrk="0" fontAlgn="base" latinLnBrk="0" hangingPunct="0">
              <a:lnSpc>
                <a:spcPct val="100000"/>
              </a:lnSpc>
              <a:spcBef>
                <a:spcPts val="0"/>
              </a:spcBef>
              <a:spcAft>
                <a:spcPct val="0"/>
              </a:spcAft>
              <a:buClr>
                <a:srgbClr val="FFFFFF"/>
              </a:buClr>
              <a:buSzPct val="100000"/>
              <a:buFont typeface="Symbol" pitchFamily="18" charset="2"/>
              <a:buChar char="·"/>
              <a:tabLst/>
              <a:defRPr/>
            </a:pPr>
            <a:r>
              <a:rPr kumimoji="0" lang="en-US" sz="2400" b="0" i="0" u="none" strike="noStrike" kern="0" cap="none" spc="0" normalizeH="0" baseline="0" noProof="0" dirty="0">
                <a:ln>
                  <a:noFill/>
                </a:ln>
                <a:solidFill>
                  <a:schemeClr val="bg1"/>
                </a:solidFill>
                <a:effectLst>
                  <a:outerShdw blurRad="38100" dist="38100" dir="2700000" algn="tl">
                    <a:srgbClr val="000000"/>
                  </a:outerShdw>
                </a:effectLst>
                <a:uLnTx/>
                <a:uFillTx/>
                <a:latin typeface="Calibri"/>
                <a:ea typeface="+mn-ea"/>
                <a:cs typeface="+mn-cs"/>
                <a:sym typeface="Arial"/>
              </a:rPr>
              <a:t>GOES-16 and 17 ABI sea and lake ice concentration products from the Ground System from January 10-18, 2021, and from the Framework in February and March 2020 have been produced.  </a:t>
            </a:r>
          </a:p>
          <a:p>
            <a:pPr marL="457200" marR="0" lvl="0" indent="-228600" algn="l" defTabSz="914400" rtl="0" eaLnBrk="0" fontAlgn="base" latinLnBrk="0" hangingPunct="0">
              <a:lnSpc>
                <a:spcPct val="100000"/>
              </a:lnSpc>
              <a:spcBef>
                <a:spcPts val="0"/>
              </a:spcBef>
              <a:spcAft>
                <a:spcPct val="0"/>
              </a:spcAft>
              <a:buClr>
                <a:srgbClr val="FFFFFF"/>
              </a:buClr>
              <a:buSzPct val="100000"/>
              <a:buFont typeface="Symbol" pitchFamily="18" charset="2"/>
              <a:buChar char="·"/>
              <a:tabLst/>
              <a:defRPr/>
            </a:pPr>
            <a:endParaRPr kumimoji="0" lang="en-US" sz="2400" b="0" i="0" u="none" strike="noStrike" kern="0" cap="none" spc="0" normalizeH="0" baseline="0" noProof="0" dirty="0">
              <a:ln>
                <a:noFill/>
              </a:ln>
              <a:solidFill>
                <a:schemeClr val="bg1"/>
              </a:solidFill>
              <a:effectLst>
                <a:outerShdw blurRad="38100" dist="38100" dir="2700000" algn="tl">
                  <a:srgbClr val="000000"/>
                </a:outerShdw>
              </a:effectLst>
              <a:uLnTx/>
              <a:uFillTx/>
              <a:latin typeface="Calibri"/>
              <a:ea typeface="+mn-ea"/>
              <a:cs typeface="+mn-cs"/>
              <a:sym typeface="Arial"/>
            </a:endParaRPr>
          </a:p>
          <a:p>
            <a:pPr marL="457200" marR="0" lvl="0" indent="-228600" algn="l" defTabSz="914400" rtl="0" eaLnBrk="0" fontAlgn="base" latinLnBrk="0" hangingPunct="0">
              <a:lnSpc>
                <a:spcPct val="100000"/>
              </a:lnSpc>
              <a:spcBef>
                <a:spcPts val="0"/>
              </a:spcBef>
              <a:spcAft>
                <a:spcPct val="0"/>
              </a:spcAft>
              <a:buClr>
                <a:srgbClr val="FFFFFF"/>
              </a:buClr>
              <a:buSzPct val="100000"/>
              <a:buFont typeface="Symbol" pitchFamily="18" charset="2"/>
              <a:buChar char="·"/>
              <a:tabLst/>
              <a:defRPr/>
            </a:pPr>
            <a:r>
              <a:rPr kumimoji="0" lang="en-US" sz="2400" b="0" i="0" u="none" strike="noStrike" kern="0" cap="none" spc="0" normalizeH="0" baseline="0" noProof="0" dirty="0">
                <a:ln>
                  <a:noFill/>
                </a:ln>
                <a:solidFill>
                  <a:schemeClr val="bg1"/>
                </a:solidFill>
                <a:effectLst>
                  <a:outerShdw blurRad="38100" dist="38100" dir="2700000" algn="tl">
                    <a:srgbClr val="000000"/>
                  </a:outerShdw>
                </a:effectLst>
                <a:uLnTx/>
                <a:uFillTx/>
                <a:latin typeface="Calibri"/>
                <a:ea typeface="+mn-ea"/>
                <a:cs typeface="+mn-cs"/>
                <a:sym typeface="Arial"/>
              </a:rPr>
              <a:t>The ABI ice concentration and ice cover products are evaluated using AMSR2 daily ice concentration products, with both products remapped to 2 km EASE-Grid v2.</a:t>
            </a:r>
          </a:p>
          <a:p>
            <a:pPr marL="457200" marR="0" lvl="0" indent="-228600" algn="l" defTabSz="914400" rtl="0" eaLnBrk="0" fontAlgn="base" latinLnBrk="0" hangingPunct="0">
              <a:lnSpc>
                <a:spcPct val="100000"/>
              </a:lnSpc>
              <a:spcBef>
                <a:spcPts val="0"/>
              </a:spcBef>
              <a:spcAft>
                <a:spcPct val="0"/>
              </a:spcAft>
              <a:buClr>
                <a:srgbClr val="FFFFFF"/>
              </a:buClr>
              <a:buSzPct val="100000"/>
              <a:buFont typeface="Symbol" pitchFamily="18" charset="2"/>
              <a:buChar char="·"/>
              <a:tabLst/>
              <a:defRPr/>
            </a:pPr>
            <a:endParaRPr kumimoji="0" lang="en-US" sz="2400" b="0" i="0" u="none" strike="noStrike" kern="0" cap="none" spc="0" normalizeH="0" baseline="0" noProof="0" dirty="0">
              <a:ln>
                <a:noFill/>
              </a:ln>
              <a:solidFill>
                <a:schemeClr val="bg1"/>
              </a:solidFill>
              <a:effectLst>
                <a:outerShdw blurRad="38100" dist="38100" dir="2700000" algn="tl">
                  <a:srgbClr val="000000"/>
                </a:outerShdw>
              </a:effectLst>
              <a:uLnTx/>
              <a:uFillTx/>
              <a:latin typeface="Calibri"/>
              <a:ea typeface="+mn-ea"/>
              <a:cs typeface="+mn-cs"/>
              <a:sym typeface="Arial"/>
            </a:endParaRPr>
          </a:p>
          <a:p>
            <a:pPr marL="457200" marR="0" lvl="0" indent="-228600" algn="l" defTabSz="914400" rtl="0" eaLnBrk="0" fontAlgn="base" latinLnBrk="0" hangingPunct="0">
              <a:lnSpc>
                <a:spcPct val="100000"/>
              </a:lnSpc>
              <a:spcBef>
                <a:spcPts val="0"/>
              </a:spcBef>
              <a:spcAft>
                <a:spcPct val="0"/>
              </a:spcAft>
              <a:buClr>
                <a:srgbClr val="FFFFFF"/>
              </a:buClr>
              <a:buSzPct val="100000"/>
              <a:buFont typeface="Symbol" pitchFamily="18" charset="2"/>
              <a:buChar char="·"/>
              <a:tabLst/>
              <a:defRPr/>
            </a:pPr>
            <a:r>
              <a:rPr kumimoji="0" lang="en-US" sz="2400" b="0" i="0" u="none" strike="noStrike" kern="0" cap="none" spc="0" normalizeH="0" baseline="0" noProof="0" dirty="0">
                <a:ln>
                  <a:noFill/>
                </a:ln>
                <a:solidFill>
                  <a:schemeClr val="bg1"/>
                </a:solidFill>
                <a:effectLst>
                  <a:outerShdw blurRad="38100" dist="38100" dir="2700000" algn="tl">
                    <a:srgbClr val="000000"/>
                  </a:outerShdw>
                </a:effectLst>
                <a:uLnTx/>
                <a:uFillTx/>
                <a:latin typeface="Calibri"/>
                <a:ea typeface="+mn-ea"/>
                <a:cs typeface="+mn-cs"/>
                <a:sym typeface="Arial"/>
              </a:rPr>
              <a:t>Results show correction detection rate of ABI ice cover is over 99%, which meets the requirement of 80%.</a:t>
            </a:r>
          </a:p>
          <a:p>
            <a:pPr marL="457200" marR="0" lvl="0" indent="-228600" algn="l" defTabSz="914400" rtl="0" eaLnBrk="0" fontAlgn="base" latinLnBrk="0" hangingPunct="0">
              <a:lnSpc>
                <a:spcPct val="100000"/>
              </a:lnSpc>
              <a:spcBef>
                <a:spcPts val="0"/>
              </a:spcBef>
              <a:spcAft>
                <a:spcPct val="0"/>
              </a:spcAft>
              <a:buClr>
                <a:srgbClr val="FFFFFF"/>
              </a:buClr>
              <a:buSzPct val="100000"/>
              <a:buFont typeface="Symbol" pitchFamily="18" charset="2"/>
              <a:buChar char="·"/>
              <a:tabLst/>
              <a:defRPr/>
            </a:pPr>
            <a:endParaRPr kumimoji="0" lang="en-US" sz="2400" b="0" i="0" u="none" strike="noStrike" kern="0" cap="none" spc="0" normalizeH="0" baseline="0" noProof="0" dirty="0">
              <a:ln>
                <a:noFill/>
              </a:ln>
              <a:solidFill>
                <a:schemeClr val="bg1"/>
              </a:solidFill>
              <a:effectLst>
                <a:outerShdw blurRad="38100" dist="38100" dir="2700000" algn="tl">
                  <a:srgbClr val="000000"/>
                </a:outerShdw>
              </a:effectLst>
              <a:uLnTx/>
              <a:uFillTx/>
              <a:latin typeface="Calibri"/>
              <a:ea typeface="+mn-ea"/>
              <a:cs typeface="+mn-cs"/>
              <a:sym typeface="Arial"/>
            </a:endParaRPr>
          </a:p>
          <a:p>
            <a:pPr marL="457200" marR="0" lvl="0" indent="-228600" algn="l" defTabSz="914400" rtl="0" eaLnBrk="0" fontAlgn="base" latinLnBrk="0" hangingPunct="0">
              <a:lnSpc>
                <a:spcPct val="100000"/>
              </a:lnSpc>
              <a:spcBef>
                <a:spcPts val="0"/>
              </a:spcBef>
              <a:spcAft>
                <a:spcPct val="0"/>
              </a:spcAft>
              <a:buClr>
                <a:srgbClr val="FFFFFF"/>
              </a:buClr>
              <a:buSzPct val="100000"/>
              <a:buFont typeface="Symbol" pitchFamily="18" charset="2"/>
              <a:buChar char="·"/>
              <a:tabLst/>
              <a:defRPr/>
            </a:pPr>
            <a:r>
              <a:rPr kumimoji="0" lang="en-US" sz="2400" b="0" i="0" u="none" strike="noStrike" kern="0" cap="none" spc="0" normalizeH="0" baseline="0" noProof="0" dirty="0">
                <a:ln>
                  <a:noFill/>
                </a:ln>
                <a:solidFill>
                  <a:schemeClr val="bg1"/>
                </a:solidFill>
                <a:effectLst>
                  <a:outerShdw blurRad="38100" dist="38100" dir="2700000" algn="tl">
                    <a:srgbClr val="000000"/>
                  </a:outerShdw>
                </a:effectLst>
                <a:uLnTx/>
                <a:uFillTx/>
                <a:latin typeface="Calibri"/>
                <a:ea typeface="+mn-ea"/>
                <a:cs typeface="+mn-cs"/>
                <a:sym typeface="Arial"/>
              </a:rPr>
              <a:t>Results also show the ABI ice concentration has an measurement accuracy of 1.96% (2.41%, 2.03%) and precision of 8.58% (14.86%, 8.40) for GOES-16 (daytime and nighttime), and accuracy of  1.60% (4.72%, 1.66%) and precision of 8.96% (18.10%, 8.81) for GOES-17 (daytime and nighttime) with a 2 km remapped comparison, which meets the requirement of accuracy at 10% and precision at 30%.</a:t>
            </a:r>
          </a:p>
          <a:p>
            <a:pPr marL="457200" marR="0" lvl="0" indent="-228600" algn="l" defTabSz="914400" rtl="0" eaLnBrk="0" fontAlgn="base" latinLnBrk="0" hangingPunct="0">
              <a:lnSpc>
                <a:spcPct val="100000"/>
              </a:lnSpc>
              <a:spcBef>
                <a:spcPts val="0"/>
              </a:spcBef>
              <a:spcAft>
                <a:spcPct val="0"/>
              </a:spcAft>
              <a:buClr>
                <a:srgbClr val="FFFFFF"/>
              </a:buClr>
              <a:buSzPct val="100000"/>
              <a:buFont typeface="Symbol" pitchFamily="18" charset="2"/>
              <a:buChar char="·"/>
              <a:tabLst/>
              <a:defRPr/>
            </a:pPr>
            <a:endParaRPr kumimoji="0" lang="en-US" sz="2400" b="0" i="0" u="none" strike="noStrike" kern="0" cap="none" spc="0" normalizeH="0" baseline="0" noProof="0" dirty="0">
              <a:ln>
                <a:noFill/>
              </a:ln>
              <a:solidFill>
                <a:schemeClr val="bg1"/>
              </a:solidFill>
              <a:effectLst>
                <a:outerShdw blurRad="38100" dist="38100" dir="2700000" algn="tl">
                  <a:srgbClr val="000000"/>
                </a:outerShdw>
              </a:effectLst>
              <a:uLnTx/>
              <a:uFillTx/>
              <a:latin typeface="Calibri"/>
              <a:ea typeface="+mn-ea"/>
              <a:cs typeface="+mn-cs"/>
              <a:sym typeface="Arial"/>
            </a:endParaRPr>
          </a:p>
          <a:p>
            <a:pPr marL="457200" marR="0" lvl="0" indent="-228600" algn="l" defTabSz="914400" rtl="0" eaLnBrk="0" fontAlgn="base" latinLnBrk="0" hangingPunct="0">
              <a:lnSpc>
                <a:spcPct val="100000"/>
              </a:lnSpc>
              <a:spcBef>
                <a:spcPts val="0"/>
              </a:spcBef>
              <a:spcAft>
                <a:spcPct val="0"/>
              </a:spcAft>
              <a:buClr>
                <a:srgbClr val="FFFFFF"/>
              </a:buClr>
              <a:buSzPct val="100000"/>
              <a:buFont typeface="Symbol" pitchFamily="18" charset="2"/>
              <a:buChar char="·"/>
              <a:tabLst/>
              <a:defRPr/>
            </a:pPr>
            <a:r>
              <a:rPr kumimoji="0" lang="en-US" sz="2400" b="0" i="0" u="none" strike="noStrike" kern="0" cap="none" spc="0" normalizeH="0" baseline="0" noProof="0" dirty="0">
                <a:ln>
                  <a:noFill/>
                </a:ln>
                <a:solidFill>
                  <a:schemeClr val="bg1"/>
                </a:solidFill>
                <a:effectLst>
                  <a:outerShdw blurRad="38100" dist="38100" dir="2700000" algn="tl">
                    <a:srgbClr val="000000"/>
                  </a:outerShdw>
                </a:effectLst>
                <a:uLnTx/>
                <a:uFillTx/>
                <a:latin typeface="Calibri"/>
                <a:ea typeface="+mn-ea"/>
                <a:cs typeface="+mn-cs"/>
                <a:sym typeface="Arial"/>
              </a:rPr>
              <a:t>The validation has also been carried out with all products remapped to 4 km EASE 2 Grid, and same validation results are derived. Validation results are not dependent on the spatial resolution of the remapping common grids.</a:t>
            </a:r>
          </a:p>
        </p:txBody>
      </p:sp>
    </p:spTree>
    <p:extLst>
      <p:ext uri="{BB962C8B-B14F-4D97-AF65-F5344CB8AC3E}">
        <p14:creationId xmlns:p14="http://schemas.microsoft.com/office/powerpoint/2010/main" val="22572073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Provisional Maturity Assessment</a:t>
            </a:r>
          </a:p>
        </p:txBody>
      </p:sp>
      <p:sp>
        <p:nvSpPr>
          <p:cNvPr id="3" name="Text Placeholder 2"/>
          <p:cNvSpPr>
            <a:spLocks noGrp="1"/>
          </p:cNvSpPr>
          <p:nvPr>
            <p:ph type="body" idx="1"/>
          </p:nvPr>
        </p:nvSpPr>
        <p:spPr/>
        <p:txBody>
          <a:bodyPr/>
          <a:lstStyle/>
          <a:p>
            <a:pPr fontAlgn="ctr"/>
            <a:r>
              <a:rPr lang="en-US" dirty="0"/>
              <a:t>GOES-16 &amp; GOES-17 NOAT Cryosphere Products Provisional PS-PVR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52BE0-4CA4-4BD3-BC9F-B41F86E8D2EE}" type="slidenum">
              <a:rPr kumimoji="0" lang="en-US" altLang="en-US" sz="1200" b="0" i="0" u="none" strike="noStrike" kern="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spTree>
    <p:extLst>
      <p:ext uri="{BB962C8B-B14F-4D97-AF65-F5344CB8AC3E}">
        <p14:creationId xmlns:p14="http://schemas.microsoft.com/office/powerpoint/2010/main" val="24651793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226429"/>
            <a:ext cx="5961300" cy="8537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 sz="3600" b="0" i="0" u="none" strike="noStrike" cap="none" dirty="0">
                <a:solidFill>
                  <a:schemeClr val="bg1"/>
                </a:solidFill>
                <a:latin typeface="+mn-lt"/>
                <a:ea typeface="Arial"/>
                <a:cs typeface="Arial"/>
                <a:sym typeface="Arial"/>
              </a:rPr>
              <a:t>Provisional Validation</a:t>
            </a:r>
          </a:p>
        </p:txBody>
      </p:sp>
      <p:sp>
        <p:nvSpPr>
          <p:cNvPr id="201" name="Shape 201"/>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white"/>
              </a:buClr>
              <a:buSzPct val="25000"/>
              <a:buFont typeface="Arial"/>
              <a:buNone/>
              <a:tabLst/>
              <a:defRPr/>
            </a:pPr>
            <a:fld id="{00000000-1234-1234-1234-123412341234}" type="slidenum">
              <a:rPr kumimoji="0" lang="en" sz="1400" b="0" i="0" u="none" strike="noStrike" kern="0" cap="none" spc="0" normalizeH="0" baseline="0" noProof="0">
                <a:ln>
                  <a:noFill/>
                </a:ln>
                <a:solidFill>
                  <a:prstClr val="white"/>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prstClr val="white"/>
                </a:buClr>
                <a:buSzPct val="25000"/>
                <a:buFont typeface="Arial"/>
                <a:buNone/>
                <a:tabLst/>
                <a:defRPr/>
              </a:pPr>
              <a:t>34</a:t>
            </a:fld>
            <a:endParaRPr kumimoji="0" lang="en" sz="1400" b="0" i="0" u="none" strike="noStrike" kern="0" cap="none" spc="0" normalizeH="0" baseline="0" noProof="0">
              <a:ln>
                <a:noFill/>
              </a:ln>
              <a:solidFill>
                <a:prstClr val="white"/>
              </a:solidFill>
              <a:effectLst/>
              <a:uLnTx/>
              <a:uFillTx/>
              <a:latin typeface="Arial"/>
              <a:ea typeface="Arial"/>
              <a:cs typeface="Arial"/>
              <a:sym typeface="Arial"/>
            </a:endParaRPr>
          </a:p>
        </p:txBody>
      </p:sp>
      <p:graphicFrame>
        <p:nvGraphicFramePr>
          <p:cNvPr id="202" name="Shape 202"/>
          <p:cNvGraphicFramePr/>
          <p:nvPr>
            <p:extLst>
              <p:ext uri="{D42A27DB-BD31-4B8C-83A1-F6EECF244321}">
                <p14:modId xmlns:p14="http://schemas.microsoft.com/office/powerpoint/2010/main" val="961217728"/>
              </p:ext>
            </p:extLst>
          </p:nvPr>
        </p:nvGraphicFramePr>
        <p:xfrm>
          <a:off x="228600" y="1315123"/>
          <a:ext cx="8686800" cy="2926120"/>
        </p:xfrm>
        <a:graphic>
          <a:graphicData uri="http://schemas.openxmlformats.org/drawingml/2006/table">
            <a:tbl>
              <a:tblPr>
                <a:noFill/>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409100">
                <a:tc>
                  <a:txBody>
                    <a:bodyPr/>
                    <a:lstStyle/>
                    <a:p>
                      <a:pPr marL="0" marR="0" lvl="0" indent="0" algn="ctr" rtl="0">
                        <a:lnSpc>
                          <a:spcPct val="100000"/>
                        </a:lnSpc>
                        <a:spcBef>
                          <a:spcPts val="0"/>
                        </a:spcBef>
                        <a:spcAft>
                          <a:spcPts val="0"/>
                        </a:spcAft>
                        <a:buClr>
                          <a:srgbClr val="000000"/>
                        </a:buClr>
                        <a:buSzPct val="25000"/>
                        <a:buFont typeface="Arial"/>
                        <a:buNone/>
                      </a:pPr>
                      <a:r>
                        <a:rPr lang="en" sz="2400" b="1" u="none" strike="noStrike" cap="none" dirty="0">
                          <a:solidFill>
                            <a:srgbClr val="FFFFFF"/>
                          </a:solidFill>
                        </a:rPr>
                        <a:t>Preparation Activities</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solidFill>
                        <a:srgbClr val="FFFFFF"/>
                      </a:solidFill>
                      <a:prstDash val="solid"/>
                      <a:round/>
                      <a:headEnd type="none" w="med" len="med"/>
                      <a:tailEnd type="none" w="med" len="med"/>
                    </a:lnB>
                    <a:solidFill>
                      <a:srgbClr val="4F81BD"/>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2400" b="1" u="none" strike="noStrike" cap="none" dirty="0">
                          <a:solidFill>
                            <a:srgbClr val="FFFFFF"/>
                          </a:solidFill>
                        </a:rPr>
                        <a:t>Assessment</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470744">
                <a:tc>
                  <a:txBody>
                    <a:bodyPr/>
                    <a:lstStyle/>
                    <a:p>
                      <a:pPr marL="0" marR="0" lvl="0" indent="0" algn="l" rtl="0">
                        <a:lnSpc>
                          <a:spcPct val="100000"/>
                        </a:lnSpc>
                        <a:spcBef>
                          <a:spcPts val="0"/>
                        </a:spcBef>
                        <a:spcAft>
                          <a:spcPts val="0"/>
                        </a:spcAft>
                        <a:buClr>
                          <a:srgbClr val="000000"/>
                        </a:buClr>
                        <a:buSzPct val="25000"/>
                        <a:buFont typeface="Arial"/>
                        <a:buNone/>
                      </a:pPr>
                      <a:r>
                        <a:rPr lang="en" sz="1800" b="0" i="0" u="none" strike="noStrike" cap="none" dirty="0">
                          <a:solidFill>
                            <a:schemeClr val="tx1"/>
                          </a:solidFill>
                          <a:latin typeface="+mn-lt"/>
                          <a:ea typeface="Arial"/>
                          <a:cs typeface="Arial"/>
                          <a:sym typeface="Arial"/>
                        </a:rPr>
                        <a:t>Validation activities are ongoing and the general research community is now encouraged to participate.</a:t>
                      </a:r>
                      <a:endParaRPr lang="en" sz="18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r>
                        <a:rPr lang="en-US" dirty="0"/>
                        <a:t>True</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1"/>
                  </a:ext>
                </a:extLst>
              </a:tr>
              <a:tr h="470744">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a:solidFill>
                            <a:schemeClr val="tx1"/>
                          </a:solidFill>
                          <a:latin typeface="+mn-lt"/>
                          <a:ea typeface="Arial"/>
                          <a:cs typeface="Arial"/>
                          <a:sym typeface="Arial"/>
                        </a:rPr>
                        <a:t>Severe algorithm anomalies are identified and under analysis. Solutions to anomalies are in development and testing.</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r>
                        <a:rPr lang="en-US" dirty="0"/>
                        <a:t>There are no severe, or even mild, algorithm anomalies.</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2"/>
                  </a:ext>
                </a:extLst>
              </a:tr>
              <a:tr h="409100">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a:solidFill>
                            <a:schemeClr val="tx1"/>
                          </a:solidFill>
                          <a:latin typeface="+mn-lt"/>
                          <a:ea typeface="Arial"/>
                          <a:cs typeface="Arial"/>
                          <a:sym typeface="Arial"/>
                        </a:rPr>
                        <a:t>Incremental product improvements may still be occurring.</a:t>
                      </a:r>
                      <a:endParaRPr lang="en" sz="18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r>
                        <a:rPr lang="en-US" dirty="0"/>
                        <a:t>The results of this review are not dependent upon any planned improvements.</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0365847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226429"/>
            <a:ext cx="5961300" cy="8537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 sz="3600" b="0" i="0" u="none" strike="noStrike" cap="none" dirty="0">
                <a:solidFill>
                  <a:schemeClr val="bg1"/>
                </a:solidFill>
                <a:latin typeface="+mn-lt"/>
                <a:ea typeface="Arial"/>
                <a:cs typeface="Arial"/>
                <a:sym typeface="Arial"/>
              </a:rPr>
              <a:t>Provisional Validation</a:t>
            </a:r>
          </a:p>
        </p:txBody>
      </p:sp>
      <p:sp>
        <p:nvSpPr>
          <p:cNvPr id="201" name="Shape 201"/>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white"/>
              </a:buClr>
              <a:buSzPct val="25000"/>
              <a:buFont typeface="Arial"/>
              <a:buNone/>
              <a:tabLst/>
              <a:defRPr/>
            </a:pPr>
            <a:fld id="{00000000-1234-1234-1234-123412341234}" type="slidenum">
              <a:rPr kumimoji="0" lang="en" sz="1400" b="0" i="0" u="none" strike="noStrike" kern="0" cap="none" spc="0" normalizeH="0" baseline="0" noProof="0">
                <a:ln>
                  <a:noFill/>
                </a:ln>
                <a:solidFill>
                  <a:prstClr val="white"/>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prstClr val="white"/>
                </a:buClr>
                <a:buSzPct val="25000"/>
                <a:buFont typeface="Arial"/>
                <a:buNone/>
                <a:tabLst/>
                <a:defRPr/>
              </a:pPr>
              <a:t>35</a:t>
            </a:fld>
            <a:endParaRPr kumimoji="0" lang="en" sz="1400" b="0" i="0" u="none" strike="noStrike" kern="0" cap="none" spc="0" normalizeH="0" baseline="0" noProof="0">
              <a:ln>
                <a:noFill/>
              </a:ln>
              <a:solidFill>
                <a:prstClr val="white"/>
              </a:solidFill>
              <a:effectLst/>
              <a:uLnTx/>
              <a:uFillTx/>
              <a:latin typeface="Arial"/>
              <a:ea typeface="Arial"/>
              <a:cs typeface="Arial"/>
              <a:sym typeface="Arial"/>
            </a:endParaRPr>
          </a:p>
        </p:txBody>
      </p:sp>
      <p:graphicFrame>
        <p:nvGraphicFramePr>
          <p:cNvPr id="202" name="Shape 202"/>
          <p:cNvGraphicFramePr/>
          <p:nvPr>
            <p:extLst>
              <p:ext uri="{D42A27DB-BD31-4B8C-83A1-F6EECF244321}">
                <p14:modId xmlns:p14="http://schemas.microsoft.com/office/powerpoint/2010/main" val="518757315"/>
              </p:ext>
            </p:extLst>
          </p:nvPr>
        </p:nvGraphicFramePr>
        <p:xfrm>
          <a:off x="237112" y="1105260"/>
          <a:ext cx="8686800" cy="5577900"/>
        </p:xfrm>
        <a:graphic>
          <a:graphicData uri="http://schemas.openxmlformats.org/drawingml/2006/table">
            <a:tbl>
              <a:tblPr>
                <a:noFill/>
              </a:tblPr>
              <a:tblGrid>
                <a:gridCol w="57150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tblGrid>
              <a:tr h="409100">
                <a:tc>
                  <a:txBody>
                    <a:bodyPr/>
                    <a:lstStyle/>
                    <a:p>
                      <a:pPr marL="0" marR="0" lvl="0" indent="0" algn="ctr" rtl="0">
                        <a:lnSpc>
                          <a:spcPct val="100000"/>
                        </a:lnSpc>
                        <a:spcBef>
                          <a:spcPts val="0"/>
                        </a:spcBef>
                        <a:spcAft>
                          <a:spcPts val="0"/>
                        </a:spcAft>
                        <a:buClr>
                          <a:schemeClr val="lt1"/>
                        </a:buClr>
                        <a:buSzPct val="25000"/>
                        <a:buFont typeface="Arial"/>
                        <a:buNone/>
                      </a:pPr>
                      <a:r>
                        <a:rPr lang="en" sz="2400" b="1" u="none" strike="noStrike" cap="none" dirty="0">
                          <a:solidFill>
                            <a:schemeClr val="lt1"/>
                          </a:solidFill>
                        </a:rPr>
                        <a:t>End State</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4F81BD"/>
                    </a:solidFill>
                  </a:tcPr>
                </a:tc>
                <a:tc>
                  <a:txBody>
                    <a:bodyPr/>
                    <a:lstStyle/>
                    <a:p>
                      <a:pPr marL="0" marR="0" lvl="0" indent="0" algn="ctr" rtl="0">
                        <a:lnSpc>
                          <a:spcPct val="100000"/>
                        </a:lnSpc>
                        <a:spcBef>
                          <a:spcPts val="0"/>
                        </a:spcBef>
                        <a:spcAft>
                          <a:spcPts val="0"/>
                        </a:spcAft>
                        <a:buClr>
                          <a:schemeClr val="lt1"/>
                        </a:buClr>
                        <a:buSzPct val="25000"/>
                        <a:buFont typeface="Arial"/>
                        <a:buNone/>
                      </a:pPr>
                      <a:r>
                        <a:rPr lang="en" sz="2400" b="1" u="none" strike="noStrike" cap="none" dirty="0">
                          <a:solidFill>
                            <a:schemeClr val="lt1"/>
                          </a:solidFill>
                        </a:rPr>
                        <a:t>Assessment</a:t>
                      </a:r>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655675">
                <a:tc>
                  <a:txBody>
                    <a:bodyPr/>
                    <a:lstStyle/>
                    <a:p>
                      <a:pPr marL="0" marR="0" lvl="0" indent="0" algn="l" rtl="0">
                        <a:lnSpc>
                          <a:spcPct val="100000"/>
                        </a:lnSpc>
                        <a:spcBef>
                          <a:spcPts val="0"/>
                        </a:spcBef>
                        <a:spcAft>
                          <a:spcPts val="0"/>
                        </a:spcAft>
                        <a:buClr>
                          <a:schemeClr val="lt1"/>
                        </a:buClr>
                        <a:buSzPct val="100000"/>
                        <a:buFont typeface="Arial"/>
                        <a:buNone/>
                      </a:pPr>
                      <a:r>
                        <a:rPr lang="en" sz="1800" b="0" i="0" u="none" strike="noStrike" cap="none" dirty="0">
                          <a:solidFill>
                            <a:schemeClr val="tx1"/>
                          </a:solidFill>
                          <a:latin typeface="+mn-lt"/>
                          <a:ea typeface="Arial"/>
                          <a:cs typeface="Arial"/>
                          <a:sym typeface="Arial"/>
                        </a:rPr>
                        <a:t>Product performance has been demonstrated through analysis of a small number of independent measurements obtained from select locations, periods, and associated ground truth or field campaign efforts.</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tc>
                  <a:txBody>
                    <a:bodyPr/>
                    <a:lstStyle/>
                    <a:p>
                      <a:r>
                        <a:rPr lang="en-US" dirty="0"/>
                        <a:t>A limited, but not small, set of product examples have been evaluated.</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1"/>
                  </a:ext>
                </a:extLst>
              </a:tr>
              <a:tr h="470744">
                <a:tc>
                  <a:txBody>
                    <a:bodyPr/>
                    <a:lstStyle/>
                    <a:p>
                      <a:pPr marL="0" marR="0" lvl="0" indent="0" algn="l" rtl="0">
                        <a:lnSpc>
                          <a:spcPct val="100000"/>
                        </a:lnSpc>
                        <a:spcBef>
                          <a:spcPts val="0"/>
                        </a:spcBef>
                        <a:spcAft>
                          <a:spcPts val="0"/>
                        </a:spcAft>
                        <a:buClr>
                          <a:srgbClr val="000000"/>
                        </a:buClr>
                        <a:buSzPct val="25000"/>
                        <a:buFont typeface="Arial"/>
                        <a:buNone/>
                      </a:pPr>
                      <a:r>
                        <a:rPr lang="en" sz="1800" b="0" i="0" u="none" strike="noStrike" cap="none" dirty="0">
                          <a:solidFill>
                            <a:schemeClr val="tx1"/>
                          </a:solidFill>
                          <a:latin typeface="+mn-lt"/>
                          <a:ea typeface="Arial"/>
                          <a:cs typeface="Arial"/>
                          <a:sym typeface="Arial"/>
                        </a:rPr>
                        <a:t>Product analysis is sufficient to communicate product performance to users relative to expectations (Performance Baseline).</a:t>
                      </a:r>
                      <a:endParaRPr lang="en" sz="18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r>
                        <a:rPr lang="en-US" dirty="0"/>
                        <a:t>True</a:t>
                      </a:r>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2"/>
                  </a:ext>
                </a:extLst>
              </a:tr>
              <a:tr h="840605">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a:solidFill>
                            <a:schemeClr val="tx1"/>
                          </a:solidFill>
                          <a:latin typeface="+mn-lt"/>
                          <a:ea typeface="Arial"/>
                          <a:cs typeface="Arial"/>
                          <a:sym typeface="Arial"/>
                        </a:rPr>
                        <a:t>Documentation of product performance exists that includes recommended remediation strategies for all anomalies and weaknesses. Any algorithm changes associated with severe anomalies have been documented, implemented, tested, and shared with the user community.</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r>
                        <a:rPr lang="en-US" dirty="0"/>
                        <a:t>There are no anomalies or significant weaknesses.</a:t>
                      </a:r>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3"/>
                  </a:ext>
                </a:extLst>
              </a:tr>
              <a:tr h="409100">
                <a:tc>
                  <a:txBody>
                    <a:bodyPr/>
                    <a:lstStyle/>
                    <a:p>
                      <a:pPr marL="0" marR="0" lvl="0" indent="0" algn="l" rtl="0">
                        <a:lnSpc>
                          <a:spcPct val="100000"/>
                        </a:lnSpc>
                        <a:spcBef>
                          <a:spcPts val="0"/>
                        </a:spcBef>
                        <a:spcAft>
                          <a:spcPts val="0"/>
                        </a:spcAft>
                        <a:buClr>
                          <a:schemeClr val="lt1"/>
                        </a:buClr>
                        <a:buSzPct val="100000"/>
                        <a:buFont typeface="Arial"/>
                        <a:buNone/>
                      </a:pPr>
                      <a:r>
                        <a:rPr lang="en" sz="1800" b="0" i="0" u="none" strike="noStrike" cap="none" dirty="0">
                          <a:solidFill>
                            <a:schemeClr val="tx1"/>
                          </a:solidFill>
                          <a:latin typeface="+mn-lt"/>
                          <a:ea typeface="Arial"/>
                          <a:cs typeface="Arial"/>
                          <a:sym typeface="Arial"/>
                        </a:rPr>
                        <a:t>Testing has been fully documented.</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r>
                        <a:rPr lang="en-US" dirty="0"/>
                        <a:t>This slide set is the documentation for test results.</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4"/>
                  </a:ext>
                </a:extLst>
              </a:tr>
              <a:tr h="470744">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a:solidFill>
                            <a:schemeClr val="tx1"/>
                          </a:solidFill>
                          <a:latin typeface="+mn-lt"/>
                          <a:ea typeface="Arial"/>
                          <a:cs typeface="Arial"/>
                          <a:sym typeface="Arial"/>
                        </a:rPr>
                        <a:t>Product is ready for operational use and for use in comprehensive cal/val activities and product optimization.</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r>
                        <a:rPr lang="en-US" dirty="0"/>
                        <a:t>True</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2533477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Path to Delta Review</a:t>
            </a:r>
          </a:p>
        </p:txBody>
      </p:sp>
      <p:sp>
        <p:nvSpPr>
          <p:cNvPr id="3" name="Text Placeholder 2"/>
          <p:cNvSpPr>
            <a:spLocks noGrp="1"/>
          </p:cNvSpPr>
          <p:nvPr>
            <p:ph type="body" idx="1"/>
          </p:nvPr>
        </p:nvSpPr>
        <p:spPr/>
        <p:txBody>
          <a:bodyPr/>
          <a:lstStyle/>
          <a:p>
            <a:pPr fontAlgn="ctr"/>
            <a:r>
              <a:rPr lang="en-US" dirty="0"/>
              <a:t>GOES-16 &amp; GOES-17 NOAT Cryosphere Products Provisional PS-PVR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52BE0-4CA4-4BD3-BC9F-B41F86E8D2EE}" type="slidenum">
              <a:rPr kumimoji="0" lang="en-US" altLang="en-US" sz="1200" b="0" i="0" u="none" strike="noStrike" kern="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spTree>
    <p:extLst>
      <p:ext uri="{BB962C8B-B14F-4D97-AF65-F5344CB8AC3E}">
        <p14:creationId xmlns:p14="http://schemas.microsoft.com/office/powerpoint/2010/main" val="37790848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Shape 527"/>
          <p:cNvSpPr txBox="1">
            <a:spLocks noGrp="1"/>
          </p:cNvSpPr>
          <p:nvPr>
            <p:ph type="title"/>
          </p:nvPr>
        </p:nvSpPr>
        <p:spPr>
          <a:xfrm>
            <a:off x="457200" y="4151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dirty="0"/>
              <a:t>Issues</a:t>
            </a:r>
            <a:endParaRPr lang="en-US" sz="3600" b="0" i="0" u="none" strike="noStrike" cap="none" dirty="0">
              <a:solidFill>
                <a:schemeClr val="lt1"/>
              </a:solidFill>
              <a:latin typeface="Calibri"/>
              <a:ea typeface="Calibri"/>
              <a:cs typeface="Calibri"/>
              <a:sym typeface="Calibri"/>
            </a:endParaRPr>
          </a:p>
        </p:txBody>
      </p:sp>
      <p:sp>
        <p:nvSpPr>
          <p:cNvPr id="528" name="Shape 528"/>
          <p:cNvSpPr txBox="1">
            <a:spLocks noGrp="1"/>
          </p:cNvSpPr>
          <p:nvPr>
            <p:ph type="body" idx="1"/>
          </p:nvPr>
        </p:nvSpPr>
        <p:spPr>
          <a:xfrm>
            <a:off x="457199" y="1256143"/>
            <a:ext cx="8229600" cy="5100207"/>
          </a:xfrm>
          <a:prstGeom prst="rect">
            <a:avLst/>
          </a:prstGeom>
          <a:noFill/>
          <a:ln>
            <a:noFill/>
          </a:ln>
        </p:spPr>
        <p:txBody>
          <a:bodyPr lIns="91425" tIns="45700" rIns="91425" bIns="45700" anchor="t" anchorCtr="0">
            <a:noAutofit/>
          </a:bodyPr>
          <a:lstStyle/>
          <a:p>
            <a:pPr marL="233362" marR="0" lvl="0" indent="-233362" algn="l" rtl="0">
              <a:spcBef>
                <a:spcPts val="0"/>
              </a:spcBef>
              <a:spcAft>
                <a:spcPts val="0"/>
              </a:spcAft>
              <a:buClr>
                <a:schemeClr val="lt1"/>
              </a:buClr>
              <a:buSzPct val="100000"/>
              <a:buFont typeface="Arial"/>
              <a:buChar char="•"/>
            </a:pPr>
            <a:r>
              <a:rPr lang="en-US" sz="2400" dirty="0"/>
              <a:t>The Delta Provisional PS-PVR is for enterprise algorithms with GOES-17 loop heat pipe (LHP) mitigation, including the “warm” period. It is currently scheduled for 7 January 2022.</a:t>
            </a:r>
          </a:p>
          <a:p>
            <a:pPr marL="233362" marR="0" lvl="0" indent="-233362" algn="l" rtl="0">
              <a:spcBef>
                <a:spcPts val="0"/>
              </a:spcBef>
              <a:spcAft>
                <a:spcPts val="0"/>
              </a:spcAft>
              <a:buClr>
                <a:schemeClr val="lt1"/>
              </a:buClr>
              <a:buSzPct val="100000"/>
              <a:buFont typeface="Arial"/>
              <a:buChar char="•"/>
            </a:pPr>
            <a:r>
              <a:rPr lang="en-US" sz="2400" dirty="0"/>
              <a:t>Major issues:</a:t>
            </a:r>
          </a:p>
          <a:p>
            <a:pPr marL="690562" lvl="1" indent="-233362">
              <a:spcBef>
                <a:spcPts val="360"/>
              </a:spcBef>
            </a:pPr>
            <a:r>
              <a:rPr lang="en-US" sz="2000" dirty="0"/>
              <a:t>FPM overheating degrades product quality</a:t>
            </a:r>
          </a:p>
          <a:p>
            <a:pPr marL="690562" lvl="1" indent="-233362">
              <a:spcBef>
                <a:spcPts val="360"/>
              </a:spcBef>
            </a:pPr>
            <a:r>
              <a:rPr lang="en-US" sz="2000" dirty="0"/>
              <a:t>An accurate cloud mask is key to the performance of sea and lake ice products</a:t>
            </a:r>
          </a:p>
          <a:p>
            <a:pPr marL="233362" marR="0" lvl="0" indent="-233362" algn="l" rtl="0">
              <a:spcBef>
                <a:spcPts val="0"/>
              </a:spcBef>
              <a:spcAft>
                <a:spcPts val="0"/>
              </a:spcAft>
              <a:buClr>
                <a:schemeClr val="lt1"/>
              </a:buClr>
              <a:buSzPct val="100000"/>
              <a:buFont typeface="Arial"/>
              <a:buChar char="•"/>
            </a:pPr>
            <a:r>
              <a:rPr lang="en-US" sz="2400" dirty="0"/>
              <a:t>Others:</a:t>
            </a:r>
          </a:p>
          <a:p>
            <a:pPr marL="690562" lvl="1" indent="-233362">
              <a:spcBef>
                <a:spcPts val="360"/>
              </a:spcBef>
            </a:pPr>
            <a:r>
              <a:rPr lang="en-US" sz="2000" dirty="0"/>
              <a:t>There are differences in performance between products during daytime and nighttime</a:t>
            </a:r>
          </a:p>
          <a:p>
            <a:pPr marL="690562" lvl="1" indent="-233362">
              <a:spcBef>
                <a:spcPts val="360"/>
              </a:spcBef>
            </a:pPr>
            <a:r>
              <a:rPr lang="en-US" sz="2000" dirty="0"/>
              <a:t>Quality flag and product indicator index needs further examination</a:t>
            </a:r>
          </a:p>
          <a:p>
            <a:pPr marL="233362" marR="0" lvl="0" indent="-233362" algn="l" rtl="0">
              <a:spcBef>
                <a:spcPts val="0"/>
              </a:spcBef>
              <a:spcAft>
                <a:spcPts val="0"/>
              </a:spcAft>
              <a:buClr>
                <a:schemeClr val="lt1"/>
              </a:buClr>
              <a:buSzPct val="100000"/>
              <a:buFont typeface="Arial"/>
              <a:buChar char="•"/>
            </a:pPr>
            <a:endParaRPr lang="en-US" sz="2400" dirty="0"/>
          </a:p>
          <a:p>
            <a:pPr marL="290512" marR="0" lvl="0" indent="-239712" algn="l" rtl="0">
              <a:spcBef>
                <a:spcPts val="480"/>
              </a:spcBef>
              <a:spcAft>
                <a:spcPts val="0"/>
              </a:spcAft>
              <a:buClr>
                <a:schemeClr val="lt1"/>
              </a:buClr>
              <a:buSzPct val="100000"/>
              <a:buFont typeface="Arial"/>
              <a:buNone/>
            </a:pPr>
            <a:endParaRPr sz="2400" b="0" i="0" u="none" strike="noStrike" cap="none" dirty="0">
              <a:solidFill>
                <a:schemeClr val="lt1"/>
              </a:solidFill>
              <a:latin typeface="Calibri"/>
              <a:ea typeface="Calibri"/>
              <a:cs typeface="Calibri"/>
              <a:sym typeface="Calibri"/>
            </a:endParaRPr>
          </a:p>
        </p:txBody>
      </p:sp>
      <p:sp>
        <p:nvSpPr>
          <p:cNvPr id="6" name="Slide Number Placeholder 5"/>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37</a:t>
            </a:fld>
            <a:endParaRPr kumimoji="0" lang="en-US" sz="12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283041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Shape 519"/>
          <p:cNvSpPr txBox="1">
            <a:spLocks noGrp="1"/>
          </p:cNvSpPr>
          <p:nvPr>
            <p:ph type="title"/>
          </p:nvPr>
        </p:nvSpPr>
        <p:spPr>
          <a:xfrm>
            <a:off x="457200" y="51238"/>
            <a:ext cx="8229600" cy="114300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Path to Delta Maturity</a:t>
            </a:r>
          </a:p>
        </p:txBody>
      </p:sp>
      <p:sp>
        <p:nvSpPr>
          <p:cNvPr id="520" name="Shape 520"/>
          <p:cNvSpPr txBox="1">
            <a:spLocks noGrp="1"/>
          </p:cNvSpPr>
          <p:nvPr>
            <p:ph type="body" idx="1"/>
          </p:nvPr>
        </p:nvSpPr>
        <p:spPr>
          <a:xfrm>
            <a:off x="188536" y="1258426"/>
            <a:ext cx="8832916" cy="5097900"/>
          </a:xfrm>
          <a:prstGeom prst="rect">
            <a:avLst/>
          </a:prstGeom>
          <a:noFill/>
          <a:ln>
            <a:noFill/>
          </a:ln>
        </p:spPr>
        <p:txBody>
          <a:bodyPr lIns="91425" tIns="45700" rIns="91425" bIns="45700" anchor="t" anchorCtr="0">
            <a:noAutofit/>
          </a:bodyPr>
          <a:lstStyle/>
          <a:p>
            <a:pPr marL="233363" marR="0" lvl="0" indent="-233363" algn="l" rtl="0">
              <a:spcBef>
                <a:spcPts val="0"/>
              </a:spcBef>
              <a:spcAft>
                <a:spcPts val="0"/>
              </a:spcAft>
              <a:buClr>
                <a:schemeClr val="lt1"/>
              </a:buClr>
              <a:buSzPct val="100000"/>
              <a:buFont typeface="Arial"/>
              <a:buChar char="•"/>
            </a:pPr>
            <a:r>
              <a:rPr lang="en-US" sz="2400" dirty="0"/>
              <a:t>Impact of LHP overheating on ice products and our LHP mitigation needs further testing and evaluation. </a:t>
            </a:r>
          </a:p>
          <a:p>
            <a:pPr marL="233363" marR="0" lvl="0" indent="-233363" algn="l" rtl="0">
              <a:spcBef>
                <a:spcPts val="0"/>
              </a:spcBef>
              <a:spcAft>
                <a:spcPts val="0"/>
              </a:spcAft>
              <a:buClr>
                <a:schemeClr val="lt1"/>
              </a:buClr>
              <a:buSzPct val="100000"/>
              <a:buFont typeface="Arial"/>
              <a:buChar char="•"/>
            </a:pPr>
            <a:r>
              <a:rPr lang="en-US" sz="2400" dirty="0"/>
              <a:t>We expect to carry out the same activities for future maturity review</a:t>
            </a:r>
            <a:endParaRPr lang="en-US" sz="2400" b="0" i="0" u="none" strike="noStrike" cap="none" dirty="0">
              <a:solidFill>
                <a:schemeClr val="lt1"/>
              </a:solidFill>
              <a:sym typeface="Calibri"/>
            </a:endParaRPr>
          </a:p>
          <a:p>
            <a:pPr marL="690563" marR="0" lvl="1" indent="-233362" algn="l" rtl="0">
              <a:spcBef>
                <a:spcPts val="360"/>
              </a:spcBef>
              <a:spcAft>
                <a:spcPts val="0"/>
              </a:spcAft>
              <a:buClr>
                <a:schemeClr val="lt1"/>
              </a:buClr>
              <a:buSzPct val="100000"/>
              <a:buFont typeface="Arial"/>
              <a:buChar char="–"/>
            </a:pPr>
            <a:r>
              <a:rPr lang="en-US" sz="2000" dirty="0"/>
              <a:t>The collection of Ground System ice products will continue. The current time series is not long enough to yield statistically significant conclusions.</a:t>
            </a:r>
          </a:p>
          <a:p>
            <a:pPr marL="690562" marR="0" lvl="1" indent="-233362" algn="l" rtl="0">
              <a:lnSpc>
                <a:spcPct val="100000"/>
              </a:lnSpc>
              <a:spcBef>
                <a:spcPts val="360"/>
              </a:spcBef>
              <a:spcAft>
                <a:spcPts val="0"/>
              </a:spcAft>
              <a:buClr>
                <a:schemeClr val="lt1"/>
              </a:buClr>
              <a:buSzPct val="100000"/>
              <a:buFont typeface="Arial"/>
              <a:buChar char="–"/>
            </a:pPr>
            <a:r>
              <a:rPr lang="en-US" sz="2000" dirty="0"/>
              <a:t>Case studies will be carried out.</a:t>
            </a:r>
          </a:p>
          <a:p>
            <a:pPr marL="690562" marR="0" lvl="1" indent="-233362" algn="l" rtl="0">
              <a:lnSpc>
                <a:spcPct val="100000"/>
              </a:lnSpc>
              <a:spcBef>
                <a:spcPts val="360"/>
              </a:spcBef>
              <a:spcAft>
                <a:spcPts val="0"/>
              </a:spcAft>
              <a:buClr>
                <a:schemeClr val="lt1"/>
              </a:buClr>
              <a:buSzPct val="100000"/>
              <a:buFont typeface="Arial"/>
              <a:buChar char="–"/>
            </a:pPr>
            <a:r>
              <a:rPr lang="en-US" sz="2000" dirty="0"/>
              <a:t>Validation employing data from polar-orbiting satellites, aircraft, and in situ measurements will continue.</a:t>
            </a:r>
            <a:endParaRPr lang="en-US" sz="2400" dirty="0"/>
          </a:p>
          <a:p>
            <a:pPr marL="400050" indent="-342900">
              <a:spcBef>
                <a:spcPts val="360"/>
              </a:spcBef>
            </a:pPr>
            <a:r>
              <a:rPr lang="en-US" sz="2400" dirty="0"/>
              <a:t>Install, testing, and GEAR review of the Enterprise algorithms.</a:t>
            </a:r>
          </a:p>
        </p:txBody>
      </p:sp>
      <p:sp>
        <p:nvSpPr>
          <p:cNvPr id="6" name="Slide Number Placeholder 5"/>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38</a:t>
            </a:fld>
            <a:endParaRPr kumimoji="0" lang="en-US" sz="12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686473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Shape 329"/>
          <p:cNvSpPr txBox="1">
            <a:spLocks noGrp="1"/>
          </p:cNvSpPr>
          <p:nvPr>
            <p:ph type="title"/>
          </p:nvPr>
        </p:nvSpPr>
        <p:spPr>
          <a:xfrm>
            <a:off x="457200" y="90154"/>
            <a:ext cx="8229600" cy="10370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i="0" u="none" strike="noStrike" cap="none" dirty="0">
                <a:solidFill>
                  <a:schemeClr val="lt1"/>
                </a:solidFill>
                <a:latin typeface="Calibri"/>
                <a:ea typeface="Calibri"/>
                <a:cs typeface="Calibri"/>
                <a:sym typeface="Calibri"/>
              </a:rPr>
              <a:t>Full Validation PLPTs</a:t>
            </a:r>
          </a:p>
        </p:txBody>
      </p:sp>
      <p:graphicFrame>
        <p:nvGraphicFramePr>
          <p:cNvPr id="330" name="Shape 330"/>
          <p:cNvGraphicFramePr/>
          <p:nvPr>
            <p:extLst>
              <p:ext uri="{D42A27DB-BD31-4B8C-83A1-F6EECF244321}">
                <p14:modId xmlns:p14="http://schemas.microsoft.com/office/powerpoint/2010/main" val="1436387224"/>
              </p:ext>
            </p:extLst>
          </p:nvPr>
        </p:nvGraphicFramePr>
        <p:xfrm>
          <a:off x="371262" y="2487343"/>
          <a:ext cx="8401475" cy="3631763"/>
        </p:xfrm>
        <a:graphic>
          <a:graphicData uri="http://schemas.openxmlformats.org/drawingml/2006/table">
            <a:tbl>
              <a:tblPr firstRow="1" bandRow="1">
                <a:noFill/>
                <a:tableStyleId>{ED06A9B5-E392-42ED-BF47-95CADD0DC904}</a:tableStyleId>
              </a:tblPr>
              <a:tblGrid>
                <a:gridCol w="2751267">
                  <a:extLst>
                    <a:ext uri="{9D8B030D-6E8A-4147-A177-3AD203B41FA5}">
                      <a16:colId xmlns:a16="http://schemas.microsoft.com/office/drawing/2014/main" val="20000"/>
                    </a:ext>
                  </a:extLst>
                </a:gridCol>
                <a:gridCol w="5650208">
                  <a:extLst>
                    <a:ext uri="{9D8B030D-6E8A-4147-A177-3AD203B41FA5}">
                      <a16:colId xmlns:a16="http://schemas.microsoft.com/office/drawing/2014/main" val="20001"/>
                    </a:ext>
                  </a:extLst>
                </a:gridCol>
              </a:tblGrid>
              <a:tr h="548650">
                <a:tc>
                  <a:txBody>
                    <a:bodyPr/>
                    <a:lstStyle/>
                    <a:p>
                      <a:pPr marL="0" marR="0" lvl="0" indent="0" algn="ctr" rtl="0">
                        <a:lnSpc>
                          <a:spcPct val="100000"/>
                        </a:lnSpc>
                        <a:spcBef>
                          <a:spcPts val="0"/>
                        </a:spcBef>
                        <a:spcAft>
                          <a:spcPts val="0"/>
                        </a:spcAft>
                        <a:buClr>
                          <a:srgbClr val="000000"/>
                        </a:buClr>
                        <a:buSzPct val="25000"/>
                        <a:buFont typeface="Arial"/>
                        <a:buNone/>
                      </a:pPr>
                      <a:r>
                        <a:rPr lang="en-US" sz="1600" b="1" i="0" u="none" strike="noStrike" cap="none" dirty="0">
                          <a:solidFill>
                            <a:schemeClr val="bg1"/>
                          </a:solidFill>
                        </a:rPr>
                        <a:t>PLPT ID</a:t>
                      </a:r>
                    </a:p>
                  </a:txBody>
                  <a:tcPr marL="91450" marR="91450" marT="45725" marB="45725" anchor="ctr">
                    <a:solidFill>
                      <a:schemeClr val="accent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600" b="1" i="0" u="none" strike="noStrike" cap="none" dirty="0">
                          <a:solidFill>
                            <a:schemeClr val="bg1"/>
                          </a:solidFill>
                        </a:rPr>
                        <a:t>Descriptive Title</a:t>
                      </a:r>
                    </a:p>
                  </a:txBody>
                  <a:tcPr marL="91450" marR="91450" marT="45725" marB="45725" anchor="ctr">
                    <a:solidFill>
                      <a:schemeClr val="accent1"/>
                    </a:solidFill>
                  </a:tcPr>
                </a:tc>
                <a:extLst>
                  <a:ext uri="{0D108BD9-81ED-4DB2-BD59-A6C34878D82A}">
                    <a16:rowId xmlns:a16="http://schemas.microsoft.com/office/drawing/2014/main" val="10000"/>
                  </a:ext>
                </a:extLst>
              </a:tr>
              <a:tr h="495638">
                <a:tc>
                  <a:txBody>
                    <a:bodyPr/>
                    <a:lstStyle/>
                    <a:p>
                      <a:pPr marL="0" marR="0" lvl="0" indent="0" algn="l" rtl="0">
                        <a:lnSpc>
                          <a:spcPct val="107000"/>
                        </a:lnSpc>
                        <a:spcBef>
                          <a:spcPts val="0"/>
                        </a:spcBef>
                        <a:spcAft>
                          <a:spcPts val="0"/>
                        </a:spcAft>
                        <a:buSzPct val="25000"/>
                        <a:buNone/>
                      </a:pPr>
                      <a:r>
                        <a:rPr lang="en-US" sz="1400" b="0" dirty="0" err="1">
                          <a:solidFill>
                            <a:schemeClr val="dk1"/>
                          </a:solidFill>
                          <a:latin typeface="Calibri" panose="020F0502020204030204" pitchFamily="34" charset="0"/>
                        </a:rPr>
                        <a:t>IceConcQuickLook</a:t>
                      </a:r>
                      <a:endParaRPr lang="en-US" sz="1400" b="0" dirty="0">
                        <a:solidFill>
                          <a:schemeClr val="dk1"/>
                        </a:solidFill>
                        <a:latin typeface="Calibri" panose="020F0502020204030204" pitchFamily="34" charset="0"/>
                      </a:endParaRPr>
                    </a:p>
                  </a:txBody>
                  <a:tcPr marL="68575" marR="68575" marT="0" marB="0" anchor="ctr">
                    <a:solidFill>
                      <a:schemeClr val="lt1"/>
                    </a:solidFill>
                  </a:tcPr>
                </a:tc>
                <a:tc>
                  <a:txBody>
                    <a:bodyPr/>
                    <a:lstStyle/>
                    <a:p>
                      <a:pPr marL="0" marR="0" lvl="0" indent="0" algn="l" rtl="0">
                        <a:lnSpc>
                          <a:spcPct val="107000"/>
                        </a:lnSpc>
                        <a:spcBef>
                          <a:spcPts val="0"/>
                        </a:spcBef>
                        <a:spcAft>
                          <a:spcPts val="0"/>
                        </a:spcAft>
                        <a:buSzPct val="25000"/>
                        <a:buNone/>
                      </a:pPr>
                      <a:r>
                        <a:rPr lang="en-US" sz="1400" dirty="0">
                          <a:latin typeface="Calibri" panose="020F0502020204030204" pitchFamily="34" charset="0"/>
                        </a:rPr>
                        <a:t>Qualitative inspection of ice concentration product.</a:t>
                      </a:r>
                    </a:p>
                  </a:txBody>
                  <a:tcPr marL="68575" marR="68575" marT="0" marB="0" anchor="ctr">
                    <a:solidFill>
                      <a:schemeClr val="lt1"/>
                    </a:solidFill>
                  </a:tcPr>
                </a:tc>
                <a:extLst>
                  <a:ext uri="{0D108BD9-81ED-4DB2-BD59-A6C34878D82A}">
                    <a16:rowId xmlns:a16="http://schemas.microsoft.com/office/drawing/2014/main" val="2862188778"/>
                  </a:ext>
                </a:extLst>
              </a:tr>
              <a:tr h="495638">
                <a:tc>
                  <a:txBody>
                    <a:bodyPr/>
                    <a:lstStyle/>
                    <a:p>
                      <a:pPr marL="0" marR="0" lvl="0" indent="0" algn="l" rtl="0">
                        <a:lnSpc>
                          <a:spcPct val="107000"/>
                        </a:lnSpc>
                        <a:spcBef>
                          <a:spcPts val="0"/>
                        </a:spcBef>
                        <a:spcAft>
                          <a:spcPts val="0"/>
                        </a:spcAft>
                        <a:buSzPct val="25000"/>
                        <a:buNone/>
                      </a:pPr>
                      <a:r>
                        <a:rPr lang="en-US" sz="1400" b="0" dirty="0" err="1">
                          <a:solidFill>
                            <a:schemeClr val="dk1"/>
                          </a:solidFill>
                          <a:latin typeface="Calibri" panose="020F0502020204030204" pitchFamily="34" charset="0"/>
                        </a:rPr>
                        <a:t>IceMaskQuickLook</a:t>
                      </a:r>
                      <a:endParaRPr lang="en-US" sz="1400" b="0" dirty="0">
                        <a:solidFill>
                          <a:schemeClr val="dk1"/>
                        </a:solidFill>
                        <a:latin typeface="Calibri" panose="020F0502020204030204" pitchFamily="34" charset="0"/>
                      </a:endParaRPr>
                    </a:p>
                  </a:txBody>
                  <a:tcPr marL="68575" marR="68575" marT="0" marB="0" anchor="ctr">
                    <a:solidFill>
                      <a:schemeClr val="lt1"/>
                    </a:solidFill>
                  </a:tcPr>
                </a:tc>
                <a:tc>
                  <a:txBody>
                    <a:bodyPr/>
                    <a:lstStyle/>
                    <a:p>
                      <a:pPr marL="0" marR="0" lvl="0" indent="0" algn="l" defTabSz="457200" rtl="0" eaLnBrk="1" fontAlgn="auto" latinLnBrk="0" hangingPunct="1">
                        <a:lnSpc>
                          <a:spcPct val="107000"/>
                        </a:lnSpc>
                        <a:spcBef>
                          <a:spcPts val="0"/>
                        </a:spcBef>
                        <a:spcAft>
                          <a:spcPts val="0"/>
                        </a:spcAft>
                        <a:buClrTx/>
                        <a:buSzPct val="25000"/>
                        <a:buFontTx/>
                        <a:buNone/>
                        <a:tabLst/>
                        <a:defRPr/>
                      </a:pPr>
                      <a:r>
                        <a:rPr lang="en-US" sz="1400" dirty="0">
                          <a:latin typeface="Calibri" panose="020F0502020204030204" pitchFamily="34" charset="0"/>
                        </a:rPr>
                        <a:t>Qualitative inspection of ice mask.</a:t>
                      </a:r>
                    </a:p>
                  </a:txBody>
                  <a:tcPr marL="68575" marR="68575" marT="0" marB="0" anchor="ctr">
                    <a:solidFill>
                      <a:schemeClr val="lt1"/>
                    </a:solidFill>
                  </a:tcPr>
                </a:tc>
                <a:extLst>
                  <a:ext uri="{0D108BD9-81ED-4DB2-BD59-A6C34878D82A}">
                    <a16:rowId xmlns:a16="http://schemas.microsoft.com/office/drawing/2014/main" val="1526637126"/>
                  </a:ext>
                </a:extLst>
              </a:tr>
              <a:tr h="495638">
                <a:tc>
                  <a:txBody>
                    <a:bodyPr/>
                    <a:lstStyle/>
                    <a:p>
                      <a:pPr marL="0" marR="0" lvl="0" indent="0" algn="l" rtl="0">
                        <a:lnSpc>
                          <a:spcPct val="100000"/>
                        </a:lnSpc>
                        <a:spcBef>
                          <a:spcPts val="0"/>
                        </a:spcBef>
                        <a:spcAft>
                          <a:spcPts val="0"/>
                        </a:spcAft>
                        <a:buClr>
                          <a:srgbClr val="000000"/>
                        </a:buClr>
                        <a:buSzPct val="25000"/>
                        <a:buFont typeface="Arial"/>
                        <a:buNone/>
                      </a:pPr>
                      <a:r>
                        <a:rPr lang="en-US" sz="1600" u="none" strike="noStrike" cap="none" dirty="0" err="1"/>
                        <a:t>IceConcentration</a:t>
                      </a:r>
                      <a:endParaRPr lang="en-US" sz="1600" u="none" strike="noStrike" cap="none" dirty="0"/>
                    </a:p>
                  </a:txBody>
                  <a:tcPr marL="91450" marR="91450" marT="45725" marB="45725" anchor="ctr">
                    <a:solidFill>
                      <a:schemeClr val="lt1"/>
                    </a:solidFill>
                  </a:tcPr>
                </a:tc>
                <a:tc>
                  <a:txBody>
                    <a:bodyPr/>
                    <a:lstStyle/>
                    <a:p>
                      <a:pPr marL="0" marR="0" lvl="0" indent="0" algn="l" rtl="0">
                        <a:lnSpc>
                          <a:spcPct val="107000"/>
                        </a:lnSpc>
                        <a:spcBef>
                          <a:spcPts val="0"/>
                        </a:spcBef>
                        <a:spcAft>
                          <a:spcPts val="0"/>
                        </a:spcAft>
                        <a:buSzPct val="25000"/>
                        <a:buNone/>
                      </a:pPr>
                      <a:r>
                        <a:rPr lang="en-US" sz="1600" dirty="0">
                          <a:latin typeface="Calibri" panose="020F0502020204030204" pitchFamily="34" charset="0"/>
                        </a:rPr>
                        <a:t>Full disk ice concentration</a:t>
                      </a:r>
                      <a:r>
                        <a:rPr lang="en-US" sz="1600" baseline="0" dirty="0">
                          <a:latin typeface="Calibri" panose="020F0502020204030204" pitchFamily="34" charset="0"/>
                        </a:rPr>
                        <a:t> product accuracy and precision assessment using in-house tools for matchup and statistical analysis comparing ABI ice concentration to AMSR2 ice concentration. Ice products generated by the Ground System will be used in the analyses.</a:t>
                      </a:r>
                      <a:endParaRPr lang="en-US" sz="1600" dirty="0">
                        <a:latin typeface="Calibri" panose="020F0502020204030204" pitchFamily="34" charset="0"/>
                      </a:endParaRPr>
                    </a:p>
                  </a:txBody>
                  <a:tcPr marL="68575" marR="68575" marT="0" marB="0" anchor="ctr">
                    <a:solidFill>
                      <a:schemeClr val="lt1"/>
                    </a:solidFill>
                  </a:tcPr>
                </a:tc>
                <a:extLst>
                  <a:ext uri="{0D108BD9-81ED-4DB2-BD59-A6C34878D82A}">
                    <a16:rowId xmlns:a16="http://schemas.microsoft.com/office/drawing/2014/main" val="10001"/>
                  </a:ext>
                </a:extLst>
              </a:tr>
              <a:tr h="399393">
                <a:tc>
                  <a:txBody>
                    <a:bodyPr/>
                    <a:lstStyle/>
                    <a:p>
                      <a:pPr marL="0" marR="0" lvl="0" indent="0" algn="l" rtl="0">
                        <a:lnSpc>
                          <a:spcPct val="100000"/>
                        </a:lnSpc>
                        <a:spcBef>
                          <a:spcPts val="0"/>
                        </a:spcBef>
                        <a:spcAft>
                          <a:spcPts val="0"/>
                        </a:spcAft>
                        <a:buClr>
                          <a:srgbClr val="000000"/>
                        </a:buClr>
                        <a:buSzPct val="25000"/>
                        <a:buFont typeface="Arial"/>
                        <a:buNone/>
                      </a:pPr>
                      <a:r>
                        <a:rPr lang="en-US" sz="1600" u="none" strike="noStrike" cap="none" dirty="0" err="1"/>
                        <a:t>IceMask</a:t>
                      </a:r>
                      <a:endParaRPr lang="en-US" sz="1600" u="none" strike="noStrike" cap="none" dirty="0"/>
                    </a:p>
                  </a:txBody>
                  <a:tcPr marL="91450" marR="91450" marT="45725" marB="45725" anchor="ctr">
                    <a:solidFill>
                      <a:schemeClr val="lt1"/>
                    </a:solidFill>
                  </a:tcPr>
                </a:tc>
                <a:tc>
                  <a:txBody>
                    <a:bodyPr/>
                    <a:lstStyle/>
                    <a:p>
                      <a:pPr marL="0" marR="0" lvl="0" indent="0" algn="l" rtl="0">
                        <a:lnSpc>
                          <a:spcPct val="107000"/>
                        </a:lnSpc>
                        <a:spcBef>
                          <a:spcPts val="0"/>
                        </a:spcBef>
                        <a:spcAft>
                          <a:spcPts val="0"/>
                        </a:spcAft>
                        <a:buSzPct val="25000"/>
                        <a:buNone/>
                      </a:pPr>
                      <a:r>
                        <a:rPr lang="en-US" sz="1600" dirty="0">
                          <a:latin typeface="Calibri" panose="020F0502020204030204" pitchFamily="34" charset="0"/>
                        </a:rPr>
                        <a:t>Same as above</a:t>
                      </a:r>
                    </a:p>
                  </a:txBody>
                  <a:tcPr marL="68575" marR="68575" marT="0" marB="0" anchor="ctr">
                    <a:solidFill>
                      <a:schemeClr val="lt1"/>
                    </a:solidFill>
                  </a:tcPr>
                </a:tc>
                <a:extLst>
                  <a:ext uri="{0D108BD9-81ED-4DB2-BD59-A6C34878D82A}">
                    <a16:rowId xmlns:a16="http://schemas.microsoft.com/office/drawing/2014/main" val="10002"/>
                  </a:ext>
                </a:extLst>
              </a:tr>
              <a:tr h="399393">
                <a:tc>
                  <a:txBody>
                    <a:bodyPr/>
                    <a:lstStyle/>
                    <a:p>
                      <a:pPr marL="0" marR="0" lvl="0" indent="0" algn="ctr" rtl="0">
                        <a:lnSpc>
                          <a:spcPct val="100000"/>
                        </a:lnSpc>
                        <a:spcBef>
                          <a:spcPts val="0"/>
                        </a:spcBef>
                        <a:spcAft>
                          <a:spcPts val="0"/>
                        </a:spcAft>
                        <a:buClr>
                          <a:srgbClr val="000000"/>
                        </a:buClr>
                        <a:buSzPct val="25000"/>
                        <a:buFont typeface="Arial"/>
                        <a:buNone/>
                      </a:pPr>
                      <a:endParaRPr lang="en-US" sz="1600" u="none" strike="noStrike" cap="none" dirty="0"/>
                    </a:p>
                  </a:txBody>
                  <a:tcPr marL="91450" marR="91450" marT="45725" marB="45725" anchor="ctr">
                    <a:solidFill>
                      <a:schemeClr val="lt1"/>
                    </a:solidFill>
                  </a:tcPr>
                </a:tc>
                <a:tc>
                  <a:txBody>
                    <a:bodyPr/>
                    <a:lstStyle/>
                    <a:p>
                      <a:pPr marL="0" marR="0" lvl="0" indent="0" algn="l" rtl="0">
                        <a:lnSpc>
                          <a:spcPct val="100000"/>
                        </a:lnSpc>
                        <a:spcBef>
                          <a:spcPts val="0"/>
                        </a:spcBef>
                        <a:spcAft>
                          <a:spcPts val="0"/>
                        </a:spcAft>
                        <a:buClr>
                          <a:schemeClr val="dk1"/>
                        </a:buClr>
                        <a:buSzPct val="25000"/>
                        <a:buFont typeface="Calibri"/>
                        <a:buNone/>
                      </a:pPr>
                      <a:endParaRPr lang="en-US" sz="1600" b="0" i="0" u="none" strike="noStrike" cap="none" dirty="0">
                        <a:solidFill>
                          <a:schemeClr val="dk1"/>
                        </a:solidFill>
                      </a:endParaRPr>
                    </a:p>
                  </a:txBody>
                  <a:tcPr marL="91450" marR="91450" marT="45725" marB="45725" anchor="ctr">
                    <a:solidFill>
                      <a:schemeClr val="lt1"/>
                    </a:solidFill>
                  </a:tcPr>
                </a:tc>
                <a:extLst>
                  <a:ext uri="{0D108BD9-81ED-4DB2-BD59-A6C34878D82A}">
                    <a16:rowId xmlns:a16="http://schemas.microsoft.com/office/drawing/2014/main" val="10003"/>
                  </a:ext>
                </a:extLst>
              </a:tr>
            </a:tbl>
          </a:graphicData>
        </a:graphic>
      </p:graphicFrame>
      <p:sp>
        <p:nvSpPr>
          <p:cNvPr id="331" name="Shape 331"/>
          <p:cNvSpPr txBox="1">
            <a:spLocks noGrp="1"/>
          </p:cNvSpPr>
          <p:nvPr>
            <p:ph type="sldNum" idx="12"/>
          </p:nvPr>
        </p:nvSpPr>
        <p:spPr>
          <a:xfrm>
            <a:off x="6553204" y="6356353"/>
            <a:ext cx="2133599" cy="36509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fld id="{00000000-1234-1234-1234-123412341234}" type="slidenum">
              <a:rPr kumimoji="0" lang="en-US" sz="1200" b="0" i="0" u="none" strike="noStrike" kern="0" cap="none" spc="0" normalizeH="0" baseline="0" noProof="0">
                <a:ln>
                  <a:noFill/>
                </a:ln>
                <a:solidFill>
                  <a:prstClr val="white"/>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t>39</a:t>
            </a:fld>
            <a:endParaRPr kumimoji="0" lang="en-US" sz="120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7" name="TextBox 6">
            <a:extLst>
              <a:ext uri="{FF2B5EF4-FFF2-40B4-BE49-F238E27FC236}">
                <a16:creationId xmlns:a16="http://schemas.microsoft.com/office/drawing/2014/main" id="{4BFAA1B4-CF9E-CE4E-8180-C5FACD45A3A9}"/>
              </a:ext>
            </a:extLst>
          </p:cNvPr>
          <p:cNvSpPr txBox="1"/>
          <p:nvPr/>
        </p:nvSpPr>
        <p:spPr>
          <a:xfrm>
            <a:off x="775441" y="1565818"/>
            <a:ext cx="7430713" cy="584775"/>
          </a:xfrm>
          <a:prstGeom prst="rect">
            <a:avLst/>
          </a:prstGeom>
          <a:noFill/>
        </p:spPr>
        <p:txBody>
          <a:bodyPr wrap="square" rtlCol="0">
            <a:spAutoFit/>
          </a:bodyPr>
          <a:lstStyle/>
          <a:p>
            <a:r>
              <a:rPr lang="en-US" sz="1600" dirty="0">
                <a:solidFill>
                  <a:schemeClr val="bg1"/>
                </a:solidFill>
              </a:rPr>
              <a:t>There are currently no Full Validation PLPTs for ice products. The table below lists the types of tests to be performed.</a:t>
            </a:r>
          </a:p>
        </p:txBody>
      </p:sp>
    </p:spTree>
    <p:extLst>
      <p:ext uri="{BB962C8B-B14F-4D97-AF65-F5344CB8AC3E}">
        <p14:creationId xmlns:p14="http://schemas.microsoft.com/office/powerpoint/2010/main" val="3740920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461963" indent="-461963"/>
            <a:r>
              <a:rPr lang="en-US" dirty="0"/>
              <a:t>PRODUCT OVERVIEW</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52BE0-4CA4-4BD3-BC9F-B41F86E8D2EE}" type="slidenum">
              <a:rPr kumimoji="0" lang="en-US" altLang="en-US" sz="1200" b="0" i="0" u="none" strike="noStrike" kern="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sp>
        <p:nvSpPr>
          <p:cNvPr id="6" name="Text Placeholder 2"/>
          <p:cNvSpPr>
            <a:spLocks noGrp="1"/>
          </p:cNvSpPr>
          <p:nvPr>
            <p:ph type="body" idx="1"/>
          </p:nvPr>
        </p:nvSpPr>
        <p:spPr>
          <a:xfrm>
            <a:off x="722313" y="2906713"/>
            <a:ext cx="7772400" cy="1500187"/>
          </a:xfrm>
        </p:spPr>
        <p:txBody>
          <a:bodyPr/>
          <a:lstStyle/>
          <a:p>
            <a:pPr fontAlgn="ctr"/>
            <a:r>
              <a:rPr lang="en-US" dirty="0"/>
              <a:t>GOES-16 &amp; GOES-17 NOAT Cryosphere Products Provisional PS-PVR</a:t>
            </a:r>
          </a:p>
        </p:txBody>
      </p:sp>
    </p:spTree>
    <p:extLst>
      <p:ext uri="{BB962C8B-B14F-4D97-AF65-F5344CB8AC3E}">
        <p14:creationId xmlns:p14="http://schemas.microsoft.com/office/powerpoint/2010/main" val="17882919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Path to Delta Validation – Risks</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graphicFrame>
        <p:nvGraphicFramePr>
          <p:cNvPr id="7" name="Content Placeholder 5"/>
          <p:cNvGraphicFramePr>
            <a:graphicFrameLocks noGrp="1"/>
          </p:cNvGraphicFramePr>
          <p:nvPr>
            <p:ph idx="1"/>
            <p:extLst>
              <p:ext uri="{D42A27DB-BD31-4B8C-83A1-F6EECF244321}">
                <p14:modId xmlns:p14="http://schemas.microsoft.com/office/powerpoint/2010/main" val="4041749693"/>
              </p:ext>
            </p:extLst>
          </p:nvPr>
        </p:nvGraphicFramePr>
        <p:xfrm>
          <a:off x="139148" y="1696278"/>
          <a:ext cx="8865704" cy="741680"/>
        </p:xfrm>
        <a:graphic>
          <a:graphicData uri="http://schemas.openxmlformats.org/drawingml/2006/table">
            <a:tbl>
              <a:tblPr firstRow="1" bandRow="1">
                <a:tableStyleId>{EC886631-476B-4E1F-8019-434EE7F9039B}</a:tableStyleId>
              </a:tblPr>
              <a:tblGrid>
                <a:gridCol w="1162876">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362200">
                  <a:extLst>
                    <a:ext uri="{9D8B030D-6E8A-4147-A177-3AD203B41FA5}">
                      <a16:colId xmlns:a16="http://schemas.microsoft.com/office/drawing/2014/main" val="20002"/>
                    </a:ext>
                  </a:extLst>
                </a:gridCol>
                <a:gridCol w="2902228">
                  <a:extLst>
                    <a:ext uri="{9D8B030D-6E8A-4147-A177-3AD203B41FA5}">
                      <a16:colId xmlns:a16="http://schemas.microsoft.com/office/drawing/2014/main" val="20003"/>
                    </a:ext>
                  </a:extLst>
                </a:gridCol>
              </a:tblGrid>
              <a:tr h="370840">
                <a:tc>
                  <a:txBody>
                    <a:bodyPr/>
                    <a:lstStyle/>
                    <a:p>
                      <a:pPr algn="ctr"/>
                      <a:r>
                        <a:rPr lang="en-US" sz="1100" dirty="0"/>
                        <a:t>Risk</a:t>
                      </a:r>
                      <a:r>
                        <a:rPr lang="en-US" sz="1100" baseline="0" dirty="0"/>
                        <a:t> Name</a:t>
                      </a:r>
                      <a:endParaRPr lang="en-US" sz="1100" dirty="0"/>
                    </a:p>
                  </a:txBody>
                  <a:tcPr anchor="ctr"/>
                </a:tc>
                <a:tc>
                  <a:txBody>
                    <a:bodyPr/>
                    <a:lstStyle/>
                    <a:p>
                      <a:pPr algn="ctr"/>
                      <a:r>
                        <a:rPr lang="en-US" sz="1100" dirty="0"/>
                        <a:t>Description</a:t>
                      </a:r>
                    </a:p>
                  </a:txBody>
                  <a:tcPr anchor="ctr"/>
                </a:tc>
                <a:tc>
                  <a:txBody>
                    <a:bodyPr/>
                    <a:lstStyle/>
                    <a:p>
                      <a:pPr algn="ctr"/>
                      <a:r>
                        <a:rPr lang="en-US" sz="1100" dirty="0"/>
                        <a:t>Impact</a:t>
                      </a:r>
                    </a:p>
                  </a:txBody>
                  <a:tcPr anchor="ctr"/>
                </a:tc>
                <a:tc>
                  <a:txBody>
                    <a:bodyPr/>
                    <a:lstStyle/>
                    <a:p>
                      <a:pPr algn="ctr"/>
                      <a:r>
                        <a:rPr lang="en-US" sz="1100" dirty="0"/>
                        <a:t>Mitigation</a:t>
                      </a:r>
                      <a:r>
                        <a:rPr lang="en-US" sz="1100" baseline="0" dirty="0"/>
                        <a:t> and Schedule</a:t>
                      </a:r>
                      <a:endParaRPr lang="en-US" sz="1100" dirty="0"/>
                    </a:p>
                  </a:txBody>
                  <a:tcPr anchor="ctr"/>
                </a:tc>
                <a:extLst>
                  <a:ext uri="{0D108BD9-81ED-4DB2-BD59-A6C34878D82A}">
                    <a16:rowId xmlns:a16="http://schemas.microsoft.com/office/drawing/2014/main" val="10000"/>
                  </a:ext>
                </a:extLst>
              </a:tr>
              <a:tr h="370840">
                <a:tc>
                  <a:txBody>
                    <a:bodyPr/>
                    <a:lstStyle/>
                    <a:p>
                      <a:pPr algn="ctr"/>
                      <a:r>
                        <a:rPr lang="en-US" sz="1100" dirty="0"/>
                        <a:t>N/A</a:t>
                      </a:r>
                    </a:p>
                  </a:txBody>
                  <a:tcPr anchor="ctr"/>
                </a:tc>
                <a:tc>
                  <a:txBody>
                    <a:bodyPr/>
                    <a:lstStyle/>
                    <a:p>
                      <a:endParaRPr lang="en-US" sz="1100" baseline="0" dirty="0"/>
                    </a:p>
                  </a:txBody>
                  <a:tcPr anchor="ctr"/>
                </a:tc>
                <a:tc>
                  <a:txBody>
                    <a:bodyPr/>
                    <a:lstStyle/>
                    <a:p>
                      <a:endParaRPr lang="en-US" sz="1100" dirty="0"/>
                    </a:p>
                  </a:txBody>
                  <a:tcPr anchor="ctr"/>
                </a:tc>
                <a:tc>
                  <a:txBody>
                    <a:bodyPr/>
                    <a:lstStyle/>
                    <a:p>
                      <a:pPr marL="230188" indent="-230188">
                        <a:buFont typeface="Arial" pitchFamily="34" charset="0"/>
                        <a:buChar char="•"/>
                      </a:pPr>
                      <a:endParaRPr lang="en-US" sz="1100" dirty="0"/>
                    </a:p>
                  </a:txBody>
                  <a:tcPr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0565115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Summary &amp; Recommendations</a:t>
            </a:r>
          </a:p>
        </p:txBody>
      </p:sp>
      <p:sp>
        <p:nvSpPr>
          <p:cNvPr id="3" name="Text Placeholder 2"/>
          <p:cNvSpPr>
            <a:spLocks noGrp="1"/>
          </p:cNvSpPr>
          <p:nvPr>
            <p:ph type="body" idx="1"/>
          </p:nvPr>
        </p:nvSpPr>
        <p:spPr/>
        <p:txBody>
          <a:bodyPr/>
          <a:lstStyle/>
          <a:p>
            <a:pPr fontAlgn="ctr"/>
            <a:r>
              <a:rPr lang="en-US" dirty="0"/>
              <a:t>GOES-16 &amp; GOES-17 NOAT Cryosphere Products Provisional PS-PVR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52BE0-4CA4-4BD3-BC9F-B41F86E8D2EE}" type="slidenum">
              <a:rPr kumimoji="0" lang="en-US" altLang="en-US" sz="1200" b="0" i="0" u="none" strike="noStrike" kern="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spTree>
    <p:extLst>
      <p:ext uri="{BB962C8B-B14F-4D97-AF65-F5344CB8AC3E}">
        <p14:creationId xmlns:p14="http://schemas.microsoft.com/office/powerpoint/2010/main" val="24394027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0" name="Shape 950"/>
          <p:cNvSpPr txBox="1">
            <a:spLocks noGrp="1"/>
          </p:cNvSpPr>
          <p:nvPr>
            <p:ph type="title"/>
          </p:nvPr>
        </p:nvSpPr>
        <p:spPr>
          <a:xfrm>
            <a:off x="457200" y="31788"/>
            <a:ext cx="8229600" cy="1143001"/>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i="0" u="none" strike="noStrike" cap="none" dirty="0">
                <a:solidFill>
                  <a:schemeClr val="lt1"/>
                </a:solidFill>
                <a:latin typeface="Calibri"/>
                <a:ea typeface="Calibri"/>
                <a:cs typeface="Calibri"/>
                <a:sym typeface="Calibri"/>
              </a:rPr>
              <a:t>Summary</a:t>
            </a:r>
          </a:p>
        </p:txBody>
      </p:sp>
      <p:sp>
        <p:nvSpPr>
          <p:cNvPr id="951" name="Shape 951"/>
          <p:cNvSpPr txBox="1">
            <a:spLocks noGrp="1"/>
          </p:cNvSpPr>
          <p:nvPr>
            <p:ph type="body" idx="1"/>
          </p:nvPr>
        </p:nvSpPr>
        <p:spPr>
          <a:xfrm>
            <a:off x="518865" y="1440438"/>
            <a:ext cx="8229600" cy="4526100"/>
          </a:xfrm>
          <a:prstGeom prst="rect">
            <a:avLst/>
          </a:prstGeom>
          <a:noFill/>
          <a:ln>
            <a:noFill/>
          </a:ln>
        </p:spPr>
        <p:txBody>
          <a:bodyPr lIns="91425" tIns="45700" rIns="91425" bIns="45700" anchor="t" anchorCtr="0">
            <a:noAutofit/>
          </a:bodyPr>
          <a:lstStyle/>
          <a:p>
            <a:pPr marL="233361" marR="0" lvl="0" indent="-233361" algn="l" rtl="0">
              <a:lnSpc>
                <a:spcPct val="100000"/>
              </a:lnSpc>
              <a:spcBef>
                <a:spcPts val="0"/>
              </a:spcBef>
              <a:spcAft>
                <a:spcPts val="0"/>
              </a:spcAft>
              <a:buClr>
                <a:schemeClr val="lt1"/>
              </a:buClr>
              <a:buSzPct val="100000"/>
              <a:buFont typeface="Arial"/>
              <a:buChar char="•"/>
            </a:pPr>
            <a:r>
              <a:rPr lang="en-US" sz="2400" b="0" i="0" u="none" strike="noStrike" cap="none" dirty="0">
                <a:solidFill>
                  <a:schemeClr val="lt1"/>
                </a:solidFill>
                <a:latin typeface="Calibri"/>
                <a:ea typeface="Calibri"/>
                <a:cs typeface="Calibri"/>
                <a:sym typeface="Calibri"/>
              </a:rPr>
              <a:t>The analysis is based on the data with relatively low and stable FPM temperature (the “cool” period for GOES-17).</a:t>
            </a:r>
          </a:p>
          <a:p>
            <a:pPr marL="233361" marR="0" lvl="0" indent="-233361" algn="l" rtl="0">
              <a:lnSpc>
                <a:spcPct val="100000"/>
              </a:lnSpc>
              <a:spcBef>
                <a:spcPts val="0"/>
              </a:spcBef>
              <a:spcAft>
                <a:spcPts val="0"/>
              </a:spcAft>
              <a:buClr>
                <a:schemeClr val="lt1"/>
              </a:buClr>
              <a:buSzPct val="100000"/>
              <a:buFont typeface="Arial"/>
              <a:buChar char="•"/>
            </a:pPr>
            <a:endParaRPr lang="en-US" sz="2400" dirty="0"/>
          </a:p>
          <a:p>
            <a:pPr marL="233361" marR="0" lvl="0" indent="-233361" algn="l" rtl="0">
              <a:lnSpc>
                <a:spcPct val="100000"/>
              </a:lnSpc>
              <a:spcBef>
                <a:spcPts val="0"/>
              </a:spcBef>
              <a:spcAft>
                <a:spcPts val="0"/>
              </a:spcAft>
              <a:buClr>
                <a:schemeClr val="lt1"/>
              </a:buClr>
              <a:buSzPct val="100000"/>
              <a:buFont typeface="Arial"/>
              <a:buChar char="•"/>
            </a:pPr>
            <a:r>
              <a:rPr lang="en-US" sz="2400" b="0" i="0" u="none" strike="noStrike" cap="none" dirty="0">
                <a:solidFill>
                  <a:schemeClr val="lt1"/>
                </a:solidFill>
                <a:latin typeface="Calibri"/>
                <a:ea typeface="Calibri"/>
                <a:cs typeface="Calibri"/>
                <a:sym typeface="Calibri"/>
              </a:rPr>
              <a:t>Due to the limited availability of Ground System ice products, additional ice products generated by ASSISTT for last winter were also used in the analyses.</a:t>
            </a:r>
          </a:p>
          <a:p>
            <a:pPr marL="233361" marR="0" lvl="0" indent="-233361" algn="l" rtl="0">
              <a:lnSpc>
                <a:spcPct val="100000"/>
              </a:lnSpc>
              <a:spcBef>
                <a:spcPts val="0"/>
              </a:spcBef>
              <a:spcAft>
                <a:spcPts val="0"/>
              </a:spcAft>
              <a:buClr>
                <a:schemeClr val="lt1"/>
              </a:buClr>
              <a:buSzPct val="100000"/>
              <a:buFont typeface="Arial"/>
              <a:buChar char="•"/>
            </a:pPr>
            <a:endParaRPr lang="en-US" sz="2400" b="0" i="0" u="none" strike="noStrike" cap="none" dirty="0">
              <a:solidFill>
                <a:schemeClr val="lt1"/>
              </a:solidFill>
              <a:latin typeface="Calibri"/>
              <a:ea typeface="Calibri"/>
              <a:cs typeface="Calibri"/>
              <a:sym typeface="Calibri"/>
            </a:endParaRPr>
          </a:p>
          <a:p>
            <a:pPr marL="233361" marR="0" lvl="0" indent="-233361" algn="l" rtl="0">
              <a:lnSpc>
                <a:spcPct val="100000"/>
              </a:lnSpc>
              <a:spcBef>
                <a:spcPts val="0"/>
              </a:spcBef>
              <a:spcAft>
                <a:spcPts val="0"/>
              </a:spcAft>
              <a:buClr>
                <a:schemeClr val="lt1"/>
              </a:buClr>
              <a:buSzPct val="100000"/>
              <a:buFont typeface="Arial"/>
              <a:buChar char="•"/>
            </a:pPr>
            <a:r>
              <a:rPr lang="en-US" sz="2400" b="0" i="0" u="none" strike="noStrike" cap="none" dirty="0">
                <a:solidFill>
                  <a:schemeClr val="lt1"/>
                </a:solidFill>
                <a:latin typeface="Calibri"/>
                <a:ea typeface="Calibri"/>
                <a:cs typeface="Calibri"/>
                <a:sym typeface="Calibri"/>
              </a:rPr>
              <a:t>Overall, the ice concentration and extent product meets the mission requirement of accuracy and precision.</a:t>
            </a:r>
          </a:p>
        </p:txBody>
      </p:sp>
      <p:sp>
        <p:nvSpPr>
          <p:cNvPr id="952" name="Shape 952"/>
          <p:cNvSpPr txBox="1">
            <a:spLocks noGrp="1"/>
          </p:cNvSpPr>
          <p:nvPr>
            <p:ph type="sldNum" idx="12"/>
          </p:nvPr>
        </p:nvSpPr>
        <p:spPr>
          <a:xfrm>
            <a:off x="6553200" y="6356353"/>
            <a:ext cx="2133598" cy="365125"/>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FFFFFF"/>
              </a:buClr>
              <a:buSzPct val="25000"/>
              <a:buFont typeface="Calibri"/>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ct val="25000"/>
                <a:buFont typeface="Calibri"/>
                <a:buNone/>
                <a:tabLst/>
                <a:defRPr/>
              </a:pPr>
              <a:t>42</a:t>
            </a:fld>
            <a:endParaRPr kumimoji="0" lang="en-US" sz="12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901166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Recommendation</a:t>
            </a:r>
          </a:p>
        </p:txBody>
      </p:sp>
      <p:sp>
        <p:nvSpPr>
          <p:cNvPr id="3" name="Content Placeholder 2"/>
          <p:cNvSpPr>
            <a:spLocks noGrp="1"/>
          </p:cNvSpPr>
          <p:nvPr>
            <p:ph idx="1"/>
          </p:nvPr>
        </p:nvSpPr>
        <p:spPr/>
        <p:txBody>
          <a:bodyPr/>
          <a:lstStyle/>
          <a:p>
            <a:pPr indent="0">
              <a:buNone/>
            </a:pPr>
            <a:r>
              <a:rPr lang="en-US" sz="2400" dirty="0"/>
              <a:t>The AWG Cryosphere Team believes that the GOES-16 and GOES-17 ice concentration and extent product has reached Provisional Maturity.</a:t>
            </a:r>
          </a:p>
          <a:p>
            <a:pPr>
              <a:buFont typeface="Arial" panose="020B0604020202020204" pitchFamily="34" charset="0"/>
              <a:buChar char="•"/>
            </a:pPr>
            <a:endParaRPr lang="en-US" sz="2400" dirty="0"/>
          </a:p>
          <a:p>
            <a:pPr marL="0" indent="0">
              <a:buNone/>
            </a:pPr>
            <a:endParaRPr lang="en-US" sz="2400" dirty="0"/>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400" b="0" i="0" u="none" strike="noStrike" kern="0" cap="none" spc="0" normalizeH="0" baseline="0" noProof="0" smtClean="0">
                <a:ln>
                  <a:noFill/>
                </a:ln>
                <a:solidFill>
                  <a:prstClr val="white"/>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altLang="en-US" sz="1400" b="0" i="0" u="none" strike="noStrike" kern="0" cap="none" spc="0" normalizeH="0" baseline="0" noProof="0" dirty="0">
              <a:ln>
                <a:noFill/>
              </a:ln>
              <a:solidFill>
                <a:prstClr val="white"/>
              </a:solidFill>
              <a:effectLst/>
              <a:uLnTx/>
              <a:uFillTx/>
              <a:latin typeface="Arial"/>
              <a:cs typeface="Arial"/>
              <a:sym typeface="Arial"/>
            </a:endParaRPr>
          </a:p>
        </p:txBody>
      </p:sp>
    </p:spTree>
    <p:extLst>
      <p:ext uri="{BB962C8B-B14F-4D97-AF65-F5344CB8AC3E}">
        <p14:creationId xmlns:p14="http://schemas.microsoft.com/office/powerpoint/2010/main" val="4352512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Shape 312" descr="Picture1.jpg"/>
          <p:cNvPicPr preferRelativeResize="0"/>
          <p:nvPr/>
        </p:nvPicPr>
        <p:blipFill rotWithShape="1">
          <a:blip r:embed="rId3">
            <a:alphaModFix/>
          </a:blip>
          <a:srcRect/>
          <a:stretch/>
        </p:blipFill>
        <p:spPr>
          <a:xfrm>
            <a:off x="8" y="30106"/>
            <a:ext cx="9143983" cy="6858000"/>
          </a:xfrm>
          <a:prstGeom prst="rect">
            <a:avLst/>
          </a:prstGeom>
          <a:noFill/>
          <a:ln>
            <a:noFill/>
          </a:ln>
        </p:spPr>
      </p:pic>
      <p:sp>
        <p:nvSpPr>
          <p:cNvPr id="313" name="Shape 313"/>
          <p:cNvSpPr txBox="1"/>
          <p:nvPr/>
        </p:nvSpPr>
        <p:spPr>
          <a:xfrm>
            <a:off x="5727166" y="1634854"/>
            <a:ext cx="3033656" cy="2280300"/>
          </a:xfrm>
          <a:prstGeom prst="rect">
            <a:avLst/>
          </a:prstGeom>
          <a:noFill/>
          <a:ln>
            <a:noFill/>
          </a:ln>
        </p:spPr>
        <p:txBody>
          <a:bodyPr lIns="91425" tIns="91425" rIns="91425" bIns="91425" anchor="t" anchorCtr="0">
            <a:noAutofit/>
          </a:bodyPr>
          <a:lstStyle/>
          <a:p>
            <a:pPr algn="ctr" fontAlgn="ctr"/>
            <a:r>
              <a:rPr lang="en-US" sz="2400" dirty="0">
                <a:solidFill>
                  <a:schemeClr val="bg1"/>
                </a:solidFill>
                <a:latin typeface="Calibri"/>
                <a:ea typeface="Calibri"/>
                <a:cs typeface="Calibri"/>
                <a:sym typeface="Calibri"/>
              </a:rPr>
              <a:t>GOES-16 &amp; -17 ABI L2+</a:t>
            </a:r>
          </a:p>
          <a:p>
            <a:pPr algn="ctr" fontAlgn="ctr"/>
            <a:r>
              <a:rPr lang="en-US" sz="2000" dirty="0">
                <a:solidFill>
                  <a:schemeClr val="lt1"/>
                </a:solidFill>
                <a:latin typeface="Calibri"/>
                <a:ea typeface="Calibri"/>
                <a:cs typeface="Calibri"/>
                <a:sym typeface="Calibri"/>
              </a:rPr>
              <a:t>Provisional PS-PVR</a:t>
            </a:r>
          </a:p>
          <a:p>
            <a:pPr algn="ctr" fontAlgn="ctr"/>
            <a:endParaRPr lang="en-US" sz="2000" dirty="0">
              <a:solidFill>
                <a:schemeClr val="bg1"/>
              </a:solidFill>
              <a:latin typeface="Calibri" panose="020F0502020204030204" pitchFamily="34" charset="0"/>
              <a:cs typeface="Calibri" panose="020F0502020204030204" pitchFamily="34" charset="0"/>
            </a:endParaRPr>
          </a:p>
          <a:p>
            <a:pPr algn="ctr" fontAlgn="ctr"/>
            <a:r>
              <a:rPr lang="en-US" sz="2800" dirty="0">
                <a:solidFill>
                  <a:srgbClr val="FFFF00"/>
                </a:solidFill>
                <a:latin typeface="Calibri" panose="020F0502020204030204" pitchFamily="34" charset="0"/>
                <a:cs typeface="Calibri" panose="020F0502020204030204" pitchFamily="34" charset="0"/>
              </a:rPr>
              <a:t>Ice Thickness &amp; Age</a:t>
            </a:r>
          </a:p>
        </p:txBody>
      </p:sp>
      <p:sp>
        <p:nvSpPr>
          <p:cNvPr id="314" name="Shape 314"/>
          <p:cNvSpPr txBox="1"/>
          <p:nvPr/>
        </p:nvSpPr>
        <p:spPr>
          <a:xfrm>
            <a:off x="5805547" y="4109802"/>
            <a:ext cx="2805953" cy="2429100"/>
          </a:xfrm>
          <a:prstGeom prst="rect">
            <a:avLst/>
          </a:prstGeom>
          <a:noFill/>
          <a:ln>
            <a:noFill/>
          </a:ln>
        </p:spPr>
        <p:txBody>
          <a:bodyPr lIns="91425" tIns="91425" rIns="91425" bIns="91425" anchor="t" anchorCtr="0">
            <a:noAutofit/>
          </a:bodyPr>
          <a:lstStyle/>
          <a:p>
            <a:pPr lvl="0" algn="ctr">
              <a:spcBef>
                <a:spcPts val="640"/>
              </a:spcBef>
              <a:buClr>
                <a:srgbClr val="888888"/>
              </a:buClr>
              <a:buSzPct val="25000"/>
            </a:pPr>
            <a:r>
              <a:rPr lang="en-US" sz="2000" dirty="0" err="1">
                <a:solidFill>
                  <a:srgbClr val="FFFF00"/>
                </a:solidFill>
                <a:latin typeface="Calibri"/>
                <a:ea typeface="Calibri"/>
                <a:cs typeface="Calibri"/>
                <a:sym typeface="Calibri"/>
              </a:rPr>
              <a:t>Xuanji</a:t>
            </a:r>
            <a:r>
              <a:rPr lang="en-US" sz="2000" dirty="0">
                <a:solidFill>
                  <a:srgbClr val="FFFF00"/>
                </a:solidFill>
                <a:latin typeface="Calibri"/>
                <a:ea typeface="Calibri"/>
                <a:cs typeface="Calibri"/>
                <a:sym typeface="Calibri"/>
              </a:rPr>
              <a:t> Wang</a:t>
            </a:r>
            <a:endParaRPr lang="en-US" dirty="0">
              <a:solidFill>
                <a:srgbClr val="FFFF00"/>
              </a:solidFill>
              <a:latin typeface="Calibri"/>
              <a:ea typeface="Calibri"/>
              <a:cs typeface="Calibri"/>
              <a:sym typeface="Calibri"/>
            </a:endParaRPr>
          </a:p>
          <a:p>
            <a:pPr lvl="0" algn="ctr">
              <a:buClr>
                <a:srgbClr val="888888"/>
              </a:buClr>
              <a:buSzPct val="25000"/>
            </a:pPr>
            <a:r>
              <a:rPr lang="en-US" sz="2000" dirty="0">
                <a:solidFill>
                  <a:srgbClr val="FFFF00"/>
                </a:solidFill>
                <a:latin typeface="Calibri"/>
                <a:ea typeface="Calibri"/>
                <a:cs typeface="Calibri"/>
                <a:sym typeface="Calibri"/>
              </a:rPr>
              <a:t>CIMSS/UW-Madison</a:t>
            </a:r>
          </a:p>
          <a:p>
            <a:pPr marL="0" marR="0" lvl="0" indent="0" algn="ctr" rtl="0">
              <a:lnSpc>
                <a:spcPct val="100000"/>
              </a:lnSpc>
              <a:spcBef>
                <a:spcPts val="0"/>
              </a:spcBef>
              <a:spcAft>
                <a:spcPts val="600"/>
              </a:spcAft>
              <a:buClr>
                <a:srgbClr val="888888"/>
              </a:buClr>
              <a:buSzPct val="25000"/>
              <a:buFont typeface="Arial"/>
              <a:buNone/>
            </a:pPr>
            <a:endParaRPr lang="en-US" sz="2000" b="0" i="0" u="none" strike="noStrike" cap="none" dirty="0">
              <a:solidFill>
                <a:schemeClr val="bg1"/>
              </a:solidFill>
              <a:latin typeface="Calibri"/>
              <a:ea typeface="Calibri"/>
              <a:cs typeface="Calibri"/>
              <a:sym typeface="Calibri"/>
            </a:endParaRPr>
          </a:p>
          <a:p>
            <a:pPr marL="0" marR="0" lvl="0" indent="0" algn="ctr" rtl="0">
              <a:lnSpc>
                <a:spcPct val="100000"/>
              </a:lnSpc>
              <a:spcBef>
                <a:spcPts val="0"/>
              </a:spcBef>
              <a:spcAft>
                <a:spcPts val="600"/>
              </a:spcAft>
              <a:buClr>
                <a:srgbClr val="888888"/>
              </a:buClr>
              <a:buSzPct val="25000"/>
              <a:buFont typeface="Arial"/>
              <a:buNone/>
            </a:pPr>
            <a:r>
              <a:rPr lang="en-US" sz="2000" b="0" i="0" u="none" strike="noStrike" cap="none" dirty="0">
                <a:solidFill>
                  <a:schemeClr val="bg1"/>
                </a:solidFill>
                <a:latin typeface="Calibri"/>
                <a:ea typeface="Calibri"/>
                <a:cs typeface="Calibri"/>
                <a:sym typeface="Calibri"/>
              </a:rPr>
              <a:t>January 21, 2021</a:t>
            </a:r>
          </a:p>
          <a:p>
            <a:pPr lvl="0" algn="ctr">
              <a:spcBef>
                <a:spcPts val="640"/>
              </a:spcBef>
              <a:buClr>
                <a:srgbClr val="888888"/>
              </a:buClr>
              <a:buSzPct val="25000"/>
            </a:pPr>
            <a:r>
              <a:rPr lang="en-US" sz="2000" dirty="0">
                <a:solidFill>
                  <a:schemeClr val="bg1"/>
                </a:solidFill>
                <a:latin typeface="Calibri"/>
                <a:ea typeface="Calibri"/>
                <a:cs typeface="Calibri"/>
                <a:sym typeface="Calibri"/>
              </a:rPr>
              <a:t>GOES-R AWG</a:t>
            </a:r>
          </a:p>
        </p:txBody>
      </p:sp>
      <p:sp>
        <p:nvSpPr>
          <p:cNvPr id="315" name="Shape 315"/>
          <p:cNvSpPr txBox="1">
            <a:spLocks noGrp="1"/>
          </p:cNvSpPr>
          <p:nvPr>
            <p:ph type="sldNum" idx="12"/>
          </p:nvPr>
        </p:nvSpPr>
        <p:spPr>
          <a:xfrm>
            <a:off x="6553204" y="6356353"/>
            <a:ext cx="2133599" cy="3650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44</a:t>
            </a:fld>
            <a:endParaRPr lang="en-US"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7761637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461963" indent="-461963"/>
            <a:r>
              <a:rPr lang="en-US" dirty="0"/>
              <a:t>PRODUCT OVERVIEW</a:t>
            </a:r>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solidFill>
                  <a:prstClr val="white"/>
                </a:solidFill>
              </a:rPr>
              <a:pPr/>
              <a:t>45</a:t>
            </a:fld>
            <a:endParaRPr lang="en-US" altLang="en-US" dirty="0">
              <a:solidFill>
                <a:prstClr val="white"/>
              </a:solidFill>
            </a:endParaRPr>
          </a:p>
        </p:txBody>
      </p:sp>
      <p:sp>
        <p:nvSpPr>
          <p:cNvPr id="6" name="Text Placeholder 2"/>
          <p:cNvSpPr>
            <a:spLocks noGrp="1"/>
          </p:cNvSpPr>
          <p:nvPr>
            <p:ph type="body" idx="1"/>
          </p:nvPr>
        </p:nvSpPr>
        <p:spPr>
          <a:xfrm>
            <a:off x="722313" y="2906713"/>
            <a:ext cx="7772400" cy="1500187"/>
          </a:xfrm>
        </p:spPr>
        <p:txBody>
          <a:bodyPr/>
          <a:lstStyle/>
          <a:p>
            <a:pPr fontAlgn="ctr"/>
            <a:r>
              <a:rPr lang="en-US" dirty="0"/>
              <a:t>GOES-16 &amp; GOES-17 NOAT Cryosphere Products Provisional PS-PVR</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0413"/>
            <a:ext cx="8229600" cy="1143001"/>
          </a:xfrm>
        </p:spPr>
        <p:txBody>
          <a:bodyPr/>
          <a:lstStyle/>
          <a:p>
            <a:r>
              <a:rPr lang="en-US" sz="2800" b="1" dirty="0"/>
              <a:t>Ice Age/thickness Products Background</a:t>
            </a:r>
          </a:p>
        </p:txBody>
      </p:sp>
      <p:sp>
        <p:nvSpPr>
          <p:cNvPr id="6" name="Text Placeholder 2"/>
          <p:cNvSpPr>
            <a:spLocks noGrp="1"/>
          </p:cNvSpPr>
          <p:nvPr>
            <p:ph type="body" idx="1"/>
          </p:nvPr>
        </p:nvSpPr>
        <p:spPr>
          <a:xfrm>
            <a:off x="137705" y="1159273"/>
            <a:ext cx="8828426" cy="5312416"/>
          </a:xfrm>
        </p:spPr>
        <p:txBody>
          <a:bodyPr/>
          <a:lstStyle/>
          <a:p>
            <a:pPr marL="461963" indent="-258763"/>
            <a:r>
              <a:rPr lang="en-US" sz="2400" dirty="0"/>
              <a:t>Ice age is the time period of ice existence. The mission requirement is for ice age categories, not age per se. The three categories are ice free, first year ice, and older ice.</a:t>
            </a:r>
          </a:p>
          <a:p>
            <a:pPr marL="461963" indent="-258763"/>
            <a:r>
              <a:rPr lang="en-US" sz="2400" dirty="0"/>
              <a:t>The algorithm determines the age category based on ice thickness, which it estimates. </a:t>
            </a:r>
          </a:p>
          <a:p>
            <a:pPr marL="461963" indent="-258763"/>
            <a:r>
              <a:rPr lang="en-US" sz="2400" dirty="0"/>
              <a:t>Ice thickness is retrieved by the One-dimensional Thermodynamic Ice Model (OTIM), based on ice surface energy budget theory. </a:t>
            </a:r>
          </a:p>
          <a:p>
            <a:pPr marL="461963" indent="-258763"/>
            <a:r>
              <a:rPr lang="en-US" sz="2400" dirty="0"/>
              <a:t>GOES-16/17 ice age/thickness EDR is a Full Disk (FD) product.</a:t>
            </a:r>
          </a:p>
          <a:p>
            <a:pPr marL="461963" indent="-258763"/>
            <a:r>
              <a:rPr lang="en-US" sz="2400" dirty="0"/>
              <a:t>Users needs:</a:t>
            </a:r>
          </a:p>
          <a:p>
            <a:pPr marL="862013" lvl="1" indent="-258763"/>
            <a:r>
              <a:rPr lang="en-US" sz="2000" dirty="0"/>
              <a:t>One of the Essential Climate Variables (ECVs) in the Third version of the ECV Inventory by the Global Climate Observing System (GCOS) of the WMO </a:t>
            </a:r>
          </a:p>
          <a:p>
            <a:pPr marL="862013" lvl="1" indent="-258763"/>
            <a:r>
              <a:rPr lang="en-US" sz="2000" dirty="0"/>
              <a:t>General users for long-term global ice monitoring, hydrological monitoring, numerical model prediction, ecosystem monitoring, and climate studies, etc.</a:t>
            </a:r>
          </a:p>
        </p:txBody>
      </p:sp>
      <p:sp>
        <p:nvSpPr>
          <p:cNvPr id="8" name="Slide Number Placeholder 3">
            <a:extLst>
              <a:ext uri="{FF2B5EF4-FFF2-40B4-BE49-F238E27FC236}">
                <a16:creationId xmlns:a16="http://schemas.microsoft.com/office/drawing/2014/main" id="{D53DAEF4-94EB-B84D-8EF7-B9DC49D6DA7A}"/>
              </a:ext>
            </a:extLst>
          </p:cNvPr>
          <p:cNvSpPr>
            <a:spLocks noGrp="1"/>
          </p:cNvSpPr>
          <p:nvPr>
            <p:ph type="sldNum" idx="12"/>
          </p:nvPr>
        </p:nvSpPr>
        <p:spPr>
          <a:xfrm>
            <a:off x="6553200" y="6356353"/>
            <a:ext cx="2133598" cy="365125"/>
          </a:xfrm>
        </p:spPr>
        <p:txBody>
          <a:bodyPr/>
          <a:lstStyle/>
          <a:p>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fld id="{00000000-1234-1234-1234-123412341234}" type="slidenum">
              <a:rPr kumimoji="0" lang="en-US" sz="1200" b="0" i="0" u="none" strike="noStrike" kern="0" cap="none" spc="0" normalizeH="0" baseline="0" noProof="0" smtClean="0">
                <a:ln>
                  <a:noFill/>
                </a:ln>
                <a:solidFill>
                  <a:prstClr val="white"/>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t>46</a:t>
            </a:fld>
            <a:endParaRPr kumimoji="0" lang="en-US" sz="1200" b="0" i="0" u="none" strike="noStrike" kern="0" cap="none" spc="0" normalizeH="0" baseline="0" noProof="0" dirty="0">
              <a:ln>
                <a:noFill/>
              </a:ln>
              <a:solidFill>
                <a:prstClr val="white"/>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723735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10413"/>
            <a:ext cx="8229600" cy="1143001"/>
          </a:xfrm>
        </p:spPr>
        <p:txBody>
          <a:bodyPr/>
          <a:lstStyle/>
          <a:p>
            <a:r>
              <a:rPr lang="en-US" dirty="0"/>
              <a:t>Mission Requirements</a:t>
            </a:r>
          </a:p>
        </p:txBody>
      </p:sp>
      <p:graphicFrame>
        <p:nvGraphicFramePr>
          <p:cNvPr id="9" name="Table 8"/>
          <p:cNvGraphicFramePr>
            <a:graphicFrameLocks noGrp="1"/>
          </p:cNvGraphicFramePr>
          <p:nvPr>
            <p:extLst>
              <p:ext uri="{D42A27DB-BD31-4B8C-83A1-F6EECF244321}">
                <p14:modId xmlns:p14="http://schemas.microsoft.com/office/powerpoint/2010/main" val="3576758000"/>
              </p:ext>
            </p:extLst>
          </p:nvPr>
        </p:nvGraphicFramePr>
        <p:xfrm>
          <a:off x="294105" y="1216081"/>
          <a:ext cx="8648466" cy="4854300"/>
        </p:xfrm>
        <a:graphic>
          <a:graphicData uri="http://schemas.openxmlformats.org/drawingml/2006/table">
            <a:tbl>
              <a:tblPr firstRow="1" bandRow="1">
                <a:tableStyleId>{5C22544A-7EE6-4342-B048-85BDC9FD1C3A}</a:tableStyleId>
              </a:tblPr>
              <a:tblGrid>
                <a:gridCol w="3026978">
                  <a:extLst>
                    <a:ext uri="{9D8B030D-6E8A-4147-A177-3AD203B41FA5}">
                      <a16:colId xmlns:a16="http://schemas.microsoft.com/office/drawing/2014/main" val="20000"/>
                    </a:ext>
                  </a:extLst>
                </a:gridCol>
                <a:gridCol w="5621488">
                  <a:extLst>
                    <a:ext uri="{9D8B030D-6E8A-4147-A177-3AD203B41FA5}">
                      <a16:colId xmlns:a16="http://schemas.microsoft.com/office/drawing/2014/main" val="20001"/>
                    </a:ext>
                  </a:extLst>
                </a:gridCol>
              </a:tblGrid>
              <a:tr h="334209">
                <a:tc gridSpan="2">
                  <a:txBody>
                    <a:bodyPr/>
                    <a:lstStyle/>
                    <a:p>
                      <a:pPr algn="ctr"/>
                      <a:r>
                        <a:rPr lang="en-US" sz="1600" dirty="0">
                          <a:ln>
                            <a:solidFill>
                              <a:schemeClr val="tx1"/>
                            </a:solidFill>
                          </a:ln>
                          <a:solidFill>
                            <a:schemeClr val="tx1"/>
                          </a:solidFill>
                        </a:rPr>
                        <a:t>GOES-16/17 </a:t>
                      </a:r>
                      <a:r>
                        <a:rPr lang="en-US" sz="1600" baseline="0" dirty="0">
                          <a:ln>
                            <a:solidFill>
                              <a:schemeClr val="tx1"/>
                            </a:solidFill>
                          </a:ln>
                          <a:solidFill>
                            <a:schemeClr val="tx1"/>
                          </a:solidFill>
                        </a:rPr>
                        <a:t>Sea/Lake Ice Thickness/ Age Mission Requirements</a:t>
                      </a:r>
                      <a:endParaRPr lang="en-US" sz="1600" dirty="0">
                        <a:ln>
                          <a:solidFill>
                            <a:schemeClr val="tx1"/>
                          </a:solidFill>
                        </a:ln>
                        <a:solidFill>
                          <a:schemeClr val="tx1"/>
                        </a:solidFill>
                      </a:endParaRPr>
                    </a:p>
                  </a:txBody>
                  <a:tcPr anchor="ctr">
                    <a:solidFill>
                      <a:schemeClr val="accent5">
                        <a:lumMod val="60000"/>
                        <a:lumOff val="40000"/>
                      </a:schemeClr>
                    </a:solidFill>
                  </a:tcPr>
                </a:tc>
                <a:tc hMerge="1">
                  <a:txBody>
                    <a:bodyPr/>
                    <a:lstStyle/>
                    <a:p>
                      <a:endParaRPr lang="en-US" dirty="0"/>
                    </a:p>
                  </a:txBody>
                  <a:tcPr/>
                </a:tc>
                <a:extLst>
                  <a:ext uri="{0D108BD9-81ED-4DB2-BD59-A6C34878D82A}">
                    <a16:rowId xmlns:a16="http://schemas.microsoft.com/office/drawing/2014/main" val="10000"/>
                  </a:ext>
                </a:extLst>
              </a:tr>
              <a:tr h="303827">
                <a:tc>
                  <a:txBody>
                    <a:bodyPr/>
                    <a:lstStyle/>
                    <a:p>
                      <a:pPr algn="l"/>
                      <a:r>
                        <a:rPr lang="en-US" sz="1400" dirty="0">
                          <a:ln>
                            <a:solidFill>
                              <a:schemeClr val="tx1"/>
                            </a:solidFill>
                          </a:ln>
                          <a:solidFill>
                            <a:schemeClr val="tx1"/>
                          </a:solidFill>
                        </a:rPr>
                        <a:t>Satellite Source</a:t>
                      </a:r>
                    </a:p>
                  </a:txBody>
                  <a:tcPr anchor="ctr">
                    <a:solidFill>
                      <a:schemeClr val="accent5">
                        <a:lumMod val="60000"/>
                        <a:lumOff val="40000"/>
                      </a:schemeClr>
                    </a:solidFill>
                  </a:tcPr>
                </a:tc>
                <a:tc>
                  <a:txBody>
                    <a:bodyPr/>
                    <a:lstStyle/>
                    <a:p>
                      <a:pPr algn="l"/>
                      <a:r>
                        <a:rPr kumimoji="0" lang="en-US" sz="1400" b="0" i="0" u="none" strike="noStrike" kern="1200" cap="none" normalizeH="0" baseline="0" dirty="0">
                          <a:ln>
                            <a:solidFill>
                              <a:schemeClr val="tx1"/>
                            </a:solidFill>
                          </a:ln>
                          <a:solidFill>
                            <a:schemeClr val="tx1"/>
                          </a:solidFill>
                          <a:effectLst/>
                          <a:latin typeface="Arial" charset="0"/>
                          <a:ea typeface="+mn-ea"/>
                          <a:cs typeface="Arial" charset="0"/>
                        </a:rPr>
                        <a:t>GOES-16/17 ABI</a:t>
                      </a:r>
                    </a:p>
                  </a:txBody>
                  <a:tcPr anchor="ctr">
                    <a:solidFill>
                      <a:schemeClr val="accent5">
                        <a:lumMod val="60000"/>
                        <a:lumOff val="40000"/>
                      </a:schemeClr>
                    </a:solidFill>
                  </a:tcPr>
                </a:tc>
                <a:extLst>
                  <a:ext uri="{0D108BD9-81ED-4DB2-BD59-A6C34878D82A}">
                    <a16:rowId xmlns:a16="http://schemas.microsoft.com/office/drawing/2014/main" val="10001"/>
                  </a:ext>
                </a:extLst>
              </a:tr>
              <a:tr h="303827">
                <a:tc>
                  <a:txBody>
                    <a:bodyPr/>
                    <a:lstStyle/>
                    <a:p>
                      <a:pPr algn="l"/>
                      <a:r>
                        <a:rPr lang="en-US" sz="1400" dirty="0">
                          <a:ln>
                            <a:solidFill>
                              <a:schemeClr val="tx1"/>
                            </a:solidFill>
                          </a:ln>
                          <a:solidFill>
                            <a:schemeClr val="tx1"/>
                          </a:solidFill>
                        </a:rPr>
                        <a:t>Accuracy</a:t>
                      </a:r>
                    </a:p>
                  </a:txBody>
                  <a:tcPr anchor="ctr">
                    <a:solidFill>
                      <a:schemeClr val="accent5">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a:ln>
                            <a:solidFill>
                              <a:schemeClr val="tx1"/>
                            </a:solidFill>
                          </a:ln>
                          <a:solidFill>
                            <a:schemeClr val="tx1"/>
                          </a:solidFill>
                          <a:effectLst/>
                          <a:latin typeface="Arial" charset="0"/>
                          <a:ea typeface="+mn-ea"/>
                          <a:cs typeface="Arial" charset="0"/>
                        </a:rPr>
                        <a:t>80% correct classification</a:t>
                      </a:r>
                    </a:p>
                  </a:txBody>
                  <a:tcPr anchor="ctr">
                    <a:solidFill>
                      <a:schemeClr val="accent5">
                        <a:lumMod val="60000"/>
                        <a:lumOff val="40000"/>
                      </a:schemeClr>
                    </a:solidFill>
                  </a:tcPr>
                </a:tc>
                <a:extLst>
                  <a:ext uri="{0D108BD9-81ED-4DB2-BD59-A6C34878D82A}">
                    <a16:rowId xmlns:a16="http://schemas.microsoft.com/office/drawing/2014/main" val="10002"/>
                  </a:ext>
                </a:extLst>
              </a:tr>
              <a:tr h="94186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normalizeH="0" baseline="0" dirty="0">
                          <a:ln>
                            <a:solidFill>
                              <a:schemeClr val="tx1"/>
                            </a:solidFill>
                          </a:ln>
                          <a:solidFill>
                            <a:schemeClr val="tx1"/>
                          </a:solidFill>
                          <a:effectLst/>
                          <a:latin typeface="Arial" charset="0"/>
                          <a:ea typeface="+mn-ea"/>
                          <a:cs typeface="Arial" charset="0"/>
                        </a:rPr>
                        <a:t>Measurement Range</a:t>
                      </a:r>
                    </a:p>
                  </a:txBody>
                  <a:tcPr anchor="ctr">
                    <a:solidFill>
                      <a:schemeClr val="accent5">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altLang="en-US" sz="1400" b="0" i="0" u="none" strike="noStrike" kern="1200" cap="none" normalizeH="0" baseline="0" dirty="0">
                          <a:ln>
                            <a:solidFill>
                              <a:schemeClr val="tx1"/>
                            </a:solidFill>
                          </a:ln>
                          <a:solidFill>
                            <a:schemeClr val="tx1"/>
                          </a:solidFill>
                          <a:effectLst/>
                          <a:latin typeface="Arial" charset="0"/>
                          <a:ea typeface="+mn-ea"/>
                          <a:cs typeface="Arial" charset="0"/>
                        </a:rPr>
                        <a:t>0 - 3.0 m for Ice Thickness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kern="1200" cap="none" normalizeH="0" baseline="0" dirty="0">
                          <a:ln>
                            <a:solidFill>
                              <a:schemeClr val="tx1"/>
                            </a:solidFill>
                          </a:ln>
                          <a:solidFill>
                            <a:schemeClr val="tx1"/>
                          </a:solidFill>
                          <a:effectLst/>
                          <a:latin typeface="Arial" charset="0"/>
                          <a:ea typeface="+mn-ea"/>
                          <a:cs typeface="Arial" charset="0"/>
                        </a:rPr>
                        <a:t>Ice free, first year, and older ice</a:t>
                      </a:r>
                      <a:r>
                        <a:rPr kumimoji="0" lang="en-US" altLang="zh-CN" sz="1400" b="0" i="0" u="none" strike="noStrike" kern="1200" cap="none" normalizeH="0" baseline="0" dirty="0">
                          <a:ln>
                            <a:solidFill>
                              <a:schemeClr val="tx1"/>
                            </a:solidFill>
                          </a:ln>
                          <a:solidFill>
                            <a:schemeClr val="tx1"/>
                          </a:solidFill>
                          <a:effectLst/>
                          <a:latin typeface="Arial" charset="0"/>
                          <a:ea typeface="+mn-ea"/>
                          <a:cs typeface="Arial" charset="0"/>
                        </a:rPr>
                        <a:t> </a:t>
                      </a:r>
                      <a:r>
                        <a:rPr kumimoji="0" lang="en-US" altLang="en-US" sz="1400" b="0" i="0" u="none" strike="noStrike" kern="1200" cap="none" normalizeH="0" baseline="0" dirty="0">
                          <a:ln>
                            <a:solidFill>
                              <a:schemeClr val="tx1"/>
                            </a:solidFill>
                          </a:ln>
                          <a:solidFill>
                            <a:schemeClr val="tx1"/>
                          </a:solidFill>
                          <a:effectLst/>
                          <a:latin typeface="Arial" charset="0"/>
                          <a:ea typeface="+mn-ea"/>
                          <a:cs typeface="Arial" charset="0"/>
                        </a:rPr>
                        <a:t>classification for Ice Age</a:t>
                      </a:r>
                    </a:p>
                  </a:txBody>
                  <a:tcPr anchor="ctr">
                    <a:solidFill>
                      <a:schemeClr val="accent5">
                        <a:lumMod val="60000"/>
                        <a:lumOff val="40000"/>
                      </a:schemeClr>
                    </a:solidFill>
                  </a:tcPr>
                </a:tc>
                <a:extLst>
                  <a:ext uri="{0D108BD9-81ED-4DB2-BD59-A6C34878D82A}">
                    <a16:rowId xmlns:a16="http://schemas.microsoft.com/office/drawing/2014/main" val="10003"/>
                  </a:ext>
                </a:extLst>
              </a:tr>
              <a:tr h="303827">
                <a:tc>
                  <a:txBody>
                    <a:bodyPr/>
                    <a:lstStyle/>
                    <a:p>
                      <a:pPr algn="l"/>
                      <a:r>
                        <a:rPr lang="en-US" sz="1400" dirty="0">
                          <a:ln>
                            <a:solidFill>
                              <a:schemeClr val="tx1"/>
                            </a:solidFill>
                          </a:ln>
                          <a:solidFill>
                            <a:schemeClr val="tx1"/>
                          </a:solidFill>
                        </a:rPr>
                        <a:t>Latency</a:t>
                      </a:r>
                    </a:p>
                  </a:txBody>
                  <a:tcPr anchor="ctr">
                    <a:solidFill>
                      <a:schemeClr val="accent5">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solidFill>
                              <a:schemeClr val="tx1"/>
                            </a:solidFill>
                          </a:ln>
                          <a:solidFill>
                            <a:schemeClr val="tx1"/>
                          </a:solidFill>
                          <a:effectLst/>
                          <a:latin typeface="Arial" charset="0"/>
                          <a:ea typeface="+mn-ea"/>
                          <a:cs typeface="Arial" charset="0"/>
                        </a:rPr>
                        <a:t>3236 seconds</a:t>
                      </a:r>
                    </a:p>
                  </a:txBody>
                  <a:tcPr anchor="ctr">
                    <a:solidFill>
                      <a:schemeClr val="accent5">
                        <a:lumMod val="60000"/>
                        <a:lumOff val="40000"/>
                      </a:schemeClr>
                    </a:solidFill>
                  </a:tcPr>
                </a:tc>
                <a:extLst>
                  <a:ext uri="{0D108BD9-81ED-4DB2-BD59-A6C34878D82A}">
                    <a16:rowId xmlns:a16="http://schemas.microsoft.com/office/drawing/2014/main" val="10004"/>
                  </a:ext>
                </a:extLst>
              </a:tr>
              <a:tr h="364566">
                <a:tc>
                  <a:txBody>
                    <a:bodyPr/>
                    <a:lstStyle/>
                    <a:p>
                      <a:pPr algn="l"/>
                      <a:r>
                        <a:rPr lang="en-US" sz="1400" dirty="0">
                          <a:ln>
                            <a:solidFill>
                              <a:schemeClr val="tx1"/>
                            </a:solidFill>
                          </a:ln>
                          <a:solidFill>
                            <a:schemeClr val="tx1"/>
                          </a:solidFill>
                        </a:rPr>
                        <a:t>Timeliness</a:t>
                      </a:r>
                    </a:p>
                  </a:txBody>
                  <a:tcPr anchor="ctr">
                    <a:solidFill>
                      <a:schemeClr val="accent5">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solidFill>
                              <a:schemeClr val="tx1"/>
                            </a:solidFill>
                          </a:ln>
                          <a:solidFill>
                            <a:schemeClr val="tx1"/>
                          </a:solidFill>
                          <a:effectLst/>
                          <a:latin typeface="Arial" charset="0"/>
                          <a:ea typeface="+mn-ea"/>
                          <a:cs typeface="Arial" charset="0"/>
                        </a:rPr>
                        <a:t>3236 seconds</a:t>
                      </a:r>
                    </a:p>
                  </a:txBody>
                  <a:tcPr anchor="ctr">
                    <a:solidFill>
                      <a:schemeClr val="accent5">
                        <a:lumMod val="60000"/>
                        <a:lumOff val="40000"/>
                      </a:schemeClr>
                    </a:solidFill>
                  </a:tcPr>
                </a:tc>
                <a:extLst>
                  <a:ext uri="{0D108BD9-81ED-4DB2-BD59-A6C34878D82A}">
                    <a16:rowId xmlns:a16="http://schemas.microsoft.com/office/drawing/2014/main" val="10005"/>
                  </a:ext>
                </a:extLst>
              </a:tr>
              <a:tr h="303827">
                <a:tc>
                  <a:txBody>
                    <a:bodyPr/>
                    <a:lstStyle/>
                    <a:p>
                      <a:pPr algn="l"/>
                      <a:r>
                        <a:rPr lang="en-US" sz="1400" dirty="0">
                          <a:ln>
                            <a:solidFill>
                              <a:schemeClr val="tx1"/>
                            </a:solidFill>
                          </a:ln>
                          <a:solidFill>
                            <a:schemeClr val="tx1"/>
                          </a:solidFill>
                        </a:rPr>
                        <a:t>Refresh</a:t>
                      </a:r>
                    </a:p>
                  </a:txBody>
                  <a:tcPr anchor="ctr">
                    <a:solidFill>
                      <a:schemeClr val="accent5">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solidFill>
                              <a:schemeClr val="tx1"/>
                            </a:solidFill>
                          </a:ln>
                          <a:solidFill>
                            <a:schemeClr val="tx1"/>
                          </a:solidFill>
                          <a:effectLst/>
                          <a:latin typeface="Arial" charset="0"/>
                          <a:ea typeface="+mn-ea"/>
                          <a:cs typeface="Arial" charset="0"/>
                        </a:rPr>
                        <a:t>3 hours</a:t>
                      </a:r>
                    </a:p>
                  </a:txBody>
                  <a:tcPr anchor="ctr">
                    <a:solidFill>
                      <a:schemeClr val="accent5">
                        <a:lumMod val="60000"/>
                        <a:lumOff val="40000"/>
                      </a:schemeClr>
                    </a:solidFill>
                  </a:tcPr>
                </a:tc>
                <a:extLst>
                  <a:ext uri="{0D108BD9-81ED-4DB2-BD59-A6C34878D82A}">
                    <a16:rowId xmlns:a16="http://schemas.microsoft.com/office/drawing/2014/main" val="10006"/>
                  </a:ext>
                </a:extLst>
              </a:tr>
              <a:tr h="303827">
                <a:tc>
                  <a:txBody>
                    <a:bodyPr/>
                    <a:lstStyle/>
                    <a:p>
                      <a:pPr algn="l"/>
                      <a:r>
                        <a:rPr lang="en-US" sz="1400" dirty="0">
                          <a:ln>
                            <a:solidFill>
                              <a:schemeClr val="tx1"/>
                            </a:solidFill>
                          </a:ln>
                          <a:solidFill>
                            <a:schemeClr val="tx1"/>
                          </a:solidFill>
                        </a:rPr>
                        <a:t>Coverage</a:t>
                      </a:r>
                    </a:p>
                  </a:txBody>
                  <a:tcPr anchor="ctr">
                    <a:solidFill>
                      <a:schemeClr val="accent5">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a:ln>
                            <a:solidFill>
                              <a:schemeClr val="tx1"/>
                            </a:solidFill>
                          </a:ln>
                          <a:solidFill>
                            <a:schemeClr val="tx1"/>
                          </a:solidFill>
                          <a:effectLst/>
                          <a:latin typeface="Arial" charset="0"/>
                          <a:ea typeface="+mn-ea"/>
                          <a:cs typeface="Arial" charset="0"/>
                        </a:rPr>
                        <a:t>FD</a:t>
                      </a:r>
                    </a:p>
                  </a:txBody>
                  <a:tcPr anchor="ctr">
                    <a:solidFill>
                      <a:schemeClr val="accent5">
                        <a:lumMod val="60000"/>
                        <a:lumOff val="40000"/>
                      </a:schemeClr>
                    </a:solidFill>
                  </a:tcPr>
                </a:tc>
                <a:extLst>
                  <a:ext uri="{0D108BD9-81ED-4DB2-BD59-A6C34878D82A}">
                    <a16:rowId xmlns:a16="http://schemas.microsoft.com/office/drawing/2014/main" val="10007"/>
                  </a:ext>
                </a:extLst>
              </a:tr>
              <a:tr h="303827">
                <a:tc>
                  <a:txBody>
                    <a:bodyPr/>
                    <a:lstStyle/>
                    <a:p>
                      <a:pPr algn="l"/>
                      <a:r>
                        <a:rPr lang="en-US" sz="1400" dirty="0">
                          <a:ln>
                            <a:solidFill>
                              <a:schemeClr val="tx1"/>
                            </a:solidFill>
                          </a:ln>
                          <a:solidFill>
                            <a:schemeClr val="tx1"/>
                          </a:solidFill>
                        </a:rPr>
                        <a:t>Horizontal Resolution</a:t>
                      </a:r>
                    </a:p>
                  </a:txBody>
                  <a:tcPr anchor="ctr">
                    <a:solidFill>
                      <a:schemeClr val="accent5">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normalizeH="0" baseline="0" dirty="0">
                          <a:ln>
                            <a:solidFill>
                              <a:schemeClr val="tx1"/>
                            </a:solidFill>
                          </a:ln>
                          <a:solidFill>
                            <a:schemeClr val="tx1"/>
                          </a:solidFill>
                          <a:effectLst/>
                          <a:latin typeface="Arial" charset="0"/>
                          <a:ea typeface="+mn-ea"/>
                          <a:cs typeface="Arial" charset="0"/>
                        </a:rPr>
                        <a:t>FD – 2 km</a:t>
                      </a:r>
                    </a:p>
                  </a:txBody>
                  <a:tcPr anchor="ctr">
                    <a:solidFill>
                      <a:schemeClr val="accent5">
                        <a:lumMod val="60000"/>
                        <a:lumOff val="40000"/>
                      </a:schemeClr>
                    </a:solidFill>
                  </a:tcPr>
                </a:tc>
                <a:extLst>
                  <a:ext uri="{0D108BD9-81ED-4DB2-BD59-A6C34878D82A}">
                    <a16:rowId xmlns:a16="http://schemas.microsoft.com/office/drawing/2014/main" val="10008"/>
                  </a:ext>
                </a:extLst>
              </a:tr>
              <a:tr h="3038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n>
                            <a:solidFill>
                              <a:schemeClr val="tx1"/>
                            </a:solidFill>
                          </a:ln>
                          <a:solidFill>
                            <a:schemeClr val="tx1"/>
                          </a:solidFill>
                        </a:rPr>
                        <a:t>Cloud Cover Conditions Qualifier</a:t>
                      </a:r>
                    </a:p>
                  </a:txBody>
                  <a:tcPr anchor="ctr">
                    <a:solidFill>
                      <a:schemeClr val="accent5">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a:ln>
                            <a:solidFill>
                              <a:schemeClr val="tx1"/>
                            </a:solidFill>
                          </a:ln>
                          <a:solidFill>
                            <a:schemeClr val="tx1"/>
                          </a:solidFill>
                          <a:effectLst/>
                          <a:latin typeface="Arial" charset="0"/>
                          <a:ea typeface="+mn-ea"/>
                          <a:cs typeface="Arial" charset="0"/>
                        </a:rPr>
                        <a:t>Clear Conditions associated with threshold accuracy</a:t>
                      </a:r>
                    </a:p>
                  </a:txBody>
                  <a:tcPr anchor="ctr">
                    <a:solidFill>
                      <a:schemeClr val="accent5">
                        <a:lumMod val="60000"/>
                        <a:lumOff val="40000"/>
                      </a:schemeClr>
                    </a:solidFill>
                  </a:tcPr>
                </a:tc>
                <a:extLst>
                  <a:ext uri="{0D108BD9-81ED-4DB2-BD59-A6C34878D82A}">
                    <a16:rowId xmlns:a16="http://schemas.microsoft.com/office/drawing/2014/main" val="10009"/>
                  </a:ext>
                </a:extLst>
              </a:tr>
              <a:tr h="5590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n>
                            <a:solidFill>
                              <a:schemeClr val="tx1"/>
                            </a:solidFill>
                          </a:ln>
                          <a:solidFill>
                            <a:schemeClr val="tx1"/>
                          </a:solidFill>
                        </a:rPr>
                        <a:t>Temporal Qualifier</a:t>
                      </a:r>
                    </a:p>
                  </a:txBody>
                  <a:tcPr anchor="ctr">
                    <a:solidFill>
                      <a:schemeClr val="accent5">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a:ln>
                            <a:solidFill>
                              <a:schemeClr val="tx1"/>
                            </a:solidFill>
                          </a:ln>
                          <a:solidFill>
                            <a:schemeClr val="tx1"/>
                          </a:solidFill>
                          <a:effectLst/>
                          <a:latin typeface="Arial" charset="0"/>
                          <a:ea typeface="+mn-ea"/>
                          <a:cs typeface="Arial" charset="0"/>
                        </a:rPr>
                        <a:t>Ice Covered waters; Day and Night</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a:ln>
                            <a:solidFill>
                              <a:schemeClr val="tx1"/>
                            </a:solidFill>
                          </a:ln>
                          <a:solidFill>
                            <a:schemeClr val="tx1"/>
                          </a:solidFill>
                          <a:effectLst/>
                          <a:latin typeface="Arial" charset="0"/>
                          <a:ea typeface="+mn-ea"/>
                          <a:cs typeface="Arial" charset="0"/>
                        </a:rPr>
                        <a:t>Day with sun at less than 67 degree solar zenith angle</a:t>
                      </a:r>
                    </a:p>
                  </a:txBody>
                  <a:tcPr anchor="ctr">
                    <a:solidFill>
                      <a:schemeClr val="accent5">
                        <a:lumMod val="60000"/>
                        <a:lumOff val="40000"/>
                      </a:schemeClr>
                    </a:solidFill>
                  </a:tcPr>
                </a:tc>
                <a:extLst>
                  <a:ext uri="{0D108BD9-81ED-4DB2-BD59-A6C34878D82A}">
                    <a16:rowId xmlns:a16="http://schemas.microsoft.com/office/drawing/2014/main" val="10010"/>
                  </a:ext>
                </a:extLst>
              </a:tr>
              <a:tr h="5165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n>
                            <a:solidFill>
                              <a:schemeClr val="tx1"/>
                            </a:solidFill>
                          </a:ln>
                          <a:solidFill>
                            <a:schemeClr val="tx1"/>
                          </a:solidFill>
                        </a:rPr>
                        <a:t>Product Extent Qualifier</a:t>
                      </a:r>
                    </a:p>
                  </a:txBody>
                  <a:tcPr anchor="ctr">
                    <a:solidFill>
                      <a:schemeClr val="accent5">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a:ln>
                            <a:solidFill>
                              <a:schemeClr val="tx1"/>
                            </a:solidFill>
                          </a:ln>
                          <a:solidFill>
                            <a:schemeClr val="tx1"/>
                          </a:solidFill>
                          <a:effectLst/>
                          <a:latin typeface="Arial" charset="0"/>
                          <a:ea typeface="+mn-ea"/>
                          <a:cs typeface="Arial" charset="0"/>
                        </a:rPr>
                        <a:t>Quantitative out to at least 67 degrees LZA and qualitative at larger LZA (Note: AITA is processed out to LZA = 80 degrees)</a:t>
                      </a:r>
                    </a:p>
                  </a:txBody>
                  <a:tcPr anchor="ctr">
                    <a:solidFill>
                      <a:schemeClr val="accent5">
                        <a:lumMod val="60000"/>
                        <a:lumOff val="40000"/>
                      </a:schemeClr>
                    </a:solidFill>
                  </a:tcPr>
                </a:tc>
                <a:extLst>
                  <a:ext uri="{0D108BD9-81ED-4DB2-BD59-A6C34878D82A}">
                    <a16:rowId xmlns:a16="http://schemas.microsoft.com/office/drawing/2014/main" val="10011"/>
                  </a:ext>
                </a:extLst>
              </a:tr>
            </a:tbl>
          </a:graphicData>
        </a:graphic>
      </p:graphicFrame>
      <p:sp>
        <p:nvSpPr>
          <p:cNvPr id="7" name="Slide Number Placeholder 3">
            <a:extLst>
              <a:ext uri="{FF2B5EF4-FFF2-40B4-BE49-F238E27FC236}">
                <a16:creationId xmlns:a16="http://schemas.microsoft.com/office/drawing/2014/main" id="{921D4F32-4D60-D74F-B834-29527C583AB2}"/>
              </a:ext>
            </a:extLst>
          </p:cNvPr>
          <p:cNvSpPr>
            <a:spLocks noGrp="1"/>
          </p:cNvSpPr>
          <p:nvPr>
            <p:ph type="sldNum" idx="12"/>
          </p:nvPr>
        </p:nvSpPr>
        <p:spPr>
          <a:xfrm>
            <a:off x="6553200" y="6356353"/>
            <a:ext cx="2133598" cy="365125"/>
          </a:xfrm>
        </p:spPr>
        <p:txBody>
          <a:bodyPr/>
          <a:lstStyle/>
          <a:p>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fld id="{00000000-1234-1234-1234-123412341234}" type="slidenum">
              <a:rPr kumimoji="0" lang="en-US" sz="1200" b="0" i="0" u="none" strike="noStrike" kern="0" cap="none" spc="0" normalizeH="0" baseline="0" noProof="0" smtClean="0">
                <a:ln>
                  <a:noFill/>
                </a:ln>
                <a:solidFill>
                  <a:prstClr val="white"/>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t>47</a:t>
            </a:fld>
            <a:endParaRPr kumimoji="0" lang="en-US" sz="1200" b="0" i="0" u="none" strike="noStrike" kern="0" cap="none" spc="0" normalizeH="0" baseline="0" noProof="0" dirty="0">
              <a:ln>
                <a:noFill/>
              </a:ln>
              <a:solidFill>
                <a:prstClr val="white"/>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80268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a:xfrm>
            <a:off x="6553200" y="6356353"/>
            <a:ext cx="2133598" cy="365125"/>
          </a:xfrm>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48</a:t>
            </a:fld>
            <a:endParaRPr lang="en-US" sz="1200" b="0" i="0" u="none" strike="noStrike" cap="none">
              <a:solidFill>
                <a:schemeClr val="lt1"/>
              </a:solidFill>
              <a:latin typeface="Calibri"/>
              <a:ea typeface="Calibri"/>
              <a:cs typeface="Calibri"/>
              <a:sym typeface="Calibri"/>
            </a:endParaRPr>
          </a:p>
        </p:txBody>
      </p:sp>
      <p:sp>
        <p:nvSpPr>
          <p:cNvPr id="18" name="Title 1"/>
          <p:cNvSpPr>
            <a:spLocks noGrp="1"/>
          </p:cNvSpPr>
          <p:nvPr>
            <p:ph type="title"/>
          </p:nvPr>
        </p:nvSpPr>
        <p:spPr>
          <a:xfrm>
            <a:off x="1175657" y="0"/>
            <a:ext cx="6436426" cy="1143000"/>
          </a:xfrm>
        </p:spPr>
        <p:txBody>
          <a:bodyPr>
            <a:noAutofit/>
          </a:bodyPr>
          <a:lstStyle/>
          <a:p>
            <a:r>
              <a:rPr lang="en-US" sz="2800" dirty="0"/>
              <a:t>Ice age/thickness processing flow </a:t>
            </a:r>
          </a:p>
        </p:txBody>
      </p:sp>
      <p:sp>
        <p:nvSpPr>
          <p:cNvPr id="6" name="Text Box 41"/>
          <p:cNvSpPr txBox="1">
            <a:spLocks noChangeArrowheads="1"/>
          </p:cNvSpPr>
          <p:nvPr/>
        </p:nvSpPr>
        <p:spPr bwMode="auto">
          <a:xfrm>
            <a:off x="3760194" y="1615627"/>
            <a:ext cx="5219700" cy="1098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FFFF00"/>
                </a:solidFill>
                <a:latin typeface="Arial" charset="0"/>
                <a:ea typeface="ＭＳ Ｐゴシック" charset="-128"/>
              </a:defRPr>
            </a:lvl1pPr>
            <a:lvl2pPr marL="37931725" indent="-37474525">
              <a:defRPr sz="1600" b="1">
                <a:solidFill>
                  <a:srgbClr val="FFFF00"/>
                </a:solidFill>
                <a:latin typeface="Arial" charset="0"/>
                <a:ea typeface="ＭＳ Ｐゴシック" charset="-128"/>
              </a:defRPr>
            </a:lvl2pPr>
            <a:lvl3pPr>
              <a:defRPr sz="1600" b="1">
                <a:solidFill>
                  <a:srgbClr val="FFFF00"/>
                </a:solidFill>
                <a:latin typeface="Arial" charset="0"/>
                <a:ea typeface="ＭＳ Ｐゴシック" charset="-128"/>
              </a:defRPr>
            </a:lvl3pPr>
            <a:lvl4pPr>
              <a:defRPr sz="1600" b="1">
                <a:solidFill>
                  <a:srgbClr val="FFFF00"/>
                </a:solidFill>
                <a:latin typeface="Arial" charset="0"/>
                <a:ea typeface="ＭＳ Ｐゴシック" charset="-128"/>
              </a:defRPr>
            </a:lvl4pPr>
            <a:lvl5pPr>
              <a:defRPr sz="1600" b="1">
                <a:solidFill>
                  <a:srgbClr val="FFFF00"/>
                </a:solidFill>
                <a:latin typeface="Arial" charset="0"/>
                <a:ea typeface="ＭＳ Ｐゴシック" charset="-128"/>
              </a:defRPr>
            </a:lvl5pPr>
            <a:lvl6pPr marL="457200" eaLnBrk="0" fontAlgn="base" hangingPunct="0">
              <a:spcBef>
                <a:spcPct val="0"/>
              </a:spcBef>
              <a:spcAft>
                <a:spcPct val="0"/>
              </a:spcAft>
              <a:defRPr sz="1600" b="1">
                <a:solidFill>
                  <a:srgbClr val="FFFF00"/>
                </a:solidFill>
                <a:latin typeface="Arial" charset="0"/>
                <a:ea typeface="ＭＳ Ｐゴシック" charset="-128"/>
              </a:defRPr>
            </a:lvl6pPr>
            <a:lvl7pPr marL="914400" eaLnBrk="0" fontAlgn="base" hangingPunct="0">
              <a:spcBef>
                <a:spcPct val="0"/>
              </a:spcBef>
              <a:spcAft>
                <a:spcPct val="0"/>
              </a:spcAft>
              <a:defRPr sz="1600" b="1">
                <a:solidFill>
                  <a:srgbClr val="FFFF00"/>
                </a:solidFill>
                <a:latin typeface="Arial" charset="0"/>
                <a:ea typeface="ＭＳ Ｐゴシック" charset="-128"/>
              </a:defRPr>
            </a:lvl7pPr>
            <a:lvl8pPr marL="1371600" eaLnBrk="0" fontAlgn="base" hangingPunct="0">
              <a:spcBef>
                <a:spcPct val="0"/>
              </a:spcBef>
              <a:spcAft>
                <a:spcPct val="0"/>
              </a:spcAft>
              <a:defRPr sz="1600" b="1">
                <a:solidFill>
                  <a:srgbClr val="FFFF00"/>
                </a:solidFill>
                <a:latin typeface="Arial" charset="0"/>
                <a:ea typeface="ＭＳ Ｐゴシック" charset="-128"/>
              </a:defRPr>
            </a:lvl8pPr>
            <a:lvl9pPr marL="1828800" eaLnBrk="0" fontAlgn="base" hangingPunct="0">
              <a:spcBef>
                <a:spcPct val="0"/>
              </a:spcBef>
              <a:spcAft>
                <a:spcPct val="0"/>
              </a:spcAft>
              <a:defRPr sz="1600" b="1">
                <a:solidFill>
                  <a:srgbClr val="FFFF00"/>
                </a:solidFill>
                <a:latin typeface="Arial" charset="0"/>
                <a:ea typeface="ＭＳ Ｐゴシック" charset="-128"/>
              </a:defRPr>
            </a:lvl9pPr>
          </a:lstStyle>
          <a:p>
            <a:pPr algn="l">
              <a:spcBef>
                <a:spcPct val="50000"/>
              </a:spcBef>
            </a:pPr>
            <a:r>
              <a:rPr lang="en-US" altLang="zh-CN" sz="1200" dirty="0">
                <a:solidFill>
                  <a:srgbClr val="FFFFFF"/>
                </a:solidFill>
                <a:ea typeface="SimSun" charset="-122"/>
              </a:rPr>
              <a:t>ABI Channel Used:</a:t>
            </a:r>
            <a:r>
              <a:rPr lang="en-US" altLang="zh-CN" sz="1200" b="0" dirty="0">
                <a:solidFill>
                  <a:srgbClr val="FFFFFF"/>
                </a:solidFill>
                <a:ea typeface="SimSun" charset="-122"/>
              </a:rPr>
              <a:t> Retrieved products, e.g., cloud, IST.</a:t>
            </a:r>
          </a:p>
          <a:p>
            <a:pPr algn="l">
              <a:spcBef>
                <a:spcPct val="50000"/>
              </a:spcBef>
            </a:pPr>
            <a:r>
              <a:rPr lang="en-US" altLang="zh-CN" sz="1200" dirty="0">
                <a:solidFill>
                  <a:srgbClr val="FFFFFF"/>
                </a:solidFill>
                <a:ea typeface="SimSun" charset="-122"/>
              </a:rPr>
              <a:t>Algorithm Dependencies:</a:t>
            </a:r>
            <a:r>
              <a:rPr lang="en-US" altLang="zh-CN" sz="1200" b="0" dirty="0">
                <a:solidFill>
                  <a:srgbClr val="FFFFFF"/>
                </a:solidFill>
                <a:ea typeface="SimSun" charset="-122"/>
              </a:rPr>
              <a:t> See separate slide.</a:t>
            </a:r>
          </a:p>
          <a:p>
            <a:pPr algn="l">
              <a:spcBef>
                <a:spcPct val="50000"/>
              </a:spcBef>
            </a:pPr>
            <a:r>
              <a:rPr lang="en-US" altLang="zh-CN" sz="1200" dirty="0">
                <a:solidFill>
                  <a:srgbClr val="FFFFFF"/>
                </a:solidFill>
                <a:ea typeface="SimSun" charset="-122"/>
              </a:rPr>
              <a:t>Ancillary Data Dependencies:</a:t>
            </a:r>
            <a:r>
              <a:rPr lang="en-US" altLang="zh-CN" sz="1200" b="0" dirty="0">
                <a:solidFill>
                  <a:srgbClr val="FFFFFF"/>
                </a:solidFill>
                <a:ea typeface="SimSun" charset="-122"/>
              </a:rPr>
              <a:t> NWP/NCEP/ECMWF, et al.</a:t>
            </a:r>
          </a:p>
          <a:p>
            <a:pPr algn="l">
              <a:spcBef>
                <a:spcPct val="50000"/>
              </a:spcBef>
            </a:pPr>
            <a:r>
              <a:rPr lang="en-US" altLang="zh-CN" sz="1200" dirty="0">
                <a:solidFill>
                  <a:srgbClr val="FFFFFF"/>
                </a:solidFill>
                <a:ea typeface="SimSun" charset="-122"/>
              </a:rPr>
              <a:t>Products Generated:</a:t>
            </a:r>
            <a:r>
              <a:rPr lang="en-US" altLang="zh-CN" sz="1200" b="0" dirty="0">
                <a:solidFill>
                  <a:srgbClr val="FFFFFF"/>
                </a:solidFill>
                <a:ea typeface="SimSun" charset="-122"/>
              </a:rPr>
              <a:t> Ice thickness and age and associated quality flags. </a:t>
            </a:r>
          </a:p>
        </p:txBody>
      </p:sp>
      <p:grpSp>
        <p:nvGrpSpPr>
          <p:cNvPr id="7" name="Group 42"/>
          <p:cNvGrpSpPr>
            <a:grpSpLocks/>
          </p:cNvGrpSpPr>
          <p:nvPr/>
        </p:nvGrpSpPr>
        <p:grpSpPr bwMode="auto">
          <a:xfrm>
            <a:off x="301817" y="1603174"/>
            <a:ext cx="8382000" cy="4902200"/>
            <a:chOff x="96" y="1248"/>
            <a:chExt cx="5088" cy="2944"/>
          </a:xfrm>
        </p:grpSpPr>
        <p:sp>
          <p:nvSpPr>
            <p:cNvPr id="8" name="AutoShape 7"/>
            <p:cNvSpPr>
              <a:spLocks noChangeArrowheads="1"/>
            </p:cNvSpPr>
            <p:nvPr/>
          </p:nvSpPr>
          <p:spPr bwMode="auto">
            <a:xfrm>
              <a:off x="713" y="1248"/>
              <a:ext cx="1289" cy="275"/>
            </a:xfrm>
            <a:prstGeom prst="roundRect">
              <a:avLst>
                <a:gd name="adj" fmla="val 50000"/>
              </a:avLst>
            </a:prstGeom>
            <a:solidFill>
              <a:srgbClr val="FFFFCC"/>
            </a:solidFill>
            <a:ln w="12700">
              <a:solidFill>
                <a:schemeClr val="tx1"/>
              </a:solidFill>
              <a:round/>
              <a:headEnd/>
              <a:tailEnd/>
            </a:ln>
          </p:spPr>
          <p:txBody>
            <a:bodyPr anchor="ctr"/>
            <a:lstStyle>
              <a:lvl1pPr>
                <a:defRPr sz="1600" b="1">
                  <a:solidFill>
                    <a:srgbClr val="FFFF00"/>
                  </a:solidFill>
                  <a:latin typeface="Arial" charset="0"/>
                  <a:ea typeface="ＭＳ Ｐゴシック" charset="-128"/>
                </a:defRPr>
              </a:lvl1pPr>
              <a:lvl2pPr marL="37931725" indent="-37474525">
                <a:defRPr sz="1600" b="1">
                  <a:solidFill>
                    <a:srgbClr val="FFFF00"/>
                  </a:solidFill>
                  <a:latin typeface="Arial" charset="0"/>
                  <a:ea typeface="ＭＳ Ｐゴシック" charset="-128"/>
                </a:defRPr>
              </a:lvl2pPr>
              <a:lvl3pPr>
                <a:defRPr sz="1600" b="1">
                  <a:solidFill>
                    <a:srgbClr val="FFFF00"/>
                  </a:solidFill>
                  <a:latin typeface="Arial" charset="0"/>
                  <a:ea typeface="ＭＳ Ｐゴシック" charset="-128"/>
                </a:defRPr>
              </a:lvl3pPr>
              <a:lvl4pPr>
                <a:defRPr sz="1600" b="1">
                  <a:solidFill>
                    <a:srgbClr val="FFFF00"/>
                  </a:solidFill>
                  <a:latin typeface="Arial" charset="0"/>
                  <a:ea typeface="ＭＳ Ｐゴシック" charset="-128"/>
                </a:defRPr>
              </a:lvl4pPr>
              <a:lvl5pPr>
                <a:defRPr sz="1600" b="1">
                  <a:solidFill>
                    <a:srgbClr val="FFFF00"/>
                  </a:solidFill>
                  <a:latin typeface="Arial" charset="0"/>
                  <a:ea typeface="ＭＳ Ｐゴシック" charset="-128"/>
                </a:defRPr>
              </a:lvl5pPr>
              <a:lvl6pPr marL="457200" eaLnBrk="0" fontAlgn="base" hangingPunct="0">
                <a:spcBef>
                  <a:spcPct val="0"/>
                </a:spcBef>
                <a:spcAft>
                  <a:spcPct val="0"/>
                </a:spcAft>
                <a:defRPr sz="1600" b="1">
                  <a:solidFill>
                    <a:srgbClr val="FFFF00"/>
                  </a:solidFill>
                  <a:latin typeface="Arial" charset="0"/>
                  <a:ea typeface="ＭＳ Ｐゴシック" charset="-128"/>
                </a:defRPr>
              </a:lvl6pPr>
              <a:lvl7pPr marL="914400" eaLnBrk="0" fontAlgn="base" hangingPunct="0">
                <a:spcBef>
                  <a:spcPct val="0"/>
                </a:spcBef>
                <a:spcAft>
                  <a:spcPct val="0"/>
                </a:spcAft>
                <a:defRPr sz="1600" b="1">
                  <a:solidFill>
                    <a:srgbClr val="FFFF00"/>
                  </a:solidFill>
                  <a:latin typeface="Arial" charset="0"/>
                  <a:ea typeface="ＭＳ Ｐゴシック" charset="-128"/>
                </a:defRPr>
              </a:lvl7pPr>
              <a:lvl8pPr marL="1371600" eaLnBrk="0" fontAlgn="base" hangingPunct="0">
                <a:spcBef>
                  <a:spcPct val="0"/>
                </a:spcBef>
                <a:spcAft>
                  <a:spcPct val="0"/>
                </a:spcAft>
                <a:defRPr sz="1600" b="1">
                  <a:solidFill>
                    <a:srgbClr val="FFFF00"/>
                  </a:solidFill>
                  <a:latin typeface="Arial" charset="0"/>
                  <a:ea typeface="ＭＳ Ｐゴシック" charset="-128"/>
                </a:defRPr>
              </a:lvl8pPr>
              <a:lvl9pPr marL="1828800" eaLnBrk="0" fontAlgn="base" hangingPunct="0">
                <a:spcBef>
                  <a:spcPct val="0"/>
                </a:spcBef>
                <a:spcAft>
                  <a:spcPct val="0"/>
                </a:spcAft>
                <a:defRPr sz="1600" b="1">
                  <a:solidFill>
                    <a:srgbClr val="FFFF00"/>
                  </a:solidFill>
                  <a:latin typeface="Arial" charset="0"/>
                  <a:ea typeface="ＭＳ Ｐゴシック" charset="-128"/>
                </a:defRPr>
              </a:lvl9pPr>
            </a:lstStyle>
            <a:p>
              <a:r>
                <a:rPr lang="en-US" altLang="zh-CN" sz="1200" b="0" dirty="0">
                  <a:solidFill>
                    <a:schemeClr val="tx1"/>
                  </a:solidFill>
                  <a:ea typeface="SimSun" charset="-122"/>
                </a:rPr>
                <a:t>OTIM and Ice age classification begin</a:t>
              </a:r>
            </a:p>
          </p:txBody>
        </p:sp>
        <p:sp>
          <p:nvSpPr>
            <p:cNvPr id="9" name="Rectangle 8"/>
            <p:cNvSpPr>
              <a:spLocks noChangeArrowheads="1"/>
            </p:cNvSpPr>
            <p:nvPr/>
          </p:nvSpPr>
          <p:spPr bwMode="auto">
            <a:xfrm>
              <a:off x="2295" y="2629"/>
              <a:ext cx="516" cy="2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lvl1pPr>
                <a:defRPr sz="1600" b="1">
                  <a:solidFill>
                    <a:srgbClr val="FFFF00"/>
                  </a:solidFill>
                  <a:latin typeface="Arial" charset="0"/>
                  <a:ea typeface="ＭＳ Ｐゴシック" charset="-128"/>
                </a:defRPr>
              </a:lvl1pPr>
              <a:lvl2pPr marL="37931725" indent="-37474525">
                <a:defRPr sz="1600" b="1">
                  <a:solidFill>
                    <a:srgbClr val="FFFF00"/>
                  </a:solidFill>
                  <a:latin typeface="Arial" charset="0"/>
                  <a:ea typeface="ＭＳ Ｐゴシック" charset="-128"/>
                </a:defRPr>
              </a:lvl2pPr>
              <a:lvl3pPr>
                <a:defRPr sz="1600" b="1">
                  <a:solidFill>
                    <a:srgbClr val="FFFF00"/>
                  </a:solidFill>
                  <a:latin typeface="Arial" charset="0"/>
                  <a:ea typeface="ＭＳ Ｐゴシック" charset="-128"/>
                </a:defRPr>
              </a:lvl3pPr>
              <a:lvl4pPr>
                <a:defRPr sz="1600" b="1">
                  <a:solidFill>
                    <a:srgbClr val="FFFF00"/>
                  </a:solidFill>
                  <a:latin typeface="Arial" charset="0"/>
                  <a:ea typeface="ＭＳ Ｐゴシック" charset="-128"/>
                </a:defRPr>
              </a:lvl4pPr>
              <a:lvl5pPr>
                <a:defRPr sz="1600" b="1">
                  <a:solidFill>
                    <a:srgbClr val="FFFF00"/>
                  </a:solidFill>
                  <a:latin typeface="Arial" charset="0"/>
                  <a:ea typeface="ＭＳ Ｐゴシック" charset="-128"/>
                </a:defRPr>
              </a:lvl5pPr>
              <a:lvl6pPr marL="457200" eaLnBrk="0" fontAlgn="base" hangingPunct="0">
                <a:spcBef>
                  <a:spcPct val="0"/>
                </a:spcBef>
                <a:spcAft>
                  <a:spcPct val="0"/>
                </a:spcAft>
                <a:defRPr sz="1600" b="1">
                  <a:solidFill>
                    <a:srgbClr val="FFFF00"/>
                  </a:solidFill>
                  <a:latin typeface="Arial" charset="0"/>
                  <a:ea typeface="ＭＳ Ｐゴシック" charset="-128"/>
                </a:defRPr>
              </a:lvl6pPr>
              <a:lvl7pPr marL="914400" eaLnBrk="0" fontAlgn="base" hangingPunct="0">
                <a:spcBef>
                  <a:spcPct val="0"/>
                </a:spcBef>
                <a:spcAft>
                  <a:spcPct val="0"/>
                </a:spcAft>
                <a:defRPr sz="1600" b="1">
                  <a:solidFill>
                    <a:srgbClr val="FFFF00"/>
                  </a:solidFill>
                  <a:latin typeface="Arial" charset="0"/>
                  <a:ea typeface="ＭＳ Ｐゴシック" charset="-128"/>
                </a:defRPr>
              </a:lvl7pPr>
              <a:lvl8pPr marL="1371600" eaLnBrk="0" fontAlgn="base" hangingPunct="0">
                <a:spcBef>
                  <a:spcPct val="0"/>
                </a:spcBef>
                <a:spcAft>
                  <a:spcPct val="0"/>
                </a:spcAft>
                <a:defRPr sz="1600" b="1">
                  <a:solidFill>
                    <a:srgbClr val="FFFF00"/>
                  </a:solidFill>
                  <a:latin typeface="Arial" charset="0"/>
                  <a:ea typeface="ＭＳ Ｐゴシック" charset="-128"/>
                </a:defRPr>
              </a:lvl8pPr>
              <a:lvl9pPr marL="1828800" eaLnBrk="0" fontAlgn="base" hangingPunct="0">
                <a:spcBef>
                  <a:spcPct val="0"/>
                </a:spcBef>
                <a:spcAft>
                  <a:spcPct val="0"/>
                </a:spcAft>
                <a:defRPr sz="1600" b="1">
                  <a:solidFill>
                    <a:srgbClr val="FFFF00"/>
                  </a:solidFill>
                  <a:latin typeface="Arial" charset="0"/>
                  <a:ea typeface="ＭＳ Ｐゴシック" charset="-128"/>
                </a:defRPr>
              </a:lvl9pPr>
            </a:lstStyle>
            <a:p>
              <a:pPr algn="l"/>
              <a:endParaRPr lang="zh-CN" altLang="en-US"/>
            </a:p>
          </p:txBody>
        </p:sp>
        <p:sp>
          <p:nvSpPr>
            <p:cNvPr id="10" name="AutoShape 9"/>
            <p:cNvSpPr>
              <a:spLocks noChangeArrowheads="1"/>
            </p:cNvSpPr>
            <p:nvPr/>
          </p:nvSpPr>
          <p:spPr bwMode="auto">
            <a:xfrm>
              <a:off x="236" y="1649"/>
              <a:ext cx="1868" cy="316"/>
            </a:xfrm>
            <a:prstGeom prst="flowChartInputOutput">
              <a:avLst/>
            </a:prstGeom>
            <a:solidFill>
              <a:srgbClr val="9999FF"/>
            </a:solidFill>
            <a:ln w="12700">
              <a:solidFill>
                <a:schemeClr val="tx1"/>
              </a:solidFill>
              <a:miter lim="800000"/>
              <a:headEnd/>
              <a:tailEnd/>
            </a:ln>
          </p:spPr>
          <p:txBody>
            <a:bodyPr lIns="9144" rIns="9144" anchor="ctr"/>
            <a:lstStyle>
              <a:lvl1pPr>
                <a:defRPr sz="1600" b="1">
                  <a:solidFill>
                    <a:srgbClr val="FFFF00"/>
                  </a:solidFill>
                  <a:latin typeface="Arial" charset="0"/>
                  <a:ea typeface="ＭＳ Ｐゴシック" charset="-128"/>
                </a:defRPr>
              </a:lvl1pPr>
              <a:lvl2pPr marL="37931725" indent="-37474525">
                <a:defRPr sz="1600" b="1">
                  <a:solidFill>
                    <a:srgbClr val="FFFF00"/>
                  </a:solidFill>
                  <a:latin typeface="Arial" charset="0"/>
                  <a:ea typeface="ＭＳ Ｐゴシック" charset="-128"/>
                </a:defRPr>
              </a:lvl2pPr>
              <a:lvl3pPr>
                <a:defRPr sz="1600" b="1">
                  <a:solidFill>
                    <a:srgbClr val="FFFF00"/>
                  </a:solidFill>
                  <a:latin typeface="Arial" charset="0"/>
                  <a:ea typeface="ＭＳ Ｐゴシック" charset="-128"/>
                </a:defRPr>
              </a:lvl3pPr>
              <a:lvl4pPr>
                <a:defRPr sz="1600" b="1">
                  <a:solidFill>
                    <a:srgbClr val="FFFF00"/>
                  </a:solidFill>
                  <a:latin typeface="Arial" charset="0"/>
                  <a:ea typeface="ＭＳ Ｐゴシック" charset="-128"/>
                </a:defRPr>
              </a:lvl4pPr>
              <a:lvl5pPr>
                <a:defRPr sz="1600" b="1">
                  <a:solidFill>
                    <a:srgbClr val="FFFF00"/>
                  </a:solidFill>
                  <a:latin typeface="Arial" charset="0"/>
                  <a:ea typeface="ＭＳ Ｐゴシック" charset="-128"/>
                </a:defRPr>
              </a:lvl5pPr>
              <a:lvl6pPr marL="457200" eaLnBrk="0" fontAlgn="base" hangingPunct="0">
                <a:spcBef>
                  <a:spcPct val="0"/>
                </a:spcBef>
                <a:spcAft>
                  <a:spcPct val="0"/>
                </a:spcAft>
                <a:defRPr sz="1600" b="1">
                  <a:solidFill>
                    <a:srgbClr val="FFFF00"/>
                  </a:solidFill>
                  <a:latin typeface="Arial" charset="0"/>
                  <a:ea typeface="ＭＳ Ｐゴシック" charset="-128"/>
                </a:defRPr>
              </a:lvl6pPr>
              <a:lvl7pPr marL="914400" eaLnBrk="0" fontAlgn="base" hangingPunct="0">
                <a:spcBef>
                  <a:spcPct val="0"/>
                </a:spcBef>
                <a:spcAft>
                  <a:spcPct val="0"/>
                </a:spcAft>
                <a:defRPr sz="1600" b="1">
                  <a:solidFill>
                    <a:srgbClr val="FFFF00"/>
                  </a:solidFill>
                  <a:latin typeface="Arial" charset="0"/>
                  <a:ea typeface="ＭＳ Ｐゴシック" charset="-128"/>
                </a:defRPr>
              </a:lvl7pPr>
              <a:lvl8pPr marL="1371600" eaLnBrk="0" fontAlgn="base" hangingPunct="0">
                <a:spcBef>
                  <a:spcPct val="0"/>
                </a:spcBef>
                <a:spcAft>
                  <a:spcPct val="0"/>
                </a:spcAft>
                <a:defRPr sz="1600" b="1">
                  <a:solidFill>
                    <a:srgbClr val="FFFF00"/>
                  </a:solidFill>
                  <a:latin typeface="Arial" charset="0"/>
                  <a:ea typeface="ＭＳ Ｐゴシック" charset="-128"/>
                </a:defRPr>
              </a:lvl8pPr>
              <a:lvl9pPr marL="1828800" eaLnBrk="0" fontAlgn="base" hangingPunct="0">
                <a:spcBef>
                  <a:spcPct val="0"/>
                </a:spcBef>
                <a:spcAft>
                  <a:spcPct val="0"/>
                </a:spcAft>
                <a:defRPr sz="1600" b="1">
                  <a:solidFill>
                    <a:srgbClr val="FFFF00"/>
                  </a:solidFill>
                  <a:latin typeface="Arial" charset="0"/>
                  <a:ea typeface="ＭＳ Ｐゴシック" charset="-128"/>
                </a:defRPr>
              </a:lvl9pPr>
            </a:lstStyle>
            <a:p>
              <a:r>
                <a:rPr lang="en-US" altLang="zh-CN" sz="1200" b="0" dirty="0">
                  <a:solidFill>
                    <a:schemeClr val="tx1"/>
                  </a:solidFill>
                  <a:ea typeface="SimSun" charset="-122"/>
                </a:rPr>
                <a:t>Surface air temperature, pressure, wind, and moisture (</a:t>
              </a:r>
              <a:r>
                <a:rPr lang="en-US" altLang="zh-CN" sz="1200" b="0" dirty="0">
                  <a:solidFill>
                    <a:srgbClr val="FF0000"/>
                  </a:solidFill>
                  <a:ea typeface="SimSun" charset="-122"/>
                </a:rPr>
                <a:t>optional</a:t>
              </a:r>
              <a:r>
                <a:rPr lang="en-US" altLang="zh-CN" sz="1200" b="0" dirty="0">
                  <a:solidFill>
                    <a:schemeClr val="tx1"/>
                  </a:solidFill>
                  <a:ea typeface="SimSun" charset="-122"/>
                </a:rPr>
                <a:t>)</a:t>
              </a:r>
            </a:p>
          </p:txBody>
        </p:sp>
        <p:sp>
          <p:nvSpPr>
            <p:cNvPr id="11" name="AutoShape 10"/>
            <p:cNvSpPr>
              <a:spLocks noChangeArrowheads="1"/>
            </p:cNvSpPr>
            <p:nvPr/>
          </p:nvSpPr>
          <p:spPr bwMode="auto">
            <a:xfrm>
              <a:off x="96" y="2050"/>
              <a:ext cx="1787" cy="355"/>
            </a:xfrm>
            <a:prstGeom prst="flowChartInputOutput">
              <a:avLst/>
            </a:prstGeom>
            <a:solidFill>
              <a:srgbClr val="9999FF"/>
            </a:solidFill>
            <a:ln w="12700">
              <a:solidFill>
                <a:schemeClr val="tx1"/>
              </a:solidFill>
              <a:miter lim="800000"/>
              <a:headEnd/>
              <a:tailEnd/>
            </a:ln>
          </p:spPr>
          <p:txBody>
            <a:bodyPr lIns="9144" rIns="9144" anchor="ctr"/>
            <a:lstStyle>
              <a:lvl1pPr>
                <a:defRPr sz="1600" b="1">
                  <a:solidFill>
                    <a:srgbClr val="FFFF00"/>
                  </a:solidFill>
                  <a:latin typeface="Arial" charset="0"/>
                  <a:ea typeface="ＭＳ Ｐゴシック" charset="-128"/>
                </a:defRPr>
              </a:lvl1pPr>
              <a:lvl2pPr marL="37931725" indent="-37474525">
                <a:defRPr sz="1600" b="1">
                  <a:solidFill>
                    <a:srgbClr val="FFFF00"/>
                  </a:solidFill>
                  <a:latin typeface="Arial" charset="0"/>
                  <a:ea typeface="ＭＳ Ｐゴシック" charset="-128"/>
                </a:defRPr>
              </a:lvl2pPr>
              <a:lvl3pPr>
                <a:defRPr sz="1600" b="1">
                  <a:solidFill>
                    <a:srgbClr val="FFFF00"/>
                  </a:solidFill>
                  <a:latin typeface="Arial" charset="0"/>
                  <a:ea typeface="ＭＳ Ｐゴシック" charset="-128"/>
                </a:defRPr>
              </a:lvl3pPr>
              <a:lvl4pPr>
                <a:defRPr sz="1600" b="1">
                  <a:solidFill>
                    <a:srgbClr val="FFFF00"/>
                  </a:solidFill>
                  <a:latin typeface="Arial" charset="0"/>
                  <a:ea typeface="ＭＳ Ｐゴシック" charset="-128"/>
                </a:defRPr>
              </a:lvl4pPr>
              <a:lvl5pPr>
                <a:defRPr sz="1600" b="1">
                  <a:solidFill>
                    <a:srgbClr val="FFFF00"/>
                  </a:solidFill>
                  <a:latin typeface="Arial" charset="0"/>
                  <a:ea typeface="ＭＳ Ｐゴシック" charset="-128"/>
                </a:defRPr>
              </a:lvl5pPr>
              <a:lvl6pPr marL="457200" eaLnBrk="0" fontAlgn="base" hangingPunct="0">
                <a:spcBef>
                  <a:spcPct val="0"/>
                </a:spcBef>
                <a:spcAft>
                  <a:spcPct val="0"/>
                </a:spcAft>
                <a:defRPr sz="1600" b="1">
                  <a:solidFill>
                    <a:srgbClr val="FFFF00"/>
                  </a:solidFill>
                  <a:latin typeface="Arial" charset="0"/>
                  <a:ea typeface="ＭＳ Ｐゴシック" charset="-128"/>
                </a:defRPr>
              </a:lvl6pPr>
              <a:lvl7pPr marL="914400" eaLnBrk="0" fontAlgn="base" hangingPunct="0">
                <a:spcBef>
                  <a:spcPct val="0"/>
                </a:spcBef>
                <a:spcAft>
                  <a:spcPct val="0"/>
                </a:spcAft>
                <a:defRPr sz="1600" b="1">
                  <a:solidFill>
                    <a:srgbClr val="FFFF00"/>
                  </a:solidFill>
                  <a:latin typeface="Arial" charset="0"/>
                  <a:ea typeface="ＭＳ Ｐゴシック" charset="-128"/>
                </a:defRPr>
              </a:lvl7pPr>
              <a:lvl8pPr marL="1371600" eaLnBrk="0" fontAlgn="base" hangingPunct="0">
                <a:spcBef>
                  <a:spcPct val="0"/>
                </a:spcBef>
                <a:spcAft>
                  <a:spcPct val="0"/>
                </a:spcAft>
                <a:defRPr sz="1600" b="1">
                  <a:solidFill>
                    <a:srgbClr val="FFFF00"/>
                  </a:solidFill>
                  <a:latin typeface="Arial" charset="0"/>
                  <a:ea typeface="ＭＳ Ｐゴシック" charset="-128"/>
                </a:defRPr>
              </a:lvl8pPr>
              <a:lvl9pPr marL="1828800" eaLnBrk="0" fontAlgn="base" hangingPunct="0">
                <a:spcBef>
                  <a:spcPct val="0"/>
                </a:spcBef>
                <a:spcAft>
                  <a:spcPct val="0"/>
                </a:spcAft>
                <a:defRPr sz="1600" b="1">
                  <a:solidFill>
                    <a:srgbClr val="FFFF00"/>
                  </a:solidFill>
                  <a:latin typeface="Arial" charset="0"/>
                  <a:ea typeface="ＭＳ Ｐゴシック" charset="-128"/>
                </a:defRPr>
              </a:lvl9pPr>
            </a:lstStyle>
            <a:p>
              <a:r>
                <a:rPr lang="en-US" altLang="zh-CN" sz="1200" b="0">
                  <a:solidFill>
                    <a:schemeClr val="tx1"/>
                  </a:solidFill>
                  <a:ea typeface="SimSun" charset="-122"/>
                </a:rPr>
                <a:t>Cloud mask, ice physical properties, snow cover, sea/lake mask</a:t>
              </a:r>
            </a:p>
          </p:txBody>
        </p:sp>
        <p:sp>
          <p:nvSpPr>
            <p:cNvPr id="12" name="AutoShape 11"/>
            <p:cNvSpPr>
              <a:spLocks noChangeArrowheads="1"/>
            </p:cNvSpPr>
            <p:nvPr/>
          </p:nvSpPr>
          <p:spPr bwMode="auto">
            <a:xfrm>
              <a:off x="1665" y="2241"/>
              <a:ext cx="717" cy="180"/>
            </a:xfrm>
            <a:prstGeom prst="flowChartInputOutput">
              <a:avLst/>
            </a:prstGeom>
            <a:solidFill>
              <a:srgbClr val="9999FF"/>
            </a:solidFill>
            <a:ln w="12700">
              <a:solidFill>
                <a:schemeClr val="tx1"/>
              </a:solidFill>
              <a:miter lim="800000"/>
              <a:headEnd/>
              <a:tailEnd/>
            </a:ln>
          </p:spPr>
          <p:txBody>
            <a:bodyPr lIns="9144" rIns="9144" anchor="ctr"/>
            <a:lstStyle>
              <a:lvl1pPr>
                <a:defRPr sz="1600" b="1">
                  <a:solidFill>
                    <a:srgbClr val="FFFF00"/>
                  </a:solidFill>
                  <a:latin typeface="Arial" charset="0"/>
                  <a:ea typeface="ＭＳ Ｐゴシック" charset="-128"/>
                </a:defRPr>
              </a:lvl1pPr>
              <a:lvl2pPr marL="37931725" indent="-37474525">
                <a:defRPr sz="1600" b="1">
                  <a:solidFill>
                    <a:srgbClr val="FFFF00"/>
                  </a:solidFill>
                  <a:latin typeface="Arial" charset="0"/>
                  <a:ea typeface="ＭＳ Ｐゴシック" charset="-128"/>
                </a:defRPr>
              </a:lvl2pPr>
              <a:lvl3pPr>
                <a:defRPr sz="1600" b="1">
                  <a:solidFill>
                    <a:srgbClr val="FFFF00"/>
                  </a:solidFill>
                  <a:latin typeface="Arial" charset="0"/>
                  <a:ea typeface="ＭＳ Ｐゴシック" charset="-128"/>
                </a:defRPr>
              </a:lvl3pPr>
              <a:lvl4pPr>
                <a:defRPr sz="1600" b="1">
                  <a:solidFill>
                    <a:srgbClr val="FFFF00"/>
                  </a:solidFill>
                  <a:latin typeface="Arial" charset="0"/>
                  <a:ea typeface="ＭＳ Ｐゴシック" charset="-128"/>
                </a:defRPr>
              </a:lvl4pPr>
              <a:lvl5pPr>
                <a:defRPr sz="1600" b="1">
                  <a:solidFill>
                    <a:srgbClr val="FFFF00"/>
                  </a:solidFill>
                  <a:latin typeface="Arial" charset="0"/>
                  <a:ea typeface="ＭＳ Ｐゴシック" charset="-128"/>
                </a:defRPr>
              </a:lvl5pPr>
              <a:lvl6pPr marL="457200" eaLnBrk="0" fontAlgn="base" hangingPunct="0">
                <a:spcBef>
                  <a:spcPct val="0"/>
                </a:spcBef>
                <a:spcAft>
                  <a:spcPct val="0"/>
                </a:spcAft>
                <a:defRPr sz="1600" b="1">
                  <a:solidFill>
                    <a:srgbClr val="FFFF00"/>
                  </a:solidFill>
                  <a:latin typeface="Arial" charset="0"/>
                  <a:ea typeface="ＭＳ Ｐゴシック" charset="-128"/>
                </a:defRPr>
              </a:lvl6pPr>
              <a:lvl7pPr marL="914400" eaLnBrk="0" fontAlgn="base" hangingPunct="0">
                <a:spcBef>
                  <a:spcPct val="0"/>
                </a:spcBef>
                <a:spcAft>
                  <a:spcPct val="0"/>
                </a:spcAft>
                <a:defRPr sz="1600" b="1">
                  <a:solidFill>
                    <a:srgbClr val="FFFF00"/>
                  </a:solidFill>
                  <a:latin typeface="Arial" charset="0"/>
                  <a:ea typeface="ＭＳ Ｐゴシック" charset="-128"/>
                </a:defRPr>
              </a:lvl7pPr>
              <a:lvl8pPr marL="1371600" eaLnBrk="0" fontAlgn="base" hangingPunct="0">
                <a:spcBef>
                  <a:spcPct val="0"/>
                </a:spcBef>
                <a:spcAft>
                  <a:spcPct val="0"/>
                </a:spcAft>
                <a:defRPr sz="1600" b="1">
                  <a:solidFill>
                    <a:srgbClr val="FFFF00"/>
                  </a:solidFill>
                  <a:latin typeface="Arial" charset="0"/>
                  <a:ea typeface="ＭＳ Ｐゴシック" charset="-128"/>
                </a:defRPr>
              </a:lvl8pPr>
              <a:lvl9pPr marL="1828800" eaLnBrk="0" fontAlgn="base" hangingPunct="0">
                <a:spcBef>
                  <a:spcPct val="0"/>
                </a:spcBef>
                <a:spcAft>
                  <a:spcPct val="0"/>
                </a:spcAft>
                <a:defRPr sz="1600" b="1">
                  <a:solidFill>
                    <a:srgbClr val="FFFF00"/>
                  </a:solidFill>
                  <a:latin typeface="Arial" charset="0"/>
                  <a:ea typeface="ＭＳ Ｐゴシック" charset="-128"/>
                </a:defRPr>
              </a:lvl9pPr>
            </a:lstStyle>
            <a:p>
              <a:r>
                <a:rPr lang="en-US" altLang="zh-CN" sz="1200" b="0" dirty="0">
                  <a:solidFill>
                    <a:schemeClr val="tx1"/>
                  </a:solidFill>
                  <a:ea typeface="SimSun" charset="-122"/>
                </a:rPr>
                <a:t>Ice type</a:t>
              </a:r>
            </a:p>
          </p:txBody>
        </p:sp>
        <p:sp>
          <p:nvSpPr>
            <p:cNvPr id="13" name="AutoShape 12"/>
            <p:cNvSpPr>
              <a:spLocks noChangeArrowheads="1"/>
            </p:cNvSpPr>
            <p:nvPr/>
          </p:nvSpPr>
          <p:spPr bwMode="auto">
            <a:xfrm>
              <a:off x="1609" y="2601"/>
              <a:ext cx="694" cy="227"/>
            </a:xfrm>
            <a:prstGeom prst="flowChartPredefinedProcess">
              <a:avLst/>
            </a:prstGeom>
            <a:solidFill>
              <a:srgbClr val="CCECFF"/>
            </a:solidFill>
            <a:ln w="12700">
              <a:solidFill>
                <a:schemeClr val="tx1"/>
              </a:solidFill>
              <a:miter lim="800000"/>
              <a:headEnd/>
              <a:tailEnd/>
            </a:ln>
          </p:spPr>
          <p:txBody>
            <a:bodyPr lIns="18000" tIns="18000" rIns="18000" bIns="18000" anchor="ctr"/>
            <a:lstStyle>
              <a:lvl1pPr>
                <a:defRPr sz="1600" b="1">
                  <a:solidFill>
                    <a:srgbClr val="FFFF00"/>
                  </a:solidFill>
                  <a:latin typeface="Arial" charset="0"/>
                  <a:ea typeface="ＭＳ Ｐゴシック" charset="-128"/>
                </a:defRPr>
              </a:lvl1pPr>
              <a:lvl2pPr marL="37931725" indent="-37474525">
                <a:defRPr sz="1600" b="1">
                  <a:solidFill>
                    <a:srgbClr val="FFFF00"/>
                  </a:solidFill>
                  <a:latin typeface="Arial" charset="0"/>
                  <a:ea typeface="ＭＳ Ｐゴシック" charset="-128"/>
                </a:defRPr>
              </a:lvl2pPr>
              <a:lvl3pPr>
                <a:defRPr sz="1600" b="1">
                  <a:solidFill>
                    <a:srgbClr val="FFFF00"/>
                  </a:solidFill>
                  <a:latin typeface="Arial" charset="0"/>
                  <a:ea typeface="ＭＳ Ｐゴシック" charset="-128"/>
                </a:defRPr>
              </a:lvl3pPr>
              <a:lvl4pPr>
                <a:defRPr sz="1600" b="1">
                  <a:solidFill>
                    <a:srgbClr val="FFFF00"/>
                  </a:solidFill>
                  <a:latin typeface="Arial" charset="0"/>
                  <a:ea typeface="ＭＳ Ｐゴシック" charset="-128"/>
                </a:defRPr>
              </a:lvl4pPr>
              <a:lvl5pPr>
                <a:defRPr sz="1600" b="1">
                  <a:solidFill>
                    <a:srgbClr val="FFFF00"/>
                  </a:solidFill>
                  <a:latin typeface="Arial" charset="0"/>
                  <a:ea typeface="ＭＳ Ｐゴシック" charset="-128"/>
                </a:defRPr>
              </a:lvl5pPr>
              <a:lvl6pPr marL="457200" eaLnBrk="0" fontAlgn="base" hangingPunct="0">
                <a:spcBef>
                  <a:spcPct val="0"/>
                </a:spcBef>
                <a:spcAft>
                  <a:spcPct val="0"/>
                </a:spcAft>
                <a:defRPr sz="1600" b="1">
                  <a:solidFill>
                    <a:srgbClr val="FFFF00"/>
                  </a:solidFill>
                  <a:latin typeface="Arial" charset="0"/>
                  <a:ea typeface="ＭＳ Ｐゴシック" charset="-128"/>
                </a:defRPr>
              </a:lvl6pPr>
              <a:lvl7pPr marL="914400" eaLnBrk="0" fontAlgn="base" hangingPunct="0">
                <a:spcBef>
                  <a:spcPct val="0"/>
                </a:spcBef>
                <a:spcAft>
                  <a:spcPct val="0"/>
                </a:spcAft>
                <a:defRPr sz="1600" b="1">
                  <a:solidFill>
                    <a:srgbClr val="FFFF00"/>
                  </a:solidFill>
                  <a:latin typeface="Arial" charset="0"/>
                  <a:ea typeface="ＭＳ Ｐゴシック" charset="-128"/>
                </a:defRPr>
              </a:lvl7pPr>
              <a:lvl8pPr marL="1371600" eaLnBrk="0" fontAlgn="base" hangingPunct="0">
                <a:spcBef>
                  <a:spcPct val="0"/>
                </a:spcBef>
                <a:spcAft>
                  <a:spcPct val="0"/>
                </a:spcAft>
                <a:defRPr sz="1600" b="1">
                  <a:solidFill>
                    <a:srgbClr val="FFFF00"/>
                  </a:solidFill>
                  <a:latin typeface="Arial" charset="0"/>
                  <a:ea typeface="ＭＳ Ｐゴシック" charset="-128"/>
                </a:defRPr>
              </a:lvl8pPr>
              <a:lvl9pPr marL="1828800" eaLnBrk="0" fontAlgn="base" hangingPunct="0">
                <a:spcBef>
                  <a:spcPct val="0"/>
                </a:spcBef>
                <a:spcAft>
                  <a:spcPct val="0"/>
                </a:spcAft>
                <a:defRPr sz="1600" b="1">
                  <a:solidFill>
                    <a:srgbClr val="FFFF00"/>
                  </a:solidFill>
                  <a:latin typeface="Arial" charset="0"/>
                  <a:ea typeface="ＭＳ Ｐゴシック" charset="-128"/>
                </a:defRPr>
              </a:lvl9pPr>
            </a:lstStyle>
            <a:p>
              <a:r>
                <a:rPr lang="en-US" altLang="zh-CN" sz="1200" b="0">
                  <a:solidFill>
                    <a:schemeClr val="tx1"/>
                  </a:solidFill>
                  <a:ea typeface="SimSun" charset="-122"/>
                </a:rPr>
                <a:t>Surface albedo</a:t>
              </a:r>
            </a:p>
          </p:txBody>
        </p:sp>
        <p:sp>
          <p:nvSpPr>
            <p:cNvPr id="14" name="AutoShape 13"/>
            <p:cNvSpPr>
              <a:spLocks noChangeArrowheads="1"/>
            </p:cNvSpPr>
            <p:nvPr/>
          </p:nvSpPr>
          <p:spPr bwMode="auto">
            <a:xfrm>
              <a:off x="628" y="2601"/>
              <a:ext cx="718" cy="241"/>
            </a:xfrm>
            <a:prstGeom prst="flowChartProcess">
              <a:avLst/>
            </a:prstGeom>
            <a:solidFill>
              <a:srgbClr val="CCFF99"/>
            </a:solidFill>
            <a:ln w="12700">
              <a:solidFill>
                <a:schemeClr val="tx1"/>
              </a:solidFill>
              <a:miter lim="800000"/>
              <a:headEnd/>
              <a:tailEnd/>
            </a:ln>
          </p:spPr>
          <p:txBody>
            <a:bodyPr anchor="ctr"/>
            <a:lstStyle>
              <a:lvl1pPr>
                <a:defRPr sz="1600" b="1">
                  <a:solidFill>
                    <a:srgbClr val="FFFF00"/>
                  </a:solidFill>
                  <a:latin typeface="Arial" charset="0"/>
                  <a:ea typeface="ＭＳ Ｐゴシック" charset="-128"/>
                </a:defRPr>
              </a:lvl1pPr>
              <a:lvl2pPr marL="37931725" indent="-37474525">
                <a:defRPr sz="1600" b="1">
                  <a:solidFill>
                    <a:srgbClr val="FFFF00"/>
                  </a:solidFill>
                  <a:latin typeface="Arial" charset="0"/>
                  <a:ea typeface="ＭＳ Ｐゴシック" charset="-128"/>
                </a:defRPr>
              </a:lvl2pPr>
              <a:lvl3pPr>
                <a:defRPr sz="1600" b="1">
                  <a:solidFill>
                    <a:srgbClr val="FFFF00"/>
                  </a:solidFill>
                  <a:latin typeface="Arial" charset="0"/>
                  <a:ea typeface="ＭＳ Ｐゴシック" charset="-128"/>
                </a:defRPr>
              </a:lvl3pPr>
              <a:lvl4pPr>
                <a:defRPr sz="1600" b="1">
                  <a:solidFill>
                    <a:srgbClr val="FFFF00"/>
                  </a:solidFill>
                  <a:latin typeface="Arial" charset="0"/>
                  <a:ea typeface="ＭＳ Ｐゴシック" charset="-128"/>
                </a:defRPr>
              </a:lvl4pPr>
              <a:lvl5pPr>
                <a:defRPr sz="1600" b="1">
                  <a:solidFill>
                    <a:srgbClr val="FFFF00"/>
                  </a:solidFill>
                  <a:latin typeface="Arial" charset="0"/>
                  <a:ea typeface="ＭＳ Ｐゴシック" charset="-128"/>
                </a:defRPr>
              </a:lvl5pPr>
              <a:lvl6pPr marL="457200" eaLnBrk="0" fontAlgn="base" hangingPunct="0">
                <a:spcBef>
                  <a:spcPct val="0"/>
                </a:spcBef>
                <a:spcAft>
                  <a:spcPct val="0"/>
                </a:spcAft>
                <a:defRPr sz="1600" b="1">
                  <a:solidFill>
                    <a:srgbClr val="FFFF00"/>
                  </a:solidFill>
                  <a:latin typeface="Arial" charset="0"/>
                  <a:ea typeface="ＭＳ Ｐゴシック" charset="-128"/>
                </a:defRPr>
              </a:lvl6pPr>
              <a:lvl7pPr marL="914400" eaLnBrk="0" fontAlgn="base" hangingPunct="0">
                <a:spcBef>
                  <a:spcPct val="0"/>
                </a:spcBef>
                <a:spcAft>
                  <a:spcPct val="0"/>
                </a:spcAft>
                <a:defRPr sz="1600" b="1">
                  <a:solidFill>
                    <a:srgbClr val="FFFF00"/>
                  </a:solidFill>
                  <a:latin typeface="Arial" charset="0"/>
                  <a:ea typeface="ＭＳ Ｐゴシック" charset="-128"/>
                </a:defRPr>
              </a:lvl7pPr>
              <a:lvl8pPr marL="1371600" eaLnBrk="0" fontAlgn="base" hangingPunct="0">
                <a:spcBef>
                  <a:spcPct val="0"/>
                </a:spcBef>
                <a:spcAft>
                  <a:spcPct val="0"/>
                </a:spcAft>
                <a:defRPr sz="1600" b="1">
                  <a:solidFill>
                    <a:srgbClr val="FFFF00"/>
                  </a:solidFill>
                  <a:latin typeface="Arial" charset="0"/>
                  <a:ea typeface="ＭＳ Ｐゴシック" charset="-128"/>
                </a:defRPr>
              </a:lvl8pPr>
              <a:lvl9pPr marL="1828800" eaLnBrk="0" fontAlgn="base" hangingPunct="0">
                <a:spcBef>
                  <a:spcPct val="0"/>
                </a:spcBef>
                <a:spcAft>
                  <a:spcPct val="0"/>
                </a:spcAft>
                <a:defRPr sz="1600" b="1">
                  <a:solidFill>
                    <a:srgbClr val="FFFF00"/>
                  </a:solidFill>
                  <a:latin typeface="Arial" charset="0"/>
                  <a:ea typeface="ＭＳ Ｐゴシック" charset="-128"/>
                </a:defRPr>
              </a:lvl9pPr>
            </a:lstStyle>
            <a:p>
              <a:r>
                <a:rPr lang="en-US" altLang="zh-CN" sz="1200" b="0">
                  <a:solidFill>
                    <a:schemeClr val="tx1"/>
                  </a:solidFill>
                  <a:ea typeface="SimSun" charset="-122"/>
                </a:rPr>
                <a:t>For each pixel</a:t>
              </a:r>
            </a:p>
          </p:txBody>
        </p:sp>
        <p:sp>
          <p:nvSpPr>
            <p:cNvPr id="15" name="AutoShape 14"/>
            <p:cNvSpPr>
              <a:spLocks noChangeArrowheads="1"/>
            </p:cNvSpPr>
            <p:nvPr/>
          </p:nvSpPr>
          <p:spPr bwMode="auto">
            <a:xfrm>
              <a:off x="2495" y="2601"/>
              <a:ext cx="742" cy="238"/>
            </a:xfrm>
            <a:prstGeom prst="flowChartPredefinedProcess">
              <a:avLst/>
            </a:prstGeom>
            <a:solidFill>
              <a:srgbClr val="CCECFF"/>
            </a:solidFill>
            <a:ln w="12700">
              <a:solidFill>
                <a:schemeClr val="tx1"/>
              </a:solidFill>
              <a:miter lim="800000"/>
              <a:headEnd/>
              <a:tailEnd/>
            </a:ln>
          </p:spPr>
          <p:txBody>
            <a:bodyPr lIns="18000" tIns="18000" rIns="18000" bIns="18000" anchor="ctr"/>
            <a:lstStyle>
              <a:lvl1pPr>
                <a:defRPr sz="1600" b="1">
                  <a:solidFill>
                    <a:srgbClr val="FFFF00"/>
                  </a:solidFill>
                  <a:latin typeface="Arial" charset="0"/>
                  <a:ea typeface="ＭＳ Ｐゴシック" charset="-128"/>
                </a:defRPr>
              </a:lvl1pPr>
              <a:lvl2pPr marL="37931725" indent="-37474525">
                <a:defRPr sz="1600" b="1">
                  <a:solidFill>
                    <a:srgbClr val="FFFF00"/>
                  </a:solidFill>
                  <a:latin typeface="Arial" charset="0"/>
                  <a:ea typeface="ＭＳ Ｐゴシック" charset="-128"/>
                </a:defRPr>
              </a:lvl2pPr>
              <a:lvl3pPr>
                <a:defRPr sz="1600" b="1">
                  <a:solidFill>
                    <a:srgbClr val="FFFF00"/>
                  </a:solidFill>
                  <a:latin typeface="Arial" charset="0"/>
                  <a:ea typeface="ＭＳ Ｐゴシック" charset="-128"/>
                </a:defRPr>
              </a:lvl3pPr>
              <a:lvl4pPr>
                <a:defRPr sz="1600" b="1">
                  <a:solidFill>
                    <a:srgbClr val="FFFF00"/>
                  </a:solidFill>
                  <a:latin typeface="Arial" charset="0"/>
                  <a:ea typeface="ＭＳ Ｐゴシック" charset="-128"/>
                </a:defRPr>
              </a:lvl4pPr>
              <a:lvl5pPr>
                <a:defRPr sz="1600" b="1">
                  <a:solidFill>
                    <a:srgbClr val="FFFF00"/>
                  </a:solidFill>
                  <a:latin typeface="Arial" charset="0"/>
                  <a:ea typeface="ＭＳ Ｐゴシック" charset="-128"/>
                </a:defRPr>
              </a:lvl5pPr>
              <a:lvl6pPr marL="457200" eaLnBrk="0" fontAlgn="base" hangingPunct="0">
                <a:spcBef>
                  <a:spcPct val="0"/>
                </a:spcBef>
                <a:spcAft>
                  <a:spcPct val="0"/>
                </a:spcAft>
                <a:defRPr sz="1600" b="1">
                  <a:solidFill>
                    <a:srgbClr val="FFFF00"/>
                  </a:solidFill>
                  <a:latin typeface="Arial" charset="0"/>
                  <a:ea typeface="ＭＳ Ｐゴシック" charset="-128"/>
                </a:defRPr>
              </a:lvl6pPr>
              <a:lvl7pPr marL="914400" eaLnBrk="0" fontAlgn="base" hangingPunct="0">
                <a:spcBef>
                  <a:spcPct val="0"/>
                </a:spcBef>
                <a:spcAft>
                  <a:spcPct val="0"/>
                </a:spcAft>
                <a:defRPr sz="1600" b="1">
                  <a:solidFill>
                    <a:srgbClr val="FFFF00"/>
                  </a:solidFill>
                  <a:latin typeface="Arial" charset="0"/>
                  <a:ea typeface="ＭＳ Ｐゴシック" charset="-128"/>
                </a:defRPr>
              </a:lvl7pPr>
              <a:lvl8pPr marL="1371600" eaLnBrk="0" fontAlgn="base" hangingPunct="0">
                <a:spcBef>
                  <a:spcPct val="0"/>
                </a:spcBef>
                <a:spcAft>
                  <a:spcPct val="0"/>
                </a:spcAft>
                <a:defRPr sz="1600" b="1">
                  <a:solidFill>
                    <a:srgbClr val="FFFF00"/>
                  </a:solidFill>
                  <a:latin typeface="Arial" charset="0"/>
                  <a:ea typeface="ＭＳ Ｐゴシック" charset="-128"/>
                </a:defRPr>
              </a:lvl8pPr>
              <a:lvl9pPr marL="1828800" eaLnBrk="0" fontAlgn="base" hangingPunct="0">
                <a:spcBef>
                  <a:spcPct val="0"/>
                </a:spcBef>
                <a:spcAft>
                  <a:spcPct val="0"/>
                </a:spcAft>
                <a:defRPr sz="1600" b="1">
                  <a:solidFill>
                    <a:srgbClr val="FFFF00"/>
                  </a:solidFill>
                  <a:latin typeface="Arial" charset="0"/>
                  <a:ea typeface="ＭＳ Ｐゴシック" charset="-128"/>
                </a:defRPr>
              </a:lvl9pPr>
            </a:lstStyle>
            <a:p>
              <a:r>
                <a:rPr lang="en-US" altLang="zh-CN" sz="1200" b="0" dirty="0">
                  <a:solidFill>
                    <a:schemeClr val="tx1"/>
                  </a:solidFill>
                  <a:ea typeface="SimSun" charset="-122"/>
                </a:rPr>
                <a:t>Surface temperature</a:t>
              </a:r>
            </a:p>
          </p:txBody>
        </p:sp>
        <p:sp>
          <p:nvSpPr>
            <p:cNvPr id="16" name="AutoShape 15"/>
            <p:cNvSpPr>
              <a:spLocks noChangeArrowheads="1"/>
            </p:cNvSpPr>
            <p:nvPr/>
          </p:nvSpPr>
          <p:spPr bwMode="auto">
            <a:xfrm>
              <a:off x="3436" y="2601"/>
              <a:ext cx="885" cy="238"/>
            </a:xfrm>
            <a:prstGeom prst="flowChartPredefinedProcess">
              <a:avLst/>
            </a:prstGeom>
            <a:solidFill>
              <a:srgbClr val="CCECFF"/>
            </a:solidFill>
            <a:ln w="12700">
              <a:solidFill>
                <a:schemeClr val="tx1"/>
              </a:solidFill>
              <a:miter lim="800000"/>
              <a:headEnd/>
              <a:tailEnd/>
            </a:ln>
          </p:spPr>
          <p:txBody>
            <a:bodyPr lIns="18000" tIns="18000" rIns="18000" bIns="18000" anchor="ctr"/>
            <a:lstStyle>
              <a:lvl1pPr>
                <a:defRPr sz="1600" b="1">
                  <a:solidFill>
                    <a:srgbClr val="FFFF00"/>
                  </a:solidFill>
                  <a:latin typeface="Arial" charset="0"/>
                  <a:ea typeface="ＭＳ Ｐゴシック" charset="-128"/>
                </a:defRPr>
              </a:lvl1pPr>
              <a:lvl2pPr marL="37931725" indent="-37474525">
                <a:defRPr sz="1600" b="1">
                  <a:solidFill>
                    <a:srgbClr val="FFFF00"/>
                  </a:solidFill>
                  <a:latin typeface="Arial" charset="0"/>
                  <a:ea typeface="ＭＳ Ｐゴシック" charset="-128"/>
                </a:defRPr>
              </a:lvl2pPr>
              <a:lvl3pPr>
                <a:defRPr sz="1600" b="1">
                  <a:solidFill>
                    <a:srgbClr val="FFFF00"/>
                  </a:solidFill>
                  <a:latin typeface="Arial" charset="0"/>
                  <a:ea typeface="ＭＳ Ｐゴシック" charset="-128"/>
                </a:defRPr>
              </a:lvl3pPr>
              <a:lvl4pPr>
                <a:defRPr sz="1600" b="1">
                  <a:solidFill>
                    <a:srgbClr val="FFFF00"/>
                  </a:solidFill>
                  <a:latin typeface="Arial" charset="0"/>
                  <a:ea typeface="ＭＳ Ｐゴシック" charset="-128"/>
                </a:defRPr>
              </a:lvl4pPr>
              <a:lvl5pPr>
                <a:defRPr sz="1600" b="1">
                  <a:solidFill>
                    <a:srgbClr val="FFFF00"/>
                  </a:solidFill>
                  <a:latin typeface="Arial" charset="0"/>
                  <a:ea typeface="ＭＳ Ｐゴシック" charset="-128"/>
                </a:defRPr>
              </a:lvl5pPr>
              <a:lvl6pPr marL="457200" eaLnBrk="0" fontAlgn="base" hangingPunct="0">
                <a:spcBef>
                  <a:spcPct val="0"/>
                </a:spcBef>
                <a:spcAft>
                  <a:spcPct val="0"/>
                </a:spcAft>
                <a:defRPr sz="1600" b="1">
                  <a:solidFill>
                    <a:srgbClr val="FFFF00"/>
                  </a:solidFill>
                  <a:latin typeface="Arial" charset="0"/>
                  <a:ea typeface="ＭＳ Ｐゴシック" charset="-128"/>
                </a:defRPr>
              </a:lvl6pPr>
              <a:lvl7pPr marL="914400" eaLnBrk="0" fontAlgn="base" hangingPunct="0">
                <a:spcBef>
                  <a:spcPct val="0"/>
                </a:spcBef>
                <a:spcAft>
                  <a:spcPct val="0"/>
                </a:spcAft>
                <a:defRPr sz="1600" b="1">
                  <a:solidFill>
                    <a:srgbClr val="FFFF00"/>
                  </a:solidFill>
                  <a:latin typeface="Arial" charset="0"/>
                  <a:ea typeface="ＭＳ Ｐゴシック" charset="-128"/>
                </a:defRPr>
              </a:lvl7pPr>
              <a:lvl8pPr marL="1371600" eaLnBrk="0" fontAlgn="base" hangingPunct="0">
                <a:spcBef>
                  <a:spcPct val="0"/>
                </a:spcBef>
                <a:spcAft>
                  <a:spcPct val="0"/>
                </a:spcAft>
                <a:defRPr sz="1600" b="1">
                  <a:solidFill>
                    <a:srgbClr val="FFFF00"/>
                  </a:solidFill>
                  <a:latin typeface="Arial" charset="0"/>
                  <a:ea typeface="ＭＳ Ｐゴシック" charset="-128"/>
                </a:defRPr>
              </a:lvl8pPr>
              <a:lvl9pPr marL="1828800" eaLnBrk="0" fontAlgn="base" hangingPunct="0">
                <a:spcBef>
                  <a:spcPct val="0"/>
                </a:spcBef>
                <a:spcAft>
                  <a:spcPct val="0"/>
                </a:spcAft>
                <a:defRPr sz="1600" b="1">
                  <a:solidFill>
                    <a:srgbClr val="FFFF00"/>
                  </a:solidFill>
                  <a:latin typeface="Arial" charset="0"/>
                  <a:ea typeface="ＭＳ Ｐゴシック" charset="-128"/>
                </a:defRPr>
              </a:lvl9pPr>
            </a:lstStyle>
            <a:p>
              <a:r>
                <a:rPr lang="en-US" altLang="zh-CN" sz="1200" b="0">
                  <a:solidFill>
                    <a:schemeClr val="tx1"/>
                  </a:solidFill>
                  <a:ea typeface="SimSun" charset="-122"/>
                </a:rPr>
                <a:t>Surface radiative fluxes</a:t>
              </a:r>
            </a:p>
          </p:txBody>
        </p:sp>
        <p:sp>
          <p:nvSpPr>
            <p:cNvPr id="17" name="AutoShape 16"/>
            <p:cNvSpPr>
              <a:spLocks noChangeArrowheads="1"/>
            </p:cNvSpPr>
            <p:nvPr/>
          </p:nvSpPr>
          <p:spPr bwMode="auto">
            <a:xfrm>
              <a:off x="4490" y="2601"/>
              <a:ext cx="694" cy="238"/>
            </a:xfrm>
            <a:prstGeom prst="flowChartPredefinedProcess">
              <a:avLst/>
            </a:prstGeom>
            <a:solidFill>
              <a:srgbClr val="CCECFF"/>
            </a:solidFill>
            <a:ln w="12700">
              <a:solidFill>
                <a:schemeClr val="tx1"/>
              </a:solidFill>
              <a:miter lim="800000"/>
              <a:headEnd/>
              <a:tailEnd/>
            </a:ln>
          </p:spPr>
          <p:txBody>
            <a:bodyPr lIns="18000" tIns="18000" rIns="18000" bIns="18000" anchor="ctr"/>
            <a:lstStyle>
              <a:lvl1pPr>
                <a:defRPr sz="1600" b="1">
                  <a:solidFill>
                    <a:srgbClr val="FFFF00"/>
                  </a:solidFill>
                  <a:latin typeface="Arial" charset="0"/>
                  <a:ea typeface="ＭＳ Ｐゴシック" charset="-128"/>
                </a:defRPr>
              </a:lvl1pPr>
              <a:lvl2pPr marL="37931725" indent="-37474525">
                <a:defRPr sz="1600" b="1">
                  <a:solidFill>
                    <a:srgbClr val="FFFF00"/>
                  </a:solidFill>
                  <a:latin typeface="Arial" charset="0"/>
                  <a:ea typeface="ＭＳ Ｐゴシック" charset="-128"/>
                </a:defRPr>
              </a:lvl2pPr>
              <a:lvl3pPr>
                <a:defRPr sz="1600" b="1">
                  <a:solidFill>
                    <a:srgbClr val="FFFF00"/>
                  </a:solidFill>
                  <a:latin typeface="Arial" charset="0"/>
                  <a:ea typeface="ＭＳ Ｐゴシック" charset="-128"/>
                </a:defRPr>
              </a:lvl3pPr>
              <a:lvl4pPr>
                <a:defRPr sz="1600" b="1">
                  <a:solidFill>
                    <a:srgbClr val="FFFF00"/>
                  </a:solidFill>
                  <a:latin typeface="Arial" charset="0"/>
                  <a:ea typeface="ＭＳ Ｐゴシック" charset="-128"/>
                </a:defRPr>
              </a:lvl4pPr>
              <a:lvl5pPr>
                <a:defRPr sz="1600" b="1">
                  <a:solidFill>
                    <a:srgbClr val="FFFF00"/>
                  </a:solidFill>
                  <a:latin typeface="Arial" charset="0"/>
                  <a:ea typeface="ＭＳ Ｐゴシック" charset="-128"/>
                </a:defRPr>
              </a:lvl5pPr>
              <a:lvl6pPr marL="457200" eaLnBrk="0" fontAlgn="base" hangingPunct="0">
                <a:spcBef>
                  <a:spcPct val="0"/>
                </a:spcBef>
                <a:spcAft>
                  <a:spcPct val="0"/>
                </a:spcAft>
                <a:defRPr sz="1600" b="1">
                  <a:solidFill>
                    <a:srgbClr val="FFFF00"/>
                  </a:solidFill>
                  <a:latin typeface="Arial" charset="0"/>
                  <a:ea typeface="ＭＳ Ｐゴシック" charset="-128"/>
                </a:defRPr>
              </a:lvl6pPr>
              <a:lvl7pPr marL="914400" eaLnBrk="0" fontAlgn="base" hangingPunct="0">
                <a:spcBef>
                  <a:spcPct val="0"/>
                </a:spcBef>
                <a:spcAft>
                  <a:spcPct val="0"/>
                </a:spcAft>
                <a:defRPr sz="1600" b="1">
                  <a:solidFill>
                    <a:srgbClr val="FFFF00"/>
                  </a:solidFill>
                  <a:latin typeface="Arial" charset="0"/>
                  <a:ea typeface="ＭＳ Ｐゴシック" charset="-128"/>
                </a:defRPr>
              </a:lvl7pPr>
              <a:lvl8pPr marL="1371600" eaLnBrk="0" fontAlgn="base" hangingPunct="0">
                <a:spcBef>
                  <a:spcPct val="0"/>
                </a:spcBef>
                <a:spcAft>
                  <a:spcPct val="0"/>
                </a:spcAft>
                <a:defRPr sz="1600" b="1">
                  <a:solidFill>
                    <a:srgbClr val="FFFF00"/>
                  </a:solidFill>
                  <a:latin typeface="Arial" charset="0"/>
                  <a:ea typeface="ＭＳ Ｐゴシック" charset="-128"/>
                </a:defRPr>
              </a:lvl8pPr>
              <a:lvl9pPr marL="1828800" eaLnBrk="0" fontAlgn="base" hangingPunct="0">
                <a:spcBef>
                  <a:spcPct val="0"/>
                </a:spcBef>
                <a:spcAft>
                  <a:spcPct val="0"/>
                </a:spcAft>
                <a:defRPr sz="1600" b="1">
                  <a:solidFill>
                    <a:srgbClr val="FFFF00"/>
                  </a:solidFill>
                  <a:latin typeface="Arial" charset="0"/>
                  <a:ea typeface="ＭＳ Ｐゴシック" charset="-128"/>
                </a:defRPr>
              </a:lvl9pPr>
            </a:lstStyle>
            <a:p>
              <a:r>
                <a:rPr lang="en-US" altLang="zh-CN" sz="1200" b="0">
                  <a:solidFill>
                    <a:schemeClr val="tx1"/>
                  </a:solidFill>
                  <a:ea typeface="SimSun" charset="-122"/>
                </a:rPr>
                <a:t>Surface heat fluxes</a:t>
              </a:r>
            </a:p>
          </p:txBody>
        </p:sp>
        <p:sp>
          <p:nvSpPr>
            <p:cNvPr id="21" name="AutoShape 17"/>
            <p:cNvSpPr>
              <a:spLocks noChangeArrowheads="1"/>
            </p:cNvSpPr>
            <p:nvPr/>
          </p:nvSpPr>
          <p:spPr bwMode="auto">
            <a:xfrm>
              <a:off x="1609" y="2978"/>
              <a:ext cx="3027" cy="301"/>
            </a:xfrm>
            <a:prstGeom prst="flowChartProcess">
              <a:avLst/>
            </a:prstGeom>
            <a:solidFill>
              <a:srgbClr val="99CCFF"/>
            </a:solidFill>
            <a:ln w="12700">
              <a:solidFill>
                <a:schemeClr val="tx1"/>
              </a:solidFill>
              <a:miter lim="800000"/>
              <a:headEnd/>
              <a:tailEnd/>
            </a:ln>
          </p:spPr>
          <p:txBody>
            <a:bodyPr anchor="ctr"/>
            <a:lstStyle>
              <a:lvl1pPr>
                <a:defRPr sz="1600" b="1">
                  <a:solidFill>
                    <a:srgbClr val="FFFF00"/>
                  </a:solidFill>
                  <a:latin typeface="Arial" charset="0"/>
                  <a:ea typeface="ＭＳ Ｐゴシック" charset="-128"/>
                </a:defRPr>
              </a:lvl1pPr>
              <a:lvl2pPr marL="37931725" indent="-37474525">
                <a:defRPr sz="1600" b="1">
                  <a:solidFill>
                    <a:srgbClr val="FFFF00"/>
                  </a:solidFill>
                  <a:latin typeface="Arial" charset="0"/>
                  <a:ea typeface="ＭＳ Ｐゴシック" charset="-128"/>
                </a:defRPr>
              </a:lvl2pPr>
              <a:lvl3pPr>
                <a:defRPr sz="1600" b="1">
                  <a:solidFill>
                    <a:srgbClr val="FFFF00"/>
                  </a:solidFill>
                  <a:latin typeface="Arial" charset="0"/>
                  <a:ea typeface="ＭＳ Ｐゴシック" charset="-128"/>
                </a:defRPr>
              </a:lvl3pPr>
              <a:lvl4pPr>
                <a:defRPr sz="1600" b="1">
                  <a:solidFill>
                    <a:srgbClr val="FFFF00"/>
                  </a:solidFill>
                  <a:latin typeface="Arial" charset="0"/>
                  <a:ea typeface="ＭＳ Ｐゴシック" charset="-128"/>
                </a:defRPr>
              </a:lvl4pPr>
              <a:lvl5pPr>
                <a:defRPr sz="1600" b="1">
                  <a:solidFill>
                    <a:srgbClr val="FFFF00"/>
                  </a:solidFill>
                  <a:latin typeface="Arial" charset="0"/>
                  <a:ea typeface="ＭＳ Ｐゴシック" charset="-128"/>
                </a:defRPr>
              </a:lvl5pPr>
              <a:lvl6pPr marL="457200" eaLnBrk="0" fontAlgn="base" hangingPunct="0">
                <a:spcBef>
                  <a:spcPct val="0"/>
                </a:spcBef>
                <a:spcAft>
                  <a:spcPct val="0"/>
                </a:spcAft>
                <a:defRPr sz="1600" b="1">
                  <a:solidFill>
                    <a:srgbClr val="FFFF00"/>
                  </a:solidFill>
                  <a:latin typeface="Arial" charset="0"/>
                  <a:ea typeface="ＭＳ Ｐゴシック" charset="-128"/>
                </a:defRPr>
              </a:lvl6pPr>
              <a:lvl7pPr marL="914400" eaLnBrk="0" fontAlgn="base" hangingPunct="0">
                <a:spcBef>
                  <a:spcPct val="0"/>
                </a:spcBef>
                <a:spcAft>
                  <a:spcPct val="0"/>
                </a:spcAft>
                <a:defRPr sz="1600" b="1">
                  <a:solidFill>
                    <a:srgbClr val="FFFF00"/>
                  </a:solidFill>
                  <a:latin typeface="Arial" charset="0"/>
                  <a:ea typeface="ＭＳ Ｐゴシック" charset="-128"/>
                </a:defRPr>
              </a:lvl7pPr>
              <a:lvl8pPr marL="1371600" eaLnBrk="0" fontAlgn="base" hangingPunct="0">
                <a:spcBef>
                  <a:spcPct val="0"/>
                </a:spcBef>
                <a:spcAft>
                  <a:spcPct val="0"/>
                </a:spcAft>
                <a:defRPr sz="1600" b="1">
                  <a:solidFill>
                    <a:srgbClr val="FFFF00"/>
                  </a:solidFill>
                  <a:latin typeface="Arial" charset="0"/>
                  <a:ea typeface="ＭＳ Ｐゴシック" charset="-128"/>
                </a:defRPr>
              </a:lvl8pPr>
              <a:lvl9pPr marL="1828800" eaLnBrk="0" fontAlgn="base" hangingPunct="0">
                <a:spcBef>
                  <a:spcPct val="0"/>
                </a:spcBef>
                <a:spcAft>
                  <a:spcPct val="0"/>
                </a:spcAft>
                <a:defRPr sz="1600" b="1">
                  <a:solidFill>
                    <a:srgbClr val="FFFF00"/>
                  </a:solidFill>
                  <a:latin typeface="Arial" charset="0"/>
                  <a:ea typeface="ＭＳ Ｐゴシック" charset="-128"/>
                </a:defRPr>
              </a:lvl9pPr>
            </a:lstStyle>
            <a:p>
              <a:r>
                <a:rPr lang="en-US" altLang="zh-CN" sz="1400" dirty="0">
                  <a:solidFill>
                    <a:schemeClr val="tx1"/>
                  </a:solidFill>
                  <a:ea typeface="SimSun" charset="-122"/>
                </a:rPr>
                <a:t>One-dimensional Thermodynamic Ice Model - OTIM</a:t>
              </a:r>
            </a:p>
          </p:txBody>
        </p:sp>
        <p:sp>
          <p:nvSpPr>
            <p:cNvPr id="22" name="AutoShape 18"/>
            <p:cNvSpPr>
              <a:spLocks noChangeArrowheads="1"/>
            </p:cNvSpPr>
            <p:nvPr/>
          </p:nvSpPr>
          <p:spPr bwMode="auto">
            <a:xfrm>
              <a:off x="320" y="3465"/>
              <a:ext cx="1189" cy="261"/>
            </a:xfrm>
            <a:prstGeom prst="flowChartInputOutput">
              <a:avLst/>
            </a:prstGeom>
            <a:solidFill>
              <a:srgbClr val="9999FF"/>
            </a:solidFill>
            <a:ln w="12700">
              <a:solidFill>
                <a:schemeClr val="tx1"/>
              </a:solidFill>
              <a:miter lim="800000"/>
              <a:headEnd/>
              <a:tailEnd/>
            </a:ln>
          </p:spPr>
          <p:txBody>
            <a:bodyPr lIns="9144" rIns="9144" anchor="ctr"/>
            <a:lstStyle>
              <a:lvl1pPr>
                <a:defRPr sz="1600" b="1">
                  <a:solidFill>
                    <a:srgbClr val="FFFF00"/>
                  </a:solidFill>
                  <a:latin typeface="Arial" charset="0"/>
                  <a:ea typeface="ＭＳ Ｐゴシック" charset="-128"/>
                </a:defRPr>
              </a:lvl1pPr>
              <a:lvl2pPr marL="37931725" indent="-37474525">
                <a:defRPr sz="1600" b="1">
                  <a:solidFill>
                    <a:srgbClr val="FFFF00"/>
                  </a:solidFill>
                  <a:latin typeface="Arial" charset="0"/>
                  <a:ea typeface="ＭＳ Ｐゴシック" charset="-128"/>
                </a:defRPr>
              </a:lvl2pPr>
              <a:lvl3pPr>
                <a:defRPr sz="1600" b="1">
                  <a:solidFill>
                    <a:srgbClr val="FFFF00"/>
                  </a:solidFill>
                  <a:latin typeface="Arial" charset="0"/>
                  <a:ea typeface="ＭＳ Ｐゴシック" charset="-128"/>
                </a:defRPr>
              </a:lvl3pPr>
              <a:lvl4pPr>
                <a:defRPr sz="1600" b="1">
                  <a:solidFill>
                    <a:srgbClr val="FFFF00"/>
                  </a:solidFill>
                  <a:latin typeface="Arial" charset="0"/>
                  <a:ea typeface="ＭＳ Ｐゴシック" charset="-128"/>
                </a:defRPr>
              </a:lvl4pPr>
              <a:lvl5pPr>
                <a:defRPr sz="1600" b="1">
                  <a:solidFill>
                    <a:srgbClr val="FFFF00"/>
                  </a:solidFill>
                  <a:latin typeface="Arial" charset="0"/>
                  <a:ea typeface="ＭＳ Ｐゴシック" charset="-128"/>
                </a:defRPr>
              </a:lvl5pPr>
              <a:lvl6pPr marL="457200" eaLnBrk="0" fontAlgn="base" hangingPunct="0">
                <a:spcBef>
                  <a:spcPct val="0"/>
                </a:spcBef>
                <a:spcAft>
                  <a:spcPct val="0"/>
                </a:spcAft>
                <a:defRPr sz="1600" b="1">
                  <a:solidFill>
                    <a:srgbClr val="FFFF00"/>
                  </a:solidFill>
                  <a:latin typeface="Arial" charset="0"/>
                  <a:ea typeface="ＭＳ Ｐゴシック" charset="-128"/>
                </a:defRPr>
              </a:lvl6pPr>
              <a:lvl7pPr marL="914400" eaLnBrk="0" fontAlgn="base" hangingPunct="0">
                <a:spcBef>
                  <a:spcPct val="0"/>
                </a:spcBef>
                <a:spcAft>
                  <a:spcPct val="0"/>
                </a:spcAft>
                <a:defRPr sz="1600" b="1">
                  <a:solidFill>
                    <a:srgbClr val="FFFF00"/>
                  </a:solidFill>
                  <a:latin typeface="Arial" charset="0"/>
                  <a:ea typeface="ＭＳ Ｐゴシック" charset="-128"/>
                </a:defRPr>
              </a:lvl7pPr>
              <a:lvl8pPr marL="1371600" eaLnBrk="0" fontAlgn="base" hangingPunct="0">
                <a:spcBef>
                  <a:spcPct val="0"/>
                </a:spcBef>
                <a:spcAft>
                  <a:spcPct val="0"/>
                </a:spcAft>
                <a:defRPr sz="1600" b="1">
                  <a:solidFill>
                    <a:srgbClr val="FFFF00"/>
                  </a:solidFill>
                  <a:latin typeface="Arial" charset="0"/>
                  <a:ea typeface="ＭＳ Ｐゴシック" charset="-128"/>
                </a:defRPr>
              </a:lvl8pPr>
              <a:lvl9pPr marL="1828800" eaLnBrk="0" fontAlgn="base" hangingPunct="0">
                <a:spcBef>
                  <a:spcPct val="0"/>
                </a:spcBef>
                <a:spcAft>
                  <a:spcPct val="0"/>
                </a:spcAft>
                <a:defRPr sz="1600" b="1">
                  <a:solidFill>
                    <a:srgbClr val="FFFF00"/>
                  </a:solidFill>
                  <a:latin typeface="Arial" charset="0"/>
                  <a:ea typeface="ＭＳ Ｐゴシック" charset="-128"/>
                </a:defRPr>
              </a:lvl9pPr>
            </a:lstStyle>
            <a:p>
              <a:r>
                <a:rPr lang="en-US" altLang="zh-CN" sz="1200" b="0">
                  <a:solidFill>
                    <a:schemeClr val="tx1"/>
                  </a:solidFill>
                  <a:ea typeface="SimSun" charset="-122"/>
                </a:rPr>
                <a:t>All-sky sea/lake ice thickness</a:t>
              </a:r>
            </a:p>
          </p:txBody>
        </p:sp>
        <p:sp>
          <p:nvSpPr>
            <p:cNvPr id="23" name="AutoShape 19"/>
            <p:cNvSpPr>
              <a:spLocks noChangeArrowheads="1"/>
            </p:cNvSpPr>
            <p:nvPr/>
          </p:nvSpPr>
          <p:spPr bwMode="auto">
            <a:xfrm>
              <a:off x="1598" y="3465"/>
              <a:ext cx="717" cy="256"/>
            </a:xfrm>
            <a:prstGeom prst="flowChartProcess">
              <a:avLst/>
            </a:prstGeom>
            <a:solidFill>
              <a:srgbClr val="CCFF99"/>
            </a:solidFill>
            <a:ln w="12700">
              <a:solidFill>
                <a:schemeClr val="tx1"/>
              </a:solidFill>
              <a:miter lim="800000"/>
              <a:headEnd/>
              <a:tailEnd/>
            </a:ln>
          </p:spPr>
          <p:txBody>
            <a:bodyPr anchor="ctr"/>
            <a:lstStyle>
              <a:lvl1pPr>
                <a:defRPr sz="1600" b="1">
                  <a:solidFill>
                    <a:srgbClr val="FFFF00"/>
                  </a:solidFill>
                  <a:latin typeface="Arial" charset="0"/>
                  <a:ea typeface="ＭＳ Ｐゴシック" charset="-128"/>
                </a:defRPr>
              </a:lvl1pPr>
              <a:lvl2pPr marL="37931725" indent="-37474525">
                <a:defRPr sz="1600" b="1">
                  <a:solidFill>
                    <a:srgbClr val="FFFF00"/>
                  </a:solidFill>
                  <a:latin typeface="Arial" charset="0"/>
                  <a:ea typeface="ＭＳ Ｐゴシック" charset="-128"/>
                </a:defRPr>
              </a:lvl2pPr>
              <a:lvl3pPr>
                <a:defRPr sz="1600" b="1">
                  <a:solidFill>
                    <a:srgbClr val="FFFF00"/>
                  </a:solidFill>
                  <a:latin typeface="Arial" charset="0"/>
                  <a:ea typeface="ＭＳ Ｐゴシック" charset="-128"/>
                </a:defRPr>
              </a:lvl3pPr>
              <a:lvl4pPr>
                <a:defRPr sz="1600" b="1">
                  <a:solidFill>
                    <a:srgbClr val="FFFF00"/>
                  </a:solidFill>
                  <a:latin typeface="Arial" charset="0"/>
                  <a:ea typeface="ＭＳ Ｐゴシック" charset="-128"/>
                </a:defRPr>
              </a:lvl4pPr>
              <a:lvl5pPr>
                <a:defRPr sz="1600" b="1">
                  <a:solidFill>
                    <a:srgbClr val="FFFF00"/>
                  </a:solidFill>
                  <a:latin typeface="Arial" charset="0"/>
                  <a:ea typeface="ＭＳ Ｐゴシック" charset="-128"/>
                </a:defRPr>
              </a:lvl5pPr>
              <a:lvl6pPr marL="457200" eaLnBrk="0" fontAlgn="base" hangingPunct="0">
                <a:spcBef>
                  <a:spcPct val="0"/>
                </a:spcBef>
                <a:spcAft>
                  <a:spcPct val="0"/>
                </a:spcAft>
                <a:defRPr sz="1600" b="1">
                  <a:solidFill>
                    <a:srgbClr val="FFFF00"/>
                  </a:solidFill>
                  <a:latin typeface="Arial" charset="0"/>
                  <a:ea typeface="ＭＳ Ｐゴシック" charset="-128"/>
                </a:defRPr>
              </a:lvl6pPr>
              <a:lvl7pPr marL="914400" eaLnBrk="0" fontAlgn="base" hangingPunct="0">
                <a:spcBef>
                  <a:spcPct val="0"/>
                </a:spcBef>
                <a:spcAft>
                  <a:spcPct val="0"/>
                </a:spcAft>
                <a:defRPr sz="1600" b="1">
                  <a:solidFill>
                    <a:srgbClr val="FFFF00"/>
                  </a:solidFill>
                  <a:latin typeface="Arial" charset="0"/>
                  <a:ea typeface="ＭＳ Ｐゴシック" charset="-128"/>
                </a:defRPr>
              </a:lvl7pPr>
              <a:lvl8pPr marL="1371600" eaLnBrk="0" fontAlgn="base" hangingPunct="0">
                <a:spcBef>
                  <a:spcPct val="0"/>
                </a:spcBef>
                <a:spcAft>
                  <a:spcPct val="0"/>
                </a:spcAft>
                <a:defRPr sz="1600" b="1">
                  <a:solidFill>
                    <a:srgbClr val="FFFF00"/>
                  </a:solidFill>
                  <a:latin typeface="Arial" charset="0"/>
                  <a:ea typeface="ＭＳ Ｐゴシック" charset="-128"/>
                </a:defRPr>
              </a:lvl8pPr>
              <a:lvl9pPr marL="1828800" eaLnBrk="0" fontAlgn="base" hangingPunct="0">
                <a:spcBef>
                  <a:spcPct val="0"/>
                </a:spcBef>
                <a:spcAft>
                  <a:spcPct val="0"/>
                </a:spcAft>
                <a:defRPr sz="1600" b="1">
                  <a:solidFill>
                    <a:srgbClr val="FFFF00"/>
                  </a:solidFill>
                  <a:latin typeface="Arial" charset="0"/>
                  <a:ea typeface="ＭＳ Ｐゴシック" charset="-128"/>
                </a:defRPr>
              </a:lvl9pPr>
            </a:lstStyle>
            <a:p>
              <a:r>
                <a:rPr lang="en-US" altLang="zh-CN" sz="1200" b="0">
                  <a:solidFill>
                    <a:schemeClr val="tx1"/>
                  </a:solidFill>
                  <a:ea typeface="SimSun" charset="-122"/>
                </a:rPr>
                <a:t>For each pixel</a:t>
              </a:r>
            </a:p>
          </p:txBody>
        </p:sp>
        <p:sp>
          <p:nvSpPr>
            <p:cNvPr id="24" name="AutoShape 20"/>
            <p:cNvSpPr>
              <a:spLocks noChangeArrowheads="1"/>
            </p:cNvSpPr>
            <p:nvPr/>
          </p:nvSpPr>
          <p:spPr bwMode="auto">
            <a:xfrm>
              <a:off x="2428" y="3465"/>
              <a:ext cx="2713" cy="261"/>
            </a:xfrm>
            <a:prstGeom prst="flowChartProcess">
              <a:avLst/>
            </a:prstGeom>
            <a:solidFill>
              <a:srgbClr val="99CCFF"/>
            </a:solidFill>
            <a:ln w="12700">
              <a:solidFill>
                <a:schemeClr val="tx1"/>
              </a:solidFill>
              <a:miter lim="800000"/>
              <a:headEnd/>
              <a:tailEnd/>
            </a:ln>
          </p:spPr>
          <p:txBody>
            <a:bodyPr anchor="ctr"/>
            <a:lstStyle>
              <a:lvl1pPr>
                <a:defRPr sz="1600" b="1">
                  <a:solidFill>
                    <a:srgbClr val="FFFF00"/>
                  </a:solidFill>
                  <a:latin typeface="Arial" charset="0"/>
                  <a:ea typeface="ＭＳ Ｐゴシック" charset="-128"/>
                </a:defRPr>
              </a:lvl1pPr>
              <a:lvl2pPr marL="37931725" indent="-37474525">
                <a:defRPr sz="1600" b="1">
                  <a:solidFill>
                    <a:srgbClr val="FFFF00"/>
                  </a:solidFill>
                  <a:latin typeface="Arial" charset="0"/>
                  <a:ea typeface="ＭＳ Ｐゴシック" charset="-128"/>
                </a:defRPr>
              </a:lvl2pPr>
              <a:lvl3pPr>
                <a:defRPr sz="1600" b="1">
                  <a:solidFill>
                    <a:srgbClr val="FFFF00"/>
                  </a:solidFill>
                  <a:latin typeface="Arial" charset="0"/>
                  <a:ea typeface="ＭＳ Ｐゴシック" charset="-128"/>
                </a:defRPr>
              </a:lvl3pPr>
              <a:lvl4pPr>
                <a:defRPr sz="1600" b="1">
                  <a:solidFill>
                    <a:srgbClr val="FFFF00"/>
                  </a:solidFill>
                  <a:latin typeface="Arial" charset="0"/>
                  <a:ea typeface="ＭＳ Ｐゴシック" charset="-128"/>
                </a:defRPr>
              </a:lvl4pPr>
              <a:lvl5pPr>
                <a:defRPr sz="1600" b="1">
                  <a:solidFill>
                    <a:srgbClr val="FFFF00"/>
                  </a:solidFill>
                  <a:latin typeface="Arial" charset="0"/>
                  <a:ea typeface="ＭＳ Ｐゴシック" charset="-128"/>
                </a:defRPr>
              </a:lvl5pPr>
              <a:lvl6pPr marL="457200" eaLnBrk="0" fontAlgn="base" hangingPunct="0">
                <a:spcBef>
                  <a:spcPct val="0"/>
                </a:spcBef>
                <a:spcAft>
                  <a:spcPct val="0"/>
                </a:spcAft>
                <a:defRPr sz="1600" b="1">
                  <a:solidFill>
                    <a:srgbClr val="FFFF00"/>
                  </a:solidFill>
                  <a:latin typeface="Arial" charset="0"/>
                  <a:ea typeface="ＭＳ Ｐゴシック" charset="-128"/>
                </a:defRPr>
              </a:lvl6pPr>
              <a:lvl7pPr marL="914400" eaLnBrk="0" fontAlgn="base" hangingPunct="0">
                <a:spcBef>
                  <a:spcPct val="0"/>
                </a:spcBef>
                <a:spcAft>
                  <a:spcPct val="0"/>
                </a:spcAft>
                <a:defRPr sz="1600" b="1">
                  <a:solidFill>
                    <a:srgbClr val="FFFF00"/>
                  </a:solidFill>
                  <a:latin typeface="Arial" charset="0"/>
                  <a:ea typeface="ＭＳ Ｐゴシック" charset="-128"/>
                </a:defRPr>
              </a:lvl7pPr>
              <a:lvl8pPr marL="1371600" eaLnBrk="0" fontAlgn="base" hangingPunct="0">
                <a:spcBef>
                  <a:spcPct val="0"/>
                </a:spcBef>
                <a:spcAft>
                  <a:spcPct val="0"/>
                </a:spcAft>
                <a:defRPr sz="1600" b="1">
                  <a:solidFill>
                    <a:srgbClr val="FFFF00"/>
                  </a:solidFill>
                  <a:latin typeface="Arial" charset="0"/>
                  <a:ea typeface="ＭＳ Ｐゴシック" charset="-128"/>
                </a:defRPr>
              </a:lvl8pPr>
              <a:lvl9pPr marL="1828800" eaLnBrk="0" fontAlgn="base" hangingPunct="0">
                <a:spcBef>
                  <a:spcPct val="0"/>
                </a:spcBef>
                <a:spcAft>
                  <a:spcPct val="0"/>
                </a:spcAft>
                <a:defRPr sz="1600" b="1">
                  <a:solidFill>
                    <a:srgbClr val="FFFF00"/>
                  </a:solidFill>
                  <a:latin typeface="Arial" charset="0"/>
                  <a:ea typeface="ＭＳ Ｐゴシック" charset="-128"/>
                </a:defRPr>
              </a:lvl9pPr>
            </a:lstStyle>
            <a:p>
              <a:r>
                <a:rPr lang="en-US" altLang="zh-CN" b="0">
                  <a:solidFill>
                    <a:schemeClr val="tx1"/>
                  </a:solidFill>
                  <a:ea typeface="SimSun" charset="-122"/>
                </a:rPr>
                <a:t>Sea/lake ice age classification</a:t>
              </a:r>
            </a:p>
          </p:txBody>
        </p:sp>
        <p:sp>
          <p:nvSpPr>
            <p:cNvPr id="25" name="AutoShape 21"/>
            <p:cNvSpPr>
              <a:spLocks noChangeArrowheads="1"/>
            </p:cNvSpPr>
            <p:nvPr/>
          </p:nvSpPr>
          <p:spPr bwMode="auto">
            <a:xfrm>
              <a:off x="2198" y="3931"/>
              <a:ext cx="1188" cy="261"/>
            </a:xfrm>
            <a:prstGeom prst="flowChartInputOutput">
              <a:avLst/>
            </a:prstGeom>
            <a:solidFill>
              <a:srgbClr val="9999FF"/>
            </a:solidFill>
            <a:ln w="12700">
              <a:solidFill>
                <a:schemeClr val="tx1"/>
              </a:solidFill>
              <a:miter lim="800000"/>
              <a:headEnd/>
              <a:tailEnd/>
            </a:ln>
          </p:spPr>
          <p:txBody>
            <a:bodyPr lIns="9144" rIns="9144" anchor="ctr"/>
            <a:lstStyle>
              <a:lvl1pPr>
                <a:defRPr sz="1600" b="1">
                  <a:solidFill>
                    <a:srgbClr val="FFFF00"/>
                  </a:solidFill>
                  <a:latin typeface="Arial" charset="0"/>
                  <a:ea typeface="ＭＳ Ｐゴシック" charset="-128"/>
                </a:defRPr>
              </a:lvl1pPr>
              <a:lvl2pPr marL="37931725" indent="-37474525">
                <a:defRPr sz="1600" b="1">
                  <a:solidFill>
                    <a:srgbClr val="FFFF00"/>
                  </a:solidFill>
                  <a:latin typeface="Arial" charset="0"/>
                  <a:ea typeface="ＭＳ Ｐゴシック" charset="-128"/>
                </a:defRPr>
              </a:lvl2pPr>
              <a:lvl3pPr>
                <a:defRPr sz="1600" b="1">
                  <a:solidFill>
                    <a:srgbClr val="FFFF00"/>
                  </a:solidFill>
                  <a:latin typeface="Arial" charset="0"/>
                  <a:ea typeface="ＭＳ Ｐゴシック" charset="-128"/>
                </a:defRPr>
              </a:lvl3pPr>
              <a:lvl4pPr>
                <a:defRPr sz="1600" b="1">
                  <a:solidFill>
                    <a:srgbClr val="FFFF00"/>
                  </a:solidFill>
                  <a:latin typeface="Arial" charset="0"/>
                  <a:ea typeface="ＭＳ Ｐゴシック" charset="-128"/>
                </a:defRPr>
              </a:lvl4pPr>
              <a:lvl5pPr>
                <a:defRPr sz="1600" b="1">
                  <a:solidFill>
                    <a:srgbClr val="FFFF00"/>
                  </a:solidFill>
                  <a:latin typeface="Arial" charset="0"/>
                  <a:ea typeface="ＭＳ Ｐゴシック" charset="-128"/>
                </a:defRPr>
              </a:lvl5pPr>
              <a:lvl6pPr marL="457200" eaLnBrk="0" fontAlgn="base" hangingPunct="0">
                <a:spcBef>
                  <a:spcPct val="0"/>
                </a:spcBef>
                <a:spcAft>
                  <a:spcPct val="0"/>
                </a:spcAft>
                <a:defRPr sz="1600" b="1">
                  <a:solidFill>
                    <a:srgbClr val="FFFF00"/>
                  </a:solidFill>
                  <a:latin typeface="Arial" charset="0"/>
                  <a:ea typeface="ＭＳ Ｐゴシック" charset="-128"/>
                </a:defRPr>
              </a:lvl6pPr>
              <a:lvl7pPr marL="914400" eaLnBrk="0" fontAlgn="base" hangingPunct="0">
                <a:spcBef>
                  <a:spcPct val="0"/>
                </a:spcBef>
                <a:spcAft>
                  <a:spcPct val="0"/>
                </a:spcAft>
                <a:defRPr sz="1600" b="1">
                  <a:solidFill>
                    <a:srgbClr val="FFFF00"/>
                  </a:solidFill>
                  <a:latin typeface="Arial" charset="0"/>
                  <a:ea typeface="ＭＳ Ｐゴシック" charset="-128"/>
                </a:defRPr>
              </a:lvl7pPr>
              <a:lvl8pPr marL="1371600" eaLnBrk="0" fontAlgn="base" hangingPunct="0">
                <a:spcBef>
                  <a:spcPct val="0"/>
                </a:spcBef>
                <a:spcAft>
                  <a:spcPct val="0"/>
                </a:spcAft>
                <a:defRPr sz="1600" b="1">
                  <a:solidFill>
                    <a:srgbClr val="FFFF00"/>
                  </a:solidFill>
                  <a:latin typeface="Arial" charset="0"/>
                  <a:ea typeface="ＭＳ Ｐゴシック" charset="-128"/>
                </a:defRPr>
              </a:lvl8pPr>
              <a:lvl9pPr marL="1828800" eaLnBrk="0" fontAlgn="base" hangingPunct="0">
                <a:spcBef>
                  <a:spcPct val="0"/>
                </a:spcBef>
                <a:spcAft>
                  <a:spcPct val="0"/>
                </a:spcAft>
                <a:defRPr sz="1600" b="1">
                  <a:solidFill>
                    <a:srgbClr val="FFFF00"/>
                  </a:solidFill>
                  <a:latin typeface="Arial" charset="0"/>
                  <a:ea typeface="ＭＳ Ｐゴシック" charset="-128"/>
                </a:defRPr>
              </a:lvl9pPr>
            </a:lstStyle>
            <a:p>
              <a:r>
                <a:rPr lang="en-US" altLang="zh-CN" sz="1200" b="0">
                  <a:solidFill>
                    <a:schemeClr val="tx1"/>
                  </a:solidFill>
                  <a:ea typeface="SimSun" charset="-122"/>
                </a:rPr>
                <a:t>All-sky sea/lake ice age</a:t>
              </a:r>
            </a:p>
          </p:txBody>
        </p:sp>
        <p:sp>
          <p:nvSpPr>
            <p:cNvPr id="26" name="AutoShape 22"/>
            <p:cNvSpPr>
              <a:spLocks noChangeArrowheads="1"/>
            </p:cNvSpPr>
            <p:nvPr/>
          </p:nvSpPr>
          <p:spPr bwMode="auto">
            <a:xfrm>
              <a:off x="3514" y="3931"/>
              <a:ext cx="1531" cy="260"/>
            </a:xfrm>
            <a:prstGeom prst="roundRect">
              <a:avLst>
                <a:gd name="adj" fmla="val 50000"/>
              </a:avLst>
            </a:prstGeom>
            <a:solidFill>
              <a:srgbClr val="FFFFCC"/>
            </a:solidFill>
            <a:ln w="12700">
              <a:solidFill>
                <a:schemeClr val="tx1"/>
              </a:solidFill>
              <a:round/>
              <a:headEnd/>
              <a:tailEnd/>
            </a:ln>
          </p:spPr>
          <p:txBody>
            <a:bodyPr anchor="ctr"/>
            <a:lstStyle>
              <a:lvl1pPr>
                <a:defRPr sz="1600" b="1">
                  <a:solidFill>
                    <a:srgbClr val="FFFF00"/>
                  </a:solidFill>
                  <a:latin typeface="Arial" charset="0"/>
                  <a:ea typeface="ＭＳ Ｐゴシック" charset="-128"/>
                </a:defRPr>
              </a:lvl1pPr>
              <a:lvl2pPr marL="37931725" indent="-37474525">
                <a:defRPr sz="1600" b="1">
                  <a:solidFill>
                    <a:srgbClr val="FFFF00"/>
                  </a:solidFill>
                  <a:latin typeface="Arial" charset="0"/>
                  <a:ea typeface="ＭＳ Ｐゴシック" charset="-128"/>
                </a:defRPr>
              </a:lvl2pPr>
              <a:lvl3pPr>
                <a:defRPr sz="1600" b="1">
                  <a:solidFill>
                    <a:srgbClr val="FFFF00"/>
                  </a:solidFill>
                  <a:latin typeface="Arial" charset="0"/>
                  <a:ea typeface="ＭＳ Ｐゴシック" charset="-128"/>
                </a:defRPr>
              </a:lvl3pPr>
              <a:lvl4pPr>
                <a:defRPr sz="1600" b="1">
                  <a:solidFill>
                    <a:srgbClr val="FFFF00"/>
                  </a:solidFill>
                  <a:latin typeface="Arial" charset="0"/>
                  <a:ea typeface="ＭＳ Ｐゴシック" charset="-128"/>
                </a:defRPr>
              </a:lvl4pPr>
              <a:lvl5pPr>
                <a:defRPr sz="1600" b="1">
                  <a:solidFill>
                    <a:srgbClr val="FFFF00"/>
                  </a:solidFill>
                  <a:latin typeface="Arial" charset="0"/>
                  <a:ea typeface="ＭＳ Ｐゴシック" charset="-128"/>
                </a:defRPr>
              </a:lvl5pPr>
              <a:lvl6pPr marL="457200" eaLnBrk="0" fontAlgn="base" hangingPunct="0">
                <a:spcBef>
                  <a:spcPct val="0"/>
                </a:spcBef>
                <a:spcAft>
                  <a:spcPct val="0"/>
                </a:spcAft>
                <a:defRPr sz="1600" b="1">
                  <a:solidFill>
                    <a:srgbClr val="FFFF00"/>
                  </a:solidFill>
                  <a:latin typeface="Arial" charset="0"/>
                  <a:ea typeface="ＭＳ Ｐゴシック" charset="-128"/>
                </a:defRPr>
              </a:lvl6pPr>
              <a:lvl7pPr marL="914400" eaLnBrk="0" fontAlgn="base" hangingPunct="0">
                <a:spcBef>
                  <a:spcPct val="0"/>
                </a:spcBef>
                <a:spcAft>
                  <a:spcPct val="0"/>
                </a:spcAft>
                <a:defRPr sz="1600" b="1">
                  <a:solidFill>
                    <a:srgbClr val="FFFF00"/>
                  </a:solidFill>
                  <a:latin typeface="Arial" charset="0"/>
                  <a:ea typeface="ＭＳ Ｐゴシック" charset="-128"/>
                </a:defRPr>
              </a:lvl7pPr>
              <a:lvl8pPr marL="1371600" eaLnBrk="0" fontAlgn="base" hangingPunct="0">
                <a:spcBef>
                  <a:spcPct val="0"/>
                </a:spcBef>
                <a:spcAft>
                  <a:spcPct val="0"/>
                </a:spcAft>
                <a:defRPr sz="1600" b="1">
                  <a:solidFill>
                    <a:srgbClr val="FFFF00"/>
                  </a:solidFill>
                  <a:latin typeface="Arial" charset="0"/>
                  <a:ea typeface="ＭＳ Ｐゴシック" charset="-128"/>
                </a:defRPr>
              </a:lvl8pPr>
              <a:lvl9pPr marL="1828800" eaLnBrk="0" fontAlgn="base" hangingPunct="0">
                <a:spcBef>
                  <a:spcPct val="0"/>
                </a:spcBef>
                <a:spcAft>
                  <a:spcPct val="0"/>
                </a:spcAft>
                <a:defRPr sz="1600" b="1">
                  <a:solidFill>
                    <a:srgbClr val="FFFF00"/>
                  </a:solidFill>
                  <a:latin typeface="Arial" charset="0"/>
                  <a:ea typeface="ＭＳ Ｐゴシック" charset="-128"/>
                </a:defRPr>
              </a:lvl9pPr>
            </a:lstStyle>
            <a:p>
              <a:r>
                <a:rPr lang="en-US" altLang="zh-CN" sz="1200" b="0">
                  <a:solidFill>
                    <a:schemeClr val="tx1"/>
                  </a:solidFill>
                  <a:ea typeface="SimSun" charset="-122"/>
                </a:rPr>
                <a:t>OTIM and Ice age Classification end</a:t>
              </a:r>
            </a:p>
          </p:txBody>
        </p:sp>
        <p:cxnSp>
          <p:nvCxnSpPr>
            <p:cNvPr id="27" name="AutoShape 23"/>
            <p:cNvCxnSpPr>
              <a:cxnSpLocks noChangeShapeType="1"/>
              <a:stCxn id="8" idx="2"/>
              <a:endCxn id="10" idx="0"/>
            </p:cNvCxnSpPr>
            <p:nvPr/>
          </p:nvCxnSpPr>
          <p:spPr bwMode="auto">
            <a:xfrm flipH="1">
              <a:off x="1356" y="1523"/>
              <a:ext cx="1" cy="126"/>
            </a:xfrm>
            <a:prstGeom prst="straightConnector1">
              <a:avLst/>
            </a:prstGeom>
            <a:noFill/>
            <a:ln w="12700">
              <a:solidFill>
                <a:srgbClr val="FFFF00"/>
              </a:solidFill>
              <a:round/>
              <a:headEnd/>
              <a:tailEnd type="triangle" w="med" len="med"/>
            </a:ln>
            <a:extLst>
              <a:ext uri="{909E8E84-426E-40dd-AFC4-6F175D3DCCD1}">
                <a14:hiddenFill xmlns:a14="http://schemas.microsoft.com/office/drawing/2010/main" xmlns="">
                  <a:noFill/>
                </a14:hiddenFill>
              </a:ext>
            </a:extLst>
          </p:spPr>
        </p:cxnSp>
        <p:cxnSp>
          <p:nvCxnSpPr>
            <p:cNvPr id="28" name="AutoShape 24"/>
            <p:cNvCxnSpPr>
              <a:cxnSpLocks noChangeShapeType="1"/>
              <a:stCxn id="10" idx="4"/>
              <a:endCxn id="11" idx="0"/>
            </p:cNvCxnSpPr>
            <p:nvPr/>
          </p:nvCxnSpPr>
          <p:spPr bwMode="auto">
            <a:xfrm flipH="1">
              <a:off x="1169" y="1965"/>
              <a:ext cx="2" cy="85"/>
            </a:xfrm>
            <a:prstGeom prst="straightConnector1">
              <a:avLst/>
            </a:prstGeom>
            <a:noFill/>
            <a:ln w="12700">
              <a:solidFill>
                <a:srgbClr val="FFFF00"/>
              </a:solidFill>
              <a:round/>
              <a:headEnd/>
              <a:tailEnd type="triangle" w="med" len="med"/>
            </a:ln>
            <a:extLst>
              <a:ext uri="{909E8E84-426E-40dd-AFC4-6F175D3DCCD1}">
                <a14:hiddenFill xmlns:a14="http://schemas.microsoft.com/office/drawing/2010/main" xmlns="">
                  <a:noFill/>
                </a14:hiddenFill>
              </a:ext>
            </a:extLst>
          </p:spPr>
        </p:cxnSp>
        <p:cxnSp>
          <p:nvCxnSpPr>
            <p:cNvPr id="29" name="AutoShape 25"/>
            <p:cNvCxnSpPr>
              <a:cxnSpLocks noChangeShapeType="1"/>
              <a:stCxn id="11" idx="4"/>
              <a:endCxn id="14" idx="0"/>
            </p:cNvCxnSpPr>
            <p:nvPr/>
          </p:nvCxnSpPr>
          <p:spPr bwMode="auto">
            <a:xfrm flipH="1">
              <a:off x="987" y="2405"/>
              <a:ext cx="3" cy="196"/>
            </a:xfrm>
            <a:prstGeom prst="straightConnector1">
              <a:avLst/>
            </a:prstGeom>
            <a:noFill/>
            <a:ln w="12700">
              <a:solidFill>
                <a:srgbClr val="FFFF00"/>
              </a:solidFill>
              <a:round/>
              <a:headEnd/>
              <a:tailEnd type="triangle" w="med" len="med"/>
            </a:ln>
            <a:extLst>
              <a:ext uri="{909E8E84-426E-40dd-AFC4-6F175D3DCCD1}">
                <a14:hiddenFill xmlns:a14="http://schemas.microsoft.com/office/drawing/2010/main" xmlns="">
                  <a:noFill/>
                </a14:hiddenFill>
              </a:ext>
            </a:extLst>
          </p:spPr>
        </p:cxnSp>
        <p:cxnSp>
          <p:nvCxnSpPr>
            <p:cNvPr id="30" name="AutoShape 26"/>
            <p:cNvCxnSpPr>
              <a:cxnSpLocks noChangeShapeType="1"/>
              <a:stCxn id="14" idx="3"/>
              <a:endCxn id="13" idx="1"/>
            </p:cNvCxnSpPr>
            <p:nvPr/>
          </p:nvCxnSpPr>
          <p:spPr bwMode="auto">
            <a:xfrm flipV="1">
              <a:off x="1346" y="2715"/>
              <a:ext cx="263" cy="7"/>
            </a:xfrm>
            <a:prstGeom prst="straightConnector1">
              <a:avLst/>
            </a:prstGeom>
            <a:noFill/>
            <a:ln w="12700">
              <a:solidFill>
                <a:srgbClr val="FFFF00"/>
              </a:solidFill>
              <a:round/>
              <a:headEnd/>
              <a:tailEnd type="triangle" w="med" len="med"/>
            </a:ln>
            <a:extLst>
              <a:ext uri="{909E8E84-426E-40dd-AFC4-6F175D3DCCD1}">
                <a14:hiddenFill xmlns:a14="http://schemas.microsoft.com/office/drawing/2010/main" xmlns="">
                  <a:noFill/>
                </a14:hiddenFill>
              </a:ext>
            </a:extLst>
          </p:spPr>
        </p:cxnSp>
        <p:cxnSp>
          <p:nvCxnSpPr>
            <p:cNvPr id="31" name="AutoShape 27"/>
            <p:cNvCxnSpPr>
              <a:cxnSpLocks noChangeShapeType="1"/>
              <a:stCxn id="12" idx="3"/>
              <a:endCxn id="13" idx="0"/>
            </p:cNvCxnSpPr>
            <p:nvPr/>
          </p:nvCxnSpPr>
          <p:spPr bwMode="auto">
            <a:xfrm>
              <a:off x="1950" y="2421"/>
              <a:ext cx="6" cy="180"/>
            </a:xfrm>
            <a:prstGeom prst="straightConnector1">
              <a:avLst/>
            </a:prstGeom>
            <a:noFill/>
            <a:ln w="12700">
              <a:solidFill>
                <a:srgbClr val="FFFF00"/>
              </a:solidFill>
              <a:round/>
              <a:headEnd/>
              <a:tailEnd type="triangle" w="med" len="med"/>
            </a:ln>
            <a:extLst>
              <a:ext uri="{909E8E84-426E-40dd-AFC4-6F175D3DCCD1}">
                <a14:hiddenFill xmlns:a14="http://schemas.microsoft.com/office/drawing/2010/main" xmlns="">
                  <a:noFill/>
                </a14:hiddenFill>
              </a:ext>
            </a:extLst>
          </p:spPr>
        </p:cxnSp>
        <p:cxnSp>
          <p:nvCxnSpPr>
            <p:cNvPr id="32" name="AutoShape 28"/>
            <p:cNvCxnSpPr>
              <a:cxnSpLocks noChangeShapeType="1"/>
              <a:stCxn id="13" idx="3"/>
              <a:endCxn id="15" idx="1"/>
            </p:cNvCxnSpPr>
            <p:nvPr/>
          </p:nvCxnSpPr>
          <p:spPr bwMode="auto">
            <a:xfrm>
              <a:off x="2303" y="2715"/>
              <a:ext cx="192" cy="5"/>
            </a:xfrm>
            <a:prstGeom prst="straightConnector1">
              <a:avLst/>
            </a:prstGeom>
            <a:noFill/>
            <a:ln w="12700">
              <a:solidFill>
                <a:srgbClr val="FFFF00"/>
              </a:solidFill>
              <a:round/>
              <a:headEnd/>
              <a:tailEnd type="triangle" w="med" len="med"/>
            </a:ln>
            <a:extLst>
              <a:ext uri="{909E8E84-426E-40dd-AFC4-6F175D3DCCD1}">
                <a14:hiddenFill xmlns:a14="http://schemas.microsoft.com/office/drawing/2010/main" xmlns="">
                  <a:noFill/>
                </a14:hiddenFill>
              </a:ext>
            </a:extLst>
          </p:spPr>
        </p:cxnSp>
        <p:cxnSp>
          <p:nvCxnSpPr>
            <p:cNvPr id="33" name="AutoShape 29"/>
            <p:cNvCxnSpPr>
              <a:cxnSpLocks noChangeShapeType="1"/>
              <a:stCxn id="15" idx="3"/>
              <a:endCxn id="16" idx="1"/>
            </p:cNvCxnSpPr>
            <p:nvPr/>
          </p:nvCxnSpPr>
          <p:spPr bwMode="auto">
            <a:xfrm>
              <a:off x="3237" y="2720"/>
              <a:ext cx="199" cy="0"/>
            </a:xfrm>
            <a:prstGeom prst="straightConnector1">
              <a:avLst/>
            </a:prstGeom>
            <a:noFill/>
            <a:ln w="12700">
              <a:solidFill>
                <a:srgbClr val="FFFF00"/>
              </a:solidFill>
              <a:round/>
              <a:headEnd/>
              <a:tailEnd type="triangle" w="med" len="med"/>
            </a:ln>
            <a:extLst>
              <a:ext uri="{909E8E84-426E-40dd-AFC4-6F175D3DCCD1}">
                <a14:hiddenFill xmlns:a14="http://schemas.microsoft.com/office/drawing/2010/main" xmlns="">
                  <a:noFill/>
                </a14:hiddenFill>
              </a:ext>
            </a:extLst>
          </p:spPr>
        </p:cxnSp>
        <p:cxnSp>
          <p:nvCxnSpPr>
            <p:cNvPr id="34" name="AutoShape 30"/>
            <p:cNvCxnSpPr>
              <a:cxnSpLocks noChangeShapeType="1"/>
              <a:stCxn id="16" idx="3"/>
              <a:endCxn id="17" idx="1"/>
            </p:cNvCxnSpPr>
            <p:nvPr/>
          </p:nvCxnSpPr>
          <p:spPr bwMode="auto">
            <a:xfrm>
              <a:off x="4321" y="2720"/>
              <a:ext cx="169" cy="0"/>
            </a:xfrm>
            <a:prstGeom prst="straightConnector1">
              <a:avLst/>
            </a:prstGeom>
            <a:noFill/>
            <a:ln w="12700">
              <a:solidFill>
                <a:srgbClr val="FFFF00"/>
              </a:solidFill>
              <a:round/>
              <a:headEnd/>
              <a:tailEnd type="triangle" w="med" len="med"/>
            </a:ln>
            <a:extLst>
              <a:ext uri="{909E8E84-426E-40dd-AFC4-6F175D3DCCD1}">
                <a14:hiddenFill xmlns:a14="http://schemas.microsoft.com/office/drawing/2010/main" xmlns="">
                  <a:noFill/>
                </a14:hiddenFill>
              </a:ext>
            </a:extLst>
          </p:spPr>
        </p:cxnSp>
        <p:cxnSp>
          <p:nvCxnSpPr>
            <p:cNvPr id="35" name="AutoShape 31"/>
            <p:cNvCxnSpPr>
              <a:cxnSpLocks noChangeShapeType="1"/>
              <a:stCxn id="17" idx="2"/>
              <a:endCxn id="21" idx="3"/>
            </p:cNvCxnSpPr>
            <p:nvPr/>
          </p:nvCxnSpPr>
          <p:spPr bwMode="auto">
            <a:xfrm rot="5400000">
              <a:off x="4592" y="2883"/>
              <a:ext cx="290" cy="201"/>
            </a:xfrm>
            <a:prstGeom prst="bentConnector2">
              <a:avLst/>
            </a:prstGeom>
            <a:noFill/>
            <a:ln w="12700">
              <a:solidFill>
                <a:srgbClr val="FFFF00"/>
              </a:solidFill>
              <a:miter lim="800000"/>
              <a:headEnd/>
              <a:tailEnd type="triangle" w="med" len="med"/>
            </a:ln>
            <a:extLst>
              <a:ext uri="{909E8E84-426E-40dd-AFC4-6F175D3DCCD1}">
                <a14:hiddenFill xmlns:a14="http://schemas.microsoft.com/office/drawing/2010/main" xmlns="">
                  <a:noFill/>
                </a14:hiddenFill>
              </a:ext>
            </a:extLst>
          </p:spPr>
        </p:cxnSp>
        <p:cxnSp>
          <p:nvCxnSpPr>
            <p:cNvPr id="36" name="AutoShape 32"/>
            <p:cNvCxnSpPr>
              <a:cxnSpLocks noChangeShapeType="1"/>
              <a:stCxn id="21" idx="1"/>
              <a:endCxn id="14" idx="2"/>
            </p:cNvCxnSpPr>
            <p:nvPr/>
          </p:nvCxnSpPr>
          <p:spPr bwMode="auto">
            <a:xfrm rot="10800000">
              <a:off x="987" y="2842"/>
              <a:ext cx="622" cy="287"/>
            </a:xfrm>
            <a:prstGeom prst="bentConnector2">
              <a:avLst/>
            </a:prstGeom>
            <a:noFill/>
            <a:ln w="12700">
              <a:solidFill>
                <a:srgbClr val="FFFF00"/>
              </a:solidFill>
              <a:miter lim="800000"/>
              <a:headEnd/>
              <a:tailEnd type="triangle" w="med" len="med"/>
            </a:ln>
            <a:extLst>
              <a:ext uri="{909E8E84-426E-40dd-AFC4-6F175D3DCCD1}">
                <a14:hiddenFill xmlns:a14="http://schemas.microsoft.com/office/drawing/2010/main" xmlns="">
                  <a:noFill/>
                </a14:hiddenFill>
              </a:ext>
            </a:extLst>
          </p:spPr>
        </p:cxnSp>
        <p:cxnSp>
          <p:nvCxnSpPr>
            <p:cNvPr id="37" name="AutoShape 33"/>
            <p:cNvCxnSpPr>
              <a:cxnSpLocks noChangeShapeType="1"/>
              <a:stCxn id="14" idx="1"/>
              <a:endCxn id="22" idx="2"/>
            </p:cNvCxnSpPr>
            <p:nvPr/>
          </p:nvCxnSpPr>
          <p:spPr bwMode="auto">
            <a:xfrm rot="10800000" flipV="1">
              <a:off x="439" y="2722"/>
              <a:ext cx="189" cy="874"/>
            </a:xfrm>
            <a:prstGeom prst="bentConnector3">
              <a:avLst>
                <a:gd name="adj1" fmla="val 196333"/>
              </a:avLst>
            </a:prstGeom>
            <a:noFill/>
            <a:ln w="12700">
              <a:solidFill>
                <a:srgbClr val="FFFF00"/>
              </a:solidFill>
              <a:miter lim="800000"/>
              <a:headEnd/>
              <a:tailEnd type="triangle" w="med" len="med"/>
            </a:ln>
            <a:extLst>
              <a:ext uri="{909E8E84-426E-40dd-AFC4-6F175D3DCCD1}">
                <a14:hiddenFill xmlns:a14="http://schemas.microsoft.com/office/drawing/2010/main" xmlns="">
                  <a:noFill/>
                </a14:hiddenFill>
              </a:ext>
            </a:extLst>
          </p:spPr>
        </p:cxnSp>
        <p:cxnSp>
          <p:nvCxnSpPr>
            <p:cNvPr id="38" name="AutoShape 34"/>
            <p:cNvCxnSpPr>
              <a:cxnSpLocks noChangeShapeType="1"/>
              <a:stCxn id="22" idx="5"/>
              <a:endCxn id="23" idx="1"/>
            </p:cNvCxnSpPr>
            <p:nvPr/>
          </p:nvCxnSpPr>
          <p:spPr bwMode="auto">
            <a:xfrm flipV="1">
              <a:off x="1388" y="3593"/>
              <a:ext cx="210" cy="3"/>
            </a:xfrm>
            <a:prstGeom prst="straightConnector1">
              <a:avLst/>
            </a:prstGeom>
            <a:noFill/>
            <a:ln w="12700">
              <a:solidFill>
                <a:srgbClr val="FFFF00"/>
              </a:solidFill>
              <a:round/>
              <a:headEnd/>
              <a:tailEnd type="triangle" w="med" len="med"/>
            </a:ln>
            <a:extLst>
              <a:ext uri="{909E8E84-426E-40dd-AFC4-6F175D3DCCD1}">
                <a14:hiddenFill xmlns:a14="http://schemas.microsoft.com/office/drawing/2010/main" xmlns="">
                  <a:noFill/>
                </a14:hiddenFill>
              </a:ext>
            </a:extLst>
          </p:spPr>
        </p:cxnSp>
        <p:cxnSp>
          <p:nvCxnSpPr>
            <p:cNvPr id="39" name="AutoShape 35"/>
            <p:cNvCxnSpPr>
              <a:cxnSpLocks noChangeShapeType="1"/>
              <a:stCxn id="23" idx="3"/>
              <a:endCxn id="24" idx="1"/>
            </p:cNvCxnSpPr>
            <p:nvPr/>
          </p:nvCxnSpPr>
          <p:spPr bwMode="auto">
            <a:xfrm>
              <a:off x="2315" y="3593"/>
              <a:ext cx="113" cy="3"/>
            </a:xfrm>
            <a:prstGeom prst="straightConnector1">
              <a:avLst/>
            </a:prstGeom>
            <a:noFill/>
            <a:ln w="12700">
              <a:solidFill>
                <a:srgbClr val="FFFF00"/>
              </a:solidFill>
              <a:round/>
              <a:headEnd/>
              <a:tailEnd type="triangle" w="med" len="med"/>
            </a:ln>
            <a:extLst>
              <a:ext uri="{909E8E84-426E-40dd-AFC4-6F175D3DCCD1}">
                <a14:hiddenFill xmlns:a14="http://schemas.microsoft.com/office/drawing/2010/main" xmlns="">
                  <a:noFill/>
                </a14:hiddenFill>
              </a:ext>
            </a:extLst>
          </p:spPr>
        </p:cxnSp>
        <p:cxnSp>
          <p:nvCxnSpPr>
            <p:cNvPr id="40" name="AutoShape 36"/>
            <p:cNvCxnSpPr>
              <a:cxnSpLocks noChangeShapeType="1"/>
              <a:stCxn id="24" idx="0"/>
              <a:endCxn id="23" idx="0"/>
            </p:cNvCxnSpPr>
            <p:nvPr/>
          </p:nvCxnSpPr>
          <p:spPr bwMode="auto">
            <a:xfrm rot="-5400000" flipH="1" flipV="1">
              <a:off x="2870" y="2551"/>
              <a:ext cx="1" cy="1829"/>
            </a:xfrm>
            <a:prstGeom prst="bentConnector3">
              <a:avLst>
                <a:gd name="adj1" fmla="val -11200000"/>
              </a:avLst>
            </a:prstGeom>
            <a:noFill/>
            <a:ln w="12700">
              <a:solidFill>
                <a:srgbClr val="FFFF00"/>
              </a:solidFill>
              <a:miter lim="800000"/>
              <a:headEnd/>
              <a:tailEnd type="triangle" w="med" len="med"/>
            </a:ln>
            <a:extLst>
              <a:ext uri="{909E8E84-426E-40dd-AFC4-6F175D3DCCD1}">
                <a14:hiddenFill xmlns:a14="http://schemas.microsoft.com/office/drawing/2010/main" xmlns="">
                  <a:noFill/>
                </a14:hiddenFill>
              </a:ext>
            </a:extLst>
          </p:spPr>
        </p:cxnSp>
        <p:cxnSp>
          <p:nvCxnSpPr>
            <p:cNvPr id="41" name="AutoShape 37"/>
            <p:cNvCxnSpPr>
              <a:cxnSpLocks noChangeShapeType="1"/>
              <a:stCxn id="25" idx="5"/>
              <a:endCxn id="26" idx="1"/>
            </p:cNvCxnSpPr>
            <p:nvPr/>
          </p:nvCxnSpPr>
          <p:spPr bwMode="auto">
            <a:xfrm flipV="1">
              <a:off x="3265" y="4061"/>
              <a:ext cx="249" cy="1"/>
            </a:xfrm>
            <a:prstGeom prst="straightConnector1">
              <a:avLst/>
            </a:prstGeom>
            <a:noFill/>
            <a:ln w="12700">
              <a:solidFill>
                <a:srgbClr val="FFFF00"/>
              </a:solidFill>
              <a:round/>
              <a:headEnd/>
              <a:tailEnd type="triangle" w="med" len="med"/>
            </a:ln>
            <a:extLst>
              <a:ext uri="{909E8E84-426E-40dd-AFC4-6F175D3DCCD1}">
                <a14:hiddenFill xmlns:a14="http://schemas.microsoft.com/office/drawing/2010/main" xmlns="">
                  <a:noFill/>
                </a14:hiddenFill>
              </a:ext>
            </a:extLst>
          </p:spPr>
        </p:cxnSp>
        <p:sp>
          <p:nvSpPr>
            <p:cNvPr id="42" name="Text Box 38"/>
            <p:cNvSpPr txBox="1">
              <a:spLocks noChangeArrowheads="1"/>
            </p:cNvSpPr>
            <p:nvPr/>
          </p:nvSpPr>
          <p:spPr bwMode="auto">
            <a:xfrm>
              <a:off x="264" y="2577"/>
              <a:ext cx="364"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FFFF00"/>
                  </a:solidFill>
                  <a:latin typeface="Arial" charset="0"/>
                  <a:ea typeface="ＭＳ Ｐゴシック" charset="-128"/>
                </a:defRPr>
              </a:lvl1pPr>
              <a:lvl2pPr marL="37931725" indent="-37474525">
                <a:defRPr sz="1600" b="1">
                  <a:solidFill>
                    <a:srgbClr val="FFFF00"/>
                  </a:solidFill>
                  <a:latin typeface="Arial" charset="0"/>
                  <a:ea typeface="ＭＳ Ｐゴシック" charset="-128"/>
                </a:defRPr>
              </a:lvl2pPr>
              <a:lvl3pPr>
                <a:defRPr sz="1600" b="1">
                  <a:solidFill>
                    <a:srgbClr val="FFFF00"/>
                  </a:solidFill>
                  <a:latin typeface="Arial" charset="0"/>
                  <a:ea typeface="ＭＳ Ｐゴシック" charset="-128"/>
                </a:defRPr>
              </a:lvl3pPr>
              <a:lvl4pPr>
                <a:defRPr sz="1600" b="1">
                  <a:solidFill>
                    <a:srgbClr val="FFFF00"/>
                  </a:solidFill>
                  <a:latin typeface="Arial" charset="0"/>
                  <a:ea typeface="ＭＳ Ｐゴシック" charset="-128"/>
                </a:defRPr>
              </a:lvl4pPr>
              <a:lvl5pPr>
                <a:defRPr sz="1600" b="1">
                  <a:solidFill>
                    <a:srgbClr val="FFFF00"/>
                  </a:solidFill>
                  <a:latin typeface="Arial" charset="0"/>
                  <a:ea typeface="ＭＳ Ｐゴシック" charset="-128"/>
                </a:defRPr>
              </a:lvl5pPr>
              <a:lvl6pPr marL="457200" eaLnBrk="0" fontAlgn="base" hangingPunct="0">
                <a:spcBef>
                  <a:spcPct val="0"/>
                </a:spcBef>
                <a:spcAft>
                  <a:spcPct val="0"/>
                </a:spcAft>
                <a:defRPr sz="1600" b="1">
                  <a:solidFill>
                    <a:srgbClr val="FFFF00"/>
                  </a:solidFill>
                  <a:latin typeface="Arial" charset="0"/>
                  <a:ea typeface="ＭＳ Ｐゴシック" charset="-128"/>
                </a:defRPr>
              </a:lvl6pPr>
              <a:lvl7pPr marL="914400" eaLnBrk="0" fontAlgn="base" hangingPunct="0">
                <a:spcBef>
                  <a:spcPct val="0"/>
                </a:spcBef>
                <a:spcAft>
                  <a:spcPct val="0"/>
                </a:spcAft>
                <a:defRPr sz="1600" b="1">
                  <a:solidFill>
                    <a:srgbClr val="FFFF00"/>
                  </a:solidFill>
                  <a:latin typeface="Arial" charset="0"/>
                  <a:ea typeface="ＭＳ Ｐゴシック" charset="-128"/>
                </a:defRPr>
              </a:lvl7pPr>
              <a:lvl8pPr marL="1371600" eaLnBrk="0" fontAlgn="base" hangingPunct="0">
                <a:spcBef>
                  <a:spcPct val="0"/>
                </a:spcBef>
                <a:spcAft>
                  <a:spcPct val="0"/>
                </a:spcAft>
                <a:defRPr sz="1600" b="1">
                  <a:solidFill>
                    <a:srgbClr val="FFFF00"/>
                  </a:solidFill>
                  <a:latin typeface="Arial" charset="0"/>
                  <a:ea typeface="ＭＳ Ｐゴシック" charset="-128"/>
                </a:defRPr>
              </a:lvl8pPr>
              <a:lvl9pPr marL="1828800" eaLnBrk="0" fontAlgn="base" hangingPunct="0">
                <a:spcBef>
                  <a:spcPct val="0"/>
                </a:spcBef>
                <a:spcAft>
                  <a:spcPct val="0"/>
                </a:spcAft>
                <a:defRPr sz="1600" b="1">
                  <a:solidFill>
                    <a:srgbClr val="FFFF00"/>
                  </a:solidFill>
                  <a:latin typeface="Arial" charset="0"/>
                  <a:ea typeface="ＭＳ Ｐゴシック" charset="-128"/>
                </a:defRPr>
              </a:lvl9pPr>
            </a:lstStyle>
            <a:p>
              <a:pPr>
                <a:spcBef>
                  <a:spcPct val="50000"/>
                </a:spcBef>
              </a:pPr>
              <a:r>
                <a:rPr lang="en-US" altLang="zh-CN" sz="1400" b="0">
                  <a:solidFill>
                    <a:srgbClr val="FFFFFF"/>
                  </a:solidFill>
                  <a:ea typeface="SimSun" charset="-122"/>
                </a:rPr>
                <a:t>end</a:t>
              </a:r>
            </a:p>
          </p:txBody>
        </p:sp>
        <p:sp>
          <p:nvSpPr>
            <p:cNvPr id="43" name="Text Box 39"/>
            <p:cNvSpPr txBox="1">
              <a:spLocks noChangeArrowheads="1"/>
            </p:cNvSpPr>
            <p:nvPr/>
          </p:nvSpPr>
          <p:spPr bwMode="auto">
            <a:xfrm>
              <a:off x="1918" y="3906"/>
              <a:ext cx="364"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FFFF00"/>
                  </a:solidFill>
                  <a:latin typeface="Arial" charset="0"/>
                  <a:ea typeface="ＭＳ Ｐゴシック" charset="-128"/>
                </a:defRPr>
              </a:lvl1pPr>
              <a:lvl2pPr marL="37931725" indent="-37474525">
                <a:defRPr sz="1600" b="1">
                  <a:solidFill>
                    <a:srgbClr val="FFFF00"/>
                  </a:solidFill>
                  <a:latin typeface="Arial" charset="0"/>
                  <a:ea typeface="ＭＳ Ｐゴシック" charset="-128"/>
                </a:defRPr>
              </a:lvl2pPr>
              <a:lvl3pPr>
                <a:defRPr sz="1600" b="1">
                  <a:solidFill>
                    <a:srgbClr val="FFFF00"/>
                  </a:solidFill>
                  <a:latin typeface="Arial" charset="0"/>
                  <a:ea typeface="ＭＳ Ｐゴシック" charset="-128"/>
                </a:defRPr>
              </a:lvl3pPr>
              <a:lvl4pPr>
                <a:defRPr sz="1600" b="1">
                  <a:solidFill>
                    <a:srgbClr val="FFFF00"/>
                  </a:solidFill>
                  <a:latin typeface="Arial" charset="0"/>
                  <a:ea typeface="ＭＳ Ｐゴシック" charset="-128"/>
                </a:defRPr>
              </a:lvl4pPr>
              <a:lvl5pPr>
                <a:defRPr sz="1600" b="1">
                  <a:solidFill>
                    <a:srgbClr val="FFFF00"/>
                  </a:solidFill>
                  <a:latin typeface="Arial" charset="0"/>
                  <a:ea typeface="ＭＳ Ｐゴシック" charset="-128"/>
                </a:defRPr>
              </a:lvl5pPr>
              <a:lvl6pPr marL="457200" eaLnBrk="0" fontAlgn="base" hangingPunct="0">
                <a:spcBef>
                  <a:spcPct val="0"/>
                </a:spcBef>
                <a:spcAft>
                  <a:spcPct val="0"/>
                </a:spcAft>
                <a:defRPr sz="1600" b="1">
                  <a:solidFill>
                    <a:srgbClr val="FFFF00"/>
                  </a:solidFill>
                  <a:latin typeface="Arial" charset="0"/>
                  <a:ea typeface="ＭＳ Ｐゴシック" charset="-128"/>
                </a:defRPr>
              </a:lvl6pPr>
              <a:lvl7pPr marL="914400" eaLnBrk="0" fontAlgn="base" hangingPunct="0">
                <a:spcBef>
                  <a:spcPct val="0"/>
                </a:spcBef>
                <a:spcAft>
                  <a:spcPct val="0"/>
                </a:spcAft>
                <a:defRPr sz="1600" b="1">
                  <a:solidFill>
                    <a:srgbClr val="FFFF00"/>
                  </a:solidFill>
                  <a:latin typeface="Arial" charset="0"/>
                  <a:ea typeface="ＭＳ Ｐゴシック" charset="-128"/>
                </a:defRPr>
              </a:lvl7pPr>
              <a:lvl8pPr marL="1371600" eaLnBrk="0" fontAlgn="base" hangingPunct="0">
                <a:spcBef>
                  <a:spcPct val="0"/>
                </a:spcBef>
                <a:spcAft>
                  <a:spcPct val="0"/>
                </a:spcAft>
                <a:defRPr sz="1600" b="1">
                  <a:solidFill>
                    <a:srgbClr val="FFFF00"/>
                  </a:solidFill>
                  <a:latin typeface="Arial" charset="0"/>
                  <a:ea typeface="ＭＳ Ｐゴシック" charset="-128"/>
                </a:defRPr>
              </a:lvl8pPr>
              <a:lvl9pPr marL="1828800" eaLnBrk="0" fontAlgn="base" hangingPunct="0">
                <a:spcBef>
                  <a:spcPct val="0"/>
                </a:spcBef>
                <a:spcAft>
                  <a:spcPct val="0"/>
                </a:spcAft>
                <a:defRPr sz="1600" b="1">
                  <a:solidFill>
                    <a:srgbClr val="FFFF00"/>
                  </a:solidFill>
                  <a:latin typeface="Arial" charset="0"/>
                  <a:ea typeface="ＭＳ Ｐゴシック" charset="-128"/>
                </a:defRPr>
              </a:lvl9pPr>
            </a:lstStyle>
            <a:p>
              <a:pPr>
                <a:spcBef>
                  <a:spcPct val="50000"/>
                </a:spcBef>
              </a:pPr>
              <a:r>
                <a:rPr lang="en-US" altLang="zh-CN" sz="1400" b="0">
                  <a:solidFill>
                    <a:srgbClr val="FFFFFF"/>
                  </a:solidFill>
                  <a:ea typeface="SimSun" charset="-122"/>
                </a:rPr>
                <a:t>end</a:t>
              </a:r>
            </a:p>
          </p:txBody>
        </p:sp>
        <p:cxnSp>
          <p:nvCxnSpPr>
            <p:cNvPr id="44" name="AutoShape 40"/>
            <p:cNvCxnSpPr>
              <a:cxnSpLocks noChangeShapeType="1"/>
              <a:stCxn id="23" idx="2"/>
              <a:endCxn id="25" idx="2"/>
            </p:cNvCxnSpPr>
            <p:nvPr/>
          </p:nvCxnSpPr>
          <p:spPr bwMode="auto">
            <a:xfrm rot="16200000" flipH="1">
              <a:off x="1965" y="3712"/>
              <a:ext cx="341" cy="360"/>
            </a:xfrm>
            <a:prstGeom prst="bentConnector2">
              <a:avLst/>
            </a:prstGeom>
            <a:noFill/>
            <a:ln w="12700">
              <a:solidFill>
                <a:srgbClr val="FFFF00"/>
              </a:solidFill>
              <a:miter lim="800000"/>
              <a:headEnd/>
              <a:tailEnd type="triangle" w="med" len="med"/>
            </a:ln>
            <a:extLst>
              <a:ext uri="{909E8E84-426E-40dd-AFC4-6F175D3DCCD1}">
                <a14:hiddenFill xmlns:a14="http://schemas.microsoft.com/office/drawing/2010/main" xmlns="">
                  <a:noFill/>
                </a14:hiddenFill>
              </a:ext>
            </a:extLst>
          </p:spPr>
        </p:cxnSp>
      </p:grpSp>
      <p:sp>
        <p:nvSpPr>
          <p:cNvPr id="45" name="Rectangle 4"/>
          <p:cNvSpPr>
            <a:spLocks noChangeArrowheads="1"/>
          </p:cNvSpPr>
          <p:nvPr/>
        </p:nvSpPr>
        <p:spPr bwMode="auto">
          <a:xfrm>
            <a:off x="238068" y="1089664"/>
            <a:ext cx="32004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lvl1pPr marL="342900" indent="-342900">
              <a:defRPr sz="1600" b="1">
                <a:solidFill>
                  <a:srgbClr val="FFFF00"/>
                </a:solidFill>
                <a:latin typeface="Arial" charset="0"/>
                <a:ea typeface="ＭＳ Ｐゴシック" charset="-128"/>
              </a:defRPr>
            </a:lvl1pPr>
            <a:lvl2pPr marL="37931725" indent="-37474525">
              <a:defRPr sz="1600" b="1">
                <a:solidFill>
                  <a:srgbClr val="FFFF00"/>
                </a:solidFill>
                <a:latin typeface="Arial" charset="0"/>
                <a:ea typeface="ＭＳ Ｐゴシック" charset="-128"/>
              </a:defRPr>
            </a:lvl2pPr>
            <a:lvl3pPr>
              <a:defRPr sz="1600" b="1">
                <a:solidFill>
                  <a:srgbClr val="FFFF00"/>
                </a:solidFill>
                <a:latin typeface="Arial" charset="0"/>
                <a:ea typeface="ＭＳ Ｐゴシック" charset="-128"/>
              </a:defRPr>
            </a:lvl3pPr>
            <a:lvl4pPr>
              <a:defRPr sz="1600" b="1">
                <a:solidFill>
                  <a:srgbClr val="FFFF00"/>
                </a:solidFill>
                <a:latin typeface="Arial" charset="0"/>
                <a:ea typeface="ＭＳ Ｐゴシック" charset="-128"/>
              </a:defRPr>
            </a:lvl4pPr>
            <a:lvl5pPr>
              <a:defRPr sz="1600" b="1">
                <a:solidFill>
                  <a:srgbClr val="FFFF00"/>
                </a:solidFill>
                <a:latin typeface="Arial" charset="0"/>
                <a:ea typeface="ＭＳ Ｐゴシック" charset="-128"/>
              </a:defRPr>
            </a:lvl5pPr>
            <a:lvl6pPr marL="457200" eaLnBrk="0" fontAlgn="base" hangingPunct="0">
              <a:spcBef>
                <a:spcPct val="0"/>
              </a:spcBef>
              <a:spcAft>
                <a:spcPct val="0"/>
              </a:spcAft>
              <a:defRPr sz="1600" b="1">
                <a:solidFill>
                  <a:srgbClr val="FFFF00"/>
                </a:solidFill>
                <a:latin typeface="Arial" charset="0"/>
                <a:ea typeface="ＭＳ Ｐゴシック" charset="-128"/>
              </a:defRPr>
            </a:lvl6pPr>
            <a:lvl7pPr marL="914400" eaLnBrk="0" fontAlgn="base" hangingPunct="0">
              <a:spcBef>
                <a:spcPct val="0"/>
              </a:spcBef>
              <a:spcAft>
                <a:spcPct val="0"/>
              </a:spcAft>
              <a:defRPr sz="1600" b="1">
                <a:solidFill>
                  <a:srgbClr val="FFFF00"/>
                </a:solidFill>
                <a:latin typeface="Arial" charset="0"/>
                <a:ea typeface="ＭＳ Ｐゴシック" charset="-128"/>
              </a:defRPr>
            </a:lvl7pPr>
            <a:lvl8pPr marL="1371600" eaLnBrk="0" fontAlgn="base" hangingPunct="0">
              <a:spcBef>
                <a:spcPct val="0"/>
              </a:spcBef>
              <a:spcAft>
                <a:spcPct val="0"/>
              </a:spcAft>
              <a:defRPr sz="1600" b="1">
                <a:solidFill>
                  <a:srgbClr val="FFFF00"/>
                </a:solidFill>
                <a:latin typeface="Arial" charset="0"/>
                <a:ea typeface="ＭＳ Ｐゴシック" charset="-128"/>
              </a:defRPr>
            </a:lvl8pPr>
            <a:lvl9pPr marL="1828800" eaLnBrk="0" fontAlgn="base" hangingPunct="0">
              <a:spcBef>
                <a:spcPct val="0"/>
              </a:spcBef>
              <a:spcAft>
                <a:spcPct val="0"/>
              </a:spcAft>
              <a:defRPr sz="1600" b="1">
                <a:solidFill>
                  <a:srgbClr val="FFFF00"/>
                </a:solidFill>
                <a:latin typeface="Arial" charset="0"/>
                <a:ea typeface="ＭＳ Ｐゴシック" charset="-128"/>
              </a:defRPr>
            </a:lvl9pPr>
          </a:lstStyle>
          <a:p>
            <a:pPr algn="l">
              <a:spcBef>
                <a:spcPct val="20000"/>
              </a:spcBef>
              <a:buClr>
                <a:srgbClr val="FAFD00"/>
              </a:buClr>
              <a:buSzPct val="100000"/>
              <a:buFont typeface="Arial" charset="0"/>
              <a:buChar char="●"/>
            </a:pPr>
            <a:r>
              <a:rPr lang="en-US" altLang="zh-CN" sz="2000" dirty="0"/>
              <a:t>Top-Level Processing</a:t>
            </a:r>
          </a:p>
        </p:txBody>
      </p:sp>
    </p:spTree>
    <p:extLst>
      <p:ext uri="{BB962C8B-B14F-4D97-AF65-F5344CB8AC3E}">
        <p14:creationId xmlns:p14="http://schemas.microsoft.com/office/powerpoint/2010/main" val="38319852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Ice Age/Thickness Algorithm Overview</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49</a:t>
            </a:fld>
            <a:endParaRPr lang="en-US" dirty="0"/>
          </a:p>
        </p:txBody>
      </p:sp>
      <p:sp>
        <p:nvSpPr>
          <p:cNvPr id="63" name="Text Box 4"/>
          <p:cNvSpPr txBox="1">
            <a:spLocks noChangeArrowheads="1"/>
          </p:cNvSpPr>
          <p:nvPr/>
        </p:nvSpPr>
        <p:spPr bwMode="auto">
          <a:xfrm>
            <a:off x="7901768" y="9885363"/>
            <a:ext cx="9095595" cy="5118608"/>
          </a:xfrm>
          <a:prstGeom prst="rect">
            <a:avLst/>
          </a:prstGeom>
          <a:solidFill>
            <a:srgbClr val="F8F8F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marL="457200" indent="-457200" algn="just" eaLnBrk="0" hangingPunct="0">
              <a:defRPr sz="2000">
                <a:solidFill>
                  <a:schemeClr val="tx1"/>
                </a:solidFill>
                <a:latin typeface="Times New Roman" charset="0"/>
                <a:ea typeface="ＭＳ Ｐゴシック" charset="0"/>
                <a:cs typeface="MS PGothic" charset="0"/>
              </a:defRPr>
            </a:lvl1pPr>
            <a:lvl2pPr marL="742950" indent="-285750" algn="just" eaLnBrk="0" hangingPunct="0">
              <a:defRPr sz="2000">
                <a:solidFill>
                  <a:schemeClr val="tx1"/>
                </a:solidFill>
                <a:latin typeface="Times New Roman" charset="0"/>
                <a:ea typeface="MS PGothic" charset="0"/>
                <a:cs typeface="MS PGothic" charset="0"/>
              </a:defRPr>
            </a:lvl2pPr>
            <a:lvl3pPr marL="1143000" indent="-228600" algn="just" eaLnBrk="0" hangingPunct="0">
              <a:defRPr sz="2000">
                <a:solidFill>
                  <a:schemeClr val="tx1"/>
                </a:solidFill>
                <a:latin typeface="Times New Roman" charset="0"/>
                <a:ea typeface="MS PGothic" charset="0"/>
                <a:cs typeface="MS PGothic" charset="0"/>
              </a:defRPr>
            </a:lvl3pPr>
            <a:lvl4pPr marL="1600200" indent="-228600" algn="just" eaLnBrk="0" hangingPunct="0">
              <a:defRPr sz="2000">
                <a:solidFill>
                  <a:schemeClr val="tx1"/>
                </a:solidFill>
                <a:latin typeface="Times New Roman" charset="0"/>
                <a:ea typeface="MS PGothic" charset="0"/>
                <a:cs typeface="MS PGothic" charset="0"/>
              </a:defRPr>
            </a:lvl4pPr>
            <a:lvl5pPr marL="2057400" indent="-228600" algn="just" eaLnBrk="0" hangingPunct="0">
              <a:defRPr sz="2000">
                <a:solidFill>
                  <a:schemeClr val="tx1"/>
                </a:solidFill>
                <a:latin typeface="Times New Roman" charset="0"/>
                <a:ea typeface="MS PGothic" charset="0"/>
                <a:cs typeface="MS PGothic" charset="0"/>
              </a:defRPr>
            </a:lvl5pPr>
            <a:lvl6pPr marL="2514600" indent="-228600" algn="just" eaLnBrk="0" fontAlgn="base" hangingPunct="0">
              <a:spcBef>
                <a:spcPct val="0"/>
              </a:spcBef>
              <a:spcAft>
                <a:spcPct val="0"/>
              </a:spcAft>
              <a:defRPr sz="2000">
                <a:solidFill>
                  <a:schemeClr val="tx1"/>
                </a:solidFill>
                <a:latin typeface="Times New Roman" charset="0"/>
                <a:ea typeface="MS PGothic" charset="0"/>
                <a:cs typeface="MS PGothic" charset="0"/>
              </a:defRPr>
            </a:lvl6pPr>
            <a:lvl7pPr marL="2971800" indent="-228600" algn="just" eaLnBrk="0" fontAlgn="base" hangingPunct="0">
              <a:spcBef>
                <a:spcPct val="0"/>
              </a:spcBef>
              <a:spcAft>
                <a:spcPct val="0"/>
              </a:spcAft>
              <a:defRPr sz="2000">
                <a:solidFill>
                  <a:schemeClr val="tx1"/>
                </a:solidFill>
                <a:latin typeface="Times New Roman" charset="0"/>
                <a:ea typeface="MS PGothic" charset="0"/>
                <a:cs typeface="MS PGothic" charset="0"/>
              </a:defRPr>
            </a:lvl7pPr>
            <a:lvl8pPr marL="3429000" indent="-228600" algn="just" eaLnBrk="0" fontAlgn="base" hangingPunct="0">
              <a:spcBef>
                <a:spcPct val="0"/>
              </a:spcBef>
              <a:spcAft>
                <a:spcPct val="0"/>
              </a:spcAft>
              <a:defRPr sz="2000">
                <a:solidFill>
                  <a:schemeClr val="tx1"/>
                </a:solidFill>
                <a:latin typeface="Times New Roman" charset="0"/>
                <a:ea typeface="MS PGothic" charset="0"/>
                <a:cs typeface="MS PGothic" charset="0"/>
              </a:defRPr>
            </a:lvl8pPr>
            <a:lvl9pPr marL="3886200" indent="-228600" algn="just" eaLnBrk="0" fontAlgn="base" hangingPunct="0">
              <a:spcBef>
                <a:spcPct val="0"/>
              </a:spcBef>
              <a:spcAft>
                <a:spcPct val="0"/>
              </a:spcAft>
              <a:defRPr sz="2000">
                <a:solidFill>
                  <a:schemeClr val="tx1"/>
                </a:solidFill>
                <a:latin typeface="Times New Roman" charset="0"/>
                <a:ea typeface="MS PGothic" charset="0"/>
                <a:cs typeface="MS PGothic" charset="0"/>
              </a:defRPr>
            </a:lvl9pPr>
          </a:lstStyle>
          <a:p>
            <a:pPr eaLnBrk="1" hangingPunct="1">
              <a:lnSpc>
                <a:spcPct val="120000"/>
              </a:lnSpc>
              <a:spcBef>
                <a:spcPct val="50000"/>
              </a:spcBef>
            </a:pPr>
            <a:r>
              <a:rPr lang="en-US" altLang="zh-CN" sz="2400" b="1" dirty="0">
                <a:solidFill>
                  <a:srgbClr val="0000FF"/>
                </a:solidFill>
                <a:ea typeface="SimSun" charset="0"/>
                <a:cs typeface="SimSun" charset="0"/>
              </a:rPr>
              <a:t>O</a:t>
            </a:r>
            <a:r>
              <a:rPr lang="it-IT" altLang="zh-CN" sz="2400" b="1" dirty="0">
                <a:solidFill>
                  <a:srgbClr val="0000FF"/>
                </a:solidFill>
                <a:ea typeface="SimSun" charset="0"/>
                <a:cs typeface="SimSun" charset="0"/>
              </a:rPr>
              <a:t>ne-</a:t>
            </a:r>
            <a:r>
              <a:rPr lang="it-IT" altLang="zh-CN" sz="2400" b="1" dirty="0" err="1">
                <a:solidFill>
                  <a:srgbClr val="0000FF"/>
                </a:solidFill>
                <a:ea typeface="SimSun" charset="0"/>
                <a:cs typeface="SimSun" charset="0"/>
              </a:rPr>
              <a:t>dimensional</a:t>
            </a:r>
            <a:r>
              <a:rPr lang="it-IT" altLang="zh-CN" sz="2400" b="1" dirty="0">
                <a:solidFill>
                  <a:srgbClr val="0000FF"/>
                </a:solidFill>
                <a:ea typeface="SimSun" charset="0"/>
                <a:cs typeface="SimSun" charset="0"/>
              </a:rPr>
              <a:t> </a:t>
            </a:r>
            <a:r>
              <a:rPr lang="it-IT" altLang="zh-CN" sz="2400" b="1" dirty="0" err="1">
                <a:solidFill>
                  <a:srgbClr val="0000FF"/>
                </a:solidFill>
                <a:ea typeface="SimSun" charset="0"/>
                <a:cs typeface="SimSun" charset="0"/>
              </a:rPr>
              <a:t>Thermodynamic</a:t>
            </a:r>
            <a:r>
              <a:rPr lang="it-IT" altLang="zh-CN" sz="2400" b="1" dirty="0">
                <a:solidFill>
                  <a:srgbClr val="0000FF"/>
                </a:solidFill>
                <a:ea typeface="SimSun" charset="0"/>
                <a:cs typeface="SimSun" charset="0"/>
              </a:rPr>
              <a:t> </a:t>
            </a:r>
            <a:r>
              <a:rPr lang="it-IT" altLang="zh-CN" sz="2400" b="1" dirty="0" err="1">
                <a:solidFill>
                  <a:srgbClr val="0000FF"/>
                </a:solidFill>
                <a:ea typeface="SimSun" charset="0"/>
                <a:cs typeface="SimSun" charset="0"/>
              </a:rPr>
              <a:t>Ice</a:t>
            </a:r>
            <a:r>
              <a:rPr lang="it-IT" altLang="zh-CN" sz="2400" b="1" dirty="0">
                <a:solidFill>
                  <a:srgbClr val="0000FF"/>
                </a:solidFill>
                <a:ea typeface="SimSun" charset="0"/>
                <a:cs typeface="SimSun" charset="0"/>
              </a:rPr>
              <a:t> Model (OTIM)</a:t>
            </a:r>
            <a:endParaRPr lang="en-US" altLang="zh-CN" sz="2400" b="1" dirty="0">
              <a:solidFill>
                <a:srgbClr val="0000FF"/>
              </a:solidFill>
              <a:ea typeface="SimSun" charset="0"/>
              <a:cs typeface="SimSun" charset="0"/>
            </a:endParaRPr>
          </a:p>
        </p:txBody>
      </p:sp>
      <p:pic>
        <p:nvPicPr>
          <p:cNvPr id="65" name="Picture 64" descr="OTIM_Algorith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5996" y="1564977"/>
            <a:ext cx="7967203" cy="4800787"/>
          </a:xfrm>
          <a:prstGeom prst="rect">
            <a:avLst/>
          </a:prstGeom>
        </p:spPr>
      </p:pic>
      <p:sp>
        <p:nvSpPr>
          <p:cNvPr id="66" name="TextBox 65"/>
          <p:cNvSpPr txBox="1"/>
          <p:nvPr/>
        </p:nvSpPr>
        <p:spPr>
          <a:xfrm>
            <a:off x="500337" y="1116008"/>
            <a:ext cx="7992581" cy="461665"/>
          </a:xfrm>
          <a:prstGeom prst="rect">
            <a:avLst/>
          </a:prstGeom>
          <a:noFill/>
        </p:spPr>
        <p:txBody>
          <a:bodyPr wrap="square" rtlCol="0">
            <a:spAutoFit/>
          </a:bodyPr>
          <a:lstStyle/>
          <a:p>
            <a:r>
              <a:rPr lang="en-US" sz="2400" b="1" dirty="0">
                <a:solidFill>
                  <a:srgbClr val="FFFFFF"/>
                </a:solidFill>
              </a:rPr>
              <a:t>One-Dimensional Thermodynamic Ice Model (OTIM) </a:t>
            </a:r>
          </a:p>
        </p:txBody>
      </p:sp>
    </p:spTree>
    <p:extLst>
      <p:ext uri="{BB962C8B-B14F-4D97-AF65-F5344CB8AC3E}">
        <p14:creationId xmlns:p14="http://schemas.microsoft.com/office/powerpoint/2010/main" val="2016971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0413"/>
            <a:ext cx="8229600" cy="1143001"/>
          </a:xfrm>
        </p:spPr>
        <p:txBody>
          <a:bodyPr/>
          <a:lstStyle/>
          <a:p>
            <a:r>
              <a:rPr lang="en-US" dirty="0"/>
              <a:t>Ice Concentration Background</a:t>
            </a:r>
          </a:p>
        </p:txBody>
      </p:sp>
      <p:sp>
        <p:nvSpPr>
          <p:cNvPr id="6" name="Text Placeholder 2"/>
          <p:cNvSpPr>
            <a:spLocks noGrp="1"/>
          </p:cNvSpPr>
          <p:nvPr>
            <p:ph type="body" idx="1"/>
          </p:nvPr>
        </p:nvSpPr>
        <p:spPr>
          <a:xfrm>
            <a:off x="457200" y="1465262"/>
            <a:ext cx="8229600" cy="5040313"/>
          </a:xfrm>
        </p:spPr>
        <p:txBody>
          <a:bodyPr/>
          <a:lstStyle/>
          <a:p>
            <a:pPr marL="461963" indent="-258763"/>
            <a:r>
              <a:rPr lang="en-US" sz="2400" dirty="0"/>
              <a:t>Sea and lake ice concentration reports the fraction (in tenths) of the sea or lake surface covered by ice. Total concentration includes all stages of development that are present. </a:t>
            </a:r>
          </a:p>
          <a:p>
            <a:pPr marL="461963" indent="-258763"/>
            <a:r>
              <a:rPr lang="en-US" sz="2400" dirty="0"/>
              <a:t>GOES-16 and GOES-17 ice concentration EDR consists of two products: Full Disk (FD) and CONUS.</a:t>
            </a:r>
          </a:p>
          <a:p>
            <a:pPr marL="461963" indent="-258763"/>
            <a:r>
              <a:rPr lang="en-US" sz="2400" dirty="0"/>
              <a:t>User needs:</a:t>
            </a:r>
          </a:p>
          <a:p>
            <a:pPr marL="862013" lvl="1" indent="-258763"/>
            <a:r>
              <a:rPr lang="en-US" sz="2000" dirty="0"/>
              <a:t>National Ice Center’s request for generating the ice chart</a:t>
            </a:r>
          </a:p>
          <a:p>
            <a:pPr marL="862013" lvl="1" indent="-258763"/>
            <a:r>
              <a:rPr lang="en-US" sz="2000" dirty="0"/>
              <a:t>Alaska Ice Program’s request to monitor ice conditions</a:t>
            </a:r>
          </a:p>
          <a:p>
            <a:pPr marL="862013" lvl="1" indent="-258763"/>
            <a:r>
              <a:rPr lang="en-US" sz="2000" dirty="0"/>
              <a:t>General users for long-term global sea and lake monitoring, commercial transport, inputs for numerical weather forecasting.</a:t>
            </a:r>
          </a:p>
        </p:txBody>
      </p:sp>
      <p:sp>
        <p:nvSpPr>
          <p:cNvPr id="9" name="Slide Number Placeholder 3">
            <a:extLst>
              <a:ext uri="{FF2B5EF4-FFF2-40B4-BE49-F238E27FC236}">
                <a16:creationId xmlns:a16="http://schemas.microsoft.com/office/drawing/2014/main" id="{61DF29A2-B159-7F48-915C-1D71D33815AB}"/>
              </a:ext>
            </a:extLst>
          </p:cNvPr>
          <p:cNvSpPr>
            <a:spLocks noGrp="1"/>
          </p:cNvSpPr>
          <p:nvPr>
            <p:ph type="sldNum" idx="12"/>
          </p:nvPr>
        </p:nvSpPr>
        <p:spPr>
          <a:xfrm>
            <a:off x="6553200" y="6356353"/>
            <a:ext cx="2133598" cy="365125"/>
          </a:xfrm>
        </p:spPr>
        <p:txBody>
          <a:bodyPr/>
          <a:lstStyle/>
          <a:p>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fld id="{00000000-1234-1234-1234-123412341234}" type="slidenum">
              <a:rPr kumimoji="0" lang="en-US" sz="1200" b="0" i="0" u="none" strike="noStrike" kern="0" cap="none" spc="0" normalizeH="0" baseline="0" noProof="0" smtClean="0">
                <a:ln>
                  <a:noFill/>
                </a:ln>
                <a:solidFill>
                  <a:prstClr val="white"/>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t>5</a:t>
            </a:fld>
            <a:endParaRPr kumimoji="0" lang="en-US" sz="1200" b="0" i="0" u="none" strike="noStrike" kern="0" cap="none" spc="0" normalizeH="0" baseline="0" noProof="0">
              <a:ln>
                <a:noFill/>
              </a:ln>
              <a:solidFill>
                <a:prstClr val="white"/>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768870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55"/>
            <a:ext cx="8229600" cy="1143001"/>
          </a:xfrm>
        </p:spPr>
        <p:txBody>
          <a:bodyPr/>
          <a:lstStyle/>
          <a:p>
            <a:r>
              <a:rPr lang="en-US" sz="2800" dirty="0"/>
              <a:t>GOES-16/17 Ice Age/Thickness Product </a:t>
            </a:r>
            <a:br>
              <a:rPr lang="en-US" sz="2800" dirty="0"/>
            </a:br>
            <a:r>
              <a:rPr lang="en-US" sz="2800" dirty="0"/>
              <a:t>Algorithm Dependencies</a:t>
            </a:r>
          </a:p>
        </p:txBody>
      </p:sp>
      <p:sp>
        <p:nvSpPr>
          <p:cNvPr id="3" name="Slide Number Placeholder 2"/>
          <p:cNvSpPr>
            <a:spLocks noGrp="1"/>
          </p:cNvSpPr>
          <p:nvPr>
            <p:ph type="sldNum" sz="quarter" idx="12"/>
          </p:nvPr>
        </p:nvSpPr>
        <p:spPr/>
        <p:txBody>
          <a:bodyPr/>
          <a:lstStyle/>
          <a:p>
            <a:fld id="{615ADB79-25D6-47C0-AB51-22A13A0BBB50}" type="slidenum">
              <a:rPr lang="en-US" altLang="en-US" smtClean="0">
                <a:solidFill>
                  <a:prstClr val="white"/>
                </a:solidFill>
              </a:rPr>
              <a:pPr/>
              <a:t>50</a:t>
            </a:fld>
            <a:endParaRPr lang="en-US" altLang="en-US" dirty="0">
              <a:solidFill>
                <a:prstClr val="white"/>
              </a:solidFill>
            </a:endParaRPr>
          </a:p>
        </p:txBody>
      </p:sp>
      <p:grpSp>
        <p:nvGrpSpPr>
          <p:cNvPr id="59" name="Group 92"/>
          <p:cNvGrpSpPr>
            <a:grpSpLocks/>
          </p:cNvGrpSpPr>
          <p:nvPr/>
        </p:nvGrpSpPr>
        <p:grpSpPr bwMode="auto">
          <a:xfrm>
            <a:off x="444748" y="1773976"/>
            <a:ext cx="7524750" cy="4125913"/>
            <a:chOff x="480" y="1488"/>
            <a:chExt cx="4740" cy="2599"/>
          </a:xfrm>
        </p:grpSpPr>
        <p:sp>
          <p:nvSpPr>
            <p:cNvPr id="60" name="Text Box 53"/>
            <p:cNvSpPr txBox="1">
              <a:spLocks noChangeArrowheads="1"/>
            </p:cNvSpPr>
            <p:nvPr/>
          </p:nvSpPr>
          <p:spPr bwMode="auto">
            <a:xfrm>
              <a:off x="684" y="1488"/>
              <a:ext cx="1152" cy="242"/>
            </a:xfrm>
            <a:prstGeom prst="rect">
              <a:avLst/>
            </a:prstGeom>
            <a:solidFill>
              <a:srgbClr val="9999FF"/>
            </a:solidFill>
            <a:ln w="12700">
              <a:solidFill>
                <a:schemeClr val="tx1"/>
              </a:solidFill>
              <a:miter lim="800000"/>
              <a:headEnd/>
              <a:tailEnd/>
            </a:ln>
          </p:spPr>
          <p:txBody>
            <a:bodyPr/>
            <a:lstStyle>
              <a:lvl1pPr>
                <a:defRPr sz="1600" b="1">
                  <a:solidFill>
                    <a:srgbClr val="FFFF00"/>
                  </a:solidFill>
                  <a:latin typeface="Arial" charset="0"/>
                  <a:ea typeface="ＭＳ Ｐゴシック" charset="-128"/>
                </a:defRPr>
              </a:lvl1pPr>
              <a:lvl2pPr marL="37931725" indent="-37474525">
                <a:defRPr sz="1600" b="1">
                  <a:solidFill>
                    <a:srgbClr val="FFFF00"/>
                  </a:solidFill>
                  <a:latin typeface="Arial" charset="0"/>
                  <a:ea typeface="ＭＳ Ｐゴシック" charset="-128"/>
                </a:defRPr>
              </a:lvl2pPr>
              <a:lvl3pPr>
                <a:defRPr sz="1600" b="1">
                  <a:solidFill>
                    <a:srgbClr val="FFFF00"/>
                  </a:solidFill>
                  <a:latin typeface="Arial" charset="0"/>
                  <a:ea typeface="ＭＳ Ｐゴシック" charset="-128"/>
                </a:defRPr>
              </a:lvl3pPr>
              <a:lvl4pPr>
                <a:defRPr sz="1600" b="1">
                  <a:solidFill>
                    <a:srgbClr val="FFFF00"/>
                  </a:solidFill>
                  <a:latin typeface="Arial" charset="0"/>
                  <a:ea typeface="ＭＳ Ｐゴシック" charset="-128"/>
                </a:defRPr>
              </a:lvl4pPr>
              <a:lvl5pPr>
                <a:defRPr sz="1600" b="1">
                  <a:solidFill>
                    <a:srgbClr val="FFFF00"/>
                  </a:solidFill>
                  <a:latin typeface="Arial" charset="0"/>
                  <a:ea typeface="ＭＳ Ｐゴシック" charset="-128"/>
                </a:defRPr>
              </a:lvl5pPr>
              <a:lvl6pPr marL="457200" eaLnBrk="0" fontAlgn="base" hangingPunct="0">
                <a:spcBef>
                  <a:spcPct val="0"/>
                </a:spcBef>
                <a:spcAft>
                  <a:spcPct val="0"/>
                </a:spcAft>
                <a:defRPr sz="1600" b="1">
                  <a:solidFill>
                    <a:srgbClr val="FFFF00"/>
                  </a:solidFill>
                  <a:latin typeface="Arial" charset="0"/>
                  <a:ea typeface="ＭＳ Ｐゴシック" charset="-128"/>
                </a:defRPr>
              </a:lvl6pPr>
              <a:lvl7pPr marL="914400" eaLnBrk="0" fontAlgn="base" hangingPunct="0">
                <a:spcBef>
                  <a:spcPct val="0"/>
                </a:spcBef>
                <a:spcAft>
                  <a:spcPct val="0"/>
                </a:spcAft>
                <a:defRPr sz="1600" b="1">
                  <a:solidFill>
                    <a:srgbClr val="FFFF00"/>
                  </a:solidFill>
                  <a:latin typeface="Arial" charset="0"/>
                  <a:ea typeface="ＭＳ Ｐゴシック" charset="-128"/>
                </a:defRPr>
              </a:lvl7pPr>
              <a:lvl8pPr marL="1371600" eaLnBrk="0" fontAlgn="base" hangingPunct="0">
                <a:spcBef>
                  <a:spcPct val="0"/>
                </a:spcBef>
                <a:spcAft>
                  <a:spcPct val="0"/>
                </a:spcAft>
                <a:defRPr sz="1600" b="1">
                  <a:solidFill>
                    <a:srgbClr val="FFFF00"/>
                  </a:solidFill>
                  <a:latin typeface="Arial" charset="0"/>
                  <a:ea typeface="ＭＳ Ｐゴシック" charset="-128"/>
                </a:defRPr>
              </a:lvl8pPr>
              <a:lvl9pPr marL="1828800" eaLnBrk="0" fontAlgn="base" hangingPunct="0">
                <a:spcBef>
                  <a:spcPct val="0"/>
                </a:spcBef>
                <a:spcAft>
                  <a:spcPct val="0"/>
                </a:spcAft>
                <a:defRPr sz="1600" b="1">
                  <a:solidFill>
                    <a:srgbClr val="FFFF00"/>
                  </a:solidFill>
                  <a:latin typeface="Arial" charset="0"/>
                  <a:ea typeface="ＭＳ Ｐゴシック" charset="-128"/>
                </a:defRPr>
              </a:lvl9pPr>
            </a:lstStyle>
            <a:p>
              <a:pPr algn="l">
                <a:spcBef>
                  <a:spcPct val="50000"/>
                </a:spcBef>
              </a:pPr>
              <a:r>
                <a:rPr lang="en-US" altLang="zh-CN" sz="1800" b="0">
                  <a:solidFill>
                    <a:schemeClr val="tx1"/>
                  </a:solidFill>
                  <a:ea typeface="SimSun" charset="-122"/>
                </a:rPr>
                <a:t>Cloud products</a:t>
              </a:r>
            </a:p>
          </p:txBody>
        </p:sp>
        <p:sp>
          <p:nvSpPr>
            <p:cNvPr id="61" name="Text Box 54"/>
            <p:cNvSpPr txBox="1">
              <a:spLocks noChangeArrowheads="1"/>
            </p:cNvSpPr>
            <p:nvPr/>
          </p:nvSpPr>
          <p:spPr bwMode="auto">
            <a:xfrm>
              <a:off x="2045" y="1488"/>
              <a:ext cx="1338" cy="242"/>
            </a:xfrm>
            <a:prstGeom prst="rect">
              <a:avLst/>
            </a:prstGeom>
            <a:solidFill>
              <a:srgbClr val="9999FF"/>
            </a:solidFill>
            <a:ln w="12700">
              <a:solidFill>
                <a:schemeClr val="tx1"/>
              </a:solidFill>
              <a:miter lim="800000"/>
              <a:headEnd/>
              <a:tailEnd/>
            </a:ln>
          </p:spPr>
          <p:txBody>
            <a:bodyPr wrap="none"/>
            <a:lstStyle>
              <a:lvl1pPr>
                <a:defRPr sz="1600" b="1">
                  <a:solidFill>
                    <a:srgbClr val="FFFF00"/>
                  </a:solidFill>
                  <a:latin typeface="Arial" charset="0"/>
                  <a:ea typeface="ＭＳ Ｐゴシック" charset="-128"/>
                </a:defRPr>
              </a:lvl1pPr>
              <a:lvl2pPr marL="37931725" indent="-37474525">
                <a:defRPr sz="1600" b="1">
                  <a:solidFill>
                    <a:srgbClr val="FFFF00"/>
                  </a:solidFill>
                  <a:latin typeface="Arial" charset="0"/>
                  <a:ea typeface="ＭＳ Ｐゴシック" charset="-128"/>
                </a:defRPr>
              </a:lvl2pPr>
              <a:lvl3pPr>
                <a:defRPr sz="1600" b="1">
                  <a:solidFill>
                    <a:srgbClr val="FFFF00"/>
                  </a:solidFill>
                  <a:latin typeface="Arial" charset="0"/>
                  <a:ea typeface="ＭＳ Ｐゴシック" charset="-128"/>
                </a:defRPr>
              </a:lvl3pPr>
              <a:lvl4pPr>
                <a:defRPr sz="1600" b="1">
                  <a:solidFill>
                    <a:srgbClr val="FFFF00"/>
                  </a:solidFill>
                  <a:latin typeface="Arial" charset="0"/>
                  <a:ea typeface="ＭＳ Ｐゴシック" charset="-128"/>
                </a:defRPr>
              </a:lvl4pPr>
              <a:lvl5pPr>
                <a:defRPr sz="1600" b="1">
                  <a:solidFill>
                    <a:srgbClr val="FFFF00"/>
                  </a:solidFill>
                  <a:latin typeface="Arial" charset="0"/>
                  <a:ea typeface="ＭＳ Ｐゴシック" charset="-128"/>
                </a:defRPr>
              </a:lvl5pPr>
              <a:lvl6pPr marL="457200" eaLnBrk="0" fontAlgn="base" hangingPunct="0">
                <a:spcBef>
                  <a:spcPct val="0"/>
                </a:spcBef>
                <a:spcAft>
                  <a:spcPct val="0"/>
                </a:spcAft>
                <a:defRPr sz="1600" b="1">
                  <a:solidFill>
                    <a:srgbClr val="FFFF00"/>
                  </a:solidFill>
                  <a:latin typeface="Arial" charset="0"/>
                  <a:ea typeface="ＭＳ Ｐゴシック" charset="-128"/>
                </a:defRPr>
              </a:lvl6pPr>
              <a:lvl7pPr marL="914400" eaLnBrk="0" fontAlgn="base" hangingPunct="0">
                <a:spcBef>
                  <a:spcPct val="0"/>
                </a:spcBef>
                <a:spcAft>
                  <a:spcPct val="0"/>
                </a:spcAft>
                <a:defRPr sz="1600" b="1">
                  <a:solidFill>
                    <a:srgbClr val="FFFF00"/>
                  </a:solidFill>
                  <a:latin typeface="Arial" charset="0"/>
                  <a:ea typeface="ＭＳ Ｐゴシック" charset="-128"/>
                </a:defRPr>
              </a:lvl7pPr>
              <a:lvl8pPr marL="1371600" eaLnBrk="0" fontAlgn="base" hangingPunct="0">
                <a:spcBef>
                  <a:spcPct val="0"/>
                </a:spcBef>
                <a:spcAft>
                  <a:spcPct val="0"/>
                </a:spcAft>
                <a:defRPr sz="1600" b="1">
                  <a:solidFill>
                    <a:srgbClr val="FFFF00"/>
                  </a:solidFill>
                  <a:latin typeface="Arial" charset="0"/>
                  <a:ea typeface="ＭＳ Ｐゴシック" charset="-128"/>
                </a:defRPr>
              </a:lvl8pPr>
              <a:lvl9pPr marL="1828800" eaLnBrk="0" fontAlgn="base" hangingPunct="0">
                <a:spcBef>
                  <a:spcPct val="0"/>
                </a:spcBef>
                <a:spcAft>
                  <a:spcPct val="0"/>
                </a:spcAft>
                <a:defRPr sz="1600" b="1">
                  <a:solidFill>
                    <a:srgbClr val="FFFF00"/>
                  </a:solidFill>
                  <a:latin typeface="Arial" charset="0"/>
                  <a:ea typeface="ＭＳ Ｐゴシック" charset="-128"/>
                </a:defRPr>
              </a:lvl9pPr>
            </a:lstStyle>
            <a:p>
              <a:pPr algn="l">
                <a:spcBef>
                  <a:spcPct val="50000"/>
                </a:spcBef>
              </a:pPr>
              <a:r>
                <a:rPr lang="en-US" altLang="zh-CN" sz="1800" b="0">
                  <a:solidFill>
                    <a:schemeClr val="tx1"/>
                  </a:solidFill>
                  <a:ea typeface="SimSun" charset="-122"/>
                </a:rPr>
                <a:t>Radiation products</a:t>
              </a:r>
            </a:p>
          </p:txBody>
        </p:sp>
        <p:sp>
          <p:nvSpPr>
            <p:cNvPr id="62" name="Text Box 55"/>
            <p:cNvSpPr txBox="1">
              <a:spLocks noChangeArrowheads="1"/>
            </p:cNvSpPr>
            <p:nvPr/>
          </p:nvSpPr>
          <p:spPr bwMode="auto">
            <a:xfrm>
              <a:off x="3610" y="1488"/>
              <a:ext cx="1293" cy="242"/>
            </a:xfrm>
            <a:prstGeom prst="rect">
              <a:avLst/>
            </a:prstGeom>
            <a:solidFill>
              <a:srgbClr val="9999FF"/>
            </a:solidFill>
            <a:ln w="12700">
              <a:solidFill>
                <a:schemeClr val="tx1"/>
              </a:solidFill>
              <a:miter lim="800000"/>
              <a:headEnd/>
              <a:tailEnd/>
            </a:ln>
          </p:spPr>
          <p:txBody>
            <a:bodyPr wrap="none"/>
            <a:lstStyle>
              <a:lvl1pPr>
                <a:defRPr sz="1600" b="1">
                  <a:solidFill>
                    <a:srgbClr val="FFFF00"/>
                  </a:solidFill>
                  <a:latin typeface="Arial" charset="0"/>
                  <a:ea typeface="ＭＳ Ｐゴシック" charset="-128"/>
                </a:defRPr>
              </a:lvl1pPr>
              <a:lvl2pPr marL="37931725" indent="-37474525">
                <a:defRPr sz="1600" b="1">
                  <a:solidFill>
                    <a:srgbClr val="FFFF00"/>
                  </a:solidFill>
                  <a:latin typeface="Arial" charset="0"/>
                  <a:ea typeface="ＭＳ Ｐゴシック" charset="-128"/>
                </a:defRPr>
              </a:lvl2pPr>
              <a:lvl3pPr>
                <a:defRPr sz="1600" b="1">
                  <a:solidFill>
                    <a:srgbClr val="FFFF00"/>
                  </a:solidFill>
                  <a:latin typeface="Arial" charset="0"/>
                  <a:ea typeface="ＭＳ Ｐゴシック" charset="-128"/>
                </a:defRPr>
              </a:lvl3pPr>
              <a:lvl4pPr>
                <a:defRPr sz="1600" b="1">
                  <a:solidFill>
                    <a:srgbClr val="FFFF00"/>
                  </a:solidFill>
                  <a:latin typeface="Arial" charset="0"/>
                  <a:ea typeface="ＭＳ Ｐゴシック" charset="-128"/>
                </a:defRPr>
              </a:lvl4pPr>
              <a:lvl5pPr>
                <a:defRPr sz="1600" b="1">
                  <a:solidFill>
                    <a:srgbClr val="FFFF00"/>
                  </a:solidFill>
                  <a:latin typeface="Arial" charset="0"/>
                  <a:ea typeface="ＭＳ Ｐゴシック" charset="-128"/>
                </a:defRPr>
              </a:lvl5pPr>
              <a:lvl6pPr marL="457200" eaLnBrk="0" fontAlgn="base" hangingPunct="0">
                <a:spcBef>
                  <a:spcPct val="0"/>
                </a:spcBef>
                <a:spcAft>
                  <a:spcPct val="0"/>
                </a:spcAft>
                <a:defRPr sz="1600" b="1">
                  <a:solidFill>
                    <a:srgbClr val="FFFF00"/>
                  </a:solidFill>
                  <a:latin typeface="Arial" charset="0"/>
                  <a:ea typeface="ＭＳ Ｐゴシック" charset="-128"/>
                </a:defRPr>
              </a:lvl6pPr>
              <a:lvl7pPr marL="914400" eaLnBrk="0" fontAlgn="base" hangingPunct="0">
                <a:spcBef>
                  <a:spcPct val="0"/>
                </a:spcBef>
                <a:spcAft>
                  <a:spcPct val="0"/>
                </a:spcAft>
                <a:defRPr sz="1600" b="1">
                  <a:solidFill>
                    <a:srgbClr val="FFFF00"/>
                  </a:solidFill>
                  <a:latin typeface="Arial" charset="0"/>
                  <a:ea typeface="ＭＳ Ｐゴシック" charset="-128"/>
                </a:defRPr>
              </a:lvl7pPr>
              <a:lvl8pPr marL="1371600" eaLnBrk="0" fontAlgn="base" hangingPunct="0">
                <a:spcBef>
                  <a:spcPct val="0"/>
                </a:spcBef>
                <a:spcAft>
                  <a:spcPct val="0"/>
                </a:spcAft>
                <a:defRPr sz="1600" b="1">
                  <a:solidFill>
                    <a:srgbClr val="FFFF00"/>
                  </a:solidFill>
                  <a:latin typeface="Arial" charset="0"/>
                  <a:ea typeface="ＭＳ Ｐゴシック" charset="-128"/>
                </a:defRPr>
              </a:lvl8pPr>
              <a:lvl9pPr marL="1828800" eaLnBrk="0" fontAlgn="base" hangingPunct="0">
                <a:spcBef>
                  <a:spcPct val="0"/>
                </a:spcBef>
                <a:spcAft>
                  <a:spcPct val="0"/>
                </a:spcAft>
                <a:defRPr sz="1600" b="1">
                  <a:solidFill>
                    <a:srgbClr val="FFFF00"/>
                  </a:solidFill>
                  <a:latin typeface="Arial" charset="0"/>
                  <a:ea typeface="ＭＳ Ｐゴシック" charset="-128"/>
                </a:defRPr>
              </a:lvl9pPr>
            </a:lstStyle>
            <a:p>
              <a:pPr algn="l">
                <a:spcBef>
                  <a:spcPct val="50000"/>
                </a:spcBef>
              </a:pPr>
              <a:r>
                <a:rPr lang="en-US" altLang="zh-CN" sz="1800" b="0">
                  <a:solidFill>
                    <a:schemeClr val="tx1"/>
                  </a:solidFill>
                  <a:ea typeface="SimSun" charset="-122"/>
                </a:rPr>
                <a:t>Sounding products</a:t>
              </a:r>
            </a:p>
          </p:txBody>
        </p:sp>
        <p:sp>
          <p:nvSpPr>
            <p:cNvPr id="63" name="Text Box 56"/>
            <p:cNvSpPr txBox="1">
              <a:spLocks noChangeArrowheads="1"/>
            </p:cNvSpPr>
            <p:nvPr/>
          </p:nvSpPr>
          <p:spPr bwMode="auto">
            <a:xfrm>
              <a:off x="729" y="1896"/>
              <a:ext cx="1064" cy="218"/>
            </a:xfrm>
            <a:prstGeom prst="rect">
              <a:avLst/>
            </a:prstGeom>
            <a:solidFill>
              <a:srgbClr val="CCCCFF"/>
            </a:solidFill>
            <a:ln w="12700">
              <a:solidFill>
                <a:schemeClr val="tx1"/>
              </a:solidFill>
              <a:miter lim="800000"/>
              <a:headEnd/>
              <a:tailEnd/>
            </a:ln>
          </p:spPr>
          <p:txBody>
            <a:bodyPr wrap="none"/>
            <a:lstStyle>
              <a:lvl1pPr>
                <a:defRPr sz="1600" b="1">
                  <a:solidFill>
                    <a:srgbClr val="FFFF00"/>
                  </a:solidFill>
                  <a:latin typeface="Arial" charset="0"/>
                  <a:ea typeface="ＭＳ Ｐゴシック" charset="-128"/>
                </a:defRPr>
              </a:lvl1pPr>
              <a:lvl2pPr marL="37931725" indent="-37474525">
                <a:defRPr sz="1600" b="1">
                  <a:solidFill>
                    <a:srgbClr val="FFFF00"/>
                  </a:solidFill>
                  <a:latin typeface="Arial" charset="0"/>
                  <a:ea typeface="ＭＳ Ｐゴシック" charset="-128"/>
                </a:defRPr>
              </a:lvl2pPr>
              <a:lvl3pPr>
                <a:defRPr sz="1600" b="1">
                  <a:solidFill>
                    <a:srgbClr val="FFFF00"/>
                  </a:solidFill>
                  <a:latin typeface="Arial" charset="0"/>
                  <a:ea typeface="ＭＳ Ｐゴシック" charset="-128"/>
                </a:defRPr>
              </a:lvl3pPr>
              <a:lvl4pPr>
                <a:defRPr sz="1600" b="1">
                  <a:solidFill>
                    <a:srgbClr val="FFFF00"/>
                  </a:solidFill>
                  <a:latin typeface="Arial" charset="0"/>
                  <a:ea typeface="ＭＳ Ｐゴシック" charset="-128"/>
                </a:defRPr>
              </a:lvl4pPr>
              <a:lvl5pPr>
                <a:defRPr sz="1600" b="1">
                  <a:solidFill>
                    <a:srgbClr val="FFFF00"/>
                  </a:solidFill>
                  <a:latin typeface="Arial" charset="0"/>
                  <a:ea typeface="ＭＳ Ｐゴシック" charset="-128"/>
                </a:defRPr>
              </a:lvl5pPr>
              <a:lvl6pPr marL="457200" eaLnBrk="0" fontAlgn="base" hangingPunct="0">
                <a:spcBef>
                  <a:spcPct val="0"/>
                </a:spcBef>
                <a:spcAft>
                  <a:spcPct val="0"/>
                </a:spcAft>
                <a:defRPr sz="1600" b="1">
                  <a:solidFill>
                    <a:srgbClr val="FFFF00"/>
                  </a:solidFill>
                  <a:latin typeface="Arial" charset="0"/>
                  <a:ea typeface="ＭＳ Ｐゴシック" charset="-128"/>
                </a:defRPr>
              </a:lvl6pPr>
              <a:lvl7pPr marL="914400" eaLnBrk="0" fontAlgn="base" hangingPunct="0">
                <a:spcBef>
                  <a:spcPct val="0"/>
                </a:spcBef>
                <a:spcAft>
                  <a:spcPct val="0"/>
                </a:spcAft>
                <a:defRPr sz="1600" b="1">
                  <a:solidFill>
                    <a:srgbClr val="FFFF00"/>
                  </a:solidFill>
                  <a:latin typeface="Arial" charset="0"/>
                  <a:ea typeface="ＭＳ Ｐゴシック" charset="-128"/>
                </a:defRPr>
              </a:lvl7pPr>
              <a:lvl8pPr marL="1371600" eaLnBrk="0" fontAlgn="base" hangingPunct="0">
                <a:spcBef>
                  <a:spcPct val="0"/>
                </a:spcBef>
                <a:spcAft>
                  <a:spcPct val="0"/>
                </a:spcAft>
                <a:defRPr sz="1600" b="1">
                  <a:solidFill>
                    <a:srgbClr val="FFFF00"/>
                  </a:solidFill>
                  <a:latin typeface="Arial" charset="0"/>
                  <a:ea typeface="ＭＳ Ｐゴシック" charset="-128"/>
                </a:defRPr>
              </a:lvl8pPr>
              <a:lvl9pPr marL="1828800" eaLnBrk="0" fontAlgn="base" hangingPunct="0">
                <a:spcBef>
                  <a:spcPct val="0"/>
                </a:spcBef>
                <a:spcAft>
                  <a:spcPct val="0"/>
                </a:spcAft>
                <a:defRPr sz="1600" b="1">
                  <a:solidFill>
                    <a:srgbClr val="FFFF00"/>
                  </a:solidFill>
                  <a:latin typeface="Arial" charset="0"/>
                  <a:ea typeface="ＭＳ Ｐゴシック" charset="-128"/>
                </a:defRPr>
              </a:lvl9pPr>
            </a:lstStyle>
            <a:p>
              <a:pPr algn="l">
                <a:spcBef>
                  <a:spcPct val="50000"/>
                </a:spcBef>
              </a:pPr>
              <a:r>
                <a:rPr lang="en-US" altLang="zh-CN" b="0">
                  <a:solidFill>
                    <a:schemeClr val="tx1"/>
                  </a:solidFill>
                  <a:ea typeface="SimSun" charset="-122"/>
                </a:rPr>
                <a:t>Cloud mask</a:t>
              </a:r>
            </a:p>
          </p:txBody>
        </p:sp>
        <p:sp>
          <p:nvSpPr>
            <p:cNvPr id="64" name="Text Box 57"/>
            <p:cNvSpPr txBox="1">
              <a:spLocks noChangeArrowheads="1"/>
            </p:cNvSpPr>
            <p:nvPr/>
          </p:nvSpPr>
          <p:spPr bwMode="auto">
            <a:xfrm>
              <a:off x="729" y="2236"/>
              <a:ext cx="1064" cy="218"/>
            </a:xfrm>
            <a:prstGeom prst="rect">
              <a:avLst/>
            </a:prstGeom>
            <a:solidFill>
              <a:srgbClr val="CCCCFF"/>
            </a:solidFill>
            <a:ln w="12700">
              <a:solidFill>
                <a:schemeClr val="tx1"/>
              </a:solidFill>
              <a:miter lim="800000"/>
              <a:headEnd/>
              <a:tailEnd/>
            </a:ln>
          </p:spPr>
          <p:txBody>
            <a:bodyPr wrap="none"/>
            <a:lstStyle>
              <a:lvl1pPr>
                <a:defRPr sz="1600" b="1">
                  <a:solidFill>
                    <a:srgbClr val="FFFF00"/>
                  </a:solidFill>
                  <a:latin typeface="Arial" charset="0"/>
                  <a:ea typeface="ＭＳ Ｐゴシック" charset="-128"/>
                </a:defRPr>
              </a:lvl1pPr>
              <a:lvl2pPr marL="37931725" indent="-37474525">
                <a:defRPr sz="1600" b="1">
                  <a:solidFill>
                    <a:srgbClr val="FFFF00"/>
                  </a:solidFill>
                  <a:latin typeface="Arial" charset="0"/>
                  <a:ea typeface="ＭＳ Ｐゴシック" charset="-128"/>
                </a:defRPr>
              </a:lvl2pPr>
              <a:lvl3pPr>
                <a:defRPr sz="1600" b="1">
                  <a:solidFill>
                    <a:srgbClr val="FFFF00"/>
                  </a:solidFill>
                  <a:latin typeface="Arial" charset="0"/>
                  <a:ea typeface="ＭＳ Ｐゴシック" charset="-128"/>
                </a:defRPr>
              </a:lvl3pPr>
              <a:lvl4pPr>
                <a:defRPr sz="1600" b="1">
                  <a:solidFill>
                    <a:srgbClr val="FFFF00"/>
                  </a:solidFill>
                  <a:latin typeface="Arial" charset="0"/>
                  <a:ea typeface="ＭＳ Ｐゴシック" charset="-128"/>
                </a:defRPr>
              </a:lvl4pPr>
              <a:lvl5pPr>
                <a:defRPr sz="1600" b="1">
                  <a:solidFill>
                    <a:srgbClr val="FFFF00"/>
                  </a:solidFill>
                  <a:latin typeface="Arial" charset="0"/>
                  <a:ea typeface="ＭＳ Ｐゴシック" charset="-128"/>
                </a:defRPr>
              </a:lvl5pPr>
              <a:lvl6pPr marL="457200" eaLnBrk="0" fontAlgn="base" hangingPunct="0">
                <a:spcBef>
                  <a:spcPct val="0"/>
                </a:spcBef>
                <a:spcAft>
                  <a:spcPct val="0"/>
                </a:spcAft>
                <a:defRPr sz="1600" b="1">
                  <a:solidFill>
                    <a:srgbClr val="FFFF00"/>
                  </a:solidFill>
                  <a:latin typeface="Arial" charset="0"/>
                  <a:ea typeface="ＭＳ Ｐゴシック" charset="-128"/>
                </a:defRPr>
              </a:lvl6pPr>
              <a:lvl7pPr marL="914400" eaLnBrk="0" fontAlgn="base" hangingPunct="0">
                <a:spcBef>
                  <a:spcPct val="0"/>
                </a:spcBef>
                <a:spcAft>
                  <a:spcPct val="0"/>
                </a:spcAft>
                <a:defRPr sz="1600" b="1">
                  <a:solidFill>
                    <a:srgbClr val="FFFF00"/>
                  </a:solidFill>
                  <a:latin typeface="Arial" charset="0"/>
                  <a:ea typeface="ＭＳ Ｐゴシック" charset="-128"/>
                </a:defRPr>
              </a:lvl7pPr>
              <a:lvl8pPr marL="1371600" eaLnBrk="0" fontAlgn="base" hangingPunct="0">
                <a:spcBef>
                  <a:spcPct val="0"/>
                </a:spcBef>
                <a:spcAft>
                  <a:spcPct val="0"/>
                </a:spcAft>
                <a:defRPr sz="1600" b="1">
                  <a:solidFill>
                    <a:srgbClr val="FFFF00"/>
                  </a:solidFill>
                  <a:latin typeface="Arial" charset="0"/>
                  <a:ea typeface="ＭＳ Ｐゴシック" charset="-128"/>
                </a:defRPr>
              </a:lvl8pPr>
              <a:lvl9pPr marL="1828800" eaLnBrk="0" fontAlgn="base" hangingPunct="0">
                <a:spcBef>
                  <a:spcPct val="0"/>
                </a:spcBef>
                <a:spcAft>
                  <a:spcPct val="0"/>
                </a:spcAft>
                <a:defRPr sz="1600" b="1">
                  <a:solidFill>
                    <a:srgbClr val="FFFF00"/>
                  </a:solidFill>
                  <a:latin typeface="Arial" charset="0"/>
                  <a:ea typeface="ＭＳ Ｐゴシック" charset="-128"/>
                </a:defRPr>
              </a:lvl9pPr>
            </a:lstStyle>
            <a:p>
              <a:pPr algn="l">
                <a:spcBef>
                  <a:spcPct val="50000"/>
                </a:spcBef>
              </a:pPr>
              <a:r>
                <a:rPr lang="en-US" altLang="zh-CN" b="0">
                  <a:solidFill>
                    <a:schemeClr val="tx1"/>
                  </a:solidFill>
                  <a:ea typeface="SimSun" charset="-122"/>
                </a:rPr>
                <a:t>Cloud fraction</a:t>
              </a:r>
            </a:p>
          </p:txBody>
        </p:sp>
        <p:sp>
          <p:nvSpPr>
            <p:cNvPr id="65" name="Text Box 58"/>
            <p:cNvSpPr txBox="1">
              <a:spLocks noChangeArrowheads="1"/>
            </p:cNvSpPr>
            <p:nvPr/>
          </p:nvSpPr>
          <p:spPr bwMode="auto">
            <a:xfrm>
              <a:off x="729" y="2576"/>
              <a:ext cx="1065" cy="217"/>
            </a:xfrm>
            <a:prstGeom prst="rect">
              <a:avLst/>
            </a:prstGeom>
            <a:solidFill>
              <a:srgbClr val="CCCCFF"/>
            </a:solidFill>
            <a:ln w="12700">
              <a:solidFill>
                <a:schemeClr val="tx1"/>
              </a:solidFill>
              <a:miter lim="800000"/>
              <a:headEnd/>
              <a:tailEnd/>
            </a:ln>
          </p:spPr>
          <p:txBody>
            <a:bodyPr wrap="none"/>
            <a:lstStyle>
              <a:lvl1pPr>
                <a:defRPr sz="1600" b="1">
                  <a:solidFill>
                    <a:srgbClr val="FFFF00"/>
                  </a:solidFill>
                  <a:latin typeface="Arial" charset="0"/>
                  <a:ea typeface="ＭＳ Ｐゴシック" charset="-128"/>
                </a:defRPr>
              </a:lvl1pPr>
              <a:lvl2pPr marL="37931725" indent="-37474525">
                <a:defRPr sz="1600" b="1">
                  <a:solidFill>
                    <a:srgbClr val="FFFF00"/>
                  </a:solidFill>
                  <a:latin typeface="Arial" charset="0"/>
                  <a:ea typeface="ＭＳ Ｐゴシック" charset="-128"/>
                </a:defRPr>
              </a:lvl2pPr>
              <a:lvl3pPr>
                <a:defRPr sz="1600" b="1">
                  <a:solidFill>
                    <a:srgbClr val="FFFF00"/>
                  </a:solidFill>
                  <a:latin typeface="Arial" charset="0"/>
                  <a:ea typeface="ＭＳ Ｐゴシック" charset="-128"/>
                </a:defRPr>
              </a:lvl3pPr>
              <a:lvl4pPr>
                <a:defRPr sz="1600" b="1">
                  <a:solidFill>
                    <a:srgbClr val="FFFF00"/>
                  </a:solidFill>
                  <a:latin typeface="Arial" charset="0"/>
                  <a:ea typeface="ＭＳ Ｐゴシック" charset="-128"/>
                </a:defRPr>
              </a:lvl4pPr>
              <a:lvl5pPr>
                <a:defRPr sz="1600" b="1">
                  <a:solidFill>
                    <a:srgbClr val="FFFF00"/>
                  </a:solidFill>
                  <a:latin typeface="Arial" charset="0"/>
                  <a:ea typeface="ＭＳ Ｐゴシック" charset="-128"/>
                </a:defRPr>
              </a:lvl5pPr>
              <a:lvl6pPr marL="457200" eaLnBrk="0" fontAlgn="base" hangingPunct="0">
                <a:spcBef>
                  <a:spcPct val="0"/>
                </a:spcBef>
                <a:spcAft>
                  <a:spcPct val="0"/>
                </a:spcAft>
                <a:defRPr sz="1600" b="1">
                  <a:solidFill>
                    <a:srgbClr val="FFFF00"/>
                  </a:solidFill>
                  <a:latin typeface="Arial" charset="0"/>
                  <a:ea typeface="ＭＳ Ｐゴシック" charset="-128"/>
                </a:defRPr>
              </a:lvl6pPr>
              <a:lvl7pPr marL="914400" eaLnBrk="0" fontAlgn="base" hangingPunct="0">
                <a:spcBef>
                  <a:spcPct val="0"/>
                </a:spcBef>
                <a:spcAft>
                  <a:spcPct val="0"/>
                </a:spcAft>
                <a:defRPr sz="1600" b="1">
                  <a:solidFill>
                    <a:srgbClr val="FFFF00"/>
                  </a:solidFill>
                  <a:latin typeface="Arial" charset="0"/>
                  <a:ea typeface="ＭＳ Ｐゴシック" charset="-128"/>
                </a:defRPr>
              </a:lvl7pPr>
              <a:lvl8pPr marL="1371600" eaLnBrk="0" fontAlgn="base" hangingPunct="0">
                <a:spcBef>
                  <a:spcPct val="0"/>
                </a:spcBef>
                <a:spcAft>
                  <a:spcPct val="0"/>
                </a:spcAft>
                <a:defRPr sz="1600" b="1">
                  <a:solidFill>
                    <a:srgbClr val="FFFF00"/>
                  </a:solidFill>
                  <a:latin typeface="Arial" charset="0"/>
                  <a:ea typeface="ＭＳ Ｐゴシック" charset="-128"/>
                </a:defRPr>
              </a:lvl8pPr>
              <a:lvl9pPr marL="1828800" eaLnBrk="0" fontAlgn="base" hangingPunct="0">
                <a:spcBef>
                  <a:spcPct val="0"/>
                </a:spcBef>
                <a:spcAft>
                  <a:spcPct val="0"/>
                </a:spcAft>
                <a:defRPr sz="1600" b="1">
                  <a:solidFill>
                    <a:srgbClr val="FFFF00"/>
                  </a:solidFill>
                  <a:latin typeface="Arial" charset="0"/>
                  <a:ea typeface="ＭＳ Ｐゴシック" charset="-128"/>
                </a:defRPr>
              </a:lvl9pPr>
            </a:lstStyle>
            <a:p>
              <a:pPr algn="l">
                <a:spcBef>
                  <a:spcPct val="50000"/>
                </a:spcBef>
              </a:pPr>
              <a:r>
                <a:rPr lang="en-US" altLang="zh-CN" b="0">
                  <a:solidFill>
                    <a:schemeClr val="tx1"/>
                  </a:solidFill>
                  <a:ea typeface="SimSun" charset="-122"/>
                </a:rPr>
                <a:t>Cloud opt. prop.</a:t>
              </a:r>
            </a:p>
          </p:txBody>
        </p:sp>
        <p:sp>
          <p:nvSpPr>
            <p:cNvPr id="66" name="Text Box 59"/>
            <p:cNvSpPr txBox="1">
              <a:spLocks noChangeArrowheads="1"/>
            </p:cNvSpPr>
            <p:nvPr/>
          </p:nvSpPr>
          <p:spPr bwMode="auto">
            <a:xfrm>
              <a:off x="2181" y="1896"/>
              <a:ext cx="1064" cy="218"/>
            </a:xfrm>
            <a:prstGeom prst="rect">
              <a:avLst/>
            </a:prstGeom>
            <a:solidFill>
              <a:srgbClr val="CCCCFF"/>
            </a:solidFill>
            <a:ln w="12700">
              <a:solidFill>
                <a:schemeClr val="tx1"/>
              </a:solidFill>
              <a:miter lim="800000"/>
              <a:headEnd/>
              <a:tailEnd/>
            </a:ln>
          </p:spPr>
          <p:txBody>
            <a:bodyPr wrap="none"/>
            <a:lstStyle>
              <a:lvl1pPr>
                <a:defRPr sz="1600" b="1">
                  <a:solidFill>
                    <a:srgbClr val="FFFF00"/>
                  </a:solidFill>
                  <a:latin typeface="Arial" charset="0"/>
                  <a:ea typeface="ＭＳ Ｐゴシック" charset="-128"/>
                </a:defRPr>
              </a:lvl1pPr>
              <a:lvl2pPr marL="37931725" indent="-37474525">
                <a:defRPr sz="1600" b="1">
                  <a:solidFill>
                    <a:srgbClr val="FFFF00"/>
                  </a:solidFill>
                  <a:latin typeface="Arial" charset="0"/>
                  <a:ea typeface="ＭＳ Ｐゴシック" charset="-128"/>
                </a:defRPr>
              </a:lvl2pPr>
              <a:lvl3pPr>
                <a:defRPr sz="1600" b="1">
                  <a:solidFill>
                    <a:srgbClr val="FFFF00"/>
                  </a:solidFill>
                  <a:latin typeface="Arial" charset="0"/>
                  <a:ea typeface="ＭＳ Ｐゴシック" charset="-128"/>
                </a:defRPr>
              </a:lvl3pPr>
              <a:lvl4pPr>
                <a:defRPr sz="1600" b="1">
                  <a:solidFill>
                    <a:srgbClr val="FFFF00"/>
                  </a:solidFill>
                  <a:latin typeface="Arial" charset="0"/>
                  <a:ea typeface="ＭＳ Ｐゴシック" charset="-128"/>
                </a:defRPr>
              </a:lvl4pPr>
              <a:lvl5pPr>
                <a:defRPr sz="1600" b="1">
                  <a:solidFill>
                    <a:srgbClr val="FFFF00"/>
                  </a:solidFill>
                  <a:latin typeface="Arial" charset="0"/>
                  <a:ea typeface="ＭＳ Ｐゴシック" charset="-128"/>
                </a:defRPr>
              </a:lvl5pPr>
              <a:lvl6pPr marL="457200" eaLnBrk="0" fontAlgn="base" hangingPunct="0">
                <a:spcBef>
                  <a:spcPct val="0"/>
                </a:spcBef>
                <a:spcAft>
                  <a:spcPct val="0"/>
                </a:spcAft>
                <a:defRPr sz="1600" b="1">
                  <a:solidFill>
                    <a:srgbClr val="FFFF00"/>
                  </a:solidFill>
                  <a:latin typeface="Arial" charset="0"/>
                  <a:ea typeface="ＭＳ Ｐゴシック" charset="-128"/>
                </a:defRPr>
              </a:lvl6pPr>
              <a:lvl7pPr marL="914400" eaLnBrk="0" fontAlgn="base" hangingPunct="0">
                <a:spcBef>
                  <a:spcPct val="0"/>
                </a:spcBef>
                <a:spcAft>
                  <a:spcPct val="0"/>
                </a:spcAft>
                <a:defRPr sz="1600" b="1">
                  <a:solidFill>
                    <a:srgbClr val="FFFF00"/>
                  </a:solidFill>
                  <a:latin typeface="Arial" charset="0"/>
                  <a:ea typeface="ＭＳ Ｐゴシック" charset="-128"/>
                </a:defRPr>
              </a:lvl7pPr>
              <a:lvl8pPr marL="1371600" eaLnBrk="0" fontAlgn="base" hangingPunct="0">
                <a:spcBef>
                  <a:spcPct val="0"/>
                </a:spcBef>
                <a:spcAft>
                  <a:spcPct val="0"/>
                </a:spcAft>
                <a:defRPr sz="1600" b="1">
                  <a:solidFill>
                    <a:srgbClr val="FFFF00"/>
                  </a:solidFill>
                  <a:latin typeface="Arial" charset="0"/>
                  <a:ea typeface="ＭＳ Ｐゴシック" charset="-128"/>
                </a:defRPr>
              </a:lvl8pPr>
              <a:lvl9pPr marL="1828800" eaLnBrk="0" fontAlgn="base" hangingPunct="0">
                <a:spcBef>
                  <a:spcPct val="0"/>
                </a:spcBef>
                <a:spcAft>
                  <a:spcPct val="0"/>
                </a:spcAft>
                <a:defRPr sz="1600" b="1">
                  <a:solidFill>
                    <a:srgbClr val="FFFF00"/>
                  </a:solidFill>
                  <a:latin typeface="Arial" charset="0"/>
                  <a:ea typeface="ＭＳ Ｐゴシック" charset="-128"/>
                </a:defRPr>
              </a:lvl9pPr>
            </a:lstStyle>
            <a:p>
              <a:pPr algn="l">
                <a:spcBef>
                  <a:spcPct val="50000"/>
                </a:spcBef>
              </a:pPr>
              <a:r>
                <a:rPr lang="en-US" altLang="zh-CN" b="0">
                  <a:solidFill>
                    <a:schemeClr val="tx1"/>
                  </a:solidFill>
                  <a:ea typeface="SimSun" charset="-122"/>
                </a:rPr>
                <a:t>Solar radiation </a:t>
              </a:r>
            </a:p>
          </p:txBody>
        </p:sp>
        <p:sp>
          <p:nvSpPr>
            <p:cNvPr id="67" name="Text Box 60"/>
            <p:cNvSpPr txBox="1">
              <a:spLocks noChangeArrowheads="1"/>
            </p:cNvSpPr>
            <p:nvPr/>
          </p:nvSpPr>
          <p:spPr bwMode="auto">
            <a:xfrm>
              <a:off x="2181" y="2236"/>
              <a:ext cx="1064" cy="218"/>
            </a:xfrm>
            <a:prstGeom prst="rect">
              <a:avLst/>
            </a:prstGeom>
            <a:solidFill>
              <a:srgbClr val="CCCCFF"/>
            </a:solidFill>
            <a:ln w="12700">
              <a:solidFill>
                <a:schemeClr val="tx1"/>
              </a:solidFill>
              <a:miter lim="800000"/>
              <a:headEnd/>
              <a:tailEnd/>
            </a:ln>
          </p:spPr>
          <p:txBody>
            <a:bodyPr wrap="none"/>
            <a:lstStyle>
              <a:lvl1pPr>
                <a:defRPr sz="1600" b="1">
                  <a:solidFill>
                    <a:srgbClr val="FFFF00"/>
                  </a:solidFill>
                  <a:latin typeface="Arial" charset="0"/>
                  <a:ea typeface="ＭＳ Ｐゴシック" charset="-128"/>
                </a:defRPr>
              </a:lvl1pPr>
              <a:lvl2pPr marL="37931725" indent="-37474525">
                <a:defRPr sz="1600" b="1">
                  <a:solidFill>
                    <a:srgbClr val="FFFF00"/>
                  </a:solidFill>
                  <a:latin typeface="Arial" charset="0"/>
                  <a:ea typeface="ＭＳ Ｐゴシック" charset="-128"/>
                </a:defRPr>
              </a:lvl2pPr>
              <a:lvl3pPr>
                <a:defRPr sz="1600" b="1">
                  <a:solidFill>
                    <a:srgbClr val="FFFF00"/>
                  </a:solidFill>
                  <a:latin typeface="Arial" charset="0"/>
                  <a:ea typeface="ＭＳ Ｐゴシック" charset="-128"/>
                </a:defRPr>
              </a:lvl3pPr>
              <a:lvl4pPr>
                <a:defRPr sz="1600" b="1">
                  <a:solidFill>
                    <a:srgbClr val="FFFF00"/>
                  </a:solidFill>
                  <a:latin typeface="Arial" charset="0"/>
                  <a:ea typeface="ＭＳ Ｐゴシック" charset="-128"/>
                </a:defRPr>
              </a:lvl4pPr>
              <a:lvl5pPr>
                <a:defRPr sz="1600" b="1">
                  <a:solidFill>
                    <a:srgbClr val="FFFF00"/>
                  </a:solidFill>
                  <a:latin typeface="Arial" charset="0"/>
                  <a:ea typeface="ＭＳ Ｐゴシック" charset="-128"/>
                </a:defRPr>
              </a:lvl5pPr>
              <a:lvl6pPr marL="457200" eaLnBrk="0" fontAlgn="base" hangingPunct="0">
                <a:spcBef>
                  <a:spcPct val="0"/>
                </a:spcBef>
                <a:spcAft>
                  <a:spcPct val="0"/>
                </a:spcAft>
                <a:defRPr sz="1600" b="1">
                  <a:solidFill>
                    <a:srgbClr val="FFFF00"/>
                  </a:solidFill>
                  <a:latin typeface="Arial" charset="0"/>
                  <a:ea typeface="ＭＳ Ｐゴシック" charset="-128"/>
                </a:defRPr>
              </a:lvl6pPr>
              <a:lvl7pPr marL="914400" eaLnBrk="0" fontAlgn="base" hangingPunct="0">
                <a:spcBef>
                  <a:spcPct val="0"/>
                </a:spcBef>
                <a:spcAft>
                  <a:spcPct val="0"/>
                </a:spcAft>
                <a:defRPr sz="1600" b="1">
                  <a:solidFill>
                    <a:srgbClr val="FFFF00"/>
                  </a:solidFill>
                  <a:latin typeface="Arial" charset="0"/>
                  <a:ea typeface="ＭＳ Ｐゴシック" charset="-128"/>
                </a:defRPr>
              </a:lvl7pPr>
              <a:lvl8pPr marL="1371600" eaLnBrk="0" fontAlgn="base" hangingPunct="0">
                <a:spcBef>
                  <a:spcPct val="0"/>
                </a:spcBef>
                <a:spcAft>
                  <a:spcPct val="0"/>
                </a:spcAft>
                <a:defRPr sz="1600" b="1">
                  <a:solidFill>
                    <a:srgbClr val="FFFF00"/>
                  </a:solidFill>
                  <a:latin typeface="Arial" charset="0"/>
                  <a:ea typeface="ＭＳ Ｐゴシック" charset="-128"/>
                </a:defRPr>
              </a:lvl8pPr>
              <a:lvl9pPr marL="1828800" eaLnBrk="0" fontAlgn="base" hangingPunct="0">
                <a:spcBef>
                  <a:spcPct val="0"/>
                </a:spcBef>
                <a:spcAft>
                  <a:spcPct val="0"/>
                </a:spcAft>
                <a:defRPr sz="1600" b="1">
                  <a:solidFill>
                    <a:srgbClr val="FFFF00"/>
                  </a:solidFill>
                  <a:latin typeface="Arial" charset="0"/>
                  <a:ea typeface="ＭＳ Ｐゴシック" charset="-128"/>
                </a:defRPr>
              </a:lvl9pPr>
            </a:lstStyle>
            <a:p>
              <a:pPr algn="l">
                <a:spcBef>
                  <a:spcPct val="50000"/>
                </a:spcBef>
              </a:pPr>
              <a:r>
                <a:rPr lang="en-US" altLang="zh-CN" b="0">
                  <a:solidFill>
                    <a:schemeClr val="tx1"/>
                  </a:solidFill>
                  <a:ea typeface="SimSun" charset="-122"/>
                </a:rPr>
                <a:t>Thermal radiation </a:t>
              </a:r>
            </a:p>
          </p:txBody>
        </p:sp>
        <p:sp>
          <p:nvSpPr>
            <p:cNvPr id="68" name="Text Box 61"/>
            <p:cNvSpPr txBox="1">
              <a:spLocks noChangeArrowheads="1"/>
            </p:cNvSpPr>
            <p:nvPr/>
          </p:nvSpPr>
          <p:spPr bwMode="auto">
            <a:xfrm>
              <a:off x="2181" y="2576"/>
              <a:ext cx="1064" cy="218"/>
            </a:xfrm>
            <a:prstGeom prst="rect">
              <a:avLst/>
            </a:prstGeom>
            <a:solidFill>
              <a:srgbClr val="CCCCFF"/>
            </a:solidFill>
            <a:ln w="12700">
              <a:solidFill>
                <a:schemeClr val="tx1"/>
              </a:solidFill>
              <a:miter lim="800000"/>
              <a:headEnd/>
              <a:tailEnd/>
            </a:ln>
          </p:spPr>
          <p:txBody>
            <a:bodyPr wrap="none"/>
            <a:lstStyle>
              <a:lvl1pPr>
                <a:defRPr sz="1600" b="1">
                  <a:solidFill>
                    <a:srgbClr val="FFFF00"/>
                  </a:solidFill>
                  <a:latin typeface="Arial" charset="0"/>
                  <a:ea typeface="ＭＳ Ｐゴシック" charset="-128"/>
                </a:defRPr>
              </a:lvl1pPr>
              <a:lvl2pPr marL="37931725" indent="-37474525">
                <a:defRPr sz="1600" b="1">
                  <a:solidFill>
                    <a:srgbClr val="FFFF00"/>
                  </a:solidFill>
                  <a:latin typeface="Arial" charset="0"/>
                  <a:ea typeface="ＭＳ Ｐゴシック" charset="-128"/>
                </a:defRPr>
              </a:lvl2pPr>
              <a:lvl3pPr>
                <a:defRPr sz="1600" b="1">
                  <a:solidFill>
                    <a:srgbClr val="FFFF00"/>
                  </a:solidFill>
                  <a:latin typeface="Arial" charset="0"/>
                  <a:ea typeface="ＭＳ Ｐゴシック" charset="-128"/>
                </a:defRPr>
              </a:lvl3pPr>
              <a:lvl4pPr>
                <a:defRPr sz="1600" b="1">
                  <a:solidFill>
                    <a:srgbClr val="FFFF00"/>
                  </a:solidFill>
                  <a:latin typeface="Arial" charset="0"/>
                  <a:ea typeface="ＭＳ Ｐゴシック" charset="-128"/>
                </a:defRPr>
              </a:lvl4pPr>
              <a:lvl5pPr>
                <a:defRPr sz="1600" b="1">
                  <a:solidFill>
                    <a:srgbClr val="FFFF00"/>
                  </a:solidFill>
                  <a:latin typeface="Arial" charset="0"/>
                  <a:ea typeface="ＭＳ Ｐゴシック" charset="-128"/>
                </a:defRPr>
              </a:lvl5pPr>
              <a:lvl6pPr marL="457200" eaLnBrk="0" fontAlgn="base" hangingPunct="0">
                <a:spcBef>
                  <a:spcPct val="0"/>
                </a:spcBef>
                <a:spcAft>
                  <a:spcPct val="0"/>
                </a:spcAft>
                <a:defRPr sz="1600" b="1">
                  <a:solidFill>
                    <a:srgbClr val="FFFF00"/>
                  </a:solidFill>
                  <a:latin typeface="Arial" charset="0"/>
                  <a:ea typeface="ＭＳ Ｐゴシック" charset="-128"/>
                </a:defRPr>
              </a:lvl6pPr>
              <a:lvl7pPr marL="914400" eaLnBrk="0" fontAlgn="base" hangingPunct="0">
                <a:spcBef>
                  <a:spcPct val="0"/>
                </a:spcBef>
                <a:spcAft>
                  <a:spcPct val="0"/>
                </a:spcAft>
                <a:defRPr sz="1600" b="1">
                  <a:solidFill>
                    <a:srgbClr val="FFFF00"/>
                  </a:solidFill>
                  <a:latin typeface="Arial" charset="0"/>
                  <a:ea typeface="ＭＳ Ｐゴシック" charset="-128"/>
                </a:defRPr>
              </a:lvl7pPr>
              <a:lvl8pPr marL="1371600" eaLnBrk="0" fontAlgn="base" hangingPunct="0">
                <a:spcBef>
                  <a:spcPct val="0"/>
                </a:spcBef>
                <a:spcAft>
                  <a:spcPct val="0"/>
                </a:spcAft>
                <a:defRPr sz="1600" b="1">
                  <a:solidFill>
                    <a:srgbClr val="FFFF00"/>
                  </a:solidFill>
                  <a:latin typeface="Arial" charset="0"/>
                  <a:ea typeface="ＭＳ Ｐゴシック" charset="-128"/>
                </a:defRPr>
              </a:lvl8pPr>
              <a:lvl9pPr marL="1828800" eaLnBrk="0" fontAlgn="base" hangingPunct="0">
                <a:spcBef>
                  <a:spcPct val="0"/>
                </a:spcBef>
                <a:spcAft>
                  <a:spcPct val="0"/>
                </a:spcAft>
                <a:defRPr sz="1600" b="1">
                  <a:solidFill>
                    <a:srgbClr val="FFFF00"/>
                  </a:solidFill>
                  <a:latin typeface="Arial" charset="0"/>
                  <a:ea typeface="ＭＳ Ｐゴシック" charset="-128"/>
                </a:defRPr>
              </a:lvl9pPr>
            </a:lstStyle>
            <a:p>
              <a:pPr algn="l">
                <a:spcBef>
                  <a:spcPct val="50000"/>
                </a:spcBef>
              </a:pPr>
              <a:r>
                <a:rPr lang="en-US" altLang="zh-CN" b="0">
                  <a:solidFill>
                    <a:schemeClr val="tx1"/>
                  </a:solidFill>
                  <a:ea typeface="SimSun" charset="-122"/>
                </a:rPr>
                <a:t>Surface albedo </a:t>
              </a:r>
            </a:p>
          </p:txBody>
        </p:sp>
        <p:sp>
          <p:nvSpPr>
            <p:cNvPr id="69" name="Text Box 62"/>
            <p:cNvSpPr txBox="1">
              <a:spLocks noChangeArrowheads="1"/>
            </p:cNvSpPr>
            <p:nvPr/>
          </p:nvSpPr>
          <p:spPr bwMode="auto">
            <a:xfrm>
              <a:off x="3723" y="1873"/>
              <a:ext cx="1064" cy="218"/>
            </a:xfrm>
            <a:prstGeom prst="rect">
              <a:avLst/>
            </a:prstGeom>
            <a:solidFill>
              <a:srgbClr val="CCCCFF"/>
            </a:solidFill>
            <a:ln w="12700">
              <a:solidFill>
                <a:schemeClr val="tx1"/>
              </a:solidFill>
              <a:miter lim="800000"/>
              <a:headEnd/>
              <a:tailEnd/>
            </a:ln>
          </p:spPr>
          <p:txBody>
            <a:bodyPr wrap="none"/>
            <a:lstStyle>
              <a:lvl1pPr>
                <a:defRPr sz="1600" b="1">
                  <a:solidFill>
                    <a:srgbClr val="FFFF00"/>
                  </a:solidFill>
                  <a:latin typeface="Arial" charset="0"/>
                  <a:ea typeface="ＭＳ Ｐゴシック" charset="-128"/>
                </a:defRPr>
              </a:lvl1pPr>
              <a:lvl2pPr marL="37931725" indent="-37474525">
                <a:defRPr sz="1600" b="1">
                  <a:solidFill>
                    <a:srgbClr val="FFFF00"/>
                  </a:solidFill>
                  <a:latin typeface="Arial" charset="0"/>
                  <a:ea typeface="ＭＳ Ｐゴシック" charset="-128"/>
                </a:defRPr>
              </a:lvl2pPr>
              <a:lvl3pPr>
                <a:defRPr sz="1600" b="1">
                  <a:solidFill>
                    <a:srgbClr val="FFFF00"/>
                  </a:solidFill>
                  <a:latin typeface="Arial" charset="0"/>
                  <a:ea typeface="ＭＳ Ｐゴシック" charset="-128"/>
                </a:defRPr>
              </a:lvl3pPr>
              <a:lvl4pPr>
                <a:defRPr sz="1600" b="1">
                  <a:solidFill>
                    <a:srgbClr val="FFFF00"/>
                  </a:solidFill>
                  <a:latin typeface="Arial" charset="0"/>
                  <a:ea typeface="ＭＳ Ｐゴシック" charset="-128"/>
                </a:defRPr>
              </a:lvl4pPr>
              <a:lvl5pPr>
                <a:defRPr sz="1600" b="1">
                  <a:solidFill>
                    <a:srgbClr val="FFFF00"/>
                  </a:solidFill>
                  <a:latin typeface="Arial" charset="0"/>
                  <a:ea typeface="ＭＳ Ｐゴシック" charset="-128"/>
                </a:defRPr>
              </a:lvl5pPr>
              <a:lvl6pPr marL="457200" eaLnBrk="0" fontAlgn="base" hangingPunct="0">
                <a:spcBef>
                  <a:spcPct val="0"/>
                </a:spcBef>
                <a:spcAft>
                  <a:spcPct val="0"/>
                </a:spcAft>
                <a:defRPr sz="1600" b="1">
                  <a:solidFill>
                    <a:srgbClr val="FFFF00"/>
                  </a:solidFill>
                  <a:latin typeface="Arial" charset="0"/>
                  <a:ea typeface="ＭＳ Ｐゴシック" charset="-128"/>
                </a:defRPr>
              </a:lvl6pPr>
              <a:lvl7pPr marL="914400" eaLnBrk="0" fontAlgn="base" hangingPunct="0">
                <a:spcBef>
                  <a:spcPct val="0"/>
                </a:spcBef>
                <a:spcAft>
                  <a:spcPct val="0"/>
                </a:spcAft>
                <a:defRPr sz="1600" b="1">
                  <a:solidFill>
                    <a:srgbClr val="FFFF00"/>
                  </a:solidFill>
                  <a:latin typeface="Arial" charset="0"/>
                  <a:ea typeface="ＭＳ Ｐゴシック" charset="-128"/>
                </a:defRPr>
              </a:lvl7pPr>
              <a:lvl8pPr marL="1371600" eaLnBrk="0" fontAlgn="base" hangingPunct="0">
                <a:spcBef>
                  <a:spcPct val="0"/>
                </a:spcBef>
                <a:spcAft>
                  <a:spcPct val="0"/>
                </a:spcAft>
                <a:defRPr sz="1600" b="1">
                  <a:solidFill>
                    <a:srgbClr val="FFFF00"/>
                  </a:solidFill>
                  <a:latin typeface="Arial" charset="0"/>
                  <a:ea typeface="ＭＳ Ｐゴシック" charset="-128"/>
                </a:defRPr>
              </a:lvl8pPr>
              <a:lvl9pPr marL="1828800" eaLnBrk="0" fontAlgn="base" hangingPunct="0">
                <a:spcBef>
                  <a:spcPct val="0"/>
                </a:spcBef>
                <a:spcAft>
                  <a:spcPct val="0"/>
                </a:spcAft>
                <a:defRPr sz="1600" b="1">
                  <a:solidFill>
                    <a:srgbClr val="FFFF00"/>
                  </a:solidFill>
                  <a:latin typeface="Arial" charset="0"/>
                  <a:ea typeface="ＭＳ Ｐゴシック" charset="-128"/>
                </a:defRPr>
              </a:lvl9pPr>
            </a:lstStyle>
            <a:p>
              <a:pPr algn="l">
                <a:spcBef>
                  <a:spcPct val="50000"/>
                </a:spcBef>
              </a:pPr>
              <a:r>
                <a:rPr lang="en-US" altLang="zh-CN" b="0">
                  <a:solidFill>
                    <a:schemeClr val="tx1"/>
                  </a:solidFill>
                  <a:ea typeface="SimSun" charset="-122"/>
                </a:rPr>
                <a:t>Air temperature</a:t>
              </a:r>
            </a:p>
          </p:txBody>
        </p:sp>
        <p:sp>
          <p:nvSpPr>
            <p:cNvPr id="70" name="Text Box 63"/>
            <p:cNvSpPr txBox="1">
              <a:spLocks noChangeArrowheads="1"/>
            </p:cNvSpPr>
            <p:nvPr/>
          </p:nvSpPr>
          <p:spPr bwMode="auto">
            <a:xfrm>
              <a:off x="3723" y="2236"/>
              <a:ext cx="1064" cy="218"/>
            </a:xfrm>
            <a:prstGeom prst="rect">
              <a:avLst/>
            </a:prstGeom>
            <a:solidFill>
              <a:srgbClr val="CCCCFF"/>
            </a:solidFill>
            <a:ln w="12700">
              <a:solidFill>
                <a:schemeClr val="tx1"/>
              </a:solidFill>
              <a:miter lim="800000"/>
              <a:headEnd/>
              <a:tailEnd/>
            </a:ln>
          </p:spPr>
          <p:txBody>
            <a:bodyPr wrap="none"/>
            <a:lstStyle>
              <a:lvl1pPr>
                <a:defRPr sz="1600" b="1">
                  <a:solidFill>
                    <a:srgbClr val="FFFF00"/>
                  </a:solidFill>
                  <a:latin typeface="Arial" charset="0"/>
                  <a:ea typeface="ＭＳ Ｐゴシック" charset="-128"/>
                </a:defRPr>
              </a:lvl1pPr>
              <a:lvl2pPr marL="37931725" indent="-37474525">
                <a:defRPr sz="1600" b="1">
                  <a:solidFill>
                    <a:srgbClr val="FFFF00"/>
                  </a:solidFill>
                  <a:latin typeface="Arial" charset="0"/>
                  <a:ea typeface="ＭＳ Ｐゴシック" charset="-128"/>
                </a:defRPr>
              </a:lvl2pPr>
              <a:lvl3pPr>
                <a:defRPr sz="1600" b="1">
                  <a:solidFill>
                    <a:srgbClr val="FFFF00"/>
                  </a:solidFill>
                  <a:latin typeface="Arial" charset="0"/>
                  <a:ea typeface="ＭＳ Ｐゴシック" charset="-128"/>
                </a:defRPr>
              </a:lvl3pPr>
              <a:lvl4pPr>
                <a:defRPr sz="1600" b="1">
                  <a:solidFill>
                    <a:srgbClr val="FFFF00"/>
                  </a:solidFill>
                  <a:latin typeface="Arial" charset="0"/>
                  <a:ea typeface="ＭＳ Ｐゴシック" charset="-128"/>
                </a:defRPr>
              </a:lvl4pPr>
              <a:lvl5pPr>
                <a:defRPr sz="1600" b="1">
                  <a:solidFill>
                    <a:srgbClr val="FFFF00"/>
                  </a:solidFill>
                  <a:latin typeface="Arial" charset="0"/>
                  <a:ea typeface="ＭＳ Ｐゴシック" charset="-128"/>
                </a:defRPr>
              </a:lvl5pPr>
              <a:lvl6pPr marL="457200" eaLnBrk="0" fontAlgn="base" hangingPunct="0">
                <a:spcBef>
                  <a:spcPct val="0"/>
                </a:spcBef>
                <a:spcAft>
                  <a:spcPct val="0"/>
                </a:spcAft>
                <a:defRPr sz="1600" b="1">
                  <a:solidFill>
                    <a:srgbClr val="FFFF00"/>
                  </a:solidFill>
                  <a:latin typeface="Arial" charset="0"/>
                  <a:ea typeface="ＭＳ Ｐゴシック" charset="-128"/>
                </a:defRPr>
              </a:lvl6pPr>
              <a:lvl7pPr marL="914400" eaLnBrk="0" fontAlgn="base" hangingPunct="0">
                <a:spcBef>
                  <a:spcPct val="0"/>
                </a:spcBef>
                <a:spcAft>
                  <a:spcPct val="0"/>
                </a:spcAft>
                <a:defRPr sz="1600" b="1">
                  <a:solidFill>
                    <a:srgbClr val="FFFF00"/>
                  </a:solidFill>
                  <a:latin typeface="Arial" charset="0"/>
                  <a:ea typeface="ＭＳ Ｐゴシック" charset="-128"/>
                </a:defRPr>
              </a:lvl7pPr>
              <a:lvl8pPr marL="1371600" eaLnBrk="0" fontAlgn="base" hangingPunct="0">
                <a:spcBef>
                  <a:spcPct val="0"/>
                </a:spcBef>
                <a:spcAft>
                  <a:spcPct val="0"/>
                </a:spcAft>
                <a:defRPr sz="1600" b="1">
                  <a:solidFill>
                    <a:srgbClr val="FFFF00"/>
                  </a:solidFill>
                  <a:latin typeface="Arial" charset="0"/>
                  <a:ea typeface="ＭＳ Ｐゴシック" charset="-128"/>
                </a:defRPr>
              </a:lvl8pPr>
              <a:lvl9pPr marL="1828800" eaLnBrk="0" fontAlgn="base" hangingPunct="0">
                <a:spcBef>
                  <a:spcPct val="0"/>
                </a:spcBef>
                <a:spcAft>
                  <a:spcPct val="0"/>
                </a:spcAft>
                <a:defRPr sz="1600" b="1">
                  <a:solidFill>
                    <a:srgbClr val="FFFF00"/>
                  </a:solidFill>
                  <a:latin typeface="Arial" charset="0"/>
                  <a:ea typeface="ＭＳ Ｐゴシック" charset="-128"/>
                </a:defRPr>
              </a:lvl9pPr>
            </a:lstStyle>
            <a:p>
              <a:pPr algn="l">
                <a:spcBef>
                  <a:spcPct val="50000"/>
                </a:spcBef>
              </a:pPr>
              <a:r>
                <a:rPr lang="en-US" altLang="zh-CN" b="0">
                  <a:solidFill>
                    <a:schemeClr val="tx1"/>
                  </a:solidFill>
                  <a:ea typeface="SimSun" charset="-122"/>
                </a:rPr>
                <a:t>Air moisture </a:t>
              </a:r>
            </a:p>
          </p:txBody>
        </p:sp>
        <p:sp>
          <p:nvSpPr>
            <p:cNvPr id="71" name="Text Box 64"/>
            <p:cNvSpPr txBox="1">
              <a:spLocks noChangeArrowheads="1"/>
            </p:cNvSpPr>
            <p:nvPr/>
          </p:nvSpPr>
          <p:spPr bwMode="auto">
            <a:xfrm>
              <a:off x="3723" y="2576"/>
              <a:ext cx="1066" cy="218"/>
            </a:xfrm>
            <a:prstGeom prst="rect">
              <a:avLst/>
            </a:prstGeom>
            <a:solidFill>
              <a:srgbClr val="CCCCFF"/>
            </a:solidFill>
            <a:ln w="12700">
              <a:solidFill>
                <a:schemeClr val="tx1"/>
              </a:solidFill>
              <a:miter lim="800000"/>
              <a:headEnd/>
              <a:tailEnd/>
            </a:ln>
          </p:spPr>
          <p:txBody>
            <a:bodyPr wrap="none"/>
            <a:lstStyle>
              <a:lvl1pPr>
                <a:defRPr sz="1600" b="1">
                  <a:solidFill>
                    <a:srgbClr val="FFFF00"/>
                  </a:solidFill>
                  <a:latin typeface="Arial" charset="0"/>
                  <a:ea typeface="ＭＳ Ｐゴシック" charset="-128"/>
                </a:defRPr>
              </a:lvl1pPr>
              <a:lvl2pPr marL="37931725" indent="-37474525">
                <a:defRPr sz="1600" b="1">
                  <a:solidFill>
                    <a:srgbClr val="FFFF00"/>
                  </a:solidFill>
                  <a:latin typeface="Arial" charset="0"/>
                  <a:ea typeface="ＭＳ Ｐゴシック" charset="-128"/>
                </a:defRPr>
              </a:lvl2pPr>
              <a:lvl3pPr>
                <a:defRPr sz="1600" b="1">
                  <a:solidFill>
                    <a:srgbClr val="FFFF00"/>
                  </a:solidFill>
                  <a:latin typeface="Arial" charset="0"/>
                  <a:ea typeface="ＭＳ Ｐゴシック" charset="-128"/>
                </a:defRPr>
              </a:lvl3pPr>
              <a:lvl4pPr>
                <a:defRPr sz="1600" b="1">
                  <a:solidFill>
                    <a:srgbClr val="FFFF00"/>
                  </a:solidFill>
                  <a:latin typeface="Arial" charset="0"/>
                  <a:ea typeface="ＭＳ Ｐゴシック" charset="-128"/>
                </a:defRPr>
              </a:lvl4pPr>
              <a:lvl5pPr>
                <a:defRPr sz="1600" b="1">
                  <a:solidFill>
                    <a:srgbClr val="FFFF00"/>
                  </a:solidFill>
                  <a:latin typeface="Arial" charset="0"/>
                  <a:ea typeface="ＭＳ Ｐゴシック" charset="-128"/>
                </a:defRPr>
              </a:lvl5pPr>
              <a:lvl6pPr marL="457200" eaLnBrk="0" fontAlgn="base" hangingPunct="0">
                <a:spcBef>
                  <a:spcPct val="0"/>
                </a:spcBef>
                <a:spcAft>
                  <a:spcPct val="0"/>
                </a:spcAft>
                <a:defRPr sz="1600" b="1">
                  <a:solidFill>
                    <a:srgbClr val="FFFF00"/>
                  </a:solidFill>
                  <a:latin typeface="Arial" charset="0"/>
                  <a:ea typeface="ＭＳ Ｐゴシック" charset="-128"/>
                </a:defRPr>
              </a:lvl6pPr>
              <a:lvl7pPr marL="914400" eaLnBrk="0" fontAlgn="base" hangingPunct="0">
                <a:spcBef>
                  <a:spcPct val="0"/>
                </a:spcBef>
                <a:spcAft>
                  <a:spcPct val="0"/>
                </a:spcAft>
                <a:defRPr sz="1600" b="1">
                  <a:solidFill>
                    <a:srgbClr val="FFFF00"/>
                  </a:solidFill>
                  <a:latin typeface="Arial" charset="0"/>
                  <a:ea typeface="ＭＳ Ｐゴシック" charset="-128"/>
                </a:defRPr>
              </a:lvl7pPr>
              <a:lvl8pPr marL="1371600" eaLnBrk="0" fontAlgn="base" hangingPunct="0">
                <a:spcBef>
                  <a:spcPct val="0"/>
                </a:spcBef>
                <a:spcAft>
                  <a:spcPct val="0"/>
                </a:spcAft>
                <a:defRPr sz="1600" b="1">
                  <a:solidFill>
                    <a:srgbClr val="FFFF00"/>
                  </a:solidFill>
                  <a:latin typeface="Arial" charset="0"/>
                  <a:ea typeface="ＭＳ Ｐゴシック" charset="-128"/>
                </a:defRPr>
              </a:lvl8pPr>
              <a:lvl9pPr marL="1828800" eaLnBrk="0" fontAlgn="base" hangingPunct="0">
                <a:spcBef>
                  <a:spcPct val="0"/>
                </a:spcBef>
                <a:spcAft>
                  <a:spcPct val="0"/>
                </a:spcAft>
                <a:defRPr sz="1600" b="1">
                  <a:solidFill>
                    <a:srgbClr val="FFFF00"/>
                  </a:solidFill>
                  <a:latin typeface="Arial" charset="0"/>
                  <a:ea typeface="ＭＳ Ｐゴシック" charset="-128"/>
                </a:defRPr>
              </a:lvl9pPr>
            </a:lstStyle>
            <a:p>
              <a:pPr algn="l">
                <a:spcBef>
                  <a:spcPct val="50000"/>
                </a:spcBef>
              </a:pPr>
              <a:r>
                <a:rPr lang="en-US" altLang="zh-CN" b="0">
                  <a:solidFill>
                    <a:schemeClr val="tx1"/>
                  </a:solidFill>
                  <a:ea typeface="SimSun" charset="-122"/>
                </a:rPr>
                <a:t>Air pressure </a:t>
              </a:r>
            </a:p>
          </p:txBody>
        </p:sp>
        <p:sp>
          <p:nvSpPr>
            <p:cNvPr id="72" name="Text Box 65"/>
            <p:cNvSpPr txBox="1">
              <a:spLocks noChangeArrowheads="1"/>
            </p:cNvSpPr>
            <p:nvPr/>
          </p:nvSpPr>
          <p:spPr bwMode="auto">
            <a:xfrm>
              <a:off x="1478" y="3642"/>
              <a:ext cx="1210" cy="315"/>
            </a:xfrm>
            <a:prstGeom prst="rect">
              <a:avLst/>
            </a:prstGeom>
            <a:solidFill>
              <a:srgbClr val="FFFFCC"/>
            </a:solidFill>
            <a:ln w="12700">
              <a:solidFill>
                <a:schemeClr val="tx1"/>
              </a:solidFill>
              <a:miter lim="800000"/>
              <a:headEnd/>
              <a:tailEnd/>
            </a:ln>
          </p:spPr>
          <p:txBody>
            <a:bodyPr wrap="none"/>
            <a:lstStyle>
              <a:lvl1pPr>
                <a:defRPr sz="1600" b="1">
                  <a:solidFill>
                    <a:srgbClr val="FFFF00"/>
                  </a:solidFill>
                  <a:latin typeface="Arial" charset="0"/>
                  <a:ea typeface="ＭＳ Ｐゴシック" charset="-128"/>
                </a:defRPr>
              </a:lvl1pPr>
              <a:lvl2pPr marL="37931725" indent="-37474525">
                <a:defRPr sz="1600" b="1">
                  <a:solidFill>
                    <a:srgbClr val="FFFF00"/>
                  </a:solidFill>
                  <a:latin typeface="Arial" charset="0"/>
                  <a:ea typeface="ＭＳ Ｐゴシック" charset="-128"/>
                </a:defRPr>
              </a:lvl2pPr>
              <a:lvl3pPr>
                <a:defRPr sz="1600" b="1">
                  <a:solidFill>
                    <a:srgbClr val="FFFF00"/>
                  </a:solidFill>
                  <a:latin typeface="Arial" charset="0"/>
                  <a:ea typeface="ＭＳ Ｐゴシック" charset="-128"/>
                </a:defRPr>
              </a:lvl3pPr>
              <a:lvl4pPr>
                <a:defRPr sz="1600" b="1">
                  <a:solidFill>
                    <a:srgbClr val="FFFF00"/>
                  </a:solidFill>
                  <a:latin typeface="Arial" charset="0"/>
                  <a:ea typeface="ＭＳ Ｐゴシック" charset="-128"/>
                </a:defRPr>
              </a:lvl4pPr>
              <a:lvl5pPr>
                <a:defRPr sz="1600" b="1">
                  <a:solidFill>
                    <a:srgbClr val="FFFF00"/>
                  </a:solidFill>
                  <a:latin typeface="Arial" charset="0"/>
                  <a:ea typeface="ＭＳ Ｐゴシック" charset="-128"/>
                </a:defRPr>
              </a:lvl5pPr>
              <a:lvl6pPr marL="457200" eaLnBrk="0" fontAlgn="base" hangingPunct="0">
                <a:spcBef>
                  <a:spcPct val="0"/>
                </a:spcBef>
                <a:spcAft>
                  <a:spcPct val="0"/>
                </a:spcAft>
                <a:defRPr sz="1600" b="1">
                  <a:solidFill>
                    <a:srgbClr val="FFFF00"/>
                  </a:solidFill>
                  <a:latin typeface="Arial" charset="0"/>
                  <a:ea typeface="ＭＳ Ｐゴシック" charset="-128"/>
                </a:defRPr>
              </a:lvl6pPr>
              <a:lvl7pPr marL="914400" eaLnBrk="0" fontAlgn="base" hangingPunct="0">
                <a:spcBef>
                  <a:spcPct val="0"/>
                </a:spcBef>
                <a:spcAft>
                  <a:spcPct val="0"/>
                </a:spcAft>
                <a:defRPr sz="1600" b="1">
                  <a:solidFill>
                    <a:srgbClr val="FFFF00"/>
                  </a:solidFill>
                  <a:latin typeface="Arial" charset="0"/>
                  <a:ea typeface="ＭＳ Ｐゴシック" charset="-128"/>
                </a:defRPr>
              </a:lvl7pPr>
              <a:lvl8pPr marL="1371600" eaLnBrk="0" fontAlgn="base" hangingPunct="0">
                <a:spcBef>
                  <a:spcPct val="0"/>
                </a:spcBef>
                <a:spcAft>
                  <a:spcPct val="0"/>
                </a:spcAft>
                <a:defRPr sz="1600" b="1">
                  <a:solidFill>
                    <a:srgbClr val="FFFF00"/>
                  </a:solidFill>
                  <a:latin typeface="Arial" charset="0"/>
                  <a:ea typeface="ＭＳ Ｐゴシック" charset="-128"/>
                </a:defRPr>
              </a:lvl8pPr>
              <a:lvl9pPr marL="1828800" eaLnBrk="0" fontAlgn="base" hangingPunct="0">
                <a:spcBef>
                  <a:spcPct val="0"/>
                </a:spcBef>
                <a:spcAft>
                  <a:spcPct val="0"/>
                </a:spcAft>
                <a:defRPr sz="1600" b="1">
                  <a:solidFill>
                    <a:srgbClr val="FFFF00"/>
                  </a:solidFill>
                  <a:latin typeface="Arial" charset="0"/>
                  <a:ea typeface="ＭＳ Ｐゴシック" charset="-128"/>
                </a:defRPr>
              </a:lvl9pPr>
            </a:lstStyle>
            <a:p>
              <a:pPr algn="l">
                <a:spcBef>
                  <a:spcPct val="50000"/>
                </a:spcBef>
              </a:pPr>
              <a:r>
                <a:rPr lang="en-US" altLang="zh-CN" b="0">
                  <a:solidFill>
                    <a:schemeClr val="tx1"/>
                  </a:solidFill>
                  <a:ea typeface="SimSun" charset="-122"/>
                </a:rPr>
                <a:t>Surface skin temp.  </a:t>
              </a:r>
            </a:p>
          </p:txBody>
        </p:sp>
        <p:sp>
          <p:nvSpPr>
            <p:cNvPr id="73" name="Text Box 66"/>
            <p:cNvSpPr txBox="1">
              <a:spLocks noChangeArrowheads="1"/>
            </p:cNvSpPr>
            <p:nvPr/>
          </p:nvSpPr>
          <p:spPr bwMode="auto">
            <a:xfrm>
              <a:off x="2861" y="3642"/>
              <a:ext cx="1210" cy="315"/>
            </a:xfrm>
            <a:prstGeom prst="rect">
              <a:avLst/>
            </a:prstGeom>
            <a:solidFill>
              <a:srgbClr val="FFFFCC"/>
            </a:solidFill>
            <a:ln w="12700">
              <a:solidFill>
                <a:schemeClr val="tx1"/>
              </a:solidFill>
              <a:miter lim="800000"/>
              <a:headEnd/>
              <a:tailEnd/>
            </a:ln>
          </p:spPr>
          <p:txBody>
            <a:bodyPr wrap="none"/>
            <a:lstStyle>
              <a:lvl1pPr>
                <a:defRPr sz="1600" b="1">
                  <a:solidFill>
                    <a:srgbClr val="FFFF00"/>
                  </a:solidFill>
                  <a:latin typeface="Arial" charset="0"/>
                  <a:ea typeface="ＭＳ Ｐゴシック" charset="-128"/>
                </a:defRPr>
              </a:lvl1pPr>
              <a:lvl2pPr marL="37931725" indent="-37474525">
                <a:defRPr sz="1600" b="1">
                  <a:solidFill>
                    <a:srgbClr val="FFFF00"/>
                  </a:solidFill>
                  <a:latin typeface="Arial" charset="0"/>
                  <a:ea typeface="ＭＳ Ｐゴシック" charset="-128"/>
                </a:defRPr>
              </a:lvl2pPr>
              <a:lvl3pPr>
                <a:defRPr sz="1600" b="1">
                  <a:solidFill>
                    <a:srgbClr val="FFFF00"/>
                  </a:solidFill>
                  <a:latin typeface="Arial" charset="0"/>
                  <a:ea typeface="ＭＳ Ｐゴシック" charset="-128"/>
                </a:defRPr>
              </a:lvl3pPr>
              <a:lvl4pPr>
                <a:defRPr sz="1600" b="1">
                  <a:solidFill>
                    <a:srgbClr val="FFFF00"/>
                  </a:solidFill>
                  <a:latin typeface="Arial" charset="0"/>
                  <a:ea typeface="ＭＳ Ｐゴシック" charset="-128"/>
                </a:defRPr>
              </a:lvl4pPr>
              <a:lvl5pPr>
                <a:defRPr sz="1600" b="1">
                  <a:solidFill>
                    <a:srgbClr val="FFFF00"/>
                  </a:solidFill>
                  <a:latin typeface="Arial" charset="0"/>
                  <a:ea typeface="ＭＳ Ｐゴシック" charset="-128"/>
                </a:defRPr>
              </a:lvl5pPr>
              <a:lvl6pPr marL="457200" eaLnBrk="0" fontAlgn="base" hangingPunct="0">
                <a:spcBef>
                  <a:spcPct val="0"/>
                </a:spcBef>
                <a:spcAft>
                  <a:spcPct val="0"/>
                </a:spcAft>
                <a:defRPr sz="1600" b="1">
                  <a:solidFill>
                    <a:srgbClr val="FFFF00"/>
                  </a:solidFill>
                  <a:latin typeface="Arial" charset="0"/>
                  <a:ea typeface="ＭＳ Ｐゴシック" charset="-128"/>
                </a:defRPr>
              </a:lvl6pPr>
              <a:lvl7pPr marL="914400" eaLnBrk="0" fontAlgn="base" hangingPunct="0">
                <a:spcBef>
                  <a:spcPct val="0"/>
                </a:spcBef>
                <a:spcAft>
                  <a:spcPct val="0"/>
                </a:spcAft>
                <a:defRPr sz="1600" b="1">
                  <a:solidFill>
                    <a:srgbClr val="FFFF00"/>
                  </a:solidFill>
                  <a:latin typeface="Arial" charset="0"/>
                  <a:ea typeface="ＭＳ Ｐゴシック" charset="-128"/>
                </a:defRPr>
              </a:lvl7pPr>
              <a:lvl8pPr marL="1371600" eaLnBrk="0" fontAlgn="base" hangingPunct="0">
                <a:spcBef>
                  <a:spcPct val="0"/>
                </a:spcBef>
                <a:spcAft>
                  <a:spcPct val="0"/>
                </a:spcAft>
                <a:defRPr sz="1600" b="1">
                  <a:solidFill>
                    <a:srgbClr val="FFFF00"/>
                  </a:solidFill>
                  <a:latin typeface="Arial" charset="0"/>
                  <a:ea typeface="ＭＳ Ｐゴシック" charset="-128"/>
                </a:defRPr>
              </a:lvl8pPr>
              <a:lvl9pPr marL="1828800" eaLnBrk="0" fontAlgn="base" hangingPunct="0">
                <a:spcBef>
                  <a:spcPct val="0"/>
                </a:spcBef>
                <a:spcAft>
                  <a:spcPct val="0"/>
                </a:spcAft>
                <a:defRPr sz="1600" b="1">
                  <a:solidFill>
                    <a:srgbClr val="FFFF00"/>
                  </a:solidFill>
                  <a:latin typeface="Arial" charset="0"/>
                  <a:ea typeface="ＭＳ Ｐゴシック" charset="-128"/>
                </a:defRPr>
              </a:lvl9pPr>
            </a:lstStyle>
            <a:p>
              <a:pPr algn="l">
                <a:spcBef>
                  <a:spcPct val="50000"/>
                </a:spcBef>
              </a:pPr>
              <a:r>
                <a:rPr lang="en-US" altLang="zh-CN" b="0">
                  <a:solidFill>
                    <a:schemeClr val="tx1"/>
                  </a:solidFill>
                  <a:ea typeface="SimSun" charset="-122"/>
                </a:rPr>
                <a:t>Surface wind  </a:t>
              </a:r>
            </a:p>
          </p:txBody>
        </p:sp>
        <p:sp>
          <p:nvSpPr>
            <p:cNvPr id="74" name="Text Box 67"/>
            <p:cNvSpPr txBox="1">
              <a:spLocks noChangeArrowheads="1"/>
            </p:cNvSpPr>
            <p:nvPr/>
          </p:nvSpPr>
          <p:spPr bwMode="auto">
            <a:xfrm>
              <a:off x="979" y="3075"/>
              <a:ext cx="3628" cy="272"/>
            </a:xfrm>
            <a:prstGeom prst="rect">
              <a:avLst/>
            </a:prstGeom>
            <a:solidFill>
              <a:srgbClr val="99CCFF"/>
            </a:solidFill>
            <a:ln w="12700">
              <a:solidFill>
                <a:schemeClr val="tx1"/>
              </a:solidFill>
              <a:miter lim="800000"/>
              <a:headEnd/>
              <a:tailEnd/>
            </a:ln>
          </p:spPr>
          <p:txBody>
            <a:bodyPr wrap="none"/>
            <a:lstStyle>
              <a:lvl1pPr>
                <a:defRPr sz="1600" b="1">
                  <a:solidFill>
                    <a:srgbClr val="FFFF00"/>
                  </a:solidFill>
                  <a:latin typeface="Arial" charset="0"/>
                  <a:ea typeface="ＭＳ Ｐゴシック" charset="-128"/>
                </a:defRPr>
              </a:lvl1pPr>
              <a:lvl2pPr marL="37931725" indent="-37474525">
                <a:defRPr sz="1600" b="1">
                  <a:solidFill>
                    <a:srgbClr val="FFFF00"/>
                  </a:solidFill>
                  <a:latin typeface="Arial" charset="0"/>
                  <a:ea typeface="ＭＳ Ｐゴシック" charset="-128"/>
                </a:defRPr>
              </a:lvl2pPr>
              <a:lvl3pPr>
                <a:defRPr sz="1600" b="1">
                  <a:solidFill>
                    <a:srgbClr val="FFFF00"/>
                  </a:solidFill>
                  <a:latin typeface="Arial" charset="0"/>
                  <a:ea typeface="ＭＳ Ｐゴシック" charset="-128"/>
                </a:defRPr>
              </a:lvl3pPr>
              <a:lvl4pPr>
                <a:defRPr sz="1600" b="1">
                  <a:solidFill>
                    <a:srgbClr val="FFFF00"/>
                  </a:solidFill>
                  <a:latin typeface="Arial" charset="0"/>
                  <a:ea typeface="ＭＳ Ｐゴシック" charset="-128"/>
                </a:defRPr>
              </a:lvl4pPr>
              <a:lvl5pPr>
                <a:defRPr sz="1600" b="1">
                  <a:solidFill>
                    <a:srgbClr val="FFFF00"/>
                  </a:solidFill>
                  <a:latin typeface="Arial" charset="0"/>
                  <a:ea typeface="ＭＳ Ｐゴシック" charset="-128"/>
                </a:defRPr>
              </a:lvl5pPr>
              <a:lvl6pPr marL="457200" eaLnBrk="0" fontAlgn="base" hangingPunct="0">
                <a:spcBef>
                  <a:spcPct val="0"/>
                </a:spcBef>
                <a:spcAft>
                  <a:spcPct val="0"/>
                </a:spcAft>
                <a:defRPr sz="1600" b="1">
                  <a:solidFill>
                    <a:srgbClr val="FFFF00"/>
                  </a:solidFill>
                  <a:latin typeface="Arial" charset="0"/>
                  <a:ea typeface="ＭＳ Ｐゴシック" charset="-128"/>
                </a:defRPr>
              </a:lvl6pPr>
              <a:lvl7pPr marL="914400" eaLnBrk="0" fontAlgn="base" hangingPunct="0">
                <a:spcBef>
                  <a:spcPct val="0"/>
                </a:spcBef>
                <a:spcAft>
                  <a:spcPct val="0"/>
                </a:spcAft>
                <a:defRPr sz="1600" b="1">
                  <a:solidFill>
                    <a:srgbClr val="FFFF00"/>
                  </a:solidFill>
                  <a:latin typeface="Arial" charset="0"/>
                  <a:ea typeface="ＭＳ Ｐゴシック" charset="-128"/>
                </a:defRPr>
              </a:lvl7pPr>
              <a:lvl8pPr marL="1371600" eaLnBrk="0" fontAlgn="base" hangingPunct="0">
                <a:spcBef>
                  <a:spcPct val="0"/>
                </a:spcBef>
                <a:spcAft>
                  <a:spcPct val="0"/>
                </a:spcAft>
                <a:defRPr sz="1600" b="1">
                  <a:solidFill>
                    <a:srgbClr val="FFFF00"/>
                  </a:solidFill>
                  <a:latin typeface="Arial" charset="0"/>
                  <a:ea typeface="ＭＳ Ｐゴシック" charset="-128"/>
                </a:defRPr>
              </a:lvl8pPr>
              <a:lvl9pPr marL="1828800" eaLnBrk="0" fontAlgn="base" hangingPunct="0">
                <a:spcBef>
                  <a:spcPct val="0"/>
                </a:spcBef>
                <a:spcAft>
                  <a:spcPct val="0"/>
                </a:spcAft>
                <a:defRPr sz="1600" b="1">
                  <a:solidFill>
                    <a:srgbClr val="FFFF00"/>
                  </a:solidFill>
                  <a:latin typeface="Arial" charset="0"/>
                  <a:ea typeface="ＭＳ Ｐゴシック" charset="-128"/>
                </a:defRPr>
              </a:lvl9pPr>
            </a:lstStyle>
            <a:p>
              <a:pPr>
                <a:spcBef>
                  <a:spcPct val="50000"/>
                </a:spcBef>
              </a:pPr>
              <a:r>
                <a:rPr lang="en-US" altLang="zh-CN" sz="2000">
                  <a:solidFill>
                    <a:schemeClr val="tx1"/>
                  </a:solidFill>
                  <a:ea typeface="SimSun" charset="-122"/>
                </a:rPr>
                <a:t>Cryosphere ice thickness/age algorithm</a:t>
              </a:r>
              <a:r>
                <a:rPr lang="en-US" altLang="zh-CN" b="0">
                  <a:solidFill>
                    <a:schemeClr val="tx1"/>
                  </a:solidFill>
                  <a:ea typeface="SimSun" charset="-122"/>
                </a:rPr>
                <a:t> </a:t>
              </a:r>
            </a:p>
          </p:txBody>
        </p:sp>
        <p:sp>
          <p:nvSpPr>
            <p:cNvPr id="75" name="Text Box 68"/>
            <p:cNvSpPr txBox="1">
              <a:spLocks noChangeArrowheads="1"/>
            </p:cNvSpPr>
            <p:nvPr/>
          </p:nvSpPr>
          <p:spPr bwMode="auto">
            <a:xfrm>
              <a:off x="4245" y="3529"/>
              <a:ext cx="968" cy="218"/>
            </a:xfrm>
            <a:prstGeom prst="rect">
              <a:avLst/>
            </a:prstGeom>
            <a:solidFill>
              <a:srgbClr val="FFFFCC"/>
            </a:solidFill>
            <a:ln w="12700">
              <a:solidFill>
                <a:schemeClr val="tx1"/>
              </a:solidFill>
              <a:miter lim="800000"/>
              <a:headEnd/>
              <a:tailEnd/>
            </a:ln>
          </p:spPr>
          <p:txBody>
            <a:bodyPr wrap="none"/>
            <a:lstStyle>
              <a:lvl1pPr>
                <a:defRPr sz="1600" b="1">
                  <a:solidFill>
                    <a:srgbClr val="FFFF00"/>
                  </a:solidFill>
                  <a:latin typeface="Arial" charset="0"/>
                  <a:ea typeface="ＭＳ Ｐゴシック" charset="-128"/>
                </a:defRPr>
              </a:lvl1pPr>
              <a:lvl2pPr marL="37931725" indent="-37474525">
                <a:defRPr sz="1600" b="1">
                  <a:solidFill>
                    <a:srgbClr val="FFFF00"/>
                  </a:solidFill>
                  <a:latin typeface="Arial" charset="0"/>
                  <a:ea typeface="ＭＳ Ｐゴシック" charset="-128"/>
                </a:defRPr>
              </a:lvl2pPr>
              <a:lvl3pPr>
                <a:defRPr sz="1600" b="1">
                  <a:solidFill>
                    <a:srgbClr val="FFFF00"/>
                  </a:solidFill>
                  <a:latin typeface="Arial" charset="0"/>
                  <a:ea typeface="ＭＳ Ｐゴシック" charset="-128"/>
                </a:defRPr>
              </a:lvl3pPr>
              <a:lvl4pPr>
                <a:defRPr sz="1600" b="1">
                  <a:solidFill>
                    <a:srgbClr val="FFFF00"/>
                  </a:solidFill>
                  <a:latin typeface="Arial" charset="0"/>
                  <a:ea typeface="ＭＳ Ｐゴシック" charset="-128"/>
                </a:defRPr>
              </a:lvl4pPr>
              <a:lvl5pPr>
                <a:defRPr sz="1600" b="1">
                  <a:solidFill>
                    <a:srgbClr val="FFFF00"/>
                  </a:solidFill>
                  <a:latin typeface="Arial" charset="0"/>
                  <a:ea typeface="ＭＳ Ｐゴシック" charset="-128"/>
                </a:defRPr>
              </a:lvl5pPr>
              <a:lvl6pPr marL="457200" eaLnBrk="0" fontAlgn="base" hangingPunct="0">
                <a:spcBef>
                  <a:spcPct val="0"/>
                </a:spcBef>
                <a:spcAft>
                  <a:spcPct val="0"/>
                </a:spcAft>
                <a:defRPr sz="1600" b="1">
                  <a:solidFill>
                    <a:srgbClr val="FFFF00"/>
                  </a:solidFill>
                  <a:latin typeface="Arial" charset="0"/>
                  <a:ea typeface="ＭＳ Ｐゴシック" charset="-128"/>
                </a:defRPr>
              </a:lvl6pPr>
              <a:lvl7pPr marL="914400" eaLnBrk="0" fontAlgn="base" hangingPunct="0">
                <a:spcBef>
                  <a:spcPct val="0"/>
                </a:spcBef>
                <a:spcAft>
                  <a:spcPct val="0"/>
                </a:spcAft>
                <a:defRPr sz="1600" b="1">
                  <a:solidFill>
                    <a:srgbClr val="FFFF00"/>
                  </a:solidFill>
                  <a:latin typeface="Arial" charset="0"/>
                  <a:ea typeface="ＭＳ Ｐゴシック" charset="-128"/>
                </a:defRPr>
              </a:lvl7pPr>
              <a:lvl8pPr marL="1371600" eaLnBrk="0" fontAlgn="base" hangingPunct="0">
                <a:spcBef>
                  <a:spcPct val="0"/>
                </a:spcBef>
                <a:spcAft>
                  <a:spcPct val="0"/>
                </a:spcAft>
                <a:defRPr sz="1600" b="1">
                  <a:solidFill>
                    <a:srgbClr val="FFFF00"/>
                  </a:solidFill>
                  <a:latin typeface="Arial" charset="0"/>
                  <a:ea typeface="ＭＳ Ｐゴシック" charset="-128"/>
                </a:defRPr>
              </a:lvl8pPr>
              <a:lvl9pPr marL="1828800" eaLnBrk="0" fontAlgn="base" hangingPunct="0">
                <a:spcBef>
                  <a:spcPct val="0"/>
                </a:spcBef>
                <a:spcAft>
                  <a:spcPct val="0"/>
                </a:spcAft>
                <a:defRPr sz="1600" b="1">
                  <a:solidFill>
                    <a:srgbClr val="FFFF00"/>
                  </a:solidFill>
                  <a:latin typeface="Arial" charset="0"/>
                  <a:ea typeface="ＭＳ Ｐゴシック" charset="-128"/>
                </a:defRPr>
              </a:lvl9pPr>
            </a:lstStyle>
            <a:p>
              <a:pPr algn="l">
                <a:spcBef>
                  <a:spcPct val="50000"/>
                </a:spcBef>
              </a:pPr>
              <a:r>
                <a:rPr lang="en-US" altLang="zh-CN" sz="1500" b="0">
                  <a:solidFill>
                    <a:schemeClr val="tx1"/>
                  </a:solidFill>
                  <a:ea typeface="SimSun" charset="-122"/>
                </a:rPr>
                <a:t>Ice identification</a:t>
              </a:r>
              <a:r>
                <a:rPr lang="en-US" altLang="zh-CN" b="0">
                  <a:solidFill>
                    <a:schemeClr val="tx1"/>
                  </a:solidFill>
                  <a:ea typeface="SimSun" charset="-122"/>
                </a:rPr>
                <a:t> </a:t>
              </a:r>
            </a:p>
          </p:txBody>
        </p:sp>
        <p:sp>
          <p:nvSpPr>
            <p:cNvPr id="76" name="Text Box 69"/>
            <p:cNvSpPr txBox="1">
              <a:spLocks noChangeArrowheads="1"/>
            </p:cNvSpPr>
            <p:nvPr/>
          </p:nvSpPr>
          <p:spPr bwMode="auto">
            <a:xfrm>
              <a:off x="4245" y="3869"/>
              <a:ext cx="975" cy="218"/>
            </a:xfrm>
            <a:prstGeom prst="rect">
              <a:avLst/>
            </a:prstGeom>
            <a:solidFill>
              <a:srgbClr val="FFFFCC"/>
            </a:solidFill>
            <a:ln w="12700">
              <a:solidFill>
                <a:schemeClr val="tx1"/>
              </a:solidFill>
              <a:miter lim="800000"/>
              <a:headEnd/>
              <a:tailEnd/>
            </a:ln>
          </p:spPr>
          <p:txBody>
            <a:bodyPr wrap="none"/>
            <a:lstStyle>
              <a:lvl1pPr>
                <a:defRPr sz="1600" b="1">
                  <a:solidFill>
                    <a:srgbClr val="FFFF00"/>
                  </a:solidFill>
                  <a:latin typeface="Arial" charset="0"/>
                  <a:ea typeface="ＭＳ Ｐゴシック" charset="-128"/>
                </a:defRPr>
              </a:lvl1pPr>
              <a:lvl2pPr marL="37931725" indent="-37474525">
                <a:defRPr sz="1600" b="1">
                  <a:solidFill>
                    <a:srgbClr val="FFFF00"/>
                  </a:solidFill>
                  <a:latin typeface="Arial" charset="0"/>
                  <a:ea typeface="ＭＳ Ｐゴシック" charset="-128"/>
                </a:defRPr>
              </a:lvl2pPr>
              <a:lvl3pPr>
                <a:defRPr sz="1600" b="1">
                  <a:solidFill>
                    <a:srgbClr val="FFFF00"/>
                  </a:solidFill>
                  <a:latin typeface="Arial" charset="0"/>
                  <a:ea typeface="ＭＳ Ｐゴシック" charset="-128"/>
                </a:defRPr>
              </a:lvl3pPr>
              <a:lvl4pPr>
                <a:defRPr sz="1600" b="1">
                  <a:solidFill>
                    <a:srgbClr val="FFFF00"/>
                  </a:solidFill>
                  <a:latin typeface="Arial" charset="0"/>
                  <a:ea typeface="ＭＳ Ｐゴシック" charset="-128"/>
                </a:defRPr>
              </a:lvl4pPr>
              <a:lvl5pPr>
                <a:defRPr sz="1600" b="1">
                  <a:solidFill>
                    <a:srgbClr val="FFFF00"/>
                  </a:solidFill>
                  <a:latin typeface="Arial" charset="0"/>
                  <a:ea typeface="ＭＳ Ｐゴシック" charset="-128"/>
                </a:defRPr>
              </a:lvl5pPr>
              <a:lvl6pPr marL="457200" eaLnBrk="0" fontAlgn="base" hangingPunct="0">
                <a:spcBef>
                  <a:spcPct val="0"/>
                </a:spcBef>
                <a:spcAft>
                  <a:spcPct val="0"/>
                </a:spcAft>
                <a:defRPr sz="1600" b="1">
                  <a:solidFill>
                    <a:srgbClr val="FFFF00"/>
                  </a:solidFill>
                  <a:latin typeface="Arial" charset="0"/>
                  <a:ea typeface="ＭＳ Ｐゴシック" charset="-128"/>
                </a:defRPr>
              </a:lvl6pPr>
              <a:lvl7pPr marL="914400" eaLnBrk="0" fontAlgn="base" hangingPunct="0">
                <a:spcBef>
                  <a:spcPct val="0"/>
                </a:spcBef>
                <a:spcAft>
                  <a:spcPct val="0"/>
                </a:spcAft>
                <a:defRPr sz="1600" b="1">
                  <a:solidFill>
                    <a:srgbClr val="FFFF00"/>
                  </a:solidFill>
                  <a:latin typeface="Arial" charset="0"/>
                  <a:ea typeface="ＭＳ Ｐゴシック" charset="-128"/>
                </a:defRPr>
              </a:lvl7pPr>
              <a:lvl8pPr marL="1371600" eaLnBrk="0" fontAlgn="base" hangingPunct="0">
                <a:spcBef>
                  <a:spcPct val="0"/>
                </a:spcBef>
                <a:spcAft>
                  <a:spcPct val="0"/>
                </a:spcAft>
                <a:defRPr sz="1600" b="1">
                  <a:solidFill>
                    <a:srgbClr val="FFFF00"/>
                  </a:solidFill>
                  <a:latin typeface="Arial" charset="0"/>
                  <a:ea typeface="ＭＳ Ｐゴシック" charset="-128"/>
                </a:defRPr>
              </a:lvl8pPr>
              <a:lvl9pPr marL="1828800" eaLnBrk="0" fontAlgn="base" hangingPunct="0">
                <a:spcBef>
                  <a:spcPct val="0"/>
                </a:spcBef>
                <a:spcAft>
                  <a:spcPct val="0"/>
                </a:spcAft>
                <a:defRPr sz="1600" b="1">
                  <a:solidFill>
                    <a:srgbClr val="FFFF00"/>
                  </a:solidFill>
                  <a:latin typeface="Arial" charset="0"/>
                  <a:ea typeface="ＭＳ Ｐゴシック" charset="-128"/>
                </a:defRPr>
              </a:lvl9pPr>
            </a:lstStyle>
            <a:p>
              <a:pPr algn="l">
                <a:spcBef>
                  <a:spcPct val="50000"/>
                </a:spcBef>
              </a:pPr>
              <a:r>
                <a:rPr lang="en-US" altLang="zh-CN" sz="1500" b="0">
                  <a:solidFill>
                    <a:schemeClr val="tx1"/>
                  </a:solidFill>
                  <a:ea typeface="SimSun" charset="-122"/>
                </a:rPr>
                <a:t>Ice concentration</a:t>
              </a:r>
            </a:p>
          </p:txBody>
        </p:sp>
        <p:sp>
          <p:nvSpPr>
            <p:cNvPr id="77" name="Text Box 70"/>
            <p:cNvSpPr txBox="1">
              <a:spLocks noChangeArrowheads="1"/>
            </p:cNvSpPr>
            <p:nvPr/>
          </p:nvSpPr>
          <p:spPr bwMode="auto">
            <a:xfrm>
              <a:off x="480" y="3529"/>
              <a:ext cx="774" cy="218"/>
            </a:xfrm>
            <a:prstGeom prst="rect">
              <a:avLst/>
            </a:prstGeom>
            <a:solidFill>
              <a:srgbClr val="FFFFCC"/>
            </a:solidFill>
            <a:ln w="12700">
              <a:solidFill>
                <a:schemeClr val="tx1"/>
              </a:solidFill>
              <a:miter lim="800000"/>
              <a:headEnd/>
              <a:tailEnd/>
            </a:ln>
          </p:spPr>
          <p:txBody>
            <a:bodyPr wrap="none"/>
            <a:lstStyle>
              <a:lvl1pPr>
                <a:defRPr sz="1600" b="1">
                  <a:solidFill>
                    <a:srgbClr val="FFFF00"/>
                  </a:solidFill>
                  <a:latin typeface="Arial" charset="0"/>
                  <a:ea typeface="ＭＳ Ｐゴシック" charset="-128"/>
                </a:defRPr>
              </a:lvl1pPr>
              <a:lvl2pPr marL="37931725" indent="-37474525">
                <a:defRPr sz="1600" b="1">
                  <a:solidFill>
                    <a:srgbClr val="FFFF00"/>
                  </a:solidFill>
                  <a:latin typeface="Arial" charset="0"/>
                  <a:ea typeface="ＭＳ Ｐゴシック" charset="-128"/>
                </a:defRPr>
              </a:lvl2pPr>
              <a:lvl3pPr>
                <a:defRPr sz="1600" b="1">
                  <a:solidFill>
                    <a:srgbClr val="FFFF00"/>
                  </a:solidFill>
                  <a:latin typeface="Arial" charset="0"/>
                  <a:ea typeface="ＭＳ Ｐゴシック" charset="-128"/>
                </a:defRPr>
              </a:lvl3pPr>
              <a:lvl4pPr>
                <a:defRPr sz="1600" b="1">
                  <a:solidFill>
                    <a:srgbClr val="FFFF00"/>
                  </a:solidFill>
                  <a:latin typeface="Arial" charset="0"/>
                  <a:ea typeface="ＭＳ Ｐゴシック" charset="-128"/>
                </a:defRPr>
              </a:lvl4pPr>
              <a:lvl5pPr>
                <a:defRPr sz="1600" b="1">
                  <a:solidFill>
                    <a:srgbClr val="FFFF00"/>
                  </a:solidFill>
                  <a:latin typeface="Arial" charset="0"/>
                  <a:ea typeface="ＭＳ Ｐゴシック" charset="-128"/>
                </a:defRPr>
              </a:lvl5pPr>
              <a:lvl6pPr marL="457200" eaLnBrk="0" fontAlgn="base" hangingPunct="0">
                <a:spcBef>
                  <a:spcPct val="0"/>
                </a:spcBef>
                <a:spcAft>
                  <a:spcPct val="0"/>
                </a:spcAft>
                <a:defRPr sz="1600" b="1">
                  <a:solidFill>
                    <a:srgbClr val="FFFF00"/>
                  </a:solidFill>
                  <a:latin typeface="Arial" charset="0"/>
                  <a:ea typeface="ＭＳ Ｐゴシック" charset="-128"/>
                </a:defRPr>
              </a:lvl6pPr>
              <a:lvl7pPr marL="914400" eaLnBrk="0" fontAlgn="base" hangingPunct="0">
                <a:spcBef>
                  <a:spcPct val="0"/>
                </a:spcBef>
                <a:spcAft>
                  <a:spcPct val="0"/>
                </a:spcAft>
                <a:defRPr sz="1600" b="1">
                  <a:solidFill>
                    <a:srgbClr val="FFFF00"/>
                  </a:solidFill>
                  <a:latin typeface="Arial" charset="0"/>
                  <a:ea typeface="ＭＳ Ｐゴシック" charset="-128"/>
                </a:defRPr>
              </a:lvl7pPr>
              <a:lvl8pPr marL="1371600" eaLnBrk="0" fontAlgn="base" hangingPunct="0">
                <a:spcBef>
                  <a:spcPct val="0"/>
                </a:spcBef>
                <a:spcAft>
                  <a:spcPct val="0"/>
                </a:spcAft>
                <a:defRPr sz="1600" b="1">
                  <a:solidFill>
                    <a:srgbClr val="FFFF00"/>
                  </a:solidFill>
                  <a:latin typeface="Arial" charset="0"/>
                  <a:ea typeface="ＭＳ Ｐゴシック" charset="-128"/>
                </a:defRPr>
              </a:lvl8pPr>
              <a:lvl9pPr marL="1828800" eaLnBrk="0" fontAlgn="base" hangingPunct="0">
                <a:spcBef>
                  <a:spcPct val="0"/>
                </a:spcBef>
                <a:spcAft>
                  <a:spcPct val="0"/>
                </a:spcAft>
                <a:defRPr sz="1600" b="1">
                  <a:solidFill>
                    <a:srgbClr val="FFFF00"/>
                  </a:solidFill>
                  <a:latin typeface="Arial" charset="0"/>
                  <a:ea typeface="ＭＳ Ｐゴシック" charset="-128"/>
                </a:defRPr>
              </a:lvl9pPr>
            </a:lstStyle>
            <a:p>
              <a:pPr algn="l">
                <a:spcBef>
                  <a:spcPct val="50000"/>
                </a:spcBef>
              </a:pPr>
              <a:r>
                <a:rPr lang="en-US" altLang="zh-CN" b="0">
                  <a:solidFill>
                    <a:schemeClr val="tx1"/>
                  </a:solidFill>
                  <a:ea typeface="SimSun" charset="-122"/>
                </a:rPr>
                <a:t>Snow cover</a:t>
              </a:r>
            </a:p>
          </p:txBody>
        </p:sp>
        <p:sp>
          <p:nvSpPr>
            <p:cNvPr id="78" name="Text Box 71"/>
            <p:cNvSpPr txBox="1">
              <a:spLocks noChangeArrowheads="1"/>
            </p:cNvSpPr>
            <p:nvPr/>
          </p:nvSpPr>
          <p:spPr bwMode="auto">
            <a:xfrm>
              <a:off x="480" y="3869"/>
              <a:ext cx="775" cy="218"/>
            </a:xfrm>
            <a:prstGeom prst="rect">
              <a:avLst/>
            </a:prstGeom>
            <a:solidFill>
              <a:srgbClr val="FFFFCC"/>
            </a:solidFill>
            <a:ln w="12700">
              <a:solidFill>
                <a:schemeClr val="tx1"/>
              </a:solidFill>
              <a:miter lim="800000"/>
              <a:headEnd/>
              <a:tailEnd/>
            </a:ln>
          </p:spPr>
          <p:txBody>
            <a:bodyPr wrap="none"/>
            <a:lstStyle>
              <a:lvl1pPr>
                <a:defRPr sz="1600" b="1">
                  <a:solidFill>
                    <a:srgbClr val="FFFF00"/>
                  </a:solidFill>
                  <a:latin typeface="Arial" charset="0"/>
                  <a:ea typeface="ＭＳ Ｐゴシック" charset="-128"/>
                </a:defRPr>
              </a:lvl1pPr>
              <a:lvl2pPr marL="37931725" indent="-37474525">
                <a:defRPr sz="1600" b="1">
                  <a:solidFill>
                    <a:srgbClr val="FFFF00"/>
                  </a:solidFill>
                  <a:latin typeface="Arial" charset="0"/>
                  <a:ea typeface="ＭＳ Ｐゴシック" charset="-128"/>
                </a:defRPr>
              </a:lvl2pPr>
              <a:lvl3pPr>
                <a:defRPr sz="1600" b="1">
                  <a:solidFill>
                    <a:srgbClr val="FFFF00"/>
                  </a:solidFill>
                  <a:latin typeface="Arial" charset="0"/>
                  <a:ea typeface="ＭＳ Ｐゴシック" charset="-128"/>
                </a:defRPr>
              </a:lvl3pPr>
              <a:lvl4pPr>
                <a:defRPr sz="1600" b="1">
                  <a:solidFill>
                    <a:srgbClr val="FFFF00"/>
                  </a:solidFill>
                  <a:latin typeface="Arial" charset="0"/>
                  <a:ea typeface="ＭＳ Ｐゴシック" charset="-128"/>
                </a:defRPr>
              </a:lvl4pPr>
              <a:lvl5pPr>
                <a:defRPr sz="1600" b="1">
                  <a:solidFill>
                    <a:srgbClr val="FFFF00"/>
                  </a:solidFill>
                  <a:latin typeface="Arial" charset="0"/>
                  <a:ea typeface="ＭＳ Ｐゴシック" charset="-128"/>
                </a:defRPr>
              </a:lvl5pPr>
              <a:lvl6pPr marL="457200" eaLnBrk="0" fontAlgn="base" hangingPunct="0">
                <a:spcBef>
                  <a:spcPct val="0"/>
                </a:spcBef>
                <a:spcAft>
                  <a:spcPct val="0"/>
                </a:spcAft>
                <a:defRPr sz="1600" b="1">
                  <a:solidFill>
                    <a:srgbClr val="FFFF00"/>
                  </a:solidFill>
                  <a:latin typeface="Arial" charset="0"/>
                  <a:ea typeface="ＭＳ Ｐゴシック" charset="-128"/>
                </a:defRPr>
              </a:lvl6pPr>
              <a:lvl7pPr marL="914400" eaLnBrk="0" fontAlgn="base" hangingPunct="0">
                <a:spcBef>
                  <a:spcPct val="0"/>
                </a:spcBef>
                <a:spcAft>
                  <a:spcPct val="0"/>
                </a:spcAft>
                <a:defRPr sz="1600" b="1">
                  <a:solidFill>
                    <a:srgbClr val="FFFF00"/>
                  </a:solidFill>
                  <a:latin typeface="Arial" charset="0"/>
                  <a:ea typeface="ＭＳ Ｐゴシック" charset="-128"/>
                </a:defRPr>
              </a:lvl7pPr>
              <a:lvl8pPr marL="1371600" eaLnBrk="0" fontAlgn="base" hangingPunct="0">
                <a:spcBef>
                  <a:spcPct val="0"/>
                </a:spcBef>
                <a:spcAft>
                  <a:spcPct val="0"/>
                </a:spcAft>
                <a:defRPr sz="1600" b="1">
                  <a:solidFill>
                    <a:srgbClr val="FFFF00"/>
                  </a:solidFill>
                  <a:latin typeface="Arial" charset="0"/>
                  <a:ea typeface="ＭＳ Ｐゴシック" charset="-128"/>
                </a:defRPr>
              </a:lvl8pPr>
              <a:lvl9pPr marL="1828800" eaLnBrk="0" fontAlgn="base" hangingPunct="0">
                <a:spcBef>
                  <a:spcPct val="0"/>
                </a:spcBef>
                <a:spcAft>
                  <a:spcPct val="0"/>
                </a:spcAft>
                <a:defRPr sz="1600" b="1">
                  <a:solidFill>
                    <a:srgbClr val="FFFF00"/>
                  </a:solidFill>
                  <a:latin typeface="Arial" charset="0"/>
                  <a:ea typeface="ＭＳ Ｐゴシック" charset="-128"/>
                </a:defRPr>
              </a:lvl9pPr>
            </a:lstStyle>
            <a:p>
              <a:pPr algn="l">
                <a:spcBef>
                  <a:spcPct val="50000"/>
                </a:spcBef>
              </a:pPr>
              <a:r>
                <a:rPr lang="en-US" altLang="zh-CN" b="0">
                  <a:solidFill>
                    <a:schemeClr val="tx1"/>
                  </a:solidFill>
                  <a:ea typeface="SimSun" charset="-122"/>
                </a:rPr>
                <a:t>Snow depth </a:t>
              </a:r>
            </a:p>
          </p:txBody>
        </p:sp>
        <p:cxnSp>
          <p:nvCxnSpPr>
            <p:cNvPr id="79" name="AutoShape 72"/>
            <p:cNvCxnSpPr>
              <a:cxnSpLocks noChangeShapeType="1"/>
              <a:stCxn id="60" idx="2"/>
              <a:endCxn id="63" idx="0"/>
            </p:cNvCxnSpPr>
            <p:nvPr/>
          </p:nvCxnSpPr>
          <p:spPr bwMode="auto">
            <a:xfrm>
              <a:off x="1260" y="1730"/>
              <a:ext cx="1" cy="166"/>
            </a:xfrm>
            <a:prstGeom prst="straightConnector1">
              <a:avLst/>
            </a:prstGeom>
            <a:noFill/>
            <a:ln w="12700">
              <a:solidFill>
                <a:srgbClr val="FFFF00"/>
              </a:solidFill>
              <a:round/>
              <a:headEnd/>
              <a:tailEnd type="triangle" w="med" len="med"/>
            </a:ln>
            <a:extLst>
              <a:ext uri="{909E8E84-426E-40dd-AFC4-6F175D3DCCD1}">
                <a14:hiddenFill xmlns:a14="http://schemas.microsoft.com/office/drawing/2010/main" xmlns="">
                  <a:noFill/>
                </a14:hiddenFill>
              </a:ext>
            </a:extLst>
          </p:spPr>
        </p:cxnSp>
        <p:cxnSp>
          <p:nvCxnSpPr>
            <p:cNvPr id="80" name="AutoShape 73"/>
            <p:cNvCxnSpPr>
              <a:cxnSpLocks noChangeShapeType="1"/>
              <a:stCxn id="63" idx="2"/>
              <a:endCxn id="64" idx="0"/>
            </p:cNvCxnSpPr>
            <p:nvPr/>
          </p:nvCxnSpPr>
          <p:spPr bwMode="auto">
            <a:xfrm>
              <a:off x="1261" y="2114"/>
              <a:ext cx="0" cy="122"/>
            </a:xfrm>
            <a:prstGeom prst="straightConnector1">
              <a:avLst/>
            </a:prstGeom>
            <a:noFill/>
            <a:ln w="12700">
              <a:solidFill>
                <a:srgbClr val="FFFF00"/>
              </a:solidFill>
              <a:round/>
              <a:headEnd/>
              <a:tailEnd type="triangle" w="med" len="med"/>
            </a:ln>
            <a:extLst>
              <a:ext uri="{909E8E84-426E-40dd-AFC4-6F175D3DCCD1}">
                <a14:hiddenFill xmlns:a14="http://schemas.microsoft.com/office/drawing/2010/main" xmlns="">
                  <a:noFill/>
                </a14:hiddenFill>
              </a:ext>
            </a:extLst>
          </p:spPr>
        </p:cxnSp>
        <p:cxnSp>
          <p:nvCxnSpPr>
            <p:cNvPr id="81" name="AutoShape 74"/>
            <p:cNvCxnSpPr>
              <a:cxnSpLocks noChangeShapeType="1"/>
              <a:stCxn id="64" idx="2"/>
              <a:endCxn id="65" idx="0"/>
            </p:cNvCxnSpPr>
            <p:nvPr/>
          </p:nvCxnSpPr>
          <p:spPr bwMode="auto">
            <a:xfrm>
              <a:off x="1261" y="2454"/>
              <a:ext cx="1" cy="122"/>
            </a:xfrm>
            <a:prstGeom prst="straightConnector1">
              <a:avLst/>
            </a:prstGeom>
            <a:noFill/>
            <a:ln w="12700">
              <a:solidFill>
                <a:srgbClr val="FFFF00"/>
              </a:solidFill>
              <a:round/>
              <a:headEnd/>
              <a:tailEnd type="triangle" w="med" len="med"/>
            </a:ln>
            <a:extLst>
              <a:ext uri="{909E8E84-426E-40dd-AFC4-6F175D3DCCD1}">
                <a14:hiddenFill xmlns:a14="http://schemas.microsoft.com/office/drawing/2010/main" xmlns="">
                  <a:noFill/>
                </a14:hiddenFill>
              </a:ext>
            </a:extLst>
          </p:spPr>
        </p:cxnSp>
        <p:cxnSp>
          <p:nvCxnSpPr>
            <p:cNvPr id="82" name="AutoShape 75"/>
            <p:cNvCxnSpPr>
              <a:cxnSpLocks noChangeShapeType="1"/>
              <a:stCxn id="61" idx="2"/>
              <a:endCxn id="66" idx="0"/>
            </p:cNvCxnSpPr>
            <p:nvPr/>
          </p:nvCxnSpPr>
          <p:spPr bwMode="auto">
            <a:xfrm flipH="1">
              <a:off x="2713" y="1730"/>
              <a:ext cx="1" cy="166"/>
            </a:xfrm>
            <a:prstGeom prst="straightConnector1">
              <a:avLst/>
            </a:prstGeom>
            <a:noFill/>
            <a:ln w="12700">
              <a:solidFill>
                <a:srgbClr val="FFFF00"/>
              </a:solidFill>
              <a:round/>
              <a:headEnd/>
              <a:tailEnd type="triangle" w="med" len="med"/>
            </a:ln>
            <a:extLst>
              <a:ext uri="{909E8E84-426E-40dd-AFC4-6F175D3DCCD1}">
                <a14:hiddenFill xmlns:a14="http://schemas.microsoft.com/office/drawing/2010/main" xmlns="">
                  <a:noFill/>
                </a14:hiddenFill>
              </a:ext>
            </a:extLst>
          </p:spPr>
        </p:cxnSp>
        <p:cxnSp>
          <p:nvCxnSpPr>
            <p:cNvPr id="83" name="AutoShape 76"/>
            <p:cNvCxnSpPr>
              <a:cxnSpLocks noChangeShapeType="1"/>
              <a:stCxn id="66" idx="2"/>
              <a:endCxn id="67" idx="0"/>
            </p:cNvCxnSpPr>
            <p:nvPr/>
          </p:nvCxnSpPr>
          <p:spPr bwMode="auto">
            <a:xfrm>
              <a:off x="2713" y="2114"/>
              <a:ext cx="0" cy="122"/>
            </a:xfrm>
            <a:prstGeom prst="straightConnector1">
              <a:avLst/>
            </a:prstGeom>
            <a:noFill/>
            <a:ln w="12700">
              <a:solidFill>
                <a:srgbClr val="FFFF00"/>
              </a:solidFill>
              <a:round/>
              <a:headEnd/>
              <a:tailEnd type="triangle" w="med" len="med"/>
            </a:ln>
            <a:extLst>
              <a:ext uri="{909E8E84-426E-40dd-AFC4-6F175D3DCCD1}">
                <a14:hiddenFill xmlns:a14="http://schemas.microsoft.com/office/drawing/2010/main" xmlns="">
                  <a:noFill/>
                </a14:hiddenFill>
              </a:ext>
            </a:extLst>
          </p:spPr>
        </p:cxnSp>
        <p:cxnSp>
          <p:nvCxnSpPr>
            <p:cNvPr id="84" name="AutoShape 77"/>
            <p:cNvCxnSpPr>
              <a:cxnSpLocks noChangeShapeType="1"/>
              <a:stCxn id="67" idx="2"/>
              <a:endCxn id="68" idx="0"/>
            </p:cNvCxnSpPr>
            <p:nvPr/>
          </p:nvCxnSpPr>
          <p:spPr bwMode="auto">
            <a:xfrm>
              <a:off x="2713" y="2454"/>
              <a:ext cx="0" cy="122"/>
            </a:xfrm>
            <a:prstGeom prst="straightConnector1">
              <a:avLst/>
            </a:prstGeom>
            <a:noFill/>
            <a:ln w="12700">
              <a:solidFill>
                <a:srgbClr val="FFFF00"/>
              </a:solidFill>
              <a:round/>
              <a:headEnd/>
              <a:tailEnd type="triangle" w="med" len="med"/>
            </a:ln>
            <a:extLst>
              <a:ext uri="{909E8E84-426E-40dd-AFC4-6F175D3DCCD1}">
                <a14:hiddenFill xmlns:a14="http://schemas.microsoft.com/office/drawing/2010/main" xmlns="">
                  <a:noFill/>
                </a14:hiddenFill>
              </a:ext>
            </a:extLst>
          </p:spPr>
        </p:cxnSp>
        <p:cxnSp>
          <p:nvCxnSpPr>
            <p:cNvPr id="85" name="AutoShape 78"/>
            <p:cNvCxnSpPr>
              <a:cxnSpLocks noChangeShapeType="1"/>
              <a:stCxn id="62" idx="2"/>
              <a:endCxn id="69" idx="0"/>
            </p:cNvCxnSpPr>
            <p:nvPr/>
          </p:nvCxnSpPr>
          <p:spPr bwMode="auto">
            <a:xfrm flipH="1">
              <a:off x="4255" y="1730"/>
              <a:ext cx="2" cy="143"/>
            </a:xfrm>
            <a:prstGeom prst="straightConnector1">
              <a:avLst/>
            </a:prstGeom>
            <a:noFill/>
            <a:ln w="12700">
              <a:solidFill>
                <a:srgbClr val="FFFF00"/>
              </a:solidFill>
              <a:round/>
              <a:headEnd/>
              <a:tailEnd type="triangle" w="med" len="med"/>
            </a:ln>
            <a:extLst>
              <a:ext uri="{909E8E84-426E-40dd-AFC4-6F175D3DCCD1}">
                <a14:hiddenFill xmlns:a14="http://schemas.microsoft.com/office/drawing/2010/main" xmlns="">
                  <a:noFill/>
                </a14:hiddenFill>
              </a:ext>
            </a:extLst>
          </p:spPr>
        </p:cxnSp>
        <p:cxnSp>
          <p:nvCxnSpPr>
            <p:cNvPr id="86" name="AutoShape 79"/>
            <p:cNvCxnSpPr>
              <a:cxnSpLocks noChangeShapeType="1"/>
              <a:stCxn id="69" idx="2"/>
              <a:endCxn id="70" idx="0"/>
            </p:cNvCxnSpPr>
            <p:nvPr/>
          </p:nvCxnSpPr>
          <p:spPr bwMode="auto">
            <a:xfrm>
              <a:off x="4255" y="2091"/>
              <a:ext cx="0" cy="145"/>
            </a:xfrm>
            <a:prstGeom prst="straightConnector1">
              <a:avLst/>
            </a:prstGeom>
            <a:noFill/>
            <a:ln w="12700">
              <a:solidFill>
                <a:srgbClr val="FFFF00"/>
              </a:solidFill>
              <a:round/>
              <a:headEnd/>
              <a:tailEnd type="triangle" w="med" len="med"/>
            </a:ln>
            <a:extLst>
              <a:ext uri="{909E8E84-426E-40dd-AFC4-6F175D3DCCD1}">
                <a14:hiddenFill xmlns:a14="http://schemas.microsoft.com/office/drawing/2010/main" xmlns="">
                  <a:noFill/>
                </a14:hiddenFill>
              </a:ext>
            </a:extLst>
          </p:spPr>
        </p:cxnSp>
        <p:cxnSp>
          <p:nvCxnSpPr>
            <p:cNvPr id="87" name="AutoShape 80"/>
            <p:cNvCxnSpPr>
              <a:cxnSpLocks noChangeShapeType="1"/>
              <a:stCxn id="70" idx="2"/>
              <a:endCxn id="71" idx="0"/>
            </p:cNvCxnSpPr>
            <p:nvPr/>
          </p:nvCxnSpPr>
          <p:spPr bwMode="auto">
            <a:xfrm>
              <a:off x="4255" y="2454"/>
              <a:ext cx="1" cy="122"/>
            </a:xfrm>
            <a:prstGeom prst="straightConnector1">
              <a:avLst/>
            </a:prstGeom>
            <a:noFill/>
            <a:ln w="12700">
              <a:solidFill>
                <a:srgbClr val="FFFF00"/>
              </a:solidFill>
              <a:round/>
              <a:headEnd/>
              <a:tailEnd type="triangle" w="med" len="med"/>
            </a:ln>
            <a:extLst>
              <a:ext uri="{909E8E84-426E-40dd-AFC4-6F175D3DCCD1}">
                <a14:hiddenFill xmlns:a14="http://schemas.microsoft.com/office/drawing/2010/main" xmlns="">
                  <a:noFill/>
                </a14:hiddenFill>
              </a:ext>
            </a:extLst>
          </p:spPr>
        </p:cxnSp>
        <p:cxnSp>
          <p:nvCxnSpPr>
            <p:cNvPr id="88" name="AutoShape 81"/>
            <p:cNvCxnSpPr>
              <a:cxnSpLocks noChangeShapeType="1"/>
              <a:stCxn id="78" idx="0"/>
              <a:endCxn id="77" idx="2"/>
            </p:cNvCxnSpPr>
            <p:nvPr/>
          </p:nvCxnSpPr>
          <p:spPr bwMode="auto">
            <a:xfrm flipH="1" flipV="1">
              <a:off x="867" y="3747"/>
              <a:ext cx="1" cy="122"/>
            </a:xfrm>
            <a:prstGeom prst="straightConnector1">
              <a:avLst/>
            </a:prstGeom>
            <a:noFill/>
            <a:ln w="12700">
              <a:solidFill>
                <a:srgbClr val="FFFF00"/>
              </a:solidFill>
              <a:round/>
              <a:headEnd/>
              <a:tailEnd type="triangle" w="med" len="med"/>
            </a:ln>
            <a:extLst>
              <a:ext uri="{909E8E84-426E-40dd-AFC4-6F175D3DCCD1}">
                <a14:hiddenFill xmlns:a14="http://schemas.microsoft.com/office/drawing/2010/main" xmlns="">
                  <a:noFill/>
                </a14:hiddenFill>
              </a:ext>
            </a:extLst>
          </p:spPr>
        </p:cxnSp>
        <p:cxnSp>
          <p:nvCxnSpPr>
            <p:cNvPr id="89" name="AutoShape 82"/>
            <p:cNvCxnSpPr>
              <a:cxnSpLocks noChangeShapeType="1"/>
              <a:stCxn id="76" idx="0"/>
              <a:endCxn id="75" idx="2"/>
            </p:cNvCxnSpPr>
            <p:nvPr/>
          </p:nvCxnSpPr>
          <p:spPr bwMode="auto">
            <a:xfrm flipH="1" flipV="1">
              <a:off x="4729" y="3747"/>
              <a:ext cx="4" cy="122"/>
            </a:xfrm>
            <a:prstGeom prst="straightConnector1">
              <a:avLst/>
            </a:prstGeom>
            <a:noFill/>
            <a:ln w="12700">
              <a:solidFill>
                <a:srgbClr val="FFFF00"/>
              </a:solidFill>
              <a:round/>
              <a:headEnd/>
              <a:tailEnd type="triangle" w="med" len="med"/>
            </a:ln>
            <a:extLst>
              <a:ext uri="{909E8E84-426E-40dd-AFC4-6F175D3DCCD1}">
                <a14:hiddenFill xmlns:a14="http://schemas.microsoft.com/office/drawing/2010/main" xmlns="">
                  <a:noFill/>
                </a14:hiddenFill>
              </a:ext>
            </a:extLst>
          </p:spPr>
        </p:cxnSp>
        <p:cxnSp>
          <p:nvCxnSpPr>
            <p:cNvPr id="90" name="AutoShape 83"/>
            <p:cNvCxnSpPr>
              <a:cxnSpLocks noChangeShapeType="1"/>
              <a:stCxn id="77" idx="0"/>
              <a:endCxn id="74" idx="1"/>
            </p:cNvCxnSpPr>
            <p:nvPr/>
          </p:nvCxnSpPr>
          <p:spPr bwMode="auto">
            <a:xfrm rot="-5400000">
              <a:off x="764" y="3314"/>
              <a:ext cx="318" cy="112"/>
            </a:xfrm>
            <a:prstGeom prst="bentConnector2">
              <a:avLst/>
            </a:prstGeom>
            <a:noFill/>
            <a:ln w="12700">
              <a:solidFill>
                <a:srgbClr val="FFFF00"/>
              </a:solidFill>
              <a:miter lim="800000"/>
              <a:headEnd/>
              <a:tailEnd type="triangle" w="med" len="med"/>
            </a:ln>
            <a:extLst>
              <a:ext uri="{909E8E84-426E-40dd-AFC4-6F175D3DCCD1}">
                <a14:hiddenFill xmlns:a14="http://schemas.microsoft.com/office/drawing/2010/main" xmlns="">
                  <a:noFill/>
                </a14:hiddenFill>
              </a:ext>
            </a:extLst>
          </p:spPr>
        </p:cxnSp>
        <p:cxnSp>
          <p:nvCxnSpPr>
            <p:cNvPr id="91" name="AutoShape 84"/>
            <p:cNvCxnSpPr>
              <a:cxnSpLocks noChangeShapeType="1"/>
              <a:stCxn id="75" idx="0"/>
              <a:endCxn id="74" idx="3"/>
            </p:cNvCxnSpPr>
            <p:nvPr/>
          </p:nvCxnSpPr>
          <p:spPr bwMode="auto">
            <a:xfrm rot="5400000" flipH="1">
              <a:off x="4509" y="3309"/>
              <a:ext cx="318" cy="122"/>
            </a:xfrm>
            <a:prstGeom prst="bentConnector2">
              <a:avLst/>
            </a:prstGeom>
            <a:noFill/>
            <a:ln w="12700">
              <a:solidFill>
                <a:srgbClr val="FFFF00"/>
              </a:solidFill>
              <a:miter lim="800000"/>
              <a:headEnd/>
              <a:tailEnd type="triangle" w="med" len="med"/>
            </a:ln>
            <a:extLst>
              <a:ext uri="{909E8E84-426E-40dd-AFC4-6F175D3DCCD1}">
                <a14:hiddenFill xmlns:a14="http://schemas.microsoft.com/office/drawing/2010/main" xmlns="">
                  <a:noFill/>
                </a14:hiddenFill>
              </a:ext>
            </a:extLst>
          </p:spPr>
        </p:cxnSp>
        <p:sp>
          <p:nvSpPr>
            <p:cNvPr id="92" name="Line 85"/>
            <p:cNvSpPr>
              <a:spLocks noChangeShapeType="1"/>
            </p:cNvSpPr>
            <p:nvPr/>
          </p:nvSpPr>
          <p:spPr bwMode="auto">
            <a:xfrm flipV="1">
              <a:off x="2045" y="3347"/>
              <a:ext cx="0" cy="295"/>
            </a:xfrm>
            <a:prstGeom prst="line">
              <a:avLst/>
            </a:prstGeom>
            <a:noFill/>
            <a:ln w="12700">
              <a:solidFill>
                <a:srgbClr val="FFFF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93" name="Line 86"/>
            <p:cNvSpPr>
              <a:spLocks noChangeShapeType="1"/>
            </p:cNvSpPr>
            <p:nvPr/>
          </p:nvSpPr>
          <p:spPr bwMode="auto">
            <a:xfrm flipV="1">
              <a:off x="3451" y="3347"/>
              <a:ext cx="0" cy="295"/>
            </a:xfrm>
            <a:prstGeom prst="line">
              <a:avLst/>
            </a:prstGeom>
            <a:noFill/>
            <a:ln w="12700">
              <a:solidFill>
                <a:srgbClr val="FFFF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94" name="Line 87"/>
            <p:cNvSpPr>
              <a:spLocks noChangeShapeType="1"/>
            </p:cNvSpPr>
            <p:nvPr/>
          </p:nvSpPr>
          <p:spPr bwMode="auto">
            <a:xfrm>
              <a:off x="1251" y="2780"/>
              <a:ext cx="0" cy="295"/>
            </a:xfrm>
            <a:prstGeom prst="line">
              <a:avLst/>
            </a:prstGeom>
            <a:noFill/>
            <a:ln w="12700">
              <a:solidFill>
                <a:srgbClr val="FFFF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95" name="Line 88"/>
            <p:cNvSpPr>
              <a:spLocks noChangeShapeType="1"/>
            </p:cNvSpPr>
            <p:nvPr/>
          </p:nvSpPr>
          <p:spPr bwMode="auto">
            <a:xfrm>
              <a:off x="2703" y="2803"/>
              <a:ext cx="0" cy="272"/>
            </a:xfrm>
            <a:prstGeom prst="line">
              <a:avLst/>
            </a:prstGeom>
            <a:noFill/>
            <a:ln w="12700">
              <a:solidFill>
                <a:srgbClr val="FFFF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96" name="Line 89"/>
            <p:cNvSpPr>
              <a:spLocks noChangeShapeType="1"/>
            </p:cNvSpPr>
            <p:nvPr/>
          </p:nvSpPr>
          <p:spPr bwMode="auto">
            <a:xfrm flipH="1">
              <a:off x="4267" y="2784"/>
              <a:ext cx="5" cy="291"/>
            </a:xfrm>
            <a:prstGeom prst="line">
              <a:avLst/>
            </a:prstGeom>
            <a:noFill/>
            <a:ln w="12700">
              <a:solidFill>
                <a:srgbClr val="FFFF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97" name="Rectangle 90"/>
          <p:cNvSpPr>
            <a:spLocks noChangeArrowheads="1"/>
          </p:cNvSpPr>
          <p:nvPr/>
        </p:nvSpPr>
        <p:spPr bwMode="auto">
          <a:xfrm>
            <a:off x="292348" y="1216764"/>
            <a:ext cx="35115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rgbClr val="FFFF00"/>
                </a:solidFill>
                <a:latin typeface="Arial" charset="0"/>
                <a:ea typeface="ＭＳ Ｐゴシック" charset="-128"/>
              </a:defRPr>
            </a:lvl1pPr>
            <a:lvl2pPr marL="37931725" indent="-37474525">
              <a:defRPr sz="1600" b="1">
                <a:solidFill>
                  <a:srgbClr val="FFFF00"/>
                </a:solidFill>
                <a:latin typeface="Arial" charset="0"/>
                <a:ea typeface="ＭＳ Ｐゴシック" charset="-128"/>
              </a:defRPr>
            </a:lvl2pPr>
            <a:lvl3pPr>
              <a:defRPr sz="1600" b="1">
                <a:solidFill>
                  <a:srgbClr val="FFFF00"/>
                </a:solidFill>
                <a:latin typeface="Arial" charset="0"/>
                <a:ea typeface="ＭＳ Ｐゴシック" charset="-128"/>
              </a:defRPr>
            </a:lvl3pPr>
            <a:lvl4pPr>
              <a:defRPr sz="1600" b="1">
                <a:solidFill>
                  <a:srgbClr val="FFFF00"/>
                </a:solidFill>
                <a:latin typeface="Arial" charset="0"/>
                <a:ea typeface="ＭＳ Ｐゴシック" charset="-128"/>
              </a:defRPr>
            </a:lvl4pPr>
            <a:lvl5pPr>
              <a:defRPr sz="1600" b="1">
                <a:solidFill>
                  <a:srgbClr val="FFFF00"/>
                </a:solidFill>
                <a:latin typeface="Arial" charset="0"/>
                <a:ea typeface="ＭＳ Ｐゴシック" charset="-128"/>
              </a:defRPr>
            </a:lvl5pPr>
            <a:lvl6pPr marL="457200" eaLnBrk="0" fontAlgn="base" hangingPunct="0">
              <a:spcBef>
                <a:spcPct val="0"/>
              </a:spcBef>
              <a:spcAft>
                <a:spcPct val="0"/>
              </a:spcAft>
              <a:defRPr sz="1600" b="1">
                <a:solidFill>
                  <a:srgbClr val="FFFF00"/>
                </a:solidFill>
                <a:latin typeface="Arial" charset="0"/>
                <a:ea typeface="ＭＳ Ｐゴシック" charset="-128"/>
              </a:defRPr>
            </a:lvl6pPr>
            <a:lvl7pPr marL="914400" eaLnBrk="0" fontAlgn="base" hangingPunct="0">
              <a:spcBef>
                <a:spcPct val="0"/>
              </a:spcBef>
              <a:spcAft>
                <a:spcPct val="0"/>
              </a:spcAft>
              <a:defRPr sz="1600" b="1">
                <a:solidFill>
                  <a:srgbClr val="FFFF00"/>
                </a:solidFill>
                <a:latin typeface="Arial" charset="0"/>
                <a:ea typeface="ＭＳ Ｐゴシック" charset="-128"/>
              </a:defRPr>
            </a:lvl7pPr>
            <a:lvl8pPr marL="1371600" eaLnBrk="0" fontAlgn="base" hangingPunct="0">
              <a:spcBef>
                <a:spcPct val="0"/>
              </a:spcBef>
              <a:spcAft>
                <a:spcPct val="0"/>
              </a:spcAft>
              <a:defRPr sz="1600" b="1">
                <a:solidFill>
                  <a:srgbClr val="FFFF00"/>
                </a:solidFill>
                <a:latin typeface="Arial" charset="0"/>
                <a:ea typeface="ＭＳ Ｐゴシック" charset="-128"/>
              </a:defRPr>
            </a:lvl8pPr>
            <a:lvl9pPr marL="1828800" eaLnBrk="0" fontAlgn="base" hangingPunct="0">
              <a:spcBef>
                <a:spcPct val="0"/>
              </a:spcBef>
              <a:spcAft>
                <a:spcPct val="0"/>
              </a:spcAft>
              <a:defRPr sz="1600" b="1">
                <a:solidFill>
                  <a:srgbClr val="FFFF00"/>
                </a:solidFill>
                <a:latin typeface="Arial" charset="0"/>
                <a:ea typeface="ＭＳ Ｐゴシック" charset="-128"/>
              </a:defRPr>
            </a:lvl9pPr>
          </a:lstStyle>
          <a:p>
            <a:pPr algn="l"/>
            <a:r>
              <a:rPr lang="en-US" altLang="zh-CN" sz="1800" dirty="0"/>
              <a:t>OTIM Algorithm Dependencies</a:t>
            </a:r>
            <a:endParaRPr lang="zh-CN" altLang="en-US" sz="1800" dirty="0"/>
          </a:p>
        </p:txBody>
      </p:sp>
    </p:spTree>
    <p:extLst>
      <p:ext uri="{BB962C8B-B14F-4D97-AF65-F5344CB8AC3E}">
        <p14:creationId xmlns:p14="http://schemas.microsoft.com/office/powerpoint/2010/main" val="22236077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 quality evaluation</a:t>
            </a:r>
          </a:p>
        </p:txBody>
      </p:sp>
      <p:sp>
        <p:nvSpPr>
          <p:cNvPr id="3" name="Text Placeholder 2"/>
          <p:cNvSpPr>
            <a:spLocks noGrp="1"/>
          </p:cNvSpPr>
          <p:nvPr>
            <p:ph type="body" idx="1"/>
          </p:nvPr>
        </p:nvSpPr>
        <p:spPr/>
        <p:txBody>
          <a:bodyPr/>
          <a:lstStyle/>
          <a:p>
            <a:pPr fontAlgn="ctr"/>
            <a:r>
              <a:rPr lang="en-US" dirty="0"/>
              <a:t>GOES-16 &amp; GOES-17 NOAT Cryosphere Products Provisional PS-PVR</a:t>
            </a:r>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solidFill>
                  <a:prstClr val="white"/>
                </a:solidFill>
              </a:rPr>
              <a:pPr/>
              <a:t>51</a:t>
            </a:fld>
            <a:endParaRPr lang="en-US" altLang="en-US" dirty="0">
              <a:solidFill>
                <a:prstClr val="white"/>
              </a:solidFill>
            </a:endParaRPr>
          </a:p>
        </p:txBody>
      </p:sp>
    </p:spTree>
    <p:extLst>
      <p:ext uri="{BB962C8B-B14F-4D97-AF65-F5344CB8AC3E}">
        <p14:creationId xmlns:p14="http://schemas.microsoft.com/office/powerpoint/2010/main" val="23699601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4367" y="102149"/>
            <a:ext cx="7007919" cy="968626"/>
          </a:xfrm>
        </p:spPr>
        <p:txBody>
          <a:bodyPr/>
          <a:lstStyle/>
          <a:p>
            <a:r>
              <a:rPr lang="en-US" sz="2800" b="1" dirty="0"/>
              <a:t>Top Level Summary of Product Quality</a:t>
            </a:r>
          </a:p>
        </p:txBody>
      </p:sp>
      <p:sp>
        <p:nvSpPr>
          <p:cNvPr id="3" name="Content Placeholder 2"/>
          <p:cNvSpPr>
            <a:spLocks noGrp="1"/>
          </p:cNvSpPr>
          <p:nvPr>
            <p:ph idx="1"/>
          </p:nvPr>
        </p:nvSpPr>
        <p:spPr>
          <a:xfrm>
            <a:off x="477432" y="1194379"/>
            <a:ext cx="8458021" cy="5344533"/>
          </a:xfrm>
        </p:spPr>
        <p:txBody>
          <a:bodyPr/>
          <a:lstStyle/>
          <a:p>
            <a:r>
              <a:rPr lang="en-US" sz="2200" dirty="0"/>
              <a:t>The analysis was based on the available GOES-16/17 data from the ASSISTT for some days in February and March in 2020, and from the GS/PDA for some days in January 2021.</a:t>
            </a:r>
          </a:p>
          <a:p>
            <a:r>
              <a:rPr lang="en-US" sz="2200" dirty="0"/>
              <a:t>The GOES-16/17 hourly data were used to make a daily composite ice products for the best chance to have maximum ice cover available and compare to other daily ice products from US NIC, CryoSat-2, SMOS, NOAA-19, NOAA-20, IceBridge. Some are indirect comparisons.</a:t>
            </a:r>
          </a:p>
          <a:p>
            <a:r>
              <a:rPr lang="en-US" sz="2200" dirty="0"/>
              <a:t>Since ice age is based on ice thickness, we want to go beyond about the validation by checking the ice thickness accuracy in comparison with the data from other sources as well.</a:t>
            </a:r>
          </a:p>
          <a:p>
            <a:r>
              <a:rPr lang="en-US" sz="2200" dirty="0"/>
              <a:t>Overall, the GOES ice age/thickness products meet the requirements. It appears that cloud contamination is still an issue. Statistics for ice thickness/age from ASSISTT are somewhat better than from GS/PDA, though both have limited days of data.  </a:t>
            </a:r>
            <a:endParaRPr lang="en-US" sz="2400" dirty="0"/>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solidFill>
                  <a:prstClr val="white"/>
                </a:solidFill>
              </a:rPr>
              <a:pPr/>
              <a:t>52</a:t>
            </a:fld>
            <a:endParaRPr lang="en-US" altLang="en-US" dirty="0">
              <a:solidFill>
                <a:prstClr val="white"/>
              </a:solidFill>
            </a:endParaRPr>
          </a:p>
        </p:txBody>
      </p:sp>
    </p:spTree>
    <p:extLst>
      <p:ext uri="{BB962C8B-B14F-4D97-AF65-F5344CB8AC3E}">
        <p14:creationId xmlns:p14="http://schemas.microsoft.com/office/powerpoint/2010/main" val="24794099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Shape 329"/>
          <p:cNvSpPr txBox="1">
            <a:spLocks noGrp="1"/>
          </p:cNvSpPr>
          <p:nvPr>
            <p:ph type="title"/>
          </p:nvPr>
        </p:nvSpPr>
        <p:spPr>
          <a:xfrm>
            <a:off x="457200" y="90154"/>
            <a:ext cx="8229600" cy="10370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i="0" u="none" strike="noStrike" cap="none" dirty="0">
                <a:solidFill>
                  <a:schemeClr val="lt1"/>
                </a:solidFill>
                <a:latin typeface="Calibri"/>
                <a:ea typeface="Calibri"/>
                <a:cs typeface="Calibri"/>
                <a:sym typeface="Calibri"/>
              </a:rPr>
              <a:t>PLPTs Under Review: Provisional</a:t>
            </a:r>
          </a:p>
        </p:txBody>
      </p:sp>
      <p:sp>
        <p:nvSpPr>
          <p:cNvPr id="331" name="Shape 331"/>
          <p:cNvSpPr txBox="1">
            <a:spLocks noGrp="1"/>
          </p:cNvSpPr>
          <p:nvPr>
            <p:ph type="sldNum" idx="12"/>
          </p:nvPr>
        </p:nvSpPr>
        <p:spPr>
          <a:xfrm>
            <a:off x="6553204" y="6356353"/>
            <a:ext cx="2133599" cy="36509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fld id="{00000000-1234-1234-1234-123412341234}" type="slidenum">
              <a:rPr kumimoji="0" lang="en-US" sz="1200" b="0" i="0" u="none" strike="noStrike" kern="0" cap="none" spc="0" normalizeH="0" baseline="0" noProof="0">
                <a:ln>
                  <a:noFill/>
                </a:ln>
                <a:solidFill>
                  <a:prstClr val="white"/>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t>53</a:t>
            </a:fld>
            <a:endParaRPr kumimoji="0" lang="en-US" sz="1200" b="0" i="0" u="none" strike="noStrike" kern="0" cap="none" spc="0" normalizeH="0" baseline="0" noProof="0">
              <a:ln>
                <a:noFill/>
              </a:ln>
              <a:solidFill>
                <a:prstClr val="white"/>
              </a:solidFill>
              <a:effectLst/>
              <a:uLnTx/>
              <a:uFillTx/>
              <a:latin typeface="Calibri"/>
              <a:ea typeface="Calibri"/>
              <a:cs typeface="Calibri"/>
              <a:sym typeface="Calibri"/>
            </a:endParaRPr>
          </a:p>
        </p:txBody>
      </p:sp>
      <p:graphicFrame>
        <p:nvGraphicFramePr>
          <p:cNvPr id="6" name="Shape 633"/>
          <p:cNvGraphicFramePr/>
          <p:nvPr>
            <p:extLst>
              <p:ext uri="{D42A27DB-BD31-4B8C-83A1-F6EECF244321}">
                <p14:modId xmlns:p14="http://schemas.microsoft.com/office/powerpoint/2010/main" val="4076665637"/>
              </p:ext>
            </p:extLst>
          </p:nvPr>
        </p:nvGraphicFramePr>
        <p:xfrm>
          <a:off x="775441" y="2640406"/>
          <a:ext cx="7382100" cy="2819853"/>
        </p:xfrm>
        <a:graphic>
          <a:graphicData uri="http://schemas.openxmlformats.org/drawingml/2006/table">
            <a:tbl>
              <a:tblPr firstRow="1" firstCol="1" bandRow="1">
                <a:noFill/>
              </a:tblPr>
              <a:tblGrid>
                <a:gridCol w="1834875">
                  <a:extLst>
                    <a:ext uri="{9D8B030D-6E8A-4147-A177-3AD203B41FA5}">
                      <a16:colId xmlns:a16="http://schemas.microsoft.com/office/drawing/2014/main" val="20000"/>
                    </a:ext>
                  </a:extLst>
                </a:gridCol>
                <a:gridCol w="5547225">
                  <a:extLst>
                    <a:ext uri="{9D8B030D-6E8A-4147-A177-3AD203B41FA5}">
                      <a16:colId xmlns:a16="http://schemas.microsoft.com/office/drawing/2014/main" val="20001"/>
                    </a:ext>
                  </a:extLst>
                </a:gridCol>
              </a:tblGrid>
              <a:tr h="422150">
                <a:tc>
                  <a:txBody>
                    <a:bodyPr/>
                    <a:lstStyle/>
                    <a:p>
                      <a:pPr marL="0" marR="0" lvl="0" indent="0" algn="ctr" rtl="0">
                        <a:lnSpc>
                          <a:spcPct val="107000"/>
                        </a:lnSpc>
                        <a:spcBef>
                          <a:spcPts val="0"/>
                        </a:spcBef>
                        <a:spcAft>
                          <a:spcPts val="0"/>
                        </a:spcAft>
                        <a:buSzPct val="25000"/>
                        <a:buNone/>
                      </a:pPr>
                      <a:r>
                        <a:rPr lang="en-US" sz="1600" b="1" baseline="0" dirty="0">
                          <a:solidFill>
                            <a:schemeClr val="bg1"/>
                          </a:solidFill>
                          <a:latin typeface="Calibri" panose="020F0502020204030204" pitchFamily="34" charset="0"/>
                        </a:rPr>
                        <a:t>Test ID</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accent1"/>
                    </a:solidFill>
                  </a:tcPr>
                </a:tc>
                <a:tc>
                  <a:txBody>
                    <a:bodyPr/>
                    <a:lstStyle/>
                    <a:p>
                      <a:pPr marL="0" marR="0" lvl="0" indent="0" algn="ctr" rtl="0">
                        <a:lnSpc>
                          <a:spcPct val="107000"/>
                        </a:lnSpc>
                        <a:spcBef>
                          <a:spcPts val="0"/>
                        </a:spcBef>
                        <a:spcAft>
                          <a:spcPts val="0"/>
                        </a:spcAft>
                        <a:buSzPct val="25000"/>
                        <a:buNone/>
                      </a:pPr>
                      <a:r>
                        <a:rPr lang="en-US" sz="1600" b="1" baseline="0" dirty="0">
                          <a:solidFill>
                            <a:schemeClr val="bg1"/>
                          </a:solidFill>
                          <a:latin typeface="Calibri" panose="020F0502020204030204" pitchFamily="34" charset="0"/>
                        </a:rPr>
                        <a:t>Test Title</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422150">
                <a:tc>
                  <a:txBody>
                    <a:bodyPr/>
                    <a:lstStyle/>
                    <a:p>
                      <a:pPr marL="0" marR="0" lvl="0" indent="0" algn="l" rtl="0">
                        <a:lnSpc>
                          <a:spcPct val="107000"/>
                        </a:lnSpc>
                        <a:spcBef>
                          <a:spcPts val="0"/>
                        </a:spcBef>
                        <a:spcAft>
                          <a:spcPts val="0"/>
                        </a:spcAft>
                        <a:buSzPct val="25000"/>
                        <a:buNone/>
                      </a:pPr>
                      <a:r>
                        <a:rPr lang="en-US" sz="1400" b="0" dirty="0" err="1">
                          <a:solidFill>
                            <a:schemeClr val="dk1"/>
                          </a:solidFill>
                          <a:latin typeface="Calibri" panose="020F0502020204030204" pitchFamily="34" charset="0"/>
                        </a:rPr>
                        <a:t>IceThicknessQuickLook</a:t>
                      </a:r>
                      <a:endParaRPr lang="en-US" sz="1400" b="0" dirty="0">
                        <a:solidFill>
                          <a:schemeClr val="dk1"/>
                        </a:solidFill>
                        <a:latin typeface="Calibri" panose="020F0502020204030204" pitchFamily="34" charset="0"/>
                      </a:endParaRPr>
                    </a:p>
                  </a:txBody>
                  <a:tcPr marL="68575" marR="68575" marT="0" marB="0" anchor="ctr">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l" rtl="0">
                        <a:lnSpc>
                          <a:spcPct val="107000"/>
                        </a:lnSpc>
                        <a:spcBef>
                          <a:spcPts val="0"/>
                        </a:spcBef>
                        <a:spcAft>
                          <a:spcPts val="0"/>
                        </a:spcAft>
                        <a:buSzPct val="25000"/>
                        <a:buNone/>
                      </a:pPr>
                      <a:r>
                        <a:rPr lang="en-US" sz="1400" dirty="0">
                          <a:latin typeface="Calibri" panose="020F0502020204030204" pitchFamily="34" charset="0"/>
                        </a:rPr>
                        <a:t>Qualitative inspection of ice thickness product.</a:t>
                      </a:r>
                    </a:p>
                  </a:txBody>
                  <a:tcPr marL="68575" marR="68575" marT="0" marB="0" anchor="ctr">
                    <a:lnL w="12700" cap="flat" cmpd="sng" algn="ctr">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3594606114"/>
                  </a:ext>
                </a:extLst>
              </a:tr>
              <a:tr h="422150">
                <a:tc>
                  <a:txBody>
                    <a:bodyPr/>
                    <a:lstStyle/>
                    <a:p>
                      <a:pPr marL="0" marR="0" lvl="0" indent="0" algn="l" rtl="0">
                        <a:lnSpc>
                          <a:spcPct val="107000"/>
                        </a:lnSpc>
                        <a:spcBef>
                          <a:spcPts val="0"/>
                        </a:spcBef>
                        <a:spcAft>
                          <a:spcPts val="0"/>
                        </a:spcAft>
                        <a:buSzPct val="25000"/>
                        <a:buNone/>
                      </a:pPr>
                      <a:r>
                        <a:rPr lang="en-US" sz="1400" b="0" dirty="0" err="1">
                          <a:solidFill>
                            <a:schemeClr val="dk1"/>
                          </a:solidFill>
                          <a:latin typeface="Calibri" panose="020F0502020204030204" pitchFamily="34" charset="0"/>
                        </a:rPr>
                        <a:t>IceAgeQuickLook</a:t>
                      </a:r>
                      <a:endParaRPr lang="en-US" sz="1400" b="0" dirty="0">
                        <a:solidFill>
                          <a:schemeClr val="dk1"/>
                        </a:solidFill>
                        <a:latin typeface="Calibri" panose="020F0502020204030204" pitchFamily="34" charset="0"/>
                      </a:endParaRPr>
                    </a:p>
                  </a:txBody>
                  <a:tcPr marL="68575" marR="68575" marT="0" marB="0" anchor="ctr">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l" defTabSz="457200" rtl="0" eaLnBrk="1" fontAlgn="auto" latinLnBrk="0" hangingPunct="1">
                        <a:lnSpc>
                          <a:spcPct val="107000"/>
                        </a:lnSpc>
                        <a:spcBef>
                          <a:spcPts val="0"/>
                        </a:spcBef>
                        <a:spcAft>
                          <a:spcPts val="0"/>
                        </a:spcAft>
                        <a:buClrTx/>
                        <a:buSzPct val="25000"/>
                        <a:buFontTx/>
                        <a:buNone/>
                        <a:tabLst/>
                        <a:defRPr/>
                      </a:pPr>
                      <a:r>
                        <a:rPr lang="en-US" sz="1400" dirty="0">
                          <a:latin typeface="Calibri" panose="020F0502020204030204" pitchFamily="34" charset="0"/>
                        </a:rPr>
                        <a:t>Qualitative inspection of ice age product.</a:t>
                      </a:r>
                    </a:p>
                  </a:txBody>
                  <a:tcPr marL="68575" marR="68575" marT="0" marB="0" anchor="ctr">
                    <a:lnL w="12700" cap="flat" cmpd="sng" algn="ctr">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3558489582"/>
                  </a:ext>
                </a:extLst>
              </a:tr>
              <a:tr h="422150">
                <a:tc>
                  <a:txBody>
                    <a:bodyPr/>
                    <a:lstStyle/>
                    <a:p>
                      <a:pPr marL="0" marR="0" lvl="0" indent="0" algn="l" rtl="0">
                        <a:lnSpc>
                          <a:spcPct val="107000"/>
                        </a:lnSpc>
                        <a:spcBef>
                          <a:spcPts val="0"/>
                        </a:spcBef>
                        <a:spcAft>
                          <a:spcPts val="0"/>
                        </a:spcAft>
                        <a:buSzPct val="25000"/>
                        <a:buNone/>
                      </a:pPr>
                      <a:r>
                        <a:rPr lang="en-US" sz="1400" b="0" dirty="0" err="1">
                          <a:solidFill>
                            <a:schemeClr val="dk1"/>
                          </a:solidFill>
                          <a:latin typeface="Calibri" panose="020F0502020204030204" pitchFamily="34" charset="0"/>
                        </a:rPr>
                        <a:t>IceThickness</a:t>
                      </a:r>
                      <a:endParaRPr lang="en-US" sz="1400" b="0" dirty="0">
                        <a:solidFill>
                          <a:schemeClr val="dk1"/>
                        </a:solidFill>
                        <a:latin typeface="Calibri" panose="020F0502020204030204" pitchFamily="34" charset="0"/>
                      </a:endParaRP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7000"/>
                        </a:lnSpc>
                        <a:spcBef>
                          <a:spcPts val="0"/>
                        </a:spcBef>
                        <a:spcAft>
                          <a:spcPts val="0"/>
                        </a:spcAft>
                        <a:buSzPct val="25000"/>
                        <a:buNone/>
                      </a:pPr>
                      <a:r>
                        <a:rPr lang="en-US" sz="1400" dirty="0">
                          <a:latin typeface="Calibri" panose="020F0502020204030204" pitchFamily="34" charset="0"/>
                        </a:rPr>
                        <a:t>Full disk ice thickness</a:t>
                      </a:r>
                      <a:r>
                        <a:rPr lang="en-US" sz="1400" baseline="0" dirty="0">
                          <a:latin typeface="Calibri" panose="020F0502020204030204" pitchFamily="34" charset="0"/>
                        </a:rPr>
                        <a:t> product accuracy and precision assessment using in-house tools for matchup and statistical analysis comparing ABI ice thickness to ice charts and ice thickness from VIIRS and CryoSat2. Ice products generated by the Ground System on PDA and by ASSISTT are used in the analyses.</a:t>
                      </a:r>
                      <a:endParaRPr lang="en-US" sz="1400" dirty="0">
                        <a:latin typeface="Calibri" panose="020F0502020204030204" pitchFamily="34" charset="0"/>
                      </a:endParaRP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1"/>
                  </a:ext>
                </a:extLst>
              </a:tr>
              <a:tr h="422150">
                <a:tc>
                  <a:txBody>
                    <a:bodyPr/>
                    <a:lstStyle/>
                    <a:p>
                      <a:pPr marL="0" marR="0" lvl="0" indent="0" algn="l" rtl="0">
                        <a:lnSpc>
                          <a:spcPct val="107000"/>
                        </a:lnSpc>
                        <a:spcBef>
                          <a:spcPts val="0"/>
                        </a:spcBef>
                        <a:spcAft>
                          <a:spcPts val="0"/>
                        </a:spcAft>
                        <a:buSzPct val="25000"/>
                        <a:buNone/>
                      </a:pPr>
                      <a:r>
                        <a:rPr lang="en-US" sz="1400" b="0" dirty="0" err="1">
                          <a:solidFill>
                            <a:schemeClr val="dk1"/>
                          </a:solidFill>
                          <a:latin typeface="Calibri" panose="020F0502020204030204" pitchFamily="34" charset="0"/>
                          <a:ea typeface="Times New Roman"/>
                          <a:cs typeface="Times New Roman"/>
                          <a:sym typeface="Times New Roman"/>
                        </a:rPr>
                        <a:t>IceAge</a:t>
                      </a:r>
                      <a:endParaRPr lang="en-US" sz="1400" b="0" dirty="0">
                        <a:solidFill>
                          <a:schemeClr val="dk1"/>
                        </a:solidFill>
                        <a:latin typeface="Calibri" panose="020F0502020204030204" pitchFamily="34" charset="0"/>
                        <a:ea typeface="Times New Roman"/>
                        <a:cs typeface="Times New Roman"/>
                        <a:sym typeface="Times New Roman"/>
                      </a:endParaRP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7000"/>
                        </a:lnSpc>
                        <a:spcBef>
                          <a:spcPts val="0"/>
                        </a:spcBef>
                        <a:spcAft>
                          <a:spcPts val="0"/>
                        </a:spcAft>
                        <a:buSzPct val="25000"/>
                        <a:buNone/>
                      </a:pPr>
                      <a:r>
                        <a:rPr lang="en-US" sz="1400" dirty="0">
                          <a:latin typeface="Calibri" panose="020F0502020204030204" pitchFamily="34" charset="0"/>
                        </a:rPr>
                        <a:t>Same as above</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2"/>
                  </a:ext>
                </a:extLst>
              </a:tr>
            </a:tbl>
          </a:graphicData>
        </a:graphic>
      </p:graphicFrame>
      <p:sp>
        <p:nvSpPr>
          <p:cNvPr id="7" name="TextBox 6">
            <a:extLst>
              <a:ext uri="{FF2B5EF4-FFF2-40B4-BE49-F238E27FC236}">
                <a16:creationId xmlns:a16="http://schemas.microsoft.com/office/drawing/2014/main" id="{30D7E2E2-CDF0-6B42-B831-5165C61FB13F}"/>
              </a:ext>
            </a:extLst>
          </p:cNvPr>
          <p:cNvSpPr txBox="1"/>
          <p:nvPr/>
        </p:nvSpPr>
        <p:spPr>
          <a:xfrm>
            <a:off x="775441" y="1565818"/>
            <a:ext cx="7430713" cy="830997"/>
          </a:xfrm>
          <a:prstGeom prst="rect">
            <a:avLst/>
          </a:prstGeom>
          <a:noFill/>
        </p:spPr>
        <p:txBody>
          <a:bodyPr wrap="square" rtlCol="0">
            <a:spAutoFit/>
          </a:bodyPr>
          <a:lstStyle/>
          <a:p>
            <a:r>
              <a:rPr lang="en-US" sz="1600" dirty="0">
                <a:solidFill>
                  <a:schemeClr val="bg1"/>
                </a:solidFill>
              </a:rPr>
              <a:t>There has not been a Period of Post-Launch Product Testing (PLPT) for ice products. The table below lists the types of test performed, details of which are on the subsequent slides.</a:t>
            </a:r>
          </a:p>
        </p:txBody>
      </p:sp>
    </p:spTree>
    <p:extLst>
      <p:ext uri="{BB962C8B-B14F-4D97-AF65-F5344CB8AC3E}">
        <p14:creationId xmlns:p14="http://schemas.microsoft.com/office/powerpoint/2010/main" val="1498598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068" name="Google Shape;1068;p123"/>
          <p:cNvSpPr txBox="1">
            <a:spLocks noGrp="1"/>
          </p:cNvSpPr>
          <p:nvPr>
            <p:ph type="title"/>
          </p:nvPr>
        </p:nvSpPr>
        <p:spPr>
          <a:xfrm>
            <a:off x="1582367" y="98258"/>
            <a:ext cx="59913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Calibri"/>
              <a:buNone/>
            </a:pPr>
            <a:r>
              <a:rPr lang="en-US" sz="3200" dirty="0">
                <a:solidFill>
                  <a:schemeClr val="bg1"/>
                </a:solidFill>
              </a:rPr>
              <a:t>Closed ADRs</a:t>
            </a:r>
            <a:r>
              <a:rPr lang="en-US" sz="3200" b="0" i="0" u="none" strike="noStrike" cap="none" dirty="0">
                <a:solidFill>
                  <a:schemeClr val="bg1"/>
                </a:solidFill>
                <a:latin typeface="Calibri"/>
                <a:ea typeface="Calibri"/>
                <a:cs typeface="Calibri"/>
                <a:sym typeface="Calibri"/>
              </a:rPr>
              <a:t> </a:t>
            </a:r>
            <a:endParaRPr sz="3600" b="0" i="0" u="none" strike="noStrike" cap="none" dirty="0">
              <a:solidFill>
                <a:schemeClr val="bg1"/>
              </a:solidFill>
              <a:latin typeface="Calibri"/>
              <a:ea typeface="Calibri"/>
              <a:cs typeface="Calibri"/>
              <a:sym typeface="Calibri"/>
            </a:endParaRPr>
          </a:p>
        </p:txBody>
      </p:sp>
      <p:graphicFrame>
        <p:nvGraphicFramePr>
          <p:cNvPr id="1069" name="Google Shape;1069;p123"/>
          <p:cNvGraphicFramePr/>
          <p:nvPr>
            <p:extLst>
              <p:ext uri="{D42A27DB-BD31-4B8C-83A1-F6EECF244321}">
                <p14:modId xmlns:p14="http://schemas.microsoft.com/office/powerpoint/2010/main" val="3787967157"/>
              </p:ext>
            </p:extLst>
          </p:nvPr>
        </p:nvGraphicFramePr>
        <p:xfrm>
          <a:off x="270358" y="1548715"/>
          <a:ext cx="8616775" cy="770279"/>
        </p:xfrm>
        <a:graphic>
          <a:graphicData uri="http://schemas.openxmlformats.org/drawingml/2006/table">
            <a:tbl>
              <a:tblPr>
                <a:noFill/>
              </a:tblPr>
              <a:tblGrid>
                <a:gridCol w="1037375">
                  <a:extLst>
                    <a:ext uri="{9D8B030D-6E8A-4147-A177-3AD203B41FA5}">
                      <a16:colId xmlns:a16="http://schemas.microsoft.com/office/drawing/2014/main" val="20000"/>
                    </a:ext>
                  </a:extLst>
                </a:gridCol>
                <a:gridCol w="3465825">
                  <a:extLst>
                    <a:ext uri="{9D8B030D-6E8A-4147-A177-3AD203B41FA5}">
                      <a16:colId xmlns:a16="http://schemas.microsoft.com/office/drawing/2014/main" val="20001"/>
                    </a:ext>
                  </a:extLst>
                </a:gridCol>
                <a:gridCol w="986350">
                  <a:extLst>
                    <a:ext uri="{9D8B030D-6E8A-4147-A177-3AD203B41FA5}">
                      <a16:colId xmlns:a16="http://schemas.microsoft.com/office/drawing/2014/main" val="20002"/>
                    </a:ext>
                  </a:extLst>
                </a:gridCol>
                <a:gridCol w="3127225">
                  <a:extLst>
                    <a:ext uri="{9D8B030D-6E8A-4147-A177-3AD203B41FA5}">
                      <a16:colId xmlns:a16="http://schemas.microsoft.com/office/drawing/2014/main" val="20003"/>
                    </a:ext>
                  </a:extLst>
                </a:gridCol>
              </a:tblGrid>
              <a:tr h="414082">
                <a:tc>
                  <a:txBody>
                    <a:bodyPr/>
                    <a:lstStyle/>
                    <a:p>
                      <a:pPr marL="0" marR="0" lvl="0" indent="0" algn="ctr" rtl="0">
                        <a:lnSpc>
                          <a:spcPct val="100000"/>
                        </a:lnSpc>
                        <a:spcBef>
                          <a:spcPts val="0"/>
                        </a:spcBef>
                        <a:spcAft>
                          <a:spcPts val="0"/>
                        </a:spcAft>
                        <a:buClr>
                          <a:schemeClr val="lt1"/>
                        </a:buClr>
                        <a:buSzPts val="300"/>
                        <a:buFont typeface="Calibri"/>
                        <a:buNone/>
                      </a:pPr>
                      <a:r>
                        <a:rPr lang="en-US" sz="1200" b="1" u="none" strike="noStrike" cap="none" dirty="0">
                          <a:solidFill>
                            <a:schemeClr val="lt1"/>
                          </a:solidFill>
                        </a:rPr>
                        <a:t>Title</a:t>
                      </a:r>
                      <a:endParaRPr sz="1400" u="none" strike="noStrike" cap="none" dirty="0"/>
                    </a:p>
                  </a:txBody>
                  <a:tcPr marL="5825" marR="5825" marT="58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300"/>
                        <a:buFont typeface="Calibri"/>
                        <a:buNone/>
                      </a:pPr>
                      <a:r>
                        <a:rPr lang="en-US" sz="1200" b="1" u="none" strike="noStrike" cap="none">
                          <a:solidFill>
                            <a:schemeClr val="lt1"/>
                          </a:solidFill>
                        </a:rPr>
                        <a:t>Description</a:t>
                      </a:r>
                      <a:endParaRPr sz="1400" u="none" strike="noStrike" cap="none"/>
                    </a:p>
                  </a:txBody>
                  <a:tcPr marL="5825" marR="5825" marT="58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300"/>
                        <a:buFont typeface="Calibri"/>
                        <a:buNone/>
                      </a:pPr>
                      <a:r>
                        <a:rPr lang="en-US" sz="1200" b="1" u="none" strike="noStrike" cap="none">
                          <a:solidFill>
                            <a:schemeClr val="lt1"/>
                          </a:solidFill>
                        </a:rPr>
                        <a:t>Status</a:t>
                      </a:r>
                      <a:endParaRPr sz="1400" u="none" strike="noStrike" cap="none"/>
                    </a:p>
                  </a:txBody>
                  <a:tcPr marL="5825" marR="5825" marT="58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300"/>
                        <a:buFont typeface="Calibri"/>
                        <a:buNone/>
                      </a:pPr>
                      <a:r>
                        <a:rPr lang="en-US" sz="1200" b="1" u="none" strike="noStrike" cap="none">
                          <a:solidFill>
                            <a:schemeClr val="lt1"/>
                          </a:solidFill>
                        </a:rPr>
                        <a:t>Mitigation</a:t>
                      </a:r>
                      <a:endParaRPr sz="1400" u="none" strike="noStrike" cap="none"/>
                    </a:p>
                  </a:txBody>
                  <a:tcPr marL="5825" marR="5825" marT="58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356197">
                <a:tc>
                  <a:txBody>
                    <a:bodyPr/>
                    <a:lstStyle/>
                    <a:p>
                      <a:pPr marL="0" marR="0" lvl="0" indent="0" algn="ctr" rtl="0">
                        <a:lnSpc>
                          <a:spcPct val="100000"/>
                        </a:lnSpc>
                        <a:spcBef>
                          <a:spcPts val="0"/>
                        </a:spcBef>
                        <a:spcAft>
                          <a:spcPts val="0"/>
                        </a:spcAft>
                        <a:buClr>
                          <a:srgbClr val="000000"/>
                        </a:buClr>
                        <a:buSzPts val="300"/>
                        <a:buFont typeface="Calibri"/>
                        <a:buNone/>
                      </a:pPr>
                      <a:r>
                        <a:rPr lang="en-US" sz="1400" b="0" u="none" strike="noStrike" cap="none" dirty="0"/>
                        <a:t>none</a:t>
                      </a:r>
                      <a:endParaRPr sz="1400" b="0" u="none" strike="noStrike" cap="none" dirty="0"/>
                    </a:p>
                  </a:txBody>
                  <a:tcPr marL="5825" marR="5825" marT="58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300"/>
                        <a:buFont typeface="Calibri"/>
                        <a:buNone/>
                      </a:pPr>
                      <a:endParaRPr sz="1400" b="0" u="none" strike="noStrike" cap="none" dirty="0"/>
                    </a:p>
                  </a:txBody>
                  <a:tcPr marL="5825" marR="5825" marT="58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300"/>
                        <a:buFont typeface="Calibri"/>
                        <a:buNone/>
                      </a:pPr>
                      <a:endParaRPr sz="1200" b="0" u="none" strike="noStrike" cap="none" dirty="0">
                        <a:solidFill>
                          <a:srgbClr val="000000"/>
                        </a:solidFill>
                      </a:endParaRPr>
                    </a:p>
                  </a:txBody>
                  <a:tcPr marL="5825" marR="5825" marT="58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300"/>
                        <a:buFont typeface="Calibri"/>
                        <a:buNone/>
                      </a:pPr>
                      <a:endParaRPr sz="1200" b="0" u="none" strike="noStrike" cap="none" dirty="0">
                        <a:solidFill>
                          <a:srgbClr val="000000"/>
                        </a:solidFill>
                      </a:endParaRPr>
                    </a:p>
                  </a:txBody>
                  <a:tcPr marL="5825" marR="5825" marT="58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F2F2F2"/>
                    </a:solidFill>
                  </a:tcPr>
                </a:tc>
                <a:extLst>
                  <a:ext uri="{0D108BD9-81ED-4DB2-BD59-A6C34878D82A}">
                    <a16:rowId xmlns:a16="http://schemas.microsoft.com/office/drawing/2014/main" val="10001"/>
                  </a:ext>
                </a:extLst>
              </a:tr>
            </a:tbl>
          </a:graphicData>
        </a:graphic>
      </p:graphicFrame>
      <p:sp>
        <p:nvSpPr>
          <p:cNvPr id="1070" name="Google Shape;1070;p12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400" b="0" i="0" u="none" strike="noStrike" kern="0" cap="none" spc="0" normalizeH="0" baseline="0" noProof="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54</a:t>
            </a:fld>
            <a:endParaRPr kumimoji="0" sz="14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468291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sp>
        <p:nvSpPr>
          <p:cNvPr id="1076" name="Google Shape;1076;p124"/>
          <p:cNvSpPr txBox="1">
            <a:spLocks noGrp="1"/>
          </p:cNvSpPr>
          <p:nvPr>
            <p:ph type="title"/>
          </p:nvPr>
        </p:nvSpPr>
        <p:spPr>
          <a:xfrm>
            <a:off x="1582367" y="98258"/>
            <a:ext cx="59913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Calibri"/>
              <a:buNone/>
            </a:pPr>
            <a:r>
              <a:rPr lang="en-US" sz="3200" dirty="0">
                <a:solidFill>
                  <a:schemeClr val="bg1"/>
                </a:solidFill>
              </a:rPr>
              <a:t>Open/Pending ADRs</a:t>
            </a:r>
            <a:r>
              <a:rPr lang="en-US" sz="3200" b="0" i="0" u="none" strike="noStrike" cap="none" dirty="0">
                <a:solidFill>
                  <a:schemeClr val="bg1"/>
                </a:solidFill>
                <a:latin typeface="Calibri"/>
                <a:ea typeface="Calibri"/>
                <a:cs typeface="Calibri"/>
                <a:sym typeface="Calibri"/>
              </a:rPr>
              <a:t> </a:t>
            </a:r>
            <a:endParaRPr sz="3600" b="0" i="0" u="none" strike="noStrike" cap="none" dirty="0">
              <a:solidFill>
                <a:schemeClr val="bg1"/>
              </a:solidFill>
              <a:latin typeface="Calibri"/>
              <a:ea typeface="Calibri"/>
              <a:cs typeface="Calibri"/>
              <a:sym typeface="Calibri"/>
            </a:endParaRPr>
          </a:p>
        </p:txBody>
      </p:sp>
      <p:sp>
        <p:nvSpPr>
          <p:cNvPr id="1078" name="Google Shape;1078;p12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400" b="0" i="0" u="none" strike="noStrike" kern="0" cap="none" spc="0" normalizeH="0" baseline="0" noProof="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55</a:t>
            </a:fld>
            <a:endParaRPr kumimoji="0" sz="14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5" name="Google Shape;1077;p124">
            <a:extLst>
              <a:ext uri="{FF2B5EF4-FFF2-40B4-BE49-F238E27FC236}">
                <a16:creationId xmlns:a16="http://schemas.microsoft.com/office/drawing/2014/main" id="{87347053-8D08-8A44-A7CC-428C19AA7CC0}"/>
              </a:ext>
            </a:extLst>
          </p:cNvPr>
          <p:cNvGraphicFramePr/>
          <p:nvPr>
            <p:extLst>
              <p:ext uri="{D42A27DB-BD31-4B8C-83A1-F6EECF244321}">
                <p14:modId xmlns:p14="http://schemas.microsoft.com/office/powerpoint/2010/main" val="2612200591"/>
              </p:ext>
            </p:extLst>
          </p:nvPr>
        </p:nvGraphicFramePr>
        <p:xfrm>
          <a:off x="270358" y="1548714"/>
          <a:ext cx="8616775" cy="1641106"/>
        </p:xfrm>
        <a:graphic>
          <a:graphicData uri="http://schemas.openxmlformats.org/drawingml/2006/table">
            <a:tbl>
              <a:tblPr>
                <a:noFill/>
              </a:tblPr>
              <a:tblGrid>
                <a:gridCol w="1037375">
                  <a:extLst>
                    <a:ext uri="{9D8B030D-6E8A-4147-A177-3AD203B41FA5}">
                      <a16:colId xmlns:a16="http://schemas.microsoft.com/office/drawing/2014/main" val="20000"/>
                    </a:ext>
                  </a:extLst>
                </a:gridCol>
                <a:gridCol w="3465825">
                  <a:extLst>
                    <a:ext uri="{9D8B030D-6E8A-4147-A177-3AD203B41FA5}">
                      <a16:colId xmlns:a16="http://schemas.microsoft.com/office/drawing/2014/main" val="20001"/>
                    </a:ext>
                  </a:extLst>
                </a:gridCol>
                <a:gridCol w="986350">
                  <a:extLst>
                    <a:ext uri="{9D8B030D-6E8A-4147-A177-3AD203B41FA5}">
                      <a16:colId xmlns:a16="http://schemas.microsoft.com/office/drawing/2014/main" val="20002"/>
                    </a:ext>
                  </a:extLst>
                </a:gridCol>
                <a:gridCol w="3127225">
                  <a:extLst>
                    <a:ext uri="{9D8B030D-6E8A-4147-A177-3AD203B41FA5}">
                      <a16:colId xmlns:a16="http://schemas.microsoft.com/office/drawing/2014/main" val="20003"/>
                    </a:ext>
                  </a:extLst>
                </a:gridCol>
              </a:tblGrid>
              <a:tr h="532147">
                <a:tc>
                  <a:txBody>
                    <a:bodyPr/>
                    <a:lstStyle/>
                    <a:p>
                      <a:pPr marL="0" marR="0" lvl="0" indent="0" algn="ctr" rtl="0">
                        <a:lnSpc>
                          <a:spcPct val="100000"/>
                        </a:lnSpc>
                        <a:spcBef>
                          <a:spcPts val="0"/>
                        </a:spcBef>
                        <a:spcAft>
                          <a:spcPts val="0"/>
                        </a:spcAft>
                        <a:buClr>
                          <a:schemeClr val="lt1"/>
                        </a:buClr>
                        <a:buSzPts val="300"/>
                        <a:buFont typeface="Calibri"/>
                        <a:buNone/>
                      </a:pPr>
                      <a:r>
                        <a:rPr lang="en-US" sz="1200" b="1" u="none" strike="noStrike" cap="none">
                          <a:solidFill>
                            <a:schemeClr val="lt1"/>
                          </a:solidFill>
                        </a:rPr>
                        <a:t>Title</a:t>
                      </a:r>
                      <a:endParaRPr sz="1400" u="none" strike="noStrike" cap="none"/>
                    </a:p>
                  </a:txBody>
                  <a:tcPr marL="5825" marR="5825" marT="58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300"/>
                        <a:buFont typeface="Calibri"/>
                        <a:buNone/>
                      </a:pPr>
                      <a:r>
                        <a:rPr lang="en-US" sz="1200" b="1" u="none" strike="noStrike" cap="none" dirty="0">
                          <a:solidFill>
                            <a:schemeClr val="lt1"/>
                          </a:solidFill>
                        </a:rPr>
                        <a:t>Description</a:t>
                      </a:r>
                      <a:endParaRPr sz="1400" u="none" strike="noStrike" cap="none" dirty="0"/>
                    </a:p>
                  </a:txBody>
                  <a:tcPr marL="5825" marR="5825" marT="58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300"/>
                        <a:buFont typeface="Calibri"/>
                        <a:buNone/>
                      </a:pPr>
                      <a:r>
                        <a:rPr lang="en-US" sz="1200" b="1" u="none" strike="noStrike" cap="none">
                          <a:solidFill>
                            <a:schemeClr val="lt1"/>
                          </a:solidFill>
                        </a:rPr>
                        <a:t>Status</a:t>
                      </a:r>
                      <a:endParaRPr sz="1400" u="none" strike="noStrike" cap="none"/>
                    </a:p>
                  </a:txBody>
                  <a:tcPr marL="5825" marR="5825" marT="58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300"/>
                        <a:buFont typeface="Calibri"/>
                        <a:buNone/>
                      </a:pPr>
                      <a:r>
                        <a:rPr lang="en-US" sz="1200" b="1" u="none" strike="noStrike" cap="none">
                          <a:solidFill>
                            <a:schemeClr val="lt1"/>
                          </a:solidFill>
                        </a:rPr>
                        <a:t>Mitigation</a:t>
                      </a:r>
                      <a:endParaRPr sz="1400" u="none" strike="noStrike" cap="none"/>
                    </a:p>
                  </a:txBody>
                  <a:tcPr marL="5825" marR="5825" marT="58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332401">
                <a:tc>
                  <a:txBody>
                    <a:bodyPr/>
                    <a:lstStyle/>
                    <a:p>
                      <a:pPr marL="0" marR="0" lvl="0" indent="0" algn="ctr" rtl="0">
                        <a:lnSpc>
                          <a:spcPct val="100000"/>
                        </a:lnSpc>
                        <a:spcBef>
                          <a:spcPts val="0"/>
                        </a:spcBef>
                        <a:spcAft>
                          <a:spcPts val="0"/>
                        </a:spcAft>
                        <a:buClr>
                          <a:srgbClr val="000000"/>
                        </a:buClr>
                        <a:buSzPts val="300"/>
                        <a:buFont typeface="Calibri"/>
                        <a:buNone/>
                      </a:pPr>
                      <a:r>
                        <a:rPr lang="en-US" sz="1400" b="0" i="0" u="none" strike="noStrike" cap="none" dirty="0">
                          <a:solidFill>
                            <a:schemeClr val="tx1"/>
                          </a:solidFill>
                          <a:effectLst/>
                          <a:latin typeface="+mn-lt"/>
                          <a:ea typeface="+mn-ea"/>
                          <a:cs typeface="+mn-cs"/>
                          <a:sym typeface="Arial"/>
                        </a:rPr>
                        <a:t>ADR 1133</a:t>
                      </a:r>
                      <a:endParaRPr sz="1200" b="0" u="none" strike="noStrike" cap="none" dirty="0">
                        <a:solidFill>
                          <a:srgbClr val="000000"/>
                        </a:solidFill>
                      </a:endParaRPr>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300"/>
                        <a:buFont typeface="Calibri"/>
                        <a:buNone/>
                      </a:pPr>
                      <a:r>
                        <a:rPr lang="en-US" sz="1400" b="0" i="0" u="none" strike="noStrike" cap="none" dirty="0">
                          <a:solidFill>
                            <a:schemeClr val="tx1"/>
                          </a:solidFill>
                          <a:effectLst/>
                          <a:latin typeface="+mn-lt"/>
                          <a:ea typeface="+mn-ea"/>
                          <a:cs typeface="+mn-cs"/>
                          <a:sym typeface="Arial"/>
                        </a:rPr>
                        <a:t>Enterprise ITA added to the Ground System</a:t>
                      </a:r>
                      <a:endParaRPr sz="1200" b="0" u="none" strike="noStrike" cap="none" dirty="0">
                        <a:solidFill>
                          <a:srgbClr val="000000"/>
                        </a:solidFill>
                      </a:endParaRPr>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300"/>
                        <a:buFont typeface="Calibri"/>
                        <a:buNone/>
                      </a:pPr>
                      <a:endParaRPr sz="1200" b="0" u="none" strike="noStrike" cap="none" dirty="0">
                        <a:solidFill>
                          <a:srgbClr val="000000"/>
                        </a:solidFill>
                      </a:endParaRPr>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chemeClr val="dk1"/>
                        </a:buClr>
                        <a:buSzPts val="300"/>
                        <a:buFont typeface="Calibri"/>
                        <a:buNone/>
                      </a:pPr>
                      <a:endParaRPr sz="1400" b="0" u="none" strike="noStrike" cap="none" dirty="0">
                        <a:solidFill>
                          <a:srgbClr val="000000"/>
                        </a:solidFill>
                      </a:endParaRPr>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2F2F2"/>
                    </a:solidFill>
                  </a:tcPr>
                </a:tc>
                <a:extLst>
                  <a:ext uri="{0D108BD9-81ED-4DB2-BD59-A6C34878D82A}">
                    <a16:rowId xmlns:a16="http://schemas.microsoft.com/office/drawing/2014/main" val="10001"/>
                  </a:ext>
                </a:extLst>
              </a:tr>
              <a:tr h="375595">
                <a:tc>
                  <a:txBody>
                    <a:bodyPr/>
                    <a:lstStyle/>
                    <a:p>
                      <a:pPr marL="0" marR="0" lvl="0" indent="0" algn="ctr" rtl="0">
                        <a:lnSpc>
                          <a:spcPct val="100000"/>
                        </a:lnSpc>
                        <a:spcBef>
                          <a:spcPts val="0"/>
                        </a:spcBef>
                        <a:spcAft>
                          <a:spcPts val="0"/>
                        </a:spcAft>
                        <a:buClr>
                          <a:srgbClr val="000000"/>
                        </a:buClr>
                        <a:buSzPts val="300"/>
                        <a:buFont typeface="Calibri"/>
                        <a:buNone/>
                      </a:pPr>
                      <a:r>
                        <a:rPr lang="en-US" sz="1400" b="0" i="0" u="none" strike="noStrike" cap="none" dirty="0">
                          <a:solidFill>
                            <a:schemeClr val="tx1"/>
                          </a:solidFill>
                          <a:effectLst/>
                          <a:latin typeface="+mn-lt"/>
                          <a:ea typeface="+mn-ea"/>
                          <a:cs typeface="+mn-cs"/>
                          <a:sym typeface="Arial"/>
                        </a:rPr>
                        <a:t>ADR 1143</a:t>
                      </a:r>
                      <a:endParaRPr sz="1200" b="0" u="none" strike="noStrike" cap="none" dirty="0">
                        <a:solidFill>
                          <a:srgbClr val="000000"/>
                        </a:solidFill>
                      </a:endParaRPr>
                    </a:p>
                  </a:txBody>
                  <a:tcPr marL="5825" marR="5825" marT="5825" marB="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300"/>
                        <a:buFont typeface="Calibri"/>
                        <a:buNone/>
                      </a:pPr>
                      <a:r>
                        <a:rPr lang="en-US" sz="1400" b="0" i="0" u="none" strike="noStrike" cap="none" dirty="0">
                          <a:solidFill>
                            <a:schemeClr val="tx1"/>
                          </a:solidFill>
                          <a:effectLst/>
                          <a:latin typeface="+mn-lt"/>
                          <a:ea typeface="+mn-ea"/>
                          <a:cs typeface="+mn-cs"/>
                          <a:sym typeface="Arial"/>
                        </a:rPr>
                        <a:t>Cryosphere products DQF improvements</a:t>
                      </a:r>
                      <a:endParaRPr sz="1200" b="0" u="none" strike="noStrike" cap="none" dirty="0">
                        <a:solidFill>
                          <a:srgbClr val="000000"/>
                        </a:solidFill>
                      </a:endParaRPr>
                    </a:p>
                  </a:txBody>
                  <a:tcPr marL="5825" marR="5825" marT="5825"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2F2F2"/>
                    </a:solidFill>
                  </a:tcPr>
                </a:tc>
                <a:tc>
                  <a:txBody>
                    <a:bodyPr/>
                    <a:lstStyle/>
                    <a:p>
                      <a:pPr marL="0" lvl="0" indent="0" algn="ctr" rtl="0">
                        <a:spcBef>
                          <a:spcPts val="0"/>
                        </a:spcBef>
                        <a:spcAft>
                          <a:spcPts val="0"/>
                        </a:spcAft>
                        <a:buClr>
                          <a:schemeClr val="dk1"/>
                        </a:buClr>
                        <a:buSzPts val="300"/>
                        <a:buFont typeface="Calibri"/>
                        <a:buNone/>
                      </a:pPr>
                      <a:endParaRPr sz="1200" b="0" u="none" strike="noStrike" cap="none" dirty="0">
                        <a:solidFill>
                          <a:srgbClr val="000000"/>
                        </a:solidFill>
                      </a:endParaRPr>
                    </a:p>
                  </a:txBody>
                  <a:tcPr marL="5825" marR="5825" marT="5825"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chemeClr val="dk1"/>
                        </a:buClr>
                        <a:buSzPts val="300"/>
                        <a:buFont typeface="Calibri"/>
                        <a:buNone/>
                      </a:pPr>
                      <a:r>
                        <a:rPr lang="en-US" sz="1400" b="0" u="none" strike="noStrike" cap="none" dirty="0">
                          <a:solidFill>
                            <a:srgbClr val="000000"/>
                          </a:solidFill>
                        </a:rPr>
                        <a:t>Science team is evaluating current quality flags and assessing the need for new ones</a:t>
                      </a:r>
                      <a:endParaRPr sz="1400" b="0" u="none" strike="noStrike" cap="none" dirty="0">
                        <a:solidFill>
                          <a:srgbClr val="000000"/>
                        </a:solidFill>
                      </a:endParaRPr>
                    </a:p>
                  </a:txBody>
                  <a:tcPr marL="5825" marR="5825" marT="5825" marB="0"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2F2F2"/>
                    </a:solidFill>
                  </a:tcPr>
                </a:tc>
                <a:extLst>
                  <a:ext uri="{0D108BD9-81ED-4DB2-BD59-A6C34878D82A}">
                    <a16:rowId xmlns:a16="http://schemas.microsoft.com/office/drawing/2014/main" val="10006"/>
                  </a:ext>
                </a:extLst>
              </a:tr>
              <a:tr h="344013">
                <a:tc>
                  <a:txBody>
                    <a:bodyPr/>
                    <a:lstStyle/>
                    <a:p>
                      <a:pPr marL="0" marR="0" lvl="0" indent="0" algn="ctr" rtl="0">
                        <a:lnSpc>
                          <a:spcPct val="100000"/>
                        </a:lnSpc>
                        <a:spcBef>
                          <a:spcPts val="0"/>
                        </a:spcBef>
                        <a:spcAft>
                          <a:spcPts val="0"/>
                        </a:spcAft>
                        <a:buClr>
                          <a:srgbClr val="000000"/>
                        </a:buClr>
                        <a:buSzPts val="300"/>
                        <a:buFont typeface="Calibri"/>
                        <a:buNone/>
                      </a:pPr>
                      <a:endParaRPr sz="1200" b="0" u="none" strike="noStrike" cap="none" dirty="0">
                        <a:solidFill>
                          <a:srgbClr val="000000"/>
                        </a:solidFill>
                      </a:endParaRPr>
                    </a:p>
                  </a:txBody>
                  <a:tcPr marL="5825" marR="5825" marT="5825"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300"/>
                        <a:buFont typeface="Calibri"/>
                        <a:buNone/>
                      </a:pPr>
                      <a:endParaRPr sz="1200" b="0" u="none" strike="noStrike" cap="none" dirty="0">
                        <a:solidFill>
                          <a:srgbClr val="000000"/>
                        </a:solidFill>
                      </a:endParaRPr>
                    </a:p>
                  </a:txBody>
                  <a:tcPr marL="5825" marR="5825" marT="5825"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2F2F2"/>
                    </a:solidFill>
                  </a:tcPr>
                </a:tc>
                <a:tc>
                  <a:txBody>
                    <a:bodyPr/>
                    <a:lstStyle/>
                    <a:p>
                      <a:pPr marL="0" lvl="0" indent="0" algn="ctr" rtl="0">
                        <a:spcBef>
                          <a:spcPts val="0"/>
                        </a:spcBef>
                        <a:spcAft>
                          <a:spcPts val="0"/>
                        </a:spcAft>
                        <a:buClr>
                          <a:schemeClr val="dk1"/>
                        </a:buClr>
                        <a:buSzPts val="300"/>
                        <a:buFont typeface="Calibri"/>
                        <a:buNone/>
                      </a:pPr>
                      <a:endParaRPr sz="1200" b="0" u="none" strike="noStrike" cap="none" dirty="0">
                        <a:solidFill>
                          <a:srgbClr val="000000"/>
                        </a:solidFill>
                      </a:endParaRPr>
                    </a:p>
                  </a:txBody>
                  <a:tcPr marL="5825" marR="5825" marT="5825"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chemeClr val="dk1"/>
                        </a:buClr>
                        <a:buSzPts val="300"/>
                        <a:buFont typeface="Calibri"/>
                        <a:buNone/>
                      </a:pPr>
                      <a:endParaRPr sz="1400" b="0" u="none" strike="noStrike" cap="none" dirty="0">
                        <a:solidFill>
                          <a:srgbClr val="000000"/>
                        </a:solidFill>
                      </a:endParaRPr>
                    </a:p>
                  </a:txBody>
                  <a:tcPr marL="5825" marR="5825" marT="5825"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2F2F2"/>
                    </a:solidFill>
                  </a:tcPr>
                </a:tc>
                <a:extLst>
                  <a:ext uri="{0D108BD9-81ED-4DB2-BD59-A6C34878D82A}">
                    <a16:rowId xmlns:a16="http://schemas.microsoft.com/office/drawing/2014/main" val="784150918"/>
                  </a:ext>
                </a:extLst>
              </a:tr>
            </a:tbl>
          </a:graphicData>
        </a:graphic>
      </p:graphicFrame>
    </p:spTree>
    <p:extLst>
      <p:ext uri="{BB962C8B-B14F-4D97-AF65-F5344CB8AC3E}">
        <p14:creationId xmlns:p14="http://schemas.microsoft.com/office/powerpoint/2010/main" val="18986342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1440258" y="-46035"/>
            <a:ext cx="5891963" cy="1143001"/>
          </a:xfrm>
          <a:prstGeom prst="rect">
            <a:avLst/>
          </a:prstGeom>
        </p:spPr>
        <p:txBody>
          <a:bodyPr lIns="91425" tIns="91425" rIns="91425" bIns="91425" anchor="ctr" anchorCtr="0">
            <a:noAutofit/>
          </a:bodyPr>
          <a:lstStyle/>
          <a:p>
            <a:pPr lvl="0"/>
            <a:r>
              <a:rPr lang="en-US" sz="2800" b="1" dirty="0"/>
              <a:t>GOES-16/17 Data Used in this Review</a:t>
            </a:r>
          </a:p>
        </p:txBody>
      </p:sp>
      <p:sp>
        <p:nvSpPr>
          <p:cNvPr id="133" name="Shape 133"/>
          <p:cNvSpPr txBox="1">
            <a:spLocks noGrp="1"/>
          </p:cNvSpPr>
          <p:nvPr>
            <p:ph type="body" idx="1"/>
          </p:nvPr>
        </p:nvSpPr>
        <p:spPr>
          <a:xfrm>
            <a:off x="241534" y="1444025"/>
            <a:ext cx="8693919" cy="3722707"/>
          </a:xfrm>
          <a:prstGeom prst="rect">
            <a:avLst/>
          </a:prstGeom>
        </p:spPr>
        <p:txBody>
          <a:bodyPr lIns="91425" tIns="91425" rIns="91425" bIns="91425" anchor="t" anchorCtr="0">
            <a:normAutofit/>
          </a:bodyPr>
          <a:lstStyle/>
          <a:p>
            <a:pPr marL="457200" indent="-228600">
              <a:spcBef>
                <a:spcPts val="0"/>
              </a:spcBef>
            </a:pPr>
            <a:r>
              <a:rPr lang="en-US" sz="2800" dirty="0"/>
              <a:t>GOES-16 Framework Data </a:t>
            </a:r>
          </a:p>
          <a:p>
            <a:pPr marL="228600" indent="0">
              <a:spcBef>
                <a:spcPts val="0"/>
              </a:spcBef>
              <a:buNone/>
            </a:pPr>
            <a:r>
              <a:rPr lang="en-US" sz="2800" dirty="0"/>
              <a:t>   </a:t>
            </a:r>
            <a:r>
              <a:rPr lang="en-US" sz="2000" dirty="0"/>
              <a:t>– February 1-28, and April 17-30, 2018</a:t>
            </a:r>
          </a:p>
          <a:p>
            <a:pPr marL="228600" indent="0">
              <a:spcBef>
                <a:spcPts val="0"/>
              </a:spcBef>
              <a:buNone/>
            </a:pPr>
            <a:endParaRPr lang="en-US" sz="2000" dirty="0"/>
          </a:p>
          <a:p>
            <a:pPr marL="457200" indent="-228600">
              <a:spcBef>
                <a:spcPts val="0"/>
              </a:spcBef>
            </a:pPr>
            <a:r>
              <a:rPr lang="en-US" sz="2800" dirty="0"/>
              <a:t>GOES-16/17 ASSISTT Data </a:t>
            </a:r>
          </a:p>
          <a:p>
            <a:pPr marL="228600" indent="0">
              <a:spcBef>
                <a:spcPts val="0"/>
              </a:spcBef>
              <a:buNone/>
            </a:pPr>
            <a:r>
              <a:rPr lang="en-US" sz="2800" dirty="0"/>
              <a:t>   </a:t>
            </a:r>
            <a:r>
              <a:rPr lang="en-US" sz="2000" dirty="0"/>
              <a:t>– February 4-25, 2020</a:t>
            </a:r>
          </a:p>
          <a:p>
            <a:pPr marL="228600" indent="0">
              <a:spcBef>
                <a:spcPts val="0"/>
              </a:spcBef>
              <a:buNone/>
            </a:pPr>
            <a:endParaRPr lang="en-US" sz="2000" dirty="0"/>
          </a:p>
          <a:p>
            <a:pPr marL="457200" indent="-228600">
              <a:spcBef>
                <a:spcPts val="0"/>
              </a:spcBef>
            </a:pPr>
            <a:r>
              <a:rPr lang="en-US" sz="2800" dirty="0"/>
              <a:t>GOES-16/17 GS/PDA Data </a:t>
            </a:r>
          </a:p>
          <a:p>
            <a:pPr marL="228600" indent="0">
              <a:spcBef>
                <a:spcPts val="0"/>
              </a:spcBef>
              <a:buNone/>
            </a:pPr>
            <a:r>
              <a:rPr lang="en-US" sz="2800" dirty="0"/>
              <a:t>   </a:t>
            </a:r>
            <a:r>
              <a:rPr lang="en-US" sz="2000" dirty="0"/>
              <a:t>– January 10-12, 2021</a:t>
            </a:r>
          </a:p>
          <a:p>
            <a:pPr marL="228600" indent="0">
              <a:spcBef>
                <a:spcPts val="0"/>
              </a:spcBef>
              <a:buNone/>
            </a:pPr>
            <a:endParaRPr lang="en-US" sz="2000" dirty="0"/>
          </a:p>
        </p:txBody>
      </p:sp>
      <p:sp>
        <p:nvSpPr>
          <p:cNvPr id="5" name="Slide Number Placeholder 4"/>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56</a:t>
            </a:fld>
            <a:endParaRPr lang="en-US" sz="12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0987694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AB52BE0-4CA4-4BD3-BC9F-B41F86E8D2EE}" type="slidenum">
              <a:rPr lang="en-US" altLang="en-US" smtClean="0">
                <a:solidFill>
                  <a:prstClr val="white"/>
                </a:solidFill>
              </a:rPr>
              <a:pPr/>
              <a:t>57</a:t>
            </a:fld>
            <a:endParaRPr lang="en-US" altLang="en-US" dirty="0">
              <a:solidFill>
                <a:prstClr val="white"/>
              </a:solidFill>
            </a:endParaRPr>
          </a:p>
        </p:txBody>
      </p:sp>
      <p:sp>
        <p:nvSpPr>
          <p:cNvPr id="11" name="Text Placeholder 2"/>
          <p:cNvSpPr txBox="1">
            <a:spLocks/>
          </p:cNvSpPr>
          <p:nvPr/>
        </p:nvSpPr>
        <p:spPr bwMode="auto">
          <a:xfrm>
            <a:off x="0" y="1108239"/>
            <a:ext cx="4395347" cy="3989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defTabSz="457200" rtl="0" eaLnBrk="1" fontAlgn="base" hangingPunct="1">
              <a:spcBef>
                <a:spcPct val="20000"/>
              </a:spcBef>
              <a:spcAft>
                <a:spcPct val="0"/>
              </a:spcAft>
              <a:buFont typeface="Wingdings" pitchFamily="2" charset="2"/>
              <a:buNone/>
              <a:defRPr sz="2000" kern="1200">
                <a:solidFill>
                  <a:schemeClr val="tx1">
                    <a:tint val="75000"/>
                  </a:schemeClr>
                </a:solidFill>
                <a:latin typeface="+mn-lt"/>
                <a:ea typeface="MS PGothic" panose="020B0600070205080204" pitchFamily="34" charset="-128"/>
                <a:cs typeface="+mn-cs"/>
              </a:defRPr>
            </a:lvl1pPr>
            <a:lvl2pPr marL="457200" indent="0" algn="l" defTabSz="457200" rtl="0" eaLnBrk="1" fontAlgn="base" hangingPunct="1">
              <a:spcBef>
                <a:spcPct val="20000"/>
              </a:spcBef>
              <a:spcAft>
                <a:spcPct val="0"/>
              </a:spcAft>
              <a:buFont typeface="Arial" panose="020B0604020202020204" pitchFamily="34" charset="0"/>
              <a:buNone/>
              <a:defRPr sz="1800" kern="1200">
                <a:solidFill>
                  <a:schemeClr val="tx1">
                    <a:tint val="75000"/>
                  </a:schemeClr>
                </a:solidFill>
                <a:latin typeface="+mn-lt"/>
                <a:ea typeface="MS PGothic" panose="020B0600070205080204" pitchFamily="34" charset="-128"/>
                <a:cs typeface="+mn-cs"/>
              </a:defRPr>
            </a:lvl2pPr>
            <a:lvl3pPr marL="914400" indent="0" algn="l" defTabSz="457200" rtl="0" eaLnBrk="1" fontAlgn="base" hangingPunct="1">
              <a:spcBef>
                <a:spcPct val="20000"/>
              </a:spcBef>
              <a:spcAft>
                <a:spcPct val="0"/>
              </a:spcAft>
              <a:buFont typeface="Arial" panose="020B0604020202020204" pitchFamily="34" charset="0"/>
              <a:buNone/>
              <a:defRPr sz="1600" kern="1200">
                <a:solidFill>
                  <a:schemeClr val="tx1">
                    <a:tint val="75000"/>
                  </a:schemeClr>
                </a:solidFill>
                <a:latin typeface="+mn-lt"/>
                <a:ea typeface="MS PGothic" panose="020B0600070205080204" pitchFamily="34" charset="-128"/>
                <a:cs typeface="+mn-cs"/>
              </a:defRPr>
            </a:lvl3pPr>
            <a:lvl4pPr marL="1371600" indent="0" algn="l" defTabSz="457200" rtl="0" eaLnBrk="1" fontAlgn="base" hangingPunct="1">
              <a:spcBef>
                <a:spcPct val="20000"/>
              </a:spcBef>
              <a:spcAft>
                <a:spcPct val="0"/>
              </a:spcAft>
              <a:buFont typeface="Courier New" pitchFamily="49" charset="0"/>
              <a:buNone/>
              <a:defRPr sz="1400" kern="1200">
                <a:solidFill>
                  <a:schemeClr val="tx1">
                    <a:tint val="75000"/>
                  </a:schemeClr>
                </a:solidFill>
                <a:latin typeface="+mn-lt"/>
                <a:ea typeface="MS PGothic" panose="020B0600070205080204" pitchFamily="34" charset="-128"/>
                <a:cs typeface="+mn-cs"/>
              </a:defRPr>
            </a:lvl4pPr>
            <a:lvl5pPr marL="1828800" indent="0" algn="l" defTabSz="457200" rtl="0" eaLnBrk="1" fontAlgn="base" hangingPunct="1">
              <a:spcBef>
                <a:spcPct val="20000"/>
              </a:spcBef>
              <a:spcAft>
                <a:spcPct val="0"/>
              </a:spcAft>
              <a:buFont typeface="Arial" panose="020B0604020202020204" pitchFamily="34" charset="0"/>
              <a:buNone/>
              <a:defRPr sz="1400" kern="1200">
                <a:solidFill>
                  <a:schemeClr val="tx1">
                    <a:tint val="75000"/>
                  </a:schemeClr>
                </a:solidFill>
                <a:latin typeface="+mn-lt"/>
                <a:ea typeface="MS PGothic" panose="020B0600070205080204" pitchFamily="34" charset="-128"/>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lgn="ctr"/>
            <a:r>
              <a:rPr lang="en-US" sz="1800" b="1" dirty="0">
                <a:solidFill>
                  <a:srgbClr val="FF0000"/>
                </a:solidFill>
                <a:latin typeface="Arial" panose="020B0604020202020204" pitchFamily="34" charset="0"/>
                <a:cs typeface="Arial" panose="020B0604020202020204" pitchFamily="34" charset="0"/>
              </a:rPr>
              <a:t>GOES-16, 2020-02-16, Ice Age</a:t>
            </a:r>
          </a:p>
        </p:txBody>
      </p:sp>
      <p:sp>
        <p:nvSpPr>
          <p:cNvPr id="13" name="Shape 329"/>
          <p:cNvSpPr txBox="1">
            <a:spLocks noGrp="1"/>
          </p:cNvSpPr>
          <p:nvPr>
            <p:ph type="title"/>
          </p:nvPr>
        </p:nvSpPr>
        <p:spPr>
          <a:xfrm>
            <a:off x="457200" y="112556"/>
            <a:ext cx="8229600" cy="807308"/>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i="0" u="none" strike="noStrike" cap="none" dirty="0">
                <a:solidFill>
                  <a:schemeClr val="lt1"/>
                </a:solidFill>
                <a:latin typeface="Calibri"/>
                <a:ea typeface="Calibri"/>
                <a:cs typeface="Calibri"/>
                <a:sym typeface="Calibri"/>
              </a:rPr>
              <a:t>Visual Inspection</a:t>
            </a:r>
          </a:p>
        </p:txBody>
      </p:sp>
      <p:pic>
        <p:nvPicPr>
          <p:cNvPr id="14" name="Picture 13" descr="GOESR_ABI_FD_2020047_9999_99_CRYOS_ICE_AGE_EN.nc.D20200216.Day.age_img_map.ep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931" y="1502054"/>
            <a:ext cx="4428418" cy="4283113"/>
          </a:xfrm>
          <a:prstGeom prst="rect">
            <a:avLst/>
          </a:prstGeom>
        </p:spPr>
      </p:pic>
      <p:pic>
        <p:nvPicPr>
          <p:cNvPr id="15" name="Picture 14" descr="GOESR_ABI_FD_2020047_9999_99_CRYOS_ICE_AGE_EN.nc.D20200216.Day.thk_img_map.ep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03583" y="1506081"/>
            <a:ext cx="4289661" cy="4289661"/>
          </a:xfrm>
          <a:prstGeom prst="rect">
            <a:avLst/>
          </a:prstGeom>
        </p:spPr>
      </p:pic>
      <p:sp>
        <p:nvSpPr>
          <p:cNvPr id="16" name="Text Placeholder 2"/>
          <p:cNvSpPr txBox="1">
            <a:spLocks/>
          </p:cNvSpPr>
          <p:nvPr/>
        </p:nvSpPr>
        <p:spPr bwMode="auto">
          <a:xfrm>
            <a:off x="4585100" y="1111214"/>
            <a:ext cx="4558900" cy="3989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defTabSz="457200" rtl="0" eaLnBrk="1" fontAlgn="base" hangingPunct="1">
              <a:spcBef>
                <a:spcPct val="20000"/>
              </a:spcBef>
              <a:spcAft>
                <a:spcPct val="0"/>
              </a:spcAft>
              <a:buFont typeface="Wingdings" pitchFamily="2" charset="2"/>
              <a:buNone/>
              <a:defRPr sz="2000" kern="1200">
                <a:solidFill>
                  <a:schemeClr val="tx1">
                    <a:tint val="75000"/>
                  </a:schemeClr>
                </a:solidFill>
                <a:latin typeface="+mn-lt"/>
                <a:ea typeface="MS PGothic" panose="020B0600070205080204" pitchFamily="34" charset="-128"/>
                <a:cs typeface="+mn-cs"/>
              </a:defRPr>
            </a:lvl1pPr>
            <a:lvl2pPr marL="457200" indent="0" algn="l" defTabSz="457200" rtl="0" eaLnBrk="1" fontAlgn="base" hangingPunct="1">
              <a:spcBef>
                <a:spcPct val="20000"/>
              </a:spcBef>
              <a:spcAft>
                <a:spcPct val="0"/>
              </a:spcAft>
              <a:buFont typeface="Arial" panose="020B0604020202020204" pitchFamily="34" charset="0"/>
              <a:buNone/>
              <a:defRPr sz="1800" kern="1200">
                <a:solidFill>
                  <a:schemeClr val="tx1">
                    <a:tint val="75000"/>
                  </a:schemeClr>
                </a:solidFill>
                <a:latin typeface="+mn-lt"/>
                <a:ea typeface="MS PGothic" panose="020B0600070205080204" pitchFamily="34" charset="-128"/>
                <a:cs typeface="+mn-cs"/>
              </a:defRPr>
            </a:lvl2pPr>
            <a:lvl3pPr marL="914400" indent="0" algn="l" defTabSz="457200" rtl="0" eaLnBrk="1" fontAlgn="base" hangingPunct="1">
              <a:spcBef>
                <a:spcPct val="20000"/>
              </a:spcBef>
              <a:spcAft>
                <a:spcPct val="0"/>
              </a:spcAft>
              <a:buFont typeface="Arial" panose="020B0604020202020204" pitchFamily="34" charset="0"/>
              <a:buNone/>
              <a:defRPr sz="1600" kern="1200">
                <a:solidFill>
                  <a:schemeClr val="tx1">
                    <a:tint val="75000"/>
                  </a:schemeClr>
                </a:solidFill>
                <a:latin typeface="+mn-lt"/>
                <a:ea typeface="MS PGothic" panose="020B0600070205080204" pitchFamily="34" charset="-128"/>
                <a:cs typeface="+mn-cs"/>
              </a:defRPr>
            </a:lvl3pPr>
            <a:lvl4pPr marL="1371600" indent="0" algn="l" defTabSz="457200" rtl="0" eaLnBrk="1" fontAlgn="base" hangingPunct="1">
              <a:spcBef>
                <a:spcPct val="20000"/>
              </a:spcBef>
              <a:spcAft>
                <a:spcPct val="0"/>
              </a:spcAft>
              <a:buFont typeface="Courier New" pitchFamily="49" charset="0"/>
              <a:buNone/>
              <a:defRPr sz="1400" kern="1200">
                <a:solidFill>
                  <a:schemeClr val="tx1">
                    <a:tint val="75000"/>
                  </a:schemeClr>
                </a:solidFill>
                <a:latin typeface="+mn-lt"/>
                <a:ea typeface="MS PGothic" panose="020B0600070205080204" pitchFamily="34" charset="-128"/>
                <a:cs typeface="+mn-cs"/>
              </a:defRPr>
            </a:lvl4pPr>
            <a:lvl5pPr marL="1828800" indent="0" algn="l" defTabSz="457200" rtl="0" eaLnBrk="1" fontAlgn="base" hangingPunct="1">
              <a:spcBef>
                <a:spcPct val="20000"/>
              </a:spcBef>
              <a:spcAft>
                <a:spcPct val="0"/>
              </a:spcAft>
              <a:buFont typeface="Arial" panose="020B0604020202020204" pitchFamily="34" charset="0"/>
              <a:buNone/>
              <a:defRPr sz="1400" kern="1200">
                <a:solidFill>
                  <a:schemeClr val="tx1">
                    <a:tint val="75000"/>
                  </a:schemeClr>
                </a:solidFill>
                <a:latin typeface="+mn-lt"/>
                <a:ea typeface="MS PGothic" panose="020B0600070205080204" pitchFamily="34" charset="-128"/>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lgn="ctr"/>
            <a:r>
              <a:rPr lang="en-US" sz="1800" b="1" dirty="0">
                <a:solidFill>
                  <a:srgbClr val="FF0000"/>
                </a:solidFill>
                <a:latin typeface="Arial" panose="020B0604020202020204" pitchFamily="34" charset="0"/>
                <a:cs typeface="Arial" panose="020B0604020202020204" pitchFamily="34" charset="0"/>
              </a:rPr>
              <a:t>GOES-16, 2020-02-16, Ice Thickness</a:t>
            </a:r>
          </a:p>
        </p:txBody>
      </p:sp>
      <p:sp>
        <p:nvSpPr>
          <p:cNvPr id="18" name="TextBox 17"/>
          <p:cNvSpPr txBox="1"/>
          <p:nvPr/>
        </p:nvSpPr>
        <p:spPr>
          <a:xfrm>
            <a:off x="87160" y="5914752"/>
            <a:ext cx="8778240" cy="400110"/>
          </a:xfrm>
          <a:prstGeom prst="rect">
            <a:avLst/>
          </a:prstGeom>
          <a:noFill/>
        </p:spPr>
        <p:txBody>
          <a:bodyPr wrap="square" rtlCol="0">
            <a:spAutoFit/>
          </a:bodyPr>
          <a:lstStyle/>
          <a:p>
            <a:r>
              <a:rPr lang="en-US" sz="2000" b="1" dirty="0">
                <a:solidFill>
                  <a:srgbClr val="FFFFFF"/>
                </a:solidFill>
              </a:rPr>
              <a:t>GOES-16/17 Ice age and ice thickness data from the ASSISTT.</a:t>
            </a:r>
          </a:p>
        </p:txBody>
      </p:sp>
    </p:spTree>
    <p:extLst>
      <p:ext uri="{BB962C8B-B14F-4D97-AF65-F5344CB8AC3E}">
        <p14:creationId xmlns:p14="http://schemas.microsoft.com/office/powerpoint/2010/main" val="25824166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AB52BE0-4CA4-4BD3-BC9F-B41F86E8D2EE}" type="slidenum">
              <a:rPr lang="en-US" altLang="en-US" smtClean="0">
                <a:solidFill>
                  <a:prstClr val="white"/>
                </a:solidFill>
              </a:rPr>
              <a:pPr/>
              <a:t>58</a:t>
            </a:fld>
            <a:endParaRPr lang="en-US" altLang="en-US" dirty="0">
              <a:solidFill>
                <a:prstClr val="white"/>
              </a:solidFill>
            </a:endParaRPr>
          </a:p>
        </p:txBody>
      </p:sp>
      <p:sp>
        <p:nvSpPr>
          <p:cNvPr id="13" name="Shape 329"/>
          <p:cNvSpPr txBox="1">
            <a:spLocks noGrp="1"/>
          </p:cNvSpPr>
          <p:nvPr>
            <p:ph type="title"/>
          </p:nvPr>
        </p:nvSpPr>
        <p:spPr>
          <a:xfrm>
            <a:off x="457200" y="112556"/>
            <a:ext cx="8229600" cy="807308"/>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i="0" u="none" strike="noStrike" cap="none" dirty="0">
                <a:solidFill>
                  <a:schemeClr val="lt1"/>
                </a:solidFill>
                <a:latin typeface="Calibri"/>
                <a:ea typeface="Calibri"/>
                <a:cs typeface="Calibri"/>
                <a:sym typeface="Calibri"/>
              </a:rPr>
              <a:t>Visual Inspection</a:t>
            </a:r>
          </a:p>
        </p:txBody>
      </p:sp>
      <p:pic>
        <p:nvPicPr>
          <p:cNvPr id="15" name="Picture 14" descr="GOESR_ABI_FD_2020047_9999_99_CRYOS_ICE_AGE_EN.nc.D20200216.Day.thk_img_map.ep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233" y="1543437"/>
            <a:ext cx="4289661" cy="4289661"/>
          </a:xfrm>
          <a:prstGeom prst="rect">
            <a:avLst/>
          </a:prstGeom>
        </p:spPr>
      </p:pic>
      <p:sp>
        <p:nvSpPr>
          <p:cNvPr id="16" name="Text Placeholder 2"/>
          <p:cNvSpPr txBox="1">
            <a:spLocks/>
          </p:cNvSpPr>
          <p:nvPr/>
        </p:nvSpPr>
        <p:spPr bwMode="auto">
          <a:xfrm>
            <a:off x="90144" y="1123666"/>
            <a:ext cx="4558900" cy="3989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defTabSz="457200" rtl="0" eaLnBrk="1" fontAlgn="base" hangingPunct="1">
              <a:spcBef>
                <a:spcPct val="20000"/>
              </a:spcBef>
              <a:spcAft>
                <a:spcPct val="0"/>
              </a:spcAft>
              <a:buFont typeface="Wingdings" pitchFamily="2" charset="2"/>
              <a:buNone/>
              <a:defRPr sz="2000" kern="1200">
                <a:solidFill>
                  <a:schemeClr val="tx1">
                    <a:tint val="75000"/>
                  </a:schemeClr>
                </a:solidFill>
                <a:latin typeface="+mn-lt"/>
                <a:ea typeface="MS PGothic" panose="020B0600070205080204" pitchFamily="34" charset="-128"/>
                <a:cs typeface="+mn-cs"/>
              </a:defRPr>
            </a:lvl1pPr>
            <a:lvl2pPr marL="457200" indent="0" algn="l" defTabSz="457200" rtl="0" eaLnBrk="1" fontAlgn="base" hangingPunct="1">
              <a:spcBef>
                <a:spcPct val="20000"/>
              </a:spcBef>
              <a:spcAft>
                <a:spcPct val="0"/>
              </a:spcAft>
              <a:buFont typeface="Arial" panose="020B0604020202020204" pitchFamily="34" charset="0"/>
              <a:buNone/>
              <a:defRPr sz="1800" kern="1200">
                <a:solidFill>
                  <a:schemeClr val="tx1">
                    <a:tint val="75000"/>
                  </a:schemeClr>
                </a:solidFill>
                <a:latin typeface="+mn-lt"/>
                <a:ea typeface="MS PGothic" panose="020B0600070205080204" pitchFamily="34" charset="-128"/>
                <a:cs typeface="+mn-cs"/>
              </a:defRPr>
            </a:lvl2pPr>
            <a:lvl3pPr marL="914400" indent="0" algn="l" defTabSz="457200" rtl="0" eaLnBrk="1" fontAlgn="base" hangingPunct="1">
              <a:spcBef>
                <a:spcPct val="20000"/>
              </a:spcBef>
              <a:spcAft>
                <a:spcPct val="0"/>
              </a:spcAft>
              <a:buFont typeface="Arial" panose="020B0604020202020204" pitchFamily="34" charset="0"/>
              <a:buNone/>
              <a:defRPr sz="1600" kern="1200">
                <a:solidFill>
                  <a:schemeClr val="tx1">
                    <a:tint val="75000"/>
                  </a:schemeClr>
                </a:solidFill>
                <a:latin typeface="+mn-lt"/>
                <a:ea typeface="MS PGothic" panose="020B0600070205080204" pitchFamily="34" charset="-128"/>
                <a:cs typeface="+mn-cs"/>
              </a:defRPr>
            </a:lvl3pPr>
            <a:lvl4pPr marL="1371600" indent="0" algn="l" defTabSz="457200" rtl="0" eaLnBrk="1" fontAlgn="base" hangingPunct="1">
              <a:spcBef>
                <a:spcPct val="20000"/>
              </a:spcBef>
              <a:spcAft>
                <a:spcPct val="0"/>
              </a:spcAft>
              <a:buFont typeface="Courier New" pitchFamily="49" charset="0"/>
              <a:buNone/>
              <a:defRPr sz="1400" kern="1200">
                <a:solidFill>
                  <a:schemeClr val="tx1">
                    <a:tint val="75000"/>
                  </a:schemeClr>
                </a:solidFill>
                <a:latin typeface="+mn-lt"/>
                <a:ea typeface="MS PGothic" panose="020B0600070205080204" pitchFamily="34" charset="-128"/>
                <a:cs typeface="+mn-cs"/>
              </a:defRPr>
            </a:lvl4pPr>
            <a:lvl5pPr marL="1828800" indent="0" algn="l" defTabSz="457200" rtl="0" eaLnBrk="1" fontAlgn="base" hangingPunct="1">
              <a:spcBef>
                <a:spcPct val="20000"/>
              </a:spcBef>
              <a:spcAft>
                <a:spcPct val="0"/>
              </a:spcAft>
              <a:buFont typeface="Arial" panose="020B0604020202020204" pitchFamily="34" charset="0"/>
              <a:buNone/>
              <a:defRPr sz="1400" kern="1200">
                <a:solidFill>
                  <a:schemeClr val="tx1">
                    <a:tint val="75000"/>
                  </a:schemeClr>
                </a:solidFill>
                <a:latin typeface="+mn-lt"/>
                <a:ea typeface="MS PGothic" panose="020B0600070205080204" pitchFamily="34" charset="-128"/>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lgn="ctr"/>
            <a:r>
              <a:rPr lang="en-US" sz="1800" b="1" dirty="0">
                <a:solidFill>
                  <a:srgbClr val="FF0000"/>
                </a:solidFill>
                <a:latin typeface="Arial" panose="020B0604020202020204" pitchFamily="34" charset="0"/>
                <a:cs typeface="Arial" panose="020B0604020202020204" pitchFamily="34" charset="0"/>
              </a:rPr>
              <a:t>GOES-16, 2020-02-16, Ice Thickness</a:t>
            </a:r>
          </a:p>
        </p:txBody>
      </p:sp>
      <p:pic>
        <p:nvPicPr>
          <p:cNvPr id="8" name="Picture 7" descr="glslide200216.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57991" y="1539798"/>
            <a:ext cx="4644374" cy="4287789"/>
          </a:xfrm>
          <a:prstGeom prst="rect">
            <a:avLst/>
          </a:prstGeom>
        </p:spPr>
      </p:pic>
      <p:sp>
        <p:nvSpPr>
          <p:cNvPr id="9" name="Text Placeholder 2"/>
          <p:cNvSpPr txBox="1">
            <a:spLocks/>
          </p:cNvSpPr>
          <p:nvPr/>
        </p:nvSpPr>
        <p:spPr bwMode="auto">
          <a:xfrm>
            <a:off x="4435683" y="1139093"/>
            <a:ext cx="4558900" cy="3989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defTabSz="457200" rtl="0" eaLnBrk="1" fontAlgn="base" hangingPunct="1">
              <a:spcBef>
                <a:spcPct val="20000"/>
              </a:spcBef>
              <a:spcAft>
                <a:spcPct val="0"/>
              </a:spcAft>
              <a:buFont typeface="Wingdings" pitchFamily="2" charset="2"/>
              <a:buNone/>
              <a:defRPr sz="2000" kern="1200">
                <a:solidFill>
                  <a:schemeClr val="tx1">
                    <a:tint val="75000"/>
                  </a:schemeClr>
                </a:solidFill>
                <a:latin typeface="+mn-lt"/>
                <a:ea typeface="MS PGothic" panose="020B0600070205080204" pitchFamily="34" charset="-128"/>
                <a:cs typeface="+mn-cs"/>
              </a:defRPr>
            </a:lvl1pPr>
            <a:lvl2pPr marL="457200" indent="0" algn="l" defTabSz="457200" rtl="0" eaLnBrk="1" fontAlgn="base" hangingPunct="1">
              <a:spcBef>
                <a:spcPct val="20000"/>
              </a:spcBef>
              <a:spcAft>
                <a:spcPct val="0"/>
              </a:spcAft>
              <a:buFont typeface="Arial" panose="020B0604020202020204" pitchFamily="34" charset="0"/>
              <a:buNone/>
              <a:defRPr sz="1800" kern="1200">
                <a:solidFill>
                  <a:schemeClr val="tx1">
                    <a:tint val="75000"/>
                  </a:schemeClr>
                </a:solidFill>
                <a:latin typeface="+mn-lt"/>
                <a:ea typeface="MS PGothic" panose="020B0600070205080204" pitchFamily="34" charset="-128"/>
                <a:cs typeface="+mn-cs"/>
              </a:defRPr>
            </a:lvl2pPr>
            <a:lvl3pPr marL="914400" indent="0" algn="l" defTabSz="457200" rtl="0" eaLnBrk="1" fontAlgn="base" hangingPunct="1">
              <a:spcBef>
                <a:spcPct val="20000"/>
              </a:spcBef>
              <a:spcAft>
                <a:spcPct val="0"/>
              </a:spcAft>
              <a:buFont typeface="Arial" panose="020B0604020202020204" pitchFamily="34" charset="0"/>
              <a:buNone/>
              <a:defRPr sz="1600" kern="1200">
                <a:solidFill>
                  <a:schemeClr val="tx1">
                    <a:tint val="75000"/>
                  </a:schemeClr>
                </a:solidFill>
                <a:latin typeface="+mn-lt"/>
                <a:ea typeface="MS PGothic" panose="020B0600070205080204" pitchFamily="34" charset="-128"/>
                <a:cs typeface="+mn-cs"/>
              </a:defRPr>
            </a:lvl3pPr>
            <a:lvl4pPr marL="1371600" indent="0" algn="l" defTabSz="457200" rtl="0" eaLnBrk="1" fontAlgn="base" hangingPunct="1">
              <a:spcBef>
                <a:spcPct val="20000"/>
              </a:spcBef>
              <a:spcAft>
                <a:spcPct val="0"/>
              </a:spcAft>
              <a:buFont typeface="Courier New" pitchFamily="49" charset="0"/>
              <a:buNone/>
              <a:defRPr sz="1400" kern="1200">
                <a:solidFill>
                  <a:schemeClr val="tx1">
                    <a:tint val="75000"/>
                  </a:schemeClr>
                </a:solidFill>
                <a:latin typeface="+mn-lt"/>
                <a:ea typeface="MS PGothic" panose="020B0600070205080204" pitchFamily="34" charset="-128"/>
                <a:cs typeface="+mn-cs"/>
              </a:defRPr>
            </a:lvl4pPr>
            <a:lvl5pPr marL="1828800" indent="0" algn="l" defTabSz="457200" rtl="0" eaLnBrk="1" fontAlgn="base" hangingPunct="1">
              <a:spcBef>
                <a:spcPct val="20000"/>
              </a:spcBef>
              <a:spcAft>
                <a:spcPct val="0"/>
              </a:spcAft>
              <a:buFont typeface="Arial" panose="020B0604020202020204" pitchFamily="34" charset="0"/>
              <a:buNone/>
              <a:defRPr sz="1400" kern="1200">
                <a:solidFill>
                  <a:schemeClr val="tx1">
                    <a:tint val="75000"/>
                  </a:schemeClr>
                </a:solidFill>
                <a:latin typeface="+mn-lt"/>
                <a:ea typeface="MS PGothic" panose="020B0600070205080204" pitchFamily="34" charset="-128"/>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lgn="ctr"/>
            <a:r>
              <a:rPr lang="en-US" sz="1800" b="1" dirty="0">
                <a:solidFill>
                  <a:srgbClr val="FF0000"/>
                </a:solidFill>
                <a:latin typeface="Arial" panose="020B0604020202020204" pitchFamily="34" charset="0"/>
                <a:cs typeface="Arial" panose="020B0604020202020204" pitchFamily="34" charset="0"/>
              </a:rPr>
              <a:t>US NIC, 2020-02-16, Ice Thickness</a:t>
            </a:r>
          </a:p>
        </p:txBody>
      </p:sp>
      <p:sp>
        <p:nvSpPr>
          <p:cNvPr id="2" name="TextBox 1"/>
          <p:cNvSpPr txBox="1"/>
          <p:nvPr/>
        </p:nvSpPr>
        <p:spPr>
          <a:xfrm>
            <a:off x="87160" y="5989465"/>
            <a:ext cx="4706631" cy="400110"/>
          </a:xfrm>
          <a:prstGeom prst="rect">
            <a:avLst/>
          </a:prstGeom>
          <a:noFill/>
        </p:spPr>
        <p:txBody>
          <a:bodyPr wrap="square" rtlCol="0">
            <a:spAutoFit/>
          </a:bodyPr>
          <a:lstStyle/>
          <a:p>
            <a:r>
              <a:rPr lang="en-US" sz="2000" b="1" dirty="0">
                <a:solidFill>
                  <a:srgbClr val="FFFFFF"/>
                </a:solidFill>
              </a:rPr>
              <a:t>GOES-16/17 data from the ASSISTT</a:t>
            </a:r>
          </a:p>
        </p:txBody>
      </p:sp>
    </p:spTree>
    <p:extLst>
      <p:ext uri="{BB962C8B-B14F-4D97-AF65-F5344CB8AC3E}">
        <p14:creationId xmlns:p14="http://schemas.microsoft.com/office/powerpoint/2010/main" val="23134355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AB52BE0-4CA4-4BD3-BC9F-B41F86E8D2EE}" type="slidenum">
              <a:rPr lang="en-US" altLang="en-US" smtClean="0">
                <a:solidFill>
                  <a:prstClr val="white"/>
                </a:solidFill>
              </a:rPr>
              <a:pPr/>
              <a:t>59</a:t>
            </a:fld>
            <a:endParaRPr lang="en-US" altLang="en-US" dirty="0">
              <a:solidFill>
                <a:prstClr val="white"/>
              </a:solidFill>
            </a:endParaRPr>
          </a:p>
        </p:txBody>
      </p:sp>
      <p:sp>
        <p:nvSpPr>
          <p:cNvPr id="13" name="Shape 329"/>
          <p:cNvSpPr txBox="1">
            <a:spLocks noGrp="1"/>
          </p:cNvSpPr>
          <p:nvPr>
            <p:ph type="title"/>
          </p:nvPr>
        </p:nvSpPr>
        <p:spPr>
          <a:xfrm>
            <a:off x="457200" y="112556"/>
            <a:ext cx="8229600" cy="807308"/>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i="0" u="none" strike="noStrike" cap="none" dirty="0">
                <a:solidFill>
                  <a:schemeClr val="lt1"/>
                </a:solidFill>
                <a:latin typeface="Calibri"/>
                <a:ea typeface="Calibri"/>
                <a:cs typeface="Calibri"/>
                <a:sym typeface="Calibri"/>
              </a:rPr>
              <a:t>Visual Inspection</a:t>
            </a:r>
          </a:p>
        </p:txBody>
      </p:sp>
      <p:sp>
        <p:nvSpPr>
          <p:cNvPr id="16" name="Text Placeholder 2"/>
          <p:cNvSpPr txBox="1">
            <a:spLocks/>
          </p:cNvSpPr>
          <p:nvPr/>
        </p:nvSpPr>
        <p:spPr bwMode="auto">
          <a:xfrm>
            <a:off x="90144" y="1123666"/>
            <a:ext cx="4558900" cy="3989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defTabSz="457200" rtl="0" eaLnBrk="1" fontAlgn="base" hangingPunct="1">
              <a:spcBef>
                <a:spcPct val="20000"/>
              </a:spcBef>
              <a:spcAft>
                <a:spcPct val="0"/>
              </a:spcAft>
              <a:buFont typeface="Wingdings" pitchFamily="2" charset="2"/>
              <a:buNone/>
              <a:defRPr sz="2000" kern="1200">
                <a:solidFill>
                  <a:schemeClr val="tx1">
                    <a:tint val="75000"/>
                  </a:schemeClr>
                </a:solidFill>
                <a:latin typeface="+mn-lt"/>
                <a:ea typeface="MS PGothic" panose="020B0600070205080204" pitchFamily="34" charset="-128"/>
                <a:cs typeface="+mn-cs"/>
              </a:defRPr>
            </a:lvl1pPr>
            <a:lvl2pPr marL="457200" indent="0" algn="l" defTabSz="457200" rtl="0" eaLnBrk="1" fontAlgn="base" hangingPunct="1">
              <a:spcBef>
                <a:spcPct val="20000"/>
              </a:spcBef>
              <a:spcAft>
                <a:spcPct val="0"/>
              </a:spcAft>
              <a:buFont typeface="Arial" panose="020B0604020202020204" pitchFamily="34" charset="0"/>
              <a:buNone/>
              <a:defRPr sz="1800" kern="1200">
                <a:solidFill>
                  <a:schemeClr val="tx1">
                    <a:tint val="75000"/>
                  </a:schemeClr>
                </a:solidFill>
                <a:latin typeface="+mn-lt"/>
                <a:ea typeface="MS PGothic" panose="020B0600070205080204" pitchFamily="34" charset="-128"/>
                <a:cs typeface="+mn-cs"/>
              </a:defRPr>
            </a:lvl2pPr>
            <a:lvl3pPr marL="914400" indent="0" algn="l" defTabSz="457200" rtl="0" eaLnBrk="1" fontAlgn="base" hangingPunct="1">
              <a:spcBef>
                <a:spcPct val="20000"/>
              </a:spcBef>
              <a:spcAft>
                <a:spcPct val="0"/>
              </a:spcAft>
              <a:buFont typeface="Arial" panose="020B0604020202020204" pitchFamily="34" charset="0"/>
              <a:buNone/>
              <a:defRPr sz="1600" kern="1200">
                <a:solidFill>
                  <a:schemeClr val="tx1">
                    <a:tint val="75000"/>
                  </a:schemeClr>
                </a:solidFill>
                <a:latin typeface="+mn-lt"/>
                <a:ea typeface="MS PGothic" panose="020B0600070205080204" pitchFamily="34" charset="-128"/>
                <a:cs typeface="+mn-cs"/>
              </a:defRPr>
            </a:lvl3pPr>
            <a:lvl4pPr marL="1371600" indent="0" algn="l" defTabSz="457200" rtl="0" eaLnBrk="1" fontAlgn="base" hangingPunct="1">
              <a:spcBef>
                <a:spcPct val="20000"/>
              </a:spcBef>
              <a:spcAft>
                <a:spcPct val="0"/>
              </a:spcAft>
              <a:buFont typeface="Courier New" pitchFamily="49" charset="0"/>
              <a:buNone/>
              <a:defRPr sz="1400" kern="1200">
                <a:solidFill>
                  <a:schemeClr val="tx1">
                    <a:tint val="75000"/>
                  </a:schemeClr>
                </a:solidFill>
                <a:latin typeface="+mn-lt"/>
                <a:ea typeface="MS PGothic" panose="020B0600070205080204" pitchFamily="34" charset="-128"/>
                <a:cs typeface="+mn-cs"/>
              </a:defRPr>
            </a:lvl4pPr>
            <a:lvl5pPr marL="1828800" indent="0" algn="l" defTabSz="457200" rtl="0" eaLnBrk="1" fontAlgn="base" hangingPunct="1">
              <a:spcBef>
                <a:spcPct val="20000"/>
              </a:spcBef>
              <a:spcAft>
                <a:spcPct val="0"/>
              </a:spcAft>
              <a:buFont typeface="Arial" panose="020B0604020202020204" pitchFamily="34" charset="0"/>
              <a:buNone/>
              <a:defRPr sz="1400" kern="1200">
                <a:solidFill>
                  <a:schemeClr val="tx1">
                    <a:tint val="75000"/>
                  </a:schemeClr>
                </a:solidFill>
                <a:latin typeface="+mn-lt"/>
                <a:ea typeface="MS PGothic" panose="020B0600070205080204" pitchFamily="34" charset="-128"/>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lgn="ctr"/>
            <a:r>
              <a:rPr lang="en-US" sz="1800" b="1" dirty="0">
                <a:solidFill>
                  <a:srgbClr val="FF0000"/>
                </a:solidFill>
                <a:latin typeface="Arial" panose="020B0604020202020204" pitchFamily="34" charset="0"/>
                <a:cs typeface="Arial" panose="020B0604020202020204" pitchFamily="34" charset="0"/>
              </a:rPr>
              <a:t>GOES-17, 2020-02-13, Ice Thickness</a:t>
            </a:r>
          </a:p>
        </p:txBody>
      </p:sp>
      <p:sp>
        <p:nvSpPr>
          <p:cNvPr id="9" name="Text Placeholder 2"/>
          <p:cNvSpPr txBox="1">
            <a:spLocks/>
          </p:cNvSpPr>
          <p:nvPr/>
        </p:nvSpPr>
        <p:spPr bwMode="auto">
          <a:xfrm>
            <a:off x="4435683" y="1139093"/>
            <a:ext cx="4558900" cy="3989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defTabSz="457200" rtl="0" eaLnBrk="1" fontAlgn="base" hangingPunct="1">
              <a:spcBef>
                <a:spcPct val="20000"/>
              </a:spcBef>
              <a:spcAft>
                <a:spcPct val="0"/>
              </a:spcAft>
              <a:buFont typeface="Wingdings" pitchFamily="2" charset="2"/>
              <a:buNone/>
              <a:defRPr sz="2000" kern="1200">
                <a:solidFill>
                  <a:schemeClr val="tx1">
                    <a:tint val="75000"/>
                  </a:schemeClr>
                </a:solidFill>
                <a:latin typeface="+mn-lt"/>
                <a:ea typeface="MS PGothic" panose="020B0600070205080204" pitchFamily="34" charset="-128"/>
                <a:cs typeface="+mn-cs"/>
              </a:defRPr>
            </a:lvl1pPr>
            <a:lvl2pPr marL="457200" indent="0" algn="l" defTabSz="457200" rtl="0" eaLnBrk="1" fontAlgn="base" hangingPunct="1">
              <a:spcBef>
                <a:spcPct val="20000"/>
              </a:spcBef>
              <a:spcAft>
                <a:spcPct val="0"/>
              </a:spcAft>
              <a:buFont typeface="Arial" panose="020B0604020202020204" pitchFamily="34" charset="0"/>
              <a:buNone/>
              <a:defRPr sz="1800" kern="1200">
                <a:solidFill>
                  <a:schemeClr val="tx1">
                    <a:tint val="75000"/>
                  </a:schemeClr>
                </a:solidFill>
                <a:latin typeface="+mn-lt"/>
                <a:ea typeface="MS PGothic" panose="020B0600070205080204" pitchFamily="34" charset="-128"/>
                <a:cs typeface="+mn-cs"/>
              </a:defRPr>
            </a:lvl2pPr>
            <a:lvl3pPr marL="914400" indent="0" algn="l" defTabSz="457200" rtl="0" eaLnBrk="1" fontAlgn="base" hangingPunct="1">
              <a:spcBef>
                <a:spcPct val="20000"/>
              </a:spcBef>
              <a:spcAft>
                <a:spcPct val="0"/>
              </a:spcAft>
              <a:buFont typeface="Arial" panose="020B0604020202020204" pitchFamily="34" charset="0"/>
              <a:buNone/>
              <a:defRPr sz="1600" kern="1200">
                <a:solidFill>
                  <a:schemeClr val="tx1">
                    <a:tint val="75000"/>
                  </a:schemeClr>
                </a:solidFill>
                <a:latin typeface="+mn-lt"/>
                <a:ea typeface="MS PGothic" panose="020B0600070205080204" pitchFamily="34" charset="-128"/>
                <a:cs typeface="+mn-cs"/>
              </a:defRPr>
            </a:lvl3pPr>
            <a:lvl4pPr marL="1371600" indent="0" algn="l" defTabSz="457200" rtl="0" eaLnBrk="1" fontAlgn="base" hangingPunct="1">
              <a:spcBef>
                <a:spcPct val="20000"/>
              </a:spcBef>
              <a:spcAft>
                <a:spcPct val="0"/>
              </a:spcAft>
              <a:buFont typeface="Courier New" pitchFamily="49" charset="0"/>
              <a:buNone/>
              <a:defRPr sz="1400" kern="1200">
                <a:solidFill>
                  <a:schemeClr val="tx1">
                    <a:tint val="75000"/>
                  </a:schemeClr>
                </a:solidFill>
                <a:latin typeface="+mn-lt"/>
                <a:ea typeface="MS PGothic" panose="020B0600070205080204" pitchFamily="34" charset="-128"/>
                <a:cs typeface="+mn-cs"/>
              </a:defRPr>
            </a:lvl4pPr>
            <a:lvl5pPr marL="1828800" indent="0" algn="l" defTabSz="457200" rtl="0" eaLnBrk="1" fontAlgn="base" hangingPunct="1">
              <a:spcBef>
                <a:spcPct val="20000"/>
              </a:spcBef>
              <a:spcAft>
                <a:spcPct val="0"/>
              </a:spcAft>
              <a:buFont typeface="Arial" panose="020B0604020202020204" pitchFamily="34" charset="0"/>
              <a:buNone/>
              <a:defRPr sz="1400" kern="1200">
                <a:solidFill>
                  <a:schemeClr val="tx1">
                    <a:tint val="75000"/>
                  </a:schemeClr>
                </a:solidFill>
                <a:latin typeface="+mn-lt"/>
                <a:ea typeface="MS PGothic" panose="020B0600070205080204" pitchFamily="34" charset="-128"/>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lgn="ctr"/>
            <a:r>
              <a:rPr lang="en-US" sz="1800" b="1" dirty="0">
                <a:solidFill>
                  <a:srgbClr val="FF0000"/>
                </a:solidFill>
                <a:latin typeface="Arial" panose="020B0604020202020204" pitchFamily="34" charset="0"/>
                <a:cs typeface="Arial" panose="020B0604020202020204" pitchFamily="34" charset="0"/>
              </a:rPr>
              <a:t>US NIC, 2020-02-13, Ice Thickness</a:t>
            </a:r>
          </a:p>
        </p:txBody>
      </p:sp>
      <p:pic>
        <p:nvPicPr>
          <p:cNvPr id="11" name="Picture 10" descr="glslide200213.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45929" y="1544062"/>
            <a:ext cx="4768889" cy="4283525"/>
          </a:xfrm>
          <a:prstGeom prst="rect">
            <a:avLst/>
          </a:prstGeom>
        </p:spPr>
      </p:pic>
      <p:sp>
        <p:nvSpPr>
          <p:cNvPr id="12" name="TextBox 11"/>
          <p:cNvSpPr txBox="1"/>
          <p:nvPr/>
        </p:nvSpPr>
        <p:spPr>
          <a:xfrm>
            <a:off x="112062" y="5964561"/>
            <a:ext cx="4706631" cy="400110"/>
          </a:xfrm>
          <a:prstGeom prst="rect">
            <a:avLst/>
          </a:prstGeom>
          <a:noFill/>
        </p:spPr>
        <p:txBody>
          <a:bodyPr wrap="square" rtlCol="0">
            <a:spAutoFit/>
          </a:bodyPr>
          <a:lstStyle/>
          <a:p>
            <a:r>
              <a:rPr lang="en-US" sz="2000" dirty="0">
                <a:solidFill>
                  <a:srgbClr val="FFFFFF"/>
                </a:solidFill>
              </a:rPr>
              <a:t>GOES-16/17 data from the ASSISTT</a:t>
            </a:r>
          </a:p>
        </p:txBody>
      </p:sp>
      <p:pic>
        <p:nvPicPr>
          <p:cNvPr id="17" name="Picture 16" descr="GOES17_ABI_FD_2020044_9999_99_CRYOS_ICE_AGE_EN.nc.D20200213.Day.thk_img_map.ep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6734" y="1541956"/>
            <a:ext cx="4288612" cy="4288612"/>
          </a:xfrm>
          <a:prstGeom prst="rect">
            <a:avLst/>
          </a:prstGeom>
        </p:spPr>
      </p:pic>
    </p:spTree>
    <p:extLst>
      <p:ext uri="{BB962C8B-B14F-4D97-AF65-F5344CB8AC3E}">
        <p14:creationId xmlns:p14="http://schemas.microsoft.com/office/powerpoint/2010/main" val="185893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10413"/>
            <a:ext cx="8229600" cy="1143001"/>
          </a:xfrm>
        </p:spPr>
        <p:txBody>
          <a:bodyPr/>
          <a:lstStyle/>
          <a:p>
            <a:r>
              <a:rPr lang="en-US" dirty="0"/>
              <a:t>Mission Requirements</a:t>
            </a:r>
          </a:p>
        </p:txBody>
      </p:sp>
      <p:graphicFrame>
        <p:nvGraphicFramePr>
          <p:cNvPr id="7" name="Table 6"/>
          <p:cNvGraphicFramePr>
            <a:graphicFrameLocks noGrp="1"/>
          </p:cNvGraphicFramePr>
          <p:nvPr/>
        </p:nvGraphicFramePr>
        <p:xfrm>
          <a:off x="114300" y="1132588"/>
          <a:ext cx="8915400" cy="5181600"/>
        </p:xfrm>
        <a:graphic>
          <a:graphicData uri="http://schemas.openxmlformats.org/drawingml/2006/table">
            <a:tbl>
              <a:tblPr firstRow="1" bandRow="1"/>
              <a:tblGrid>
                <a:gridCol w="3608897">
                  <a:extLst>
                    <a:ext uri="{9D8B030D-6E8A-4147-A177-3AD203B41FA5}">
                      <a16:colId xmlns:a16="http://schemas.microsoft.com/office/drawing/2014/main" val="20000"/>
                    </a:ext>
                  </a:extLst>
                </a:gridCol>
                <a:gridCol w="2611703">
                  <a:extLst>
                    <a:ext uri="{9D8B030D-6E8A-4147-A177-3AD203B41FA5}">
                      <a16:colId xmlns:a16="http://schemas.microsoft.com/office/drawing/2014/main" val="20001"/>
                    </a:ext>
                  </a:extLst>
                </a:gridCol>
                <a:gridCol w="2694800">
                  <a:extLst>
                    <a:ext uri="{9D8B030D-6E8A-4147-A177-3AD203B41FA5}">
                      <a16:colId xmlns:a16="http://schemas.microsoft.com/office/drawing/2014/main" val="20002"/>
                    </a:ext>
                  </a:extLst>
                </a:gridCol>
              </a:tblGrid>
              <a:tr h="365760">
                <a:tc>
                  <a:txBody>
                    <a:bodyPr/>
                    <a:lstStyle/>
                    <a:p>
                      <a:pPr algn="ctr"/>
                      <a:r>
                        <a:rPr lang="en-US" sz="1400" b="1" dirty="0"/>
                        <a:t>Products</a:t>
                      </a:r>
                    </a:p>
                  </a:txBody>
                  <a:tcPr marL="0" marR="0" marT="0" marB="0" anchor="ctr">
                    <a:solidFill>
                      <a:schemeClr val="bg1">
                        <a:lumMod val="75000"/>
                      </a:schemeClr>
                    </a:solidFill>
                  </a:tcPr>
                </a:tc>
                <a:tc>
                  <a:txBody>
                    <a:bodyPr/>
                    <a:lstStyle/>
                    <a:p>
                      <a:pPr algn="ctr"/>
                      <a:r>
                        <a:rPr lang="en-US" sz="1400" b="1" dirty="0"/>
                        <a:t>Sea and Lake Ice Concentration:</a:t>
                      </a:r>
                      <a:r>
                        <a:rPr lang="en-US" sz="1400" b="1" baseline="0" dirty="0"/>
                        <a:t> </a:t>
                      </a:r>
                      <a:br>
                        <a:rPr lang="en-US" sz="1400" b="1" baseline="0" dirty="0"/>
                      </a:br>
                      <a:r>
                        <a:rPr lang="en-US" sz="1400" b="1" baseline="0" dirty="0"/>
                        <a:t>CONUS</a:t>
                      </a:r>
                      <a:endParaRPr lang="en-US" sz="1400" b="1" dirty="0"/>
                    </a:p>
                  </a:txBody>
                  <a:tcPr marL="0" marR="0" marT="0" marB="0" anchor="ctr">
                    <a:solidFill>
                      <a:schemeClr val="bg1">
                        <a:lumMod val="75000"/>
                      </a:schemeClr>
                    </a:solidFill>
                  </a:tcPr>
                </a:tc>
                <a:tc>
                  <a:txBody>
                    <a:bodyPr/>
                    <a:lstStyle/>
                    <a:p>
                      <a:pPr algn="ctr"/>
                      <a:r>
                        <a:rPr lang="en-US" sz="1400" b="1" baseline="0" dirty="0"/>
                        <a:t>Sea and Lake Ice Concentration:</a:t>
                      </a:r>
                      <a:br>
                        <a:rPr lang="en-US" sz="1400" b="1" baseline="0" dirty="0"/>
                      </a:br>
                      <a:r>
                        <a:rPr lang="en-US" sz="1400" b="1" baseline="0" dirty="0"/>
                        <a:t> Full Disk</a:t>
                      </a:r>
                      <a:endParaRPr lang="en-US" sz="1400" b="1" dirty="0"/>
                    </a:p>
                  </a:txBody>
                  <a:tcPr marL="0" marR="0" marT="0" marB="0" anchor="ctr">
                    <a:solidFill>
                      <a:schemeClr val="bg1">
                        <a:lumMod val="75000"/>
                      </a:schemeClr>
                    </a:solidFill>
                  </a:tcPr>
                </a:tc>
                <a:extLst>
                  <a:ext uri="{0D108BD9-81ED-4DB2-BD59-A6C34878D82A}">
                    <a16:rowId xmlns:a16="http://schemas.microsoft.com/office/drawing/2014/main" val="10000"/>
                  </a:ext>
                </a:extLst>
              </a:tr>
              <a:tr h="365760">
                <a:tc>
                  <a:txBody>
                    <a:bodyPr/>
                    <a:lstStyle/>
                    <a:p>
                      <a:pPr algn="ctr"/>
                      <a:r>
                        <a:rPr lang="en-US" sz="1400" dirty="0"/>
                        <a:t>Geographic Coverage</a:t>
                      </a:r>
                    </a:p>
                  </a:txBody>
                  <a:tcPr marL="0" marR="0" marT="0" marB="0" anchor="ctr">
                    <a:solidFill>
                      <a:srgbClr val="FFFFFF"/>
                    </a:solidFill>
                  </a:tcPr>
                </a:tc>
                <a:tc>
                  <a:txBody>
                    <a:bodyPr/>
                    <a:lstStyle/>
                    <a:p>
                      <a:pPr algn="ctr"/>
                      <a:r>
                        <a:rPr lang="en-US" sz="1400" dirty="0"/>
                        <a:t>CONUS</a:t>
                      </a:r>
                    </a:p>
                  </a:txBody>
                  <a:tcPr marL="0" marR="0" marT="0" marB="0" anchor="ctr">
                    <a:solidFill>
                      <a:srgbClr val="FFFFFF"/>
                    </a:solidFill>
                  </a:tcPr>
                </a:tc>
                <a:tc>
                  <a:txBody>
                    <a:bodyPr/>
                    <a:lstStyle/>
                    <a:p>
                      <a:pPr algn="ctr"/>
                      <a:r>
                        <a:rPr lang="en-US" sz="1400" dirty="0"/>
                        <a:t>Full Disk</a:t>
                      </a:r>
                    </a:p>
                  </a:txBody>
                  <a:tcPr marL="0" marR="0" marT="0" marB="0" anchor="ctr">
                    <a:solidFill>
                      <a:srgbClr val="FFFFFF"/>
                    </a:solidFill>
                  </a:tcPr>
                </a:tc>
                <a:extLst>
                  <a:ext uri="{0D108BD9-81ED-4DB2-BD59-A6C34878D82A}">
                    <a16:rowId xmlns:a16="http://schemas.microsoft.com/office/drawing/2014/main" val="10001"/>
                  </a:ext>
                </a:extLst>
              </a:tr>
              <a:tr h="365760">
                <a:tc>
                  <a:txBody>
                    <a:bodyPr/>
                    <a:lstStyle/>
                    <a:p>
                      <a:pPr algn="ctr"/>
                      <a:r>
                        <a:rPr lang="en-US" sz="1400" dirty="0"/>
                        <a:t>Horizontal Resolution</a:t>
                      </a:r>
                    </a:p>
                  </a:txBody>
                  <a:tcPr marL="0" marR="0" marT="0" marB="0" anchor="ctr">
                    <a:solidFill>
                      <a:srgbClr val="FFFFFF"/>
                    </a:solidFill>
                  </a:tcPr>
                </a:tc>
                <a:tc>
                  <a:txBody>
                    <a:bodyPr/>
                    <a:lstStyle/>
                    <a:p>
                      <a:pPr algn="ctr"/>
                      <a:r>
                        <a:rPr lang="en-US" sz="1400" dirty="0"/>
                        <a:t>3 km</a:t>
                      </a:r>
                    </a:p>
                  </a:txBody>
                  <a:tcPr marL="0" marR="0" marT="0" marB="0" anchor="ctr">
                    <a:solidFill>
                      <a:srgbClr val="FFFFFF"/>
                    </a:solidFill>
                  </a:tcPr>
                </a:tc>
                <a:tc>
                  <a:txBody>
                    <a:bodyPr/>
                    <a:lstStyle/>
                    <a:p>
                      <a:pPr algn="ctr"/>
                      <a:r>
                        <a:rPr lang="en-US" sz="1400" dirty="0"/>
                        <a:t>10 km</a:t>
                      </a:r>
                    </a:p>
                  </a:txBody>
                  <a:tcPr marL="0" marR="0" marT="0" marB="0" anchor="ctr">
                    <a:solidFill>
                      <a:srgbClr val="FFFFFF"/>
                    </a:solidFill>
                  </a:tcPr>
                </a:tc>
                <a:extLst>
                  <a:ext uri="{0D108BD9-81ED-4DB2-BD59-A6C34878D82A}">
                    <a16:rowId xmlns:a16="http://schemas.microsoft.com/office/drawing/2014/main" val="10002"/>
                  </a:ext>
                </a:extLst>
              </a:tr>
              <a:tr h="365760">
                <a:tc>
                  <a:txBody>
                    <a:bodyPr/>
                    <a:lstStyle/>
                    <a:p>
                      <a:pPr algn="ctr"/>
                      <a:r>
                        <a:rPr lang="en-US" sz="1400" dirty="0"/>
                        <a:t>Mapping Accuracy</a:t>
                      </a:r>
                    </a:p>
                  </a:txBody>
                  <a:tcPr marL="0" marR="0" marT="0" marB="0" anchor="ctr">
                    <a:solidFill>
                      <a:srgbClr val="FFFFFF"/>
                    </a:solidFill>
                  </a:tcPr>
                </a:tc>
                <a:tc>
                  <a:txBody>
                    <a:bodyPr/>
                    <a:lstStyle/>
                    <a:p>
                      <a:pPr algn="ctr"/>
                      <a:r>
                        <a:rPr lang="en-US" sz="1400" dirty="0"/>
                        <a:t>≤ 1.5 km</a:t>
                      </a:r>
                    </a:p>
                  </a:txBody>
                  <a:tcPr marL="0" marR="0" marT="0" marB="0" anchor="ctr">
                    <a:solidFill>
                      <a:srgbClr val="FFFFFF"/>
                    </a:solidFill>
                  </a:tcPr>
                </a:tc>
                <a:tc>
                  <a:txBody>
                    <a:bodyPr/>
                    <a:lstStyle/>
                    <a:p>
                      <a:pPr algn="ctr"/>
                      <a:r>
                        <a:rPr lang="en-US" sz="1400" dirty="0"/>
                        <a:t>≤ 5 km</a:t>
                      </a:r>
                    </a:p>
                  </a:txBody>
                  <a:tcPr marL="0" marR="0" marT="0" marB="0" anchor="ctr">
                    <a:solidFill>
                      <a:srgbClr val="FFFFFF"/>
                    </a:solidFill>
                  </a:tcPr>
                </a:tc>
                <a:extLst>
                  <a:ext uri="{0D108BD9-81ED-4DB2-BD59-A6C34878D82A}">
                    <a16:rowId xmlns:a16="http://schemas.microsoft.com/office/drawing/2014/main" val="10003"/>
                  </a:ext>
                </a:extLst>
              </a:tr>
              <a:tr h="365760">
                <a:tc>
                  <a:txBody>
                    <a:bodyPr/>
                    <a:lstStyle/>
                    <a:p>
                      <a:pPr algn="ctr"/>
                      <a:r>
                        <a:rPr lang="en-US" sz="1400" dirty="0"/>
                        <a:t>Measurement Range</a:t>
                      </a:r>
                      <a:r>
                        <a:rPr lang="en-US" sz="1400" baseline="30000" dirty="0"/>
                        <a:t>1</a:t>
                      </a:r>
                      <a:r>
                        <a:rPr lang="en-US" sz="1400" dirty="0"/>
                        <a:t> </a:t>
                      </a:r>
                    </a:p>
                  </a:txBody>
                  <a:tcPr marL="0" marR="0" marT="0" marB="0" anchor="ctr">
                    <a:solidFill>
                      <a:srgbClr val="FFFFFF"/>
                    </a:solidFill>
                  </a:tcPr>
                </a:tc>
                <a:tc>
                  <a:txBody>
                    <a:bodyPr/>
                    <a:lstStyle/>
                    <a:p>
                      <a:pPr algn="ctr"/>
                      <a:r>
                        <a:rPr lang="en-US" sz="1400" dirty="0"/>
                        <a:t>0/10 – 10/10</a:t>
                      </a:r>
                    </a:p>
                  </a:txBody>
                  <a:tcPr marL="0" marR="0" marT="0" marB="0" anchor="ctr">
                    <a:solidFill>
                      <a:srgbClr val="FFFFFF"/>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0/10 – 10/10</a:t>
                      </a:r>
                    </a:p>
                  </a:txBody>
                  <a:tcPr marL="0" marR="0" marT="0" marB="0" anchor="ctr">
                    <a:solidFill>
                      <a:srgbClr val="FFFFFF"/>
                    </a:solidFill>
                  </a:tcPr>
                </a:tc>
                <a:extLst>
                  <a:ext uri="{0D108BD9-81ED-4DB2-BD59-A6C34878D82A}">
                    <a16:rowId xmlns:a16="http://schemas.microsoft.com/office/drawing/2014/main" val="10004"/>
                  </a:ext>
                </a:extLst>
              </a:tr>
              <a:tr h="365760">
                <a:tc>
                  <a:txBody>
                    <a:bodyPr/>
                    <a:lstStyle/>
                    <a:p>
                      <a:pPr algn="ctr"/>
                      <a:r>
                        <a:rPr lang="en-US" sz="1400" dirty="0"/>
                        <a:t>Measurement Accuracy (%)</a:t>
                      </a:r>
                    </a:p>
                  </a:txBody>
                  <a:tcPr marL="0" marR="0" marT="0" marB="0" anchor="ctr">
                    <a:solidFill>
                      <a:srgbClr val="FFFFFF"/>
                    </a:solidFill>
                  </a:tcPr>
                </a:tc>
                <a:tc>
                  <a:txBody>
                    <a:bodyPr/>
                    <a:lstStyle/>
                    <a:p>
                      <a:pPr algn="ctr"/>
                      <a:r>
                        <a:rPr lang="en-US" sz="1400" dirty="0"/>
                        <a:t>10.0</a:t>
                      </a:r>
                    </a:p>
                  </a:txBody>
                  <a:tcPr marL="0" marR="0" marT="0" marB="0" anchor="ctr">
                    <a:solidFill>
                      <a:srgbClr val="FFFFFF"/>
                    </a:solidFill>
                  </a:tcPr>
                </a:tc>
                <a:tc>
                  <a:txBody>
                    <a:bodyPr/>
                    <a:lstStyle/>
                    <a:p>
                      <a:pPr algn="ctr"/>
                      <a:r>
                        <a:rPr lang="en-US" sz="1400" dirty="0"/>
                        <a:t>10.0</a:t>
                      </a:r>
                    </a:p>
                  </a:txBody>
                  <a:tcPr marL="0" marR="0" marT="0" marB="0" anchor="ctr">
                    <a:solidFill>
                      <a:srgbClr val="FFFFFF"/>
                    </a:solidFill>
                  </a:tcPr>
                </a:tc>
                <a:extLst>
                  <a:ext uri="{0D108BD9-81ED-4DB2-BD59-A6C34878D82A}">
                    <a16:rowId xmlns:a16="http://schemas.microsoft.com/office/drawing/2014/main" val="10005"/>
                  </a:ext>
                </a:extLst>
              </a:tr>
              <a:tr h="365760">
                <a:tc>
                  <a:txBody>
                    <a:bodyPr/>
                    <a:lstStyle/>
                    <a:p>
                      <a:pPr algn="ctr"/>
                      <a:r>
                        <a:rPr lang="en-US" sz="1400" dirty="0"/>
                        <a:t>Measurement</a:t>
                      </a:r>
                      <a:r>
                        <a:rPr lang="en-US" sz="1400" baseline="0" dirty="0"/>
                        <a:t> Precision (%)</a:t>
                      </a:r>
                      <a:endParaRPr lang="en-US" sz="1400" dirty="0"/>
                    </a:p>
                  </a:txBody>
                  <a:tcPr marL="0" marR="0" marT="0" marB="0" anchor="ctr">
                    <a:solidFill>
                      <a:srgbClr val="FFFFFF"/>
                    </a:solidFill>
                  </a:tcPr>
                </a:tc>
                <a:tc>
                  <a:txBody>
                    <a:bodyPr/>
                    <a:lstStyle/>
                    <a:p>
                      <a:pPr algn="ctr"/>
                      <a:r>
                        <a:rPr lang="en-US" sz="1400" dirty="0"/>
                        <a:t>30</a:t>
                      </a:r>
                    </a:p>
                  </a:txBody>
                  <a:tcPr marL="0" marR="0" marT="0" marB="0" anchor="ctr">
                    <a:solidFill>
                      <a:srgbClr val="FFFFFF"/>
                    </a:solidFill>
                  </a:tcPr>
                </a:tc>
                <a:tc>
                  <a:txBody>
                    <a:bodyPr/>
                    <a:lstStyle/>
                    <a:p>
                      <a:pPr algn="ctr"/>
                      <a:r>
                        <a:rPr lang="en-US" sz="1400" dirty="0"/>
                        <a:t>30.0</a:t>
                      </a:r>
                    </a:p>
                  </a:txBody>
                  <a:tcPr marL="0" marR="0" marT="0" marB="0" anchor="ctr">
                    <a:solidFill>
                      <a:srgbClr val="FFFFFF"/>
                    </a:solidFill>
                  </a:tcPr>
                </a:tc>
                <a:extLst>
                  <a:ext uri="{0D108BD9-81ED-4DB2-BD59-A6C34878D82A}">
                    <a16:rowId xmlns:a16="http://schemas.microsoft.com/office/drawing/2014/main" val="10006"/>
                  </a:ext>
                </a:extLst>
              </a:tr>
              <a:tr h="365760">
                <a:tc>
                  <a:txBody>
                    <a:bodyPr/>
                    <a:lstStyle/>
                    <a:p>
                      <a:pPr algn="ctr"/>
                      <a:r>
                        <a:rPr lang="en-US" sz="1400" dirty="0"/>
                        <a:t>Refresh</a:t>
                      </a:r>
                      <a:r>
                        <a:rPr lang="en-US" sz="1400" baseline="0" dirty="0"/>
                        <a:t> Rate </a:t>
                      </a:r>
                      <a:endParaRPr lang="en-US" sz="1400" dirty="0"/>
                    </a:p>
                  </a:txBody>
                  <a:tcPr marL="0" marR="0" marT="0" marB="0" anchor="ctr">
                    <a:solidFill>
                      <a:srgbClr val="FFFFFF"/>
                    </a:solidFill>
                  </a:tcPr>
                </a:tc>
                <a:tc>
                  <a:txBody>
                    <a:bodyPr/>
                    <a:lstStyle/>
                    <a:p>
                      <a:pPr algn="ctr"/>
                      <a:r>
                        <a:rPr lang="en-US" sz="1400" dirty="0"/>
                        <a:t>180 minutes</a:t>
                      </a:r>
                    </a:p>
                  </a:txBody>
                  <a:tcPr marL="0" marR="0" marT="0" marB="0" anchor="ctr">
                    <a:solidFill>
                      <a:srgbClr val="FFFFFF"/>
                    </a:solidFill>
                  </a:tcPr>
                </a:tc>
                <a:tc>
                  <a:txBody>
                    <a:bodyPr/>
                    <a:lstStyle/>
                    <a:p>
                      <a:pPr algn="ctr"/>
                      <a:r>
                        <a:rPr lang="en-US" sz="1400" dirty="0"/>
                        <a:t>6 </a:t>
                      </a:r>
                      <a:r>
                        <a:rPr lang="en-US" sz="1400" dirty="0" err="1"/>
                        <a:t>hr</a:t>
                      </a:r>
                      <a:endParaRPr lang="en-US" sz="1400" dirty="0"/>
                    </a:p>
                  </a:txBody>
                  <a:tcPr marL="0" marR="0" marT="0" marB="0" anchor="ctr">
                    <a:solidFill>
                      <a:srgbClr val="FFFFFF"/>
                    </a:solidFill>
                  </a:tcPr>
                </a:tc>
                <a:extLst>
                  <a:ext uri="{0D108BD9-81ED-4DB2-BD59-A6C34878D82A}">
                    <a16:rowId xmlns:a16="http://schemas.microsoft.com/office/drawing/2014/main" val="10007"/>
                  </a:ext>
                </a:extLst>
              </a:tr>
              <a:tr h="365760">
                <a:tc>
                  <a:txBody>
                    <a:bodyPr/>
                    <a:lstStyle/>
                    <a:p>
                      <a:pPr algn="ctr"/>
                      <a:r>
                        <a:rPr lang="en-US" sz="1400" dirty="0"/>
                        <a:t>Mission Product Data latency</a:t>
                      </a:r>
                    </a:p>
                  </a:txBody>
                  <a:tcPr marL="0" marR="0" marT="0" marB="0" anchor="ctr">
                    <a:solidFill>
                      <a:srgbClr val="FFFFFF"/>
                    </a:solidFill>
                  </a:tcPr>
                </a:tc>
                <a:tc>
                  <a:txBody>
                    <a:bodyPr/>
                    <a:lstStyle/>
                    <a:p>
                      <a:pPr algn="ctr"/>
                      <a:r>
                        <a:rPr lang="en-US" sz="1400" dirty="0"/>
                        <a:t>60 minutes</a:t>
                      </a:r>
                    </a:p>
                  </a:txBody>
                  <a:tcPr marL="0" marR="0" marT="0" marB="0" anchor="ctr">
                    <a:solidFill>
                      <a:srgbClr val="FFFFFF"/>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180 minutes</a:t>
                      </a:r>
                    </a:p>
                  </a:txBody>
                  <a:tcPr marL="0" marR="0" marT="0" marB="0" anchor="ctr">
                    <a:solidFill>
                      <a:srgbClr val="FFFFFF"/>
                    </a:solidFill>
                  </a:tcPr>
                </a:tc>
                <a:extLst>
                  <a:ext uri="{0D108BD9-81ED-4DB2-BD59-A6C34878D82A}">
                    <a16:rowId xmlns:a16="http://schemas.microsoft.com/office/drawing/2014/main" val="10008"/>
                  </a:ext>
                </a:extLst>
              </a:tr>
              <a:tr h="365760">
                <a:tc>
                  <a:txBody>
                    <a:bodyPr/>
                    <a:lstStyle/>
                    <a:p>
                      <a:pPr algn="ctr"/>
                      <a:r>
                        <a:rPr lang="en-US" sz="1400" dirty="0"/>
                        <a:t>Temporal Coverage Qualifier</a:t>
                      </a:r>
                      <a:r>
                        <a:rPr lang="en-US" sz="1400" baseline="30000" dirty="0"/>
                        <a:t>2</a:t>
                      </a:r>
                      <a:endParaRPr lang="en-US" sz="1400" dirty="0"/>
                    </a:p>
                  </a:txBody>
                  <a:tcPr marL="0" marR="0" marT="0" marB="0" anchor="ctr">
                    <a:solidFill>
                      <a:srgbClr val="FFFFFF"/>
                    </a:solidFill>
                  </a:tcPr>
                </a:tc>
                <a:tc>
                  <a:txBody>
                    <a:bodyPr/>
                    <a:lstStyle/>
                    <a:p>
                      <a:pPr algn="ctr"/>
                      <a:r>
                        <a:rPr lang="en-US" sz="1400" dirty="0"/>
                        <a:t>Solar Zenith Angle &lt; 67</a:t>
                      </a:r>
                    </a:p>
                  </a:txBody>
                  <a:tcPr marL="0" marR="0" marT="0" marB="0" anchor="ctr">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Local Zenith Angle &lt; 67</a:t>
                      </a:r>
                    </a:p>
                  </a:txBody>
                  <a:tcPr marL="0" marR="0" marT="0" marB="0" anchor="ctr">
                    <a:solidFill>
                      <a:srgbClr val="FFFFFF"/>
                    </a:solidFill>
                  </a:tcPr>
                </a:tc>
                <a:extLst>
                  <a:ext uri="{0D108BD9-81ED-4DB2-BD59-A6C34878D82A}">
                    <a16:rowId xmlns:a16="http://schemas.microsoft.com/office/drawing/2014/main" val="10009"/>
                  </a:ext>
                </a:extLst>
              </a:tr>
              <a:tr h="365760">
                <a:tc>
                  <a:txBody>
                    <a:bodyPr/>
                    <a:lstStyle/>
                    <a:p>
                      <a:pPr algn="ctr"/>
                      <a:r>
                        <a:rPr lang="en-US" sz="1400" dirty="0"/>
                        <a:t>Product Extent Qualifier</a:t>
                      </a:r>
                      <a:r>
                        <a:rPr lang="en-US" sz="1400" baseline="30000" dirty="0"/>
                        <a:t>3</a:t>
                      </a:r>
                      <a:endParaRPr lang="en-US" sz="1400" dirty="0"/>
                    </a:p>
                  </a:txBody>
                  <a:tcPr marL="0" marR="0" marT="0" marB="0" anchor="ctr">
                    <a:solidFill>
                      <a:srgbClr val="FFFFFF"/>
                    </a:solidFill>
                  </a:tcPr>
                </a:tc>
                <a:tc>
                  <a:txBody>
                    <a:bodyPr/>
                    <a:lstStyle/>
                    <a:p>
                      <a:pPr algn="ctr"/>
                      <a:r>
                        <a:rPr lang="en-US" sz="1400" dirty="0"/>
                        <a:t>Local Zenith Angle &lt; 67</a:t>
                      </a:r>
                    </a:p>
                  </a:txBody>
                  <a:tcPr marL="0" marR="0" marT="0" marB="0" anchor="ctr">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Local Zenith Angle &lt; 67</a:t>
                      </a:r>
                    </a:p>
                  </a:txBody>
                  <a:tcPr marL="0" marR="0" marT="0" marB="0" anchor="ctr">
                    <a:solidFill>
                      <a:srgbClr val="FFFFFF"/>
                    </a:solidFill>
                  </a:tcPr>
                </a:tc>
                <a:extLst>
                  <a:ext uri="{0D108BD9-81ED-4DB2-BD59-A6C34878D82A}">
                    <a16:rowId xmlns:a16="http://schemas.microsoft.com/office/drawing/2014/main" val="1793938818"/>
                  </a:ext>
                </a:extLst>
              </a:tr>
              <a:tr h="365760">
                <a:tc>
                  <a:txBody>
                    <a:bodyPr/>
                    <a:lstStyle/>
                    <a:p>
                      <a:pPr algn="ctr"/>
                      <a:r>
                        <a:rPr lang="en-US" sz="1400" dirty="0"/>
                        <a:t>Cloud Cover Conditions Qualifier </a:t>
                      </a:r>
                    </a:p>
                  </a:txBody>
                  <a:tcPr marL="0" marR="0" marT="0" marB="0" anchor="ctr">
                    <a:solidFill>
                      <a:srgbClr val="FFFFFF"/>
                    </a:solidFill>
                  </a:tcPr>
                </a:tc>
                <a:tc>
                  <a:txBody>
                    <a:bodyPr/>
                    <a:lstStyle/>
                    <a:p>
                      <a:pPr algn="ctr"/>
                      <a:r>
                        <a:rPr lang="en-US" sz="1400" dirty="0"/>
                        <a:t>Clear </a:t>
                      </a:r>
                    </a:p>
                  </a:txBody>
                  <a:tcPr marL="0" marR="0" marT="0" marB="0" anchor="ctr">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Clear</a:t>
                      </a:r>
                    </a:p>
                  </a:txBody>
                  <a:tcPr marL="0" marR="0" marT="0" marB="0" anchor="ctr">
                    <a:solidFill>
                      <a:srgbClr val="FFFFFF"/>
                    </a:solidFill>
                  </a:tcPr>
                </a:tc>
                <a:extLst>
                  <a:ext uri="{0D108BD9-81ED-4DB2-BD59-A6C34878D82A}">
                    <a16:rowId xmlns:a16="http://schemas.microsoft.com/office/drawing/2014/main" val="201068930"/>
                  </a:ext>
                </a:extLst>
              </a:tr>
              <a:tr h="722945">
                <a:tc gridSpan="3">
                  <a:txBody>
                    <a:bodyPr/>
                    <a:lstStyle/>
                    <a:p>
                      <a:pPr algn="l"/>
                      <a:r>
                        <a:rPr lang="en-US" sz="1400" baseline="30000" dirty="0"/>
                        <a:t>1</a:t>
                      </a:r>
                      <a:r>
                        <a:rPr lang="en-US" sz="1400" dirty="0"/>
                        <a:t> The product generates ice concentration in percentage, 0-100%</a:t>
                      </a:r>
                      <a:r>
                        <a:rPr lang="en-US" sz="1400" baseline="0"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baseline="30000" dirty="0"/>
                        <a:t>2</a:t>
                      </a:r>
                      <a:r>
                        <a:rPr lang="en-US" sz="1400" dirty="0"/>
                        <a:t> The product generates ice concentration in both daytime and nighttime</a:t>
                      </a:r>
                      <a:r>
                        <a:rPr lang="en-US" sz="1400" baseline="0"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baseline="30000" dirty="0"/>
                        <a:t>3</a:t>
                      </a:r>
                      <a:r>
                        <a:rPr lang="en-US" sz="1400" dirty="0"/>
                        <a:t> The product is Quantitative out to at least 67 degrees LZA and qualitative at larger LZA</a:t>
                      </a:r>
                      <a:r>
                        <a:rPr lang="en-US" sz="1400" baseline="0" dirty="0"/>
                        <a:t>.</a:t>
                      </a:r>
                      <a:endParaRPr lang="en-US" sz="1400" dirty="0"/>
                    </a:p>
                  </a:txBody>
                  <a:tcPr>
                    <a:solidFill>
                      <a:srgbClr val="FFFFFF"/>
                    </a:solidFill>
                  </a:tcPr>
                </a:tc>
                <a:tc hMerge="1">
                  <a:txBody>
                    <a:bodyPr/>
                    <a:lstStyle/>
                    <a:p>
                      <a:pPr algn="ctr"/>
                      <a:endParaRPr lang="en-US" dirty="0"/>
                    </a:p>
                  </a:txBody>
                  <a:tcPr>
                    <a:solidFill>
                      <a:srgbClr val="FFFFFF"/>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p>
                  </a:txBody>
                  <a:tcPr>
                    <a:solidFill>
                      <a:srgbClr val="FFFFFF"/>
                    </a:solidFill>
                  </a:tcPr>
                </a:tc>
                <a:extLst>
                  <a:ext uri="{0D108BD9-81ED-4DB2-BD59-A6C34878D82A}">
                    <a16:rowId xmlns:a16="http://schemas.microsoft.com/office/drawing/2014/main" val="10010"/>
                  </a:ext>
                </a:extLst>
              </a:tr>
            </a:tbl>
          </a:graphicData>
        </a:graphic>
      </p:graphicFrame>
      <p:sp>
        <p:nvSpPr>
          <p:cNvPr id="8" name="Slide Number Placeholder 3">
            <a:extLst>
              <a:ext uri="{FF2B5EF4-FFF2-40B4-BE49-F238E27FC236}">
                <a16:creationId xmlns:a16="http://schemas.microsoft.com/office/drawing/2014/main" id="{E005648E-6A32-A74F-B83E-3A7ECF27069B}"/>
              </a:ext>
            </a:extLst>
          </p:cNvPr>
          <p:cNvSpPr>
            <a:spLocks noGrp="1"/>
          </p:cNvSpPr>
          <p:nvPr>
            <p:ph type="sldNum" idx="12"/>
          </p:nvPr>
        </p:nvSpPr>
        <p:spPr>
          <a:xfrm>
            <a:off x="6553200" y="6356353"/>
            <a:ext cx="2133598" cy="365125"/>
          </a:xfrm>
        </p:spPr>
        <p:txBody>
          <a:bodyPr/>
          <a:lstStyle/>
          <a:p>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fld id="{00000000-1234-1234-1234-123412341234}" type="slidenum">
              <a:rPr kumimoji="0" lang="en-US" sz="1200" b="0" i="0" u="none" strike="noStrike" kern="0" cap="none" spc="0" normalizeH="0" baseline="0" noProof="0" smtClean="0">
                <a:ln>
                  <a:noFill/>
                </a:ln>
                <a:solidFill>
                  <a:prstClr val="white"/>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t>6</a:t>
            </a:fld>
            <a:endParaRPr kumimoji="0" lang="en-US" sz="1200" b="0" i="0" u="none" strike="noStrike" kern="0" cap="none" spc="0" normalizeH="0" baseline="0" noProof="0">
              <a:ln>
                <a:noFill/>
              </a:ln>
              <a:solidFill>
                <a:prstClr val="white"/>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655686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AB52BE0-4CA4-4BD3-BC9F-B41F86E8D2EE}" type="slidenum">
              <a:rPr lang="en-US" altLang="en-US" smtClean="0">
                <a:solidFill>
                  <a:prstClr val="white"/>
                </a:solidFill>
              </a:rPr>
              <a:pPr/>
              <a:t>60</a:t>
            </a:fld>
            <a:endParaRPr lang="en-US" altLang="en-US" dirty="0">
              <a:solidFill>
                <a:prstClr val="white"/>
              </a:solidFill>
            </a:endParaRPr>
          </a:p>
        </p:txBody>
      </p:sp>
      <p:sp>
        <p:nvSpPr>
          <p:cNvPr id="13" name="Shape 329"/>
          <p:cNvSpPr txBox="1">
            <a:spLocks noGrp="1"/>
          </p:cNvSpPr>
          <p:nvPr>
            <p:ph type="title"/>
          </p:nvPr>
        </p:nvSpPr>
        <p:spPr>
          <a:xfrm>
            <a:off x="457200" y="112556"/>
            <a:ext cx="8229600" cy="807308"/>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i="0" u="none" strike="noStrike" cap="none" dirty="0">
                <a:solidFill>
                  <a:schemeClr val="lt1"/>
                </a:solidFill>
                <a:latin typeface="Calibri"/>
                <a:ea typeface="Calibri"/>
                <a:cs typeface="Calibri"/>
                <a:sym typeface="Calibri"/>
              </a:rPr>
              <a:t>Visual Inspection</a:t>
            </a:r>
          </a:p>
        </p:txBody>
      </p:sp>
      <p:sp>
        <p:nvSpPr>
          <p:cNvPr id="16" name="Text Placeholder 2"/>
          <p:cNvSpPr txBox="1">
            <a:spLocks/>
          </p:cNvSpPr>
          <p:nvPr/>
        </p:nvSpPr>
        <p:spPr bwMode="auto">
          <a:xfrm>
            <a:off x="90144" y="1123666"/>
            <a:ext cx="4558900" cy="3989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defTabSz="457200" rtl="0" eaLnBrk="1" fontAlgn="base" hangingPunct="1">
              <a:spcBef>
                <a:spcPct val="20000"/>
              </a:spcBef>
              <a:spcAft>
                <a:spcPct val="0"/>
              </a:spcAft>
              <a:buFont typeface="Wingdings" pitchFamily="2" charset="2"/>
              <a:buNone/>
              <a:defRPr sz="2000" kern="1200">
                <a:solidFill>
                  <a:schemeClr val="tx1">
                    <a:tint val="75000"/>
                  </a:schemeClr>
                </a:solidFill>
                <a:latin typeface="+mn-lt"/>
                <a:ea typeface="MS PGothic" panose="020B0600070205080204" pitchFamily="34" charset="-128"/>
                <a:cs typeface="+mn-cs"/>
              </a:defRPr>
            </a:lvl1pPr>
            <a:lvl2pPr marL="457200" indent="0" algn="l" defTabSz="457200" rtl="0" eaLnBrk="1" fontAlgn="base" hangingPunct="1">
              <a:spcBef>
                <a:spcPct val="20000"/>
              </a:spcBef>
              <a:spcAft>
                <a:spcPct val="0"/>
              </a:spcAft>
              <a:buFont typeface="Arial" panose="020B0604020202020204" pitchFamily="34" charset="0"/>
              <a:buNone/>
              <a:defRPr sz="1800" kern="1200">
                <a:solidFill>
                  <a:schemeClr val="tx1">
                    <a:tint val="75000"/>
                  </a:schemeClr>
                </a:solidFill>
                <a:latin typeface="+mn-lt"/>
                <a:ea typeface="MS PGothic" panose="020B0600070205080204" pitchFamily="34" charset="-128"/>
                <a:cs typeface="+mn-cs"/>
              </a:defRPr>
            </a:lvl2pPr>
            <a:lvl3pPr marL="914400" indent="0" algn="l" defTabSz="457200" rtl="0" eaLnBrk="1" fontAlgn="base" hangingPunct="1">
              <a:spcBef>
                <a:spcPct val="20000"/>
              </a:spcBef>
              <a:spcAft>
                <a:spcPct val="0"/>
              </a:spcAft>
              <a:buFont typeface="Arial" panose="020B0604020202020204" pitchFamily="34" charset="0"/>
              <a:buNone/>
              <a:defRPr sz="1600" kern="1200">
                <a:solidFill>
                  <a:schemeClr val="tx1">
                    <a:tint val="75000"/>
                  </a:schemeClr>
                </a:solidFill>
                <a:latin typeface="+mn-lt"/>
                <a:ea typeface="MS PGothic" panose="020B0600070205080204" pitchFamily="34" charset="-128"/>
                <a:cs typeface="+mn-cs"/>
              </a:defRPr>
            </a:lvl3pPr>
            <a:lvl4pPr marL="1371600" indent="0" algn="l" defTabSz="457200" rtl="0" eaLnBrk="1" fontAlgn="base" hangingPunct="1">
              <a:spcBef>
                <a:spcPct val="20000"/>
              </a:spcBef>
              <a:spcAft>
                <a:spcPct val="0"/>
              </a:spcAft>
              <a:buFont typeface="Courier New" pitchFamily="49" charset="0"/>
              <a:buNone/>
              <a:defRPr sz="1400" kern="1200">
                <a:solidFill>
                  <a:schemeClr val="tx1">
                    <a:tint val="75000"/>
                  </a:schemeClr>
                </a:solidFill>
                <a:latin typeface="+mn-lt"/>
                <a:ea typeface="MS PGothic" panose="020B0600070205080204" pitchFamily="34" charset="-128"/>
                <a:cs typeface="+mn-cs"/>
              </a:defRPr>
            </a:lvl4pPr>
            <a:lvl5pPr marL="1828800" indent="0" algn="l" defTabSz="457200" rtl="0" eaLnBrk="1" fontAlgn="base" hangingPunct="1">
              <a:spcBef>
                <a:spcPct val="20000"/>
              </a:spcBef>
              <a:spcAft>
                <a:spcPct val="0"/>
              </a:spcAft>
              <a:buFont typeface="Arial" panose="020B0604020202020204" pitchFamily="34" charset="0"/>
              <a:buNone/>
              <a:defRPr sz="1400" kern="1200">
                <a:solidFill>
                  <a:schemeClr val="tx1">
                    <a:tint val="75000"/>
                  </a:schemeClr>
                </a:solidFill>
                <a:latin typeface="+mn-lt"/>
                <a:ea typeface="MS PGothic" panose="020B0600070205080204" pitchFamily="34" charset="-128"/>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lgn="ctr"/>
            <a:r>
              <a:rPr lang="en-US" sz="1800" b="1" dirty="0">
                <a:solidFill>
                  <a:srgbClr val="FF0000"/>
                </a:solidFill>
                <a:latin typeface="Arial" panose="020B0604020202020204" pitchFamily="34" charset="0"/>
                <a:cs typeface="Arial" panose="020B0604020202020204" pitchFamily="34" charset="0"/>
              </a:rPr>
              <a:t>GOES-16, 2021-01-10, Ice Thickness</a:t>
            </a:r>
          </a:p>
        </p:txBody>
      </p:sp>
      <p:sp>
        <p:nvSpPr>
          <p:cNvPr id="9" name="Text Placeholder 2"/>
          <p:cNvSpPr txBox="1">
            <a:spLocks/>
          </p:cNvSpPr>
          <p:nvPr/>
        </p:nvSpPr>
        <p:spPr bwMode="auto">
          <a:xfrm>
            <a:off x="4435683" y="1139093"/>
            <a:ext cx="4558900" cy="3989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defTabSz="457200" rtl="0" eaLnBrk="1" fontAlgn="base" hangingPunct="1">
              <a:spcBef>
                <a:spcPct val="20000"/>
              </a:spcBef>
              <a:spcAft>
                <a:spcPct val="0"/>
              </a:spcAft>
              <a:buFont typeface="Wingdings" pitchFamily="2" charset="2"/>
              <a:buNone/>
              <a:defRPr sz="2000" kern="1200">
                <a:solidFill>
                  <a:schemeClr val="tx1">
                    <a:tint val="75000"/>
                  </a:schemeClr>
                </a:solidFill>
                <a:latin typeface="+mn-lt"/>
                <a:ea typeface="MS PGothic" panose="020B0600070205080204" pitchFamily="34" charset="-128"/>
                <a:cs typeface="+mn-cs"/>
              </a:defRPr>
            </a:lvl1pPr>
            <a:lvl2pPr marL="457200" indent="0" algn="l" defTabSz="457200" rtl="0" eaLnBrk="1" fontAlgn="base" hangingPunct="1">
              <a:spcBef>
                <a:spcPct val="20000"/>
              </a:spcBef>
              <a:spcAft>
                <a:spcPct val="0"/>
              </a:spcAft>
              <a:buFont typeface="Arial" panose="020B0604020202020204" pitchFamily="34" charset="0"/>
              <a:buNone/>
              <a:defRPr sz="1800" kern="1200">
                <a:solidFill>
                  <a:schemeClr val="tx1">
                    <a:tint val="75000"/>
                  </a:schemeClr>
                </a:solidFill>
                <a:latin typeface="+mn-lt"/>
                <a:ea typeface="MS PGothic" panose="020B0600070205080204" pitchFamily="34" charset="-128"/>
                <a:cs typeface="+mn-cs"/>
              </a:defRPr>
            </a:lvl2pPr>
            <a:lvl3pPr marL="914400" indent="0" algn="l" defTabSz="457200" rtl="0" eaLnBrk="1" fontAlgn="base" hangingPunct="1">
              <a:spcBef>
                <a:spcPct val="20000"/>
              </a:spcBef>
              <a:spcAft>
                <a:spcPct val="0"/>
              </a:spcAft>
              <a:buFont typeface="Arial" panose="020B0604020202020204" pitchFamily="34" charset="0"/>
              <a:buNone/>
              <a:defRPr sz="1600" kern="1200">
                <a:solidFill>
                  <a:schemeClr val="tx1">
                    <a:tint val="75000"/>
                  </a:schemeClr>
                </a:solidFill>
                <a:latin typeface="+mn-lt"/>
                <a:ea typeface="MS PGothic" panose="020B0600070205080204" pitchFamily="34" charset="-128"/>
                <a:cs typeface="+mn-cs"/>
              </a:defRPr>
            </a:lvl3pPr>
            <a:lvl4pPr marL="1371600" indent="0" algn="l" defTabSz="457200" rtl="0" eaLnBrk="1" fontAlgn="base" hangingPunct="1">
              <a:spcBef>
                <a:spcPct val="20000"/>
              </a:spcBef>
              <a:spcAft>
                <a:spcPct val="0"/>
              </a:spcAft>
              <a:buFont typeface="Courier New" pitchFamily="49" charset="0"/>
              <a:buNone/>
              <a:defRPr sz="1400" kern="1200">
                <a:solidFill>
                  <a:schemeClr val="tx1">
                    <a:tint val="75000"/>
                  </a:schemeClr>
                </a:solidFill>
                <a:latin typeface="+mn-lt"/>
                <a:ea typeface="MS PGothic" panose="020B0600070205080204" pitchFamily="34" charset="-128"/>
                <a:cs typeface="+mn-cs"/>
              </a:defRPr>
            </a:lvl4pPr>
            <a:lvl5pPr marL="1828800" indent="0" algn="l" defTabSz="457200" rtl="0" eaLnBrk="1" fontAlgn="base" hangingPunct="1">
              <a:spcBef>
                <a:spcPct val="20000"/>
              </a:spcBef>
              <a:spcAft>
                <a:spcPct val="0"/>
              </a:spcAft>
              <a:buFont typeface="Arial" panose="020B0604020202020204" pitchFamily="34" charset="0"/>
              <a:buNone/>
              <a:defRPr sz="1400" kern="1200">
                <a:solidFill>
                  <a:schemeClr val="tx1">
                    <a:tint val="75000"/>
                  </a:schemeClr>
                </a:solidFill>
                <a:latin typeface="+mn-lt"/>
                <a:ea typeface="MS PGothic" panose="020B0600070205080204" pitchFamily="34" charset="-128"/>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lgn="ctr"/>
            <a:r>
              <a:rPr lang="en-US" sz="1800" b="1" dirty="0">
                <a:solidFill>
                  <a:srgbClr val="FF0000"/>
                </a:solidFill>
                <a:latin typeface="Arial" panose="020B0604020202020204" pitchFamily="34" charset="0"/>
                <a:cs typeface="Arial" panose="020B0604020202020204" pitchFamily="34" charset="0"/>
              </a:rPr>
              <a:t>US NIC, 2021-01-10, Ice Thickness</a:t>
            </a:r>
          </a:p>
        </p:txBody>
      </p:sp>
      <p:sp>
        <p:nvSpPr>
          <p:cNvPr id="12" name="TextBox 11"/>
          <p:cNvSpPr txBox="1"/>
          <p:nvPr/>
        </p:nvSpPr>
        <p:spPr>
          <a:xfrm>
            <a:off x="112062" y="5964561"/>
            <a:ext cx="4706631" cy="400110"/>
          </a:xfrm>
          <a:prstGeom prst="rect">
            <a:avLst/>
          </a:prstGeom>
          <a:noFill/>
        </p:spPr>
        <p:txBody>
          <a:bodyPr wrap="square" rtlCol="0">
            <a:spAutoFit/>
          </a:bodyPr>
          <a:lstStyle/>
          <a:p>
            <a:r>
              <a:rPr lang="en-US" sz="2000" dirty="0">
                <a:solidFill>
                  <a:srgbClr val="FFFFFF"/>
                </a:solidFill>
              </a:rPr>
              <a:t>GOES-16/17 data from the GS/PDA</a:t>
            </a:r>
          </a:p>
        </p:txBody>
      </p:sp>
      <p:pic>
        <p:nvPicPr>
          <p:cNvPr id="15" name="Picture 14" descr="glslide210110.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34719" y="1531610"/>
            <a:ext cx="4555195" cy="4408046"/>
          </a:xfrm>
          <a:prstGeom prst="rect">
            <a:avLst/>
          </a:prstGeom>
        </p:spPr>
      </p:pic>
      <p:pic>
        <p:nvPicPr>
          <p:cNvPr id="17" name="Picture 16" descr="OR_ABI-L2-AITAF-M6_G16_s2021010_9999_99_Composite.nc.D20210110.Day.thk_img_map.ep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3963" y="1522724"/>
            <a:ext cx="4416933" cy="4416933"/>
          </a:xfrm>
          <a:prstGeom prst="rect">
            <a:avLst/>
          </a:prstGeom>
        </p:spPr>
      </p:pic>
    </p:spTree>
    <p:extLst>
      <p:ext uri="{BB962C8B-B14F-4D97-AF65-F5344CB8AC3E}">
        <p14:creationId xmlns:p14="http://schemas.microsoft.com/office/powerpoint/2010/main" val="36316505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AB52BE0-4CA4-4BD3-BC9F-B41F86E8D2EE}" type="slidenum">
              <a:rPr lang="en-US" altLang="en-US" smtClean="0">
                <a:solidFill>
                  <a:prstClr val="white"/>
                </a:solidFill>
              </a:rPr>
              <a:pPr/>
              <a:t>61</a:t>
            </a:fld>
            <a:endParaRPr lang="en-US" altLang="en-US" dirty="0">
              <a:solidFill>
                <a:prstClr val="white"/>
              </a:solidFill>
            </a:endParaRPr>
          </a:p>
        </p:txBody>
      </p:sp>
      <p:sp>
        <p:nvSpPr>
          <p:cNvPr id="13" name="Shape 329"/>
          <p:cNvSpPr txBox="1">
            <a:spLocks noGrp="1"/>
          </p:cNvSpPr>
          <p:nvPr>
            <p:ph type="title"/>
          </p:nvPr>
        </p:nvSpPr>
        <p:spPr>
          <a:xfrm>
            <a:off x="457200" y="112556"/>
            <a:ext cx="8229600" cy="807308"/>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i="0" u="none" strike="noStrike" cap="none" dirty="0">
                <a:solidFill>
                  <a:schemeClr val="lt1"/>
                </a:solidFill>
                <a:latin typeface="Calibri"/>
                <a:ea typeface="Calibri"/>
                <a:cs typeface="Calibri"/>
                <a:sym typeface="Calibri"/>
              </a:rPr>
              <a:t>Visual Inspection</a:t>
            </a:r>
          </a:p>
        </p:txBody>
      </p:sp>
      <p:sp>
        <p:nvSpPr>
          <p:cNvPr id="16" name="Text Placeholder 2"/>
          <p:cNvSpPr txBox="1">
            <a:spLocks/>
          </p:cNvSpPr>
          <p:nvPr/>
        </p:nvSpPr>
        <p:spPr bwMode="auto">
          <a:xfrm>
            <a:off x="90144" y="1123666"/>
            <a:ext cx="4558900" cy="3989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defTabSz="457200" rtl="0" eaLnBrk="1" fontAlgn="base" hangingPunct="1">
              <a:spcBef>
                <a:spcPct val="20000"/>
              </a:spcBef>
              <a:spcAft>
                <a:spcPct val="0"/>
              </a:spcAft>
              <a:buFont typeface="Wingdings" pitchFamily="2" charset="2"/>
              <a:buNone/>
              <a:defRPr sz="2000" kern="1200">
                <a:solidFill>
                  <a:schemeClr val="tx1">
                    <a:tint val="75000"/>
                  </a:schemeClr>
                </a:solidFill>
                <a:latin typeface="+mn-lt"/>
                <a:ea typeface="MS PGothic" panose="020B0600070205080204" pitchFamily="34" charset="-128"/>
                <a:cs typeface="+mn-cs"/>
              </a:defRPr>
            </a:lvl1pPr>
            <a:lvl2pPr marL="457200" indent="0" algn="l" defTabSz="457200" rtl="0" eaLnBrk="1" fontAlgn="base" hangingPunct="1">
              <a:spcBef>
                <a:spcPct val="20000"/>
              </a:spcBef>
              <a:spcAft>
                <a:spcPct val="0"/>
              </a:spcAft>
              <a:buFont typeface="Arial" panose="020B0604020202020204" pitchFamily="34" charset="0"/>
              <a:buNone/>
              <a:defRPr sz="1800" kern="1200">
                <a:solidFill>
                  <a:schemeClr val="tx1">
                    <a:tint val="75000"/>
                  </a:schemeClr>
                </a:solidFill>
                <a:latin typeface="+mn-lt"/>
                <a:ea typeface="MS PGothic" panose="020B0600070205080204" pitchFamily="34" charset="-128"/>
                <a:cs typeface="+mn-cs"/>
              </a:defRPr>
            </a:lvl2pPr>
            <a:lvl3pPr marL="914400" indent="0" algn="l" defTabSz="457200" rtl="0" eaLnBrk="1" fontAlgn="base" hangingPunct="1">
              <a:spcBef>
                <a:spcPct val="20000"/>
              </a:spcBef>
              <a:spcAft>
                <a:spcPct val="0"/>
              </a:spcAft>
              <a:buFont typeface="Arial" panose="020B0604020202020204" pitchFamily="34" charset="0"/>
              <a:buNone/>
              <a:defRPr sz="1600" kern="1200">
                <a:solidFill>
                  <a:schemeClr val="tx1">
                    <a:tint val="75000"/>
                  </a:schemeClr>
                </a:solidFill>
                <a:latin typeface="+mn-lt"/>
                <a:ea typeface="MS PGothic" panose="020B0600070205080204" pitchFamily="34" charset="-128"/>
                <a:cs typeface="+mn-cs"/>
              </a:defRPr>
            </a:lvl3pPr>
            <a:lvl4pPr marL="1371600" indent="0" algn="l" defTabSz="457200" rtl="0" eaLnBrk="1" fontAlgn="base" hangingPunct="1">
              <a:spcBef>
                <a:spcPct val="20000"/>
              </a:spcBef>
              <a:spcAft>
                <a:spcPct val="0"/>
              </a:spcAft>
              <a:buFont typeface="Courier New" pitchFamily="49" charset="0"/>
              <a:buNone/>
              <a:defRPr sz="1400" kern="1200">
                <a:solidFill>
                  <a:schemeClr val="tx1">
                    <a:tint val="75000"/>
                  </a:schemeClr>
                </a:solidFill>
                <a:latin typeface="+mn-lt"/>
                <a:ea typeface="MS PGothic" panose="020B0600070205080204" pitchFamily="34" charset="-128"/>
                <a:cs typeface="+mn-cs"/>
              </a:defRPr>
            </a:lvl4pPr>
            <a:lvl5pPr marL="1828800" indent="0" algn="l" defTabSz="457200" rtl="0" eaLnBrk="1" fontAlgn="base" hangingPunct="1">
              <a:spcBef>
                <a:spcPct val="20000"/>
              </a:spcBef>
              <a:spcAft>
                <a:spcPct val="0"/>
              </a:spcAft>
              <a:buFont typeface="Arial" panose="020B0604020202020204" pitchFamily="34" charset="0"/>
              <a:buNone/>
              <a:defRPr sz="1400" kern="1200">
                <a:solidFill>
                  <a:schemeClr val="tx1">
                    <a:tint val="75000"/>
                  </a:schemeClr>
                </a:solidFill>
                <a:latin typeface="+mn-lt"/>
                <a:ea typeface="MS PGothic" panose="020B0600070205080204" pitchFamily="34" charset="-128"/>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lgn="ctr"/>
            <a:r>
              <a:rPr lang="en-US" sz="1800" b="1" dirty="0">
                <a:solidFill>
                  <a:srgbClr val="FF0000"/>
                </a:solidFill>
                <a:latin typeface="Arial" panose="020B0604020202020204" pitchFamily="34" charset="0"/>
                <a:cs typeface="Arial" panose="020B0604020202020204" pitchFamily="34" charset="0"/>
              </a:rPr>
              <a:t>GOES-17, 2021-01-10, Ice Thickness</a:t>
            </a:r>
          </a:p>
        </p:txBody>
      </p:sp>
      <p:sp>
        <p:nvSpPr>
          <p:cNvPr id="9" name="Text Placeholder 2"/>
          <p:cNvSpPr txBox="1">
            <a:spLocks/>
          </p:cNvSpPr>
          <p:nvPr/>
        </p:nvSpPr>
        <p:spPr bwMode="auto">
          <a:xfrm>
            <a:off x="4435683" y="1139093"/>
            <a:ext cx="4558900" cy="3989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defTabSz="457200" rtl="0" eaLnBrk="1" fontAlgn="base" hangingPunct="1">
              <a:spcBef>
                <a:spcPct val="20000"/>
              </a:spcBef>
              <a:spcAft>
                <a:spcPct val="0"/>
              </a:spcAft>
              <a:buFont typeface="Wingdings" pitchFamily="2" charset="2"/>
              <a:buNone/>
              <a:defRPr sz="2000" kern="1200">
                <a:solidFill>
                  <a:schemeClr val="tx1">
                    <a:tint val="75000"/>
                  </a:schemeClr>
                </a:solidFill>
                <a:latin typeface="+mn-lt"/>
                <a:ea typeface="MS PGothic" panose="020B0600070205080204" pitchFamily="34" charset="-128"/>
                <a:cs typeface="+mn-cs"/>
              </a:defRPr>
            </a:lvl1pPr>
            <a:lvl2pPr marL="457200" indent="0" algn="l" defTabSz="457200" rtl="0" eaLnBrk="1" fontAlgn="base" hangingPunct="1">
              <a:spcBef>
                <a:spcPct val="20000"/>
              </a:spcBef>
              <a:spcAft>
                <a:spcPct val="0"/>
              </a:spcAft>
              <a:buFont typeface="Arial" panose="020B0604020202020204" pitchFamily="34" charset="0"/>
              <a:buNone/>
              <a:defRPr sz="1800" kern="1200">
                <a:solidFill>
                  <a:schemeClr val="tx1">
                    <a:tint val="75000"/>
                  </a:schemeClr>
                </a:solidFill>
                <a:latin typeface="+mn-lt"/>
                <a:ea typeface="MS PGothic" panose="020B0600070205080204" pitchFamily="34" charset="-128"/>
                <a:cs typeface="+mn-cs"/>
              </a:defRPr>
            </a:lvl2pPr>
            <a:lvl3pPr marL="914400" indent="0" algn="l" defTabSz="457200" rtl="0" eaLnBrk="1" fontAlgn="base" hangingPunct="1">
              <a:spcBef>
                <a:spcPct val="20000"/>
              </a:spcBef>
              <a:spcAft>
                <a:spcPct val="0"/>
              </a:spcAft>
              <a:buFont typeface="Arial" panose="020B0604020202020204" pitchFamily="34" charset="0"/>
              <a:buNone/>
              <a:defRPr sz="1600" kern="1200">
                <a:solidFill>
                  <a:schemeClr val="tx1">
                    <a:tint val="75000"/>
                  </a:schemeClr>
                </a:solidFill>
                <a:latin typeface="+mn-lt"/>
                <a:ea typeface="MS PGothic" panose="020B0600070205080204" pitchFamily="34" charset="-128"/>
                <a:cs typeface="+mn-cs"/>
              </a:defRPr>
            </a:lvl3pPr>
            <a:lvl4pPr marL="1371600" indent="0" algn="l" defTabSz="457200" rtl="0" eaLnBrk="1" fontAlgn="base" hangingPunct="1">
              <a:spcBef>
                <a:spcPct val="20000"/>
              </a:spcBef>
              <a:spcAft>
                <a:spcPct val="0"/>
              </a:spcAft>
              <a:buFont typeface="Courier New" pitchFamily="49" charset="0"/>
              <a:buNone/>
              <a:defRPr sz="1400" kern="1200">
                <a:solidFill>
                  <a:schemeClr val="tx1">
                    <a:tint val="75000"/>
                  </a:schemeClr>
                </a:solidFill>
                <a:latin typeface="+mn-lt"/>
                <a:ea typeface="MS PGothic" panose="020B0600070205080204" pitchFamily="34" charset="-128"/>
                <a:cs typeface="+mn-cs"/>
              </a:defRPr>
            </a:lvl4pPr>
            <a:lvl5pPr marL="1828800" indent="0" algn="l" defTabSz="457200" rtl="0" eaLnBrk="1" fontAlgn="base" hangingPunct="1">
              <a:spcBef>
                <a:spcPct val="20000"/>
              </a:spcBef>
              <a:spcAft>
                <a:spcPct val="0"/>
              </a:spcAft>
              <a:buFont typeface="Arial" panose="020B0604020202020204" pitchFamily="34" charset="0"/>
              <a:buNone/>
              <a:defRPr sz="1400" kern="1200">
                <a:solidFill>
                  <a:schemeClr val="tx1">
                    <a:tint val="75000"/>
                  </a:schemeClr>
                </a:solidFill>
                <a:latin typeface="+mn-lt"/>
                <a:ea typeface="MS PGothic" panose="020B0600070205080204" pitchFamily="34" charset="-128"/>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lgn="ctr"/>
            <a:r>
              <a:rPr lang="en-US" sz="1800" b="1" dirty="0">
                <a:solidFill>
                  <a:srgbClr val="FF0000"/>
                </a:solidFill>
                <a:latin typeface="Arial" panose="020B0604020202020204" pitchFamily="34" charset="0"/>
                <a:cs typeface="Arial" panose="020B0604020202020204" pitchFamily="34" charset="0"/>
              </a:rPr>
              <a:t>US NIC, 2020-02-13, Ice Thickness</a:t>
            </a:r>
          </a:p>
        </p:txBody>
      </p:sp>
      <p:sp>
        <p:nvSpPr>
          <p:cNvPr id="12" name="TextBox 11"/>
          <p:cNvSpPr txBox="1"/>
          <p:nvPr/>
        </p:nvSpPr>
        <p:spPr>
          <a:xfrm>
            <a:off x="112062" y="5964561"/>
            <a:ext cx="4706631" cy="400110"/>
          </a:xfrm>
          <a:prstGeom prst="rect">
            <a:avLst/>
          </a:prstGeom>
          <a:noFill/>
        </p:spPr>
        <p:txBody>
          <a:bodyPr wrap="square" rtlCol="0">
            <a:spAutoFit/>
          </a:bodyPr>
          <a:lstStyle/>
          <a:p>
            <a:r>
              <a:rPr lang="en-US" sz="2000" dirty="0">
                <a:solidFill>
                  <a:srgbClr val="FFFFFF"/>
                </a:solidFill>
              </a:rPr>
              <a:t>GOES-16/17 data from the GS/PDA</a:t>
            </a:r>
          </a:p>
        </p:txBody>
      </p:sp>
      <p:pic>
        <p:nvPicPr>
          <p:cNvPr id="10" name="Picture 9" descr="OR_ABI-L2-AITAF-M6_G17_s2021010_9999_99_Composite.nc.D20210110.Day.thk_img_map.ep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9060" y="1605698"/>
            <a:ext cx="4383767" cy="4358863"/>
          </a:xfrm>
          <a:prstGeom prst="rect">
            <a:avLst/>
          </a:prstGeom>
        </p:spPr>
      </p:pic>
      <p:pic>
        <p:nvPicPr>
          <p:cNvPr id="11" name="Picture 10" descr="glslide210110.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81730" y="1599333"/>
            <a:ext cx="4483282" cy="4365228"/>
          </a:xfrm>
          <a:prstGeom prst="rect">
            <a:avLst/>
          </a:prstGeom>
        </p:spPr>
      </p:pic>
    </p:spTree>
    <p:extLst>
      <p:ext uri="{BB962C8B-B14F-4D97-AF65-F5344CB8AC3E}">
        <p14:creationId xmlns:p14="http://schemas.microsoft.com/office/powerpoint/2010/main" val="11431818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PRODUCT VALIDATION</a:t>
            </a:r>
          </a:p>
        </p:txBody>
      </p:sp>
      <p:sp>
        <p:nvSpPr>
          <p:cNvPr id="3" name="Text Placeholder 2"/>
          <p:cNvSpPr>
            <a:spLocks noGrp="1"/>
          </p:cNvSpPr>
          <p:nvPr>
            <p:ph type="body" idx="1"/>
          </p:nvPr>
        </p:nvSpPr>
        <p:spPr>
          <a:xfrm>
            <a:off x="722312" y="2964433"/>
            <a:ext cx="7772400" cy="1500187"/>
          </a:xfrm>
        </p:spPr>
        <p:txBody>
          <a:bodyPr/>
          <a:lstStyle/>
          <a:p>
            <a:pPr fontAlgn="ctr"/>
            <a:r>
              <a:rPr lang="en-US" dirty="0"/>
              <a:t>GOES-16 &amp; GOES-17 NOAT Cryosphere Products Provisional PS-PVR</a:t>
            </a:r>
          </a:p>
        </p:txBody>
      </p:sp>
      <p:sp>
        <p:nvSpPr>
          <p:cNvPr id="5" name="Slide Number Placeholder 4"/>
          <p:cNvSpPr>
            <a:spLocks noGrp="1"/>
          </p:cNvSpPr>
          <p:nvPr>
            <p:ph type="sldNum" sz="quarter" idx="12"/>
          </p:nvPr>
        </p:nvSpPr>
        <p:spPr/>
        <p:txBody>
          <a:bodyPr/>
          <a:lstStyle/>
          <a:p>
            <a:pPr algn="r"/>
            <a:fld id="{4AB52BE0-4CA4-4BD3-BC9F-B41F86E8D2EE}" type="slidenum">
              <a:rPr lang="en-US" altLang="en-US" smtClean="0">
                <a:solidFill>
                  <a:prstClr val="white"/>
                </a:solidFill>
              </a:rPr>
              <a:pPr algn="r"/>
              <a:t>62</a:t>
            </a:fld>
            <a:endParaRPr lang="en-US" altLang="en-US" dirty="0">
              <a:solidFill>
                <a:prstClr val="white"/>
              </a:solidFill>
            </a:endParaRPr>
          </a:p>
        </p:txBody>
      </p:sp>
    </p:spTree>
    <p:extLst>
      <p:ext uri="{BB962C8B-B14F-4D97-AF65-F5344CB8AC3E}">
        <p14:creationId xmlns:p14="http://schemas.microsoft.com/office/powerpoint/2010/main" val="6731194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1440258" y="-46035"/>
            <a:ext cx="5891963" cy="1143001"/>
          </a:xfrm>
          <a:prstGeom prst="rect">
            <a:avLst/>
          </a:prstGeom>
        </p:spPr>
        <p:txBody>
          <a:bodyPr lIns="91425" tIns="91425" rIns="91425" bIns="91425" anchor="ctr" anchorCtr="0">
            <a:noAutofit/>
          </a:bodyPr>
          <a:lstStyle/>
          <a:p>
            <a:pPr lvl="0"/>
            <a:r>
              <a:rPr lang="en-US" sz="2800" b="1" dirty="0"/>
              <a:t>Reference Data</a:t>
            </a:r>
          </a:p>
        </p:txBody>
      </p:sp>
      <p:sp>
        <p:nvSpPr>
          <p:cNvPr id="133" name="Shape 133"/>
          <p:cNvSpPr txBox="1">
            <a:spLocks noGrp="1"/>
          </p:cNvSpPr>
          <p:nvPr>
            <p:ph type="body" idx="1"/>
          </p:nvPr>
        </p:nvSpPr>
        <p:spPr>
          <a:xfrm>
            <a:off x="225040" y="1310210"/>
            <a:ext cx="8693919" cy="5228705"/>
          </a:xfrm>
          <a:prstGeom prst="rect">
            <a:avLst/>
          </a:prstGeom>
        </p:spPr>
        <p:txBody>
          <a:bodyPr lIns="91425" tIns="91425" rIns="91425" bIns="91425" anchor="t" anchorCtr="0">
            <a:normAutofit/>
          </a:bodyPr>
          <a:lstStyle/>
          <a:p>
            <a:pPr marL="228600" indent="0">
              <a:spcBef>
                <a:spcPts val="0"/>
              </a:spcBef>
              <a:buNone/>
            </a:pPr>
            <a:endParaRPr lang="en-US" sz="2000" dirty="0"/>
          </a:p>
          <a:p>
            <a:pPr marL="457200" indent="-228600">
              <a:spcBef>
                <a:spcPts val="0"/>
              </a:spcBef>
            </a:pPr>
            <a:r>
              <a:rPr lang="en-US" sz="2800" dirty="0"/>
              <a:t>NOAA-19 Data </a:t>
            </a:r>
          </a:p>
          <a:p>
            <a:pPr marL="228600" indent="0">
              <a:spcBef>
                <a:spcPts val="0"/>
              </a:spcBef>
              <a:buNone/>
            </a:pPr>
            <a:r>
              <a:rPr lang="en-US" sz="2800" dirty="0"/>
              <a:t>   </a:t>
            </a:r>
            <a:r>
              <a:rPr lang="en-US" sz="2000" dirty="0"/>
              <a:t>- February 1-28, April 1-30, 2018, and January 10-12, 2021</a:t>
            </a:r>
          </a:p>
          <a:p>
            <a:pPr marL="457200" indent="-228600">
              <a:spcBef>
                <a:spcPts val="1200"/>
              </a:spcBef>
            </a:pPr>
            <a:r>
              <a:rPr lang="en-US" sz="2800" dirty="0"/>
              <a:t>NOAA-20 Data </a:t>
            </a:r>
          </a:p>
          <a:p>
            <a:pPr marL="228600" indent="0">
              <a:spcBef>
                <a:spcPts val="1200"/>
              </a:spcBef>
              <a:buNone/>
            </a:pPr>
            <a:r>
              <a:rPr lang="en-US" sz="2800" dirty="0"/>
              <a:t>  </a:t>
            </a:r>
            <a:r>
              <a:rPr lang="en-US" sz="2000" dirty="0"/>
              <a:t> - November, December, 2018, January 2019, February 16, 2020, and January 10-12, 2021</a:t>
            </a:r>
          </a:p>
          <a:p>
            <a:pPr marL="457200" indent="-228600">
              <a:spcBef>
                <a:spcPts val="1200"/>
              </a:spcBef>
            </a:pPr>
            <a:r>
              <a:rPr lang="en-US" sz="2800" dirty="0"/>
              <a:t>CryoSat-2 and SMOS</a:t>
            </a:r>
          </a:p>
          <a:p>
            <a:pPr marL="228600" indent="0">
              <a:spcBef>
                <a:spcPts val="1200"/>
              </a:spcBef>
              <a:buNone/>
            </a:pPr>
            <a:r>
              <a:rPr lang="en-US" sz="2800" dirty="0"/>
              <a:t>  </a:t>
            </a:r>
            <a:r>
              <a:rPr lang="en-US" sz="2000" dirty="0"/>
              <a:t>- Monthly means of February, April, November, December 2018, and January 2019</a:t>
            </a:r>
          </a:p>
        </p:txBody>
      </p:sp>
      <p:sp>
        <p:nvSpPr>
          <p:cNvPr id="5" name="Slide Number Placeholder 4"/>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63</a:t>
            </a:fld>
            <a:endParaRPr lang="en-US" sz="12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8484778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46037"/>
            <a:ext cx="8229600" cy="1143000"/>
          </a:xfrm>
        </p:spPr>
        <p:txBody>
          <a:bodyPr/>
          <a:lstStyle/>
          <a:p>
            <a:r>
              <a:rPr lang="en-US" dirty="0"/>
              <a:t>Validation Procedures</a:t>
            </a:r>
          </a:p>
        </p:txBody>
      </p:sp>
      <p:sp>
        <p:nvSpPr>
          <p:cNvPr id="7" name="Text Placeholder 3"/>
          <p:cNvSpPr>
            <a:spLocks noGrp="1"/>
          </p:cNvSpPr>
          <p:nvPr>
            <p:ph type="body" idx="2"/>
          </p:nvPr>
        </p:nvSpPr>
        <p:spPr>
          <a:xfrm>
            <a:off x="139934" y="1250980"/>
            <a:ext cx="8864131" cy="5209293"/>
          </a:xfrm>
        </p:spPr>
        <p:txBody>
          <a:bodyPr/>
          <a:lstStyle/>
          <a:p>
            <a:pPr marL="355600" indent="0">
              <a:buNone/>
            </a:pPr>
            <a:r>
              <a:rPr lang="en-US" sz="2400" dirty="0"/>
              <a:t>There are no in-situ measurements of ice thickness in the Great Lakes or Hudson Bay, which are the primary areas for ABI ice products. </a:t>
            </a:r>
          </a:p>
          <a:p>
            <a:pPr marL="355600" indent="0">
              <a:buNone/>
            </a:pPr>
            <a:endParaRPr lang="en-US" sz="2400" dirty="0"/>
          </a:p>
          <a:p>
            <a:pPr marL="355600" indent="0">
              <a:buNone/>
            </a:pPr>
            <a:r>
              <a:rPr lang="en-US" sz="2400" dirty="0"/>
              <a:t>Therefore, ABI ice thickness is compared to National Ice Center ice charts (qualitatively), and the thickness data from other satellites (quantitatively).  </a:t>
            </a:r>
          </a:p>
          <a:p>
            <a:pPr marL="355600" indent="0">
              <a:buNone/>
            </a:pPr>
            <a:endParaRPr lang="en-US" sz="2400" dirty="0"/>
          </a:p>
          <a:p>
            <a:pPr marL="355600" indent="0">
              <a:buNone/>
            </a:pPr>
            <a:r>
              <a:rPr lang="en-US" sz="2400" dirty="0"/>
              <a:t>Note that the requirement is for correct classification in three categories: ice free, first-year ice, and older ice. In the Great Lakes and Hudson Bay, all ice is first-year ice! Meeting that requirement is relatively easy, so we have chosen to validate many more age categories as well as ice thickness. </a:t>
            </a:r>
            <a:endParaRPr lang="en-US" sz="2200" dirty="0"/>
          </a:p>
        </p:txBody>
      </p:sp>
      <p:sp>
        <p:nvSpPr>
          <p:cNvPr id="8" name="Slide Number Placeholder 4"/>
          <p:cNvSpPr>
            <a:spLocks noGrp="1"/>
          </p:cNvSpPr>
          <p:nvPr>
            <p:ph type="sldNum" idx="12"/>
          </p:nvPr>
        </p:nvSpPr>
        <p:spPr>
          <a:xfrm>
            <a:off x="6553204" y="6356353"/>
            <a:ext cx="2133599" cy="365099"/>
          </a:xfrm>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64</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6351222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1152206" y="124184"/>
            <a:ext cx="6520440" cy="1143001"/>
          </a:xfrm>
        </p:spPr>
        <p:txBody>
          <a:bodyPr/>
          <a:lstStyle/>
          <a:p>
            <a:pPr eaLnBrk="1" hangingPunct="1"/>
            <a:r>
              <a:rPr lang="en-US" altLang="zh-CN" sz="2400" b="1" dirty="0">
                <a:latin typeface="Book Antiqua" charset="0"/>
                <a:ea typeface="宋体" charset="0"/>
                <a:cs typeface="宋体" charset="0"/>
              </a:rPr>
              <a:t>Sea and Lake Ice Thickness Product Validation: NOAA-19 </a:t>
            </a:r>
            <a:r>
              <a:rPr lang="en-US" altLang="zh-CN" sz="2400" b="1" dirty="0" err="1">
                <a:latin typeface="Book Antiqua" charset="0"/>
                <a:ea typeface="宋体" charset="0"/>
                <a:cs typeface="宋体" charset="0"/>
              </a:rPr>
              <a:t>vs</a:t>
            </a:r>
            <a:r>
              <a:rPr lang="en-US" altLang="zh-CN" sz="2400" b="1" dirty="0">
                <a:latin typeface="Book Antiqua" charset="0"/>
                <a:ea typeface="宋体" charset="0"/>
                <a:cs typeface="宋体" charset="0"/>
              </a:rPr>
              <a:t> GOES-16 ABI</a:t>
            </a:r>
            <a:endParaRPr lang="en-US" altLang="zh-CN" sz="2400" b="1" dirty="0">
              <a:solidFill>
                <a:srgbClr val="FFFF00"/>
              </a:solidFill>
              <a:latin typeface="Book Antiqua" charset="0"/>
              <a:ea typeface="宋体" charset="0"/>
              <a:cs typeface="宋体" charset="0"/>
            </a:endParaRPr>
          </a:p>
        </p:txBody>
      </p:sp>
      <p:sp>
        <p:nvSpPr>
          <p:cNvPr id="9" name="Text Box 11"/>
          <p:cNvSpPr txBox="1">
            <a:spLocks noChangeArrowheads="1"/>
          </p:cNvSpPr>
          <p:nvPr/>
        </p:nvSpPr>
        <p:spPr bwMode="auto">
          <a:xfrm>
            <a:off x="152400" y="1270485"/>
            <a:ext cx="88836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ltLang="zh-CN" sz="1800" dirty="0">
                <a:solidFill>
                  <a:srgbClr val="FFFFFF"/>
                </a:solidFill>
                <a:latin typeface="Arial" charset="0"/>
                <a:ea typeface="宋体" charset="0"/>
                <a:cs typeface="宋体" charset="0"/>
              </a:rPr>
              <a:t>Comparison of NOAA-19 with GOES-16 ABI Framework (</a:t>
            </a:r>
            <a:r>
              <a:rPr lang="en-US" altLang="zh-CN" sz="1800" b="1" i="1" dirty="0">
                <a:solidFill>
                  <a:srgbClr val="29FF29"/>
                </a:solidFill>
                <a:latin typeface="Arial" charset="0"/>
                <a:ea typeface="宋体" charset="0"/>
                <a:cs typeface="宋体" charset="0"/>
              </a:rPr>
              <a:t>Feb 1-28, 2018</a:t>
            </a:r>
            <a:r>
              <a:rPr lang="en-US" altLang="zh-CN" sz="1800" dirty="0">
                <a:solidFill>
                  <a:srgbClr val="FFFFFF"/>
                </a:solidFill>
                <a:latin typeface="Arial" charset="0"/>
                <a:ea typeface="宋体" charset="0"/>
                <a:cs typeface="宋体" charset="0"/>
              </a:rPr>
              <a:t>)</a:t>
            </a:r>
          </a:p>
        </p:txBody>
      </p:sp>
      <p:pic>
        <p:nvPicPr>
          <p:cNvPr id="10" name="Picture 9" descr="APPx_20180299_icethk.dat.thkval_img_map.ep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1043" y="1599515"/>
            <a:ext cx="2011363" cy="2011362"/>
          </a:xfrm>
          <a:prstGeom prst="rect">
            <a:avLst/>
          </a:prstGeom>
          <a:solidFill>
            <a:schemeClr val="bg1"/>
          </a:solidFill>
        </p:spPr>
      </p:pic>
      <p:pic>
        <p:nvPicPr>
          <p:cNvPr id="11" name="Picture 10" descr="GOESR_ABI_FW_20180299_icethk.dat.thkval_img_map.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05838" y="1612608"/>
            <a:ext cx="2011363" cy="2011362"/>
          </a:xfrm>
          <a:prstGeom prst="rect">
            <a:avLst/>
          </a:prstGeom>
          <a:solidFill>
            <a:schemeClr val="bg1"/>
          </a:solidFill>
        </p:spPr>
      </p:pic>
      <p:pic>
        <p:nvPicPr>
          <p:cNvPr id="12" name="Picture 11" descr="APPx_vs_GOESR_ABI_FW_20180299_icethk.dat.thkval_img_map.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96983" y="1599515"/>
            <a:ext cx="2011363" cy="2011362"/>
          </a:xfrm>
          <a:prstGeom prst="rect">
            <a:avLst/>
          </a:prstGeom>
          <a:solidFill>
            <a:schemeClr val="bg1"/>
          </a:solidFill>
        </p:spPr>
      </p:pic>
      <p:pic>
        <p:nvPicPr>
          <p:cNvPr id="13" name="Picture 12" descr="APPx_vs_GOESR_ABI_FW_20180299_icethk.dat.thkval_img_his.eps"/>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62335" y="1599515"/>
            <a:ext cx="2555875" cy="2016125"/>
          </a:xfrm>
          <a:prstGeom prst="rect">
            <a:avLst/>
          </a:prstGeom>
          <a:solidFill>
            <a:schemeClr val="bg1"/>
          </a:solidFill>
        </p:spPr>
      </p:pic>
      <p:sp>
        <p:nvSpPr>
          <p:cNvPr id="14" name="TextBox 13"/>
          <p:cNvSpPr txBox="1"/>
          <p:nvPr/>
        </p:nvSpPr>
        <p:spPr>
          <a:xfrm>
            <a:off x="104746" y="3707297"/>
            <a:ext cx="8928100" cy="276225"/>
          </a:xfrm>
          <a:prstGeom prst="rect">
            <a:avLst/>
          </a:prstGeom>
          <a:noFill/>
        </p:spPr>
        <p:txBody>
          <a:bodyPr>
            <a:spAutoFit/>
          </a:bodyPr>
          <a:lstStyle/>
          <a:p>
            <a:pPr>
              <a:defRPr/>
            </a:pPr>
            <a:r>
              <a:rPr lang="en-US" sz="1200" b="1" dirty="0">
                <a:solidFill>
                  <a:schemeClr val="bg2">
                    <a:lumMod val="20000"/>
                    <a:lumOff val="80000"/>
                  </a:schemeClr>
                </a:solidFill>
              </a:rPr>
              <a:t>NOAA-19                               GOES-16 ABI                          NOAA-19 minus GOES-16 ABI    Difference histogram</a:t>
            </a:r>
          </a:p>
        </p:txBody>
      </p:sp>
      <p:graphicFrame>
        <p:nvGraphicFramePr>
          <p:cNvPr id="15" name="Table 14"/>
          <p:cNvGraphicFramePr>
            <a:graphicFrameLocks noGrp="1"/>
          </p:cNvGraphicFramePr>
          <p:nvPr>
            <p:extLst>
              <p:ext uri="{D42A27DB-BD31-4B8C-83A1-F6EECF244321}">
                <p14:modId xmlns:p14="http://schemas.microsoft.com/office/powerpoint/2010/main" val="3457214375"/>
              </p:ext>
            </p:extLst>
          </p:nvPr>
        </p:nvGraphicFramePr>
        <p:xfrm>
          <a:off x="120597" y="4129393"/>
          <a:ext cx="8928991" cy="2036440"/>
        </p:xfrm>
        <a:graphic>
          <a:graphicData uri="http://schemas.openxmlformats.org/drawingml/2006/table">
            <a:tbl>
              <a:tblPr firstRow="1" bandRow="1">
                <a:tableStyleId>{35758FB7-9AC5-4552-8A53-C91805E547FA}</a:tableStyleId>
              </a:tblPr>
              <a:tblGrid>
                <a:gridCol w="1944216">
                  <a:extLst>
                    <a:ext uri="{9D8B030D-6E8A-4147-A177-3AD203B41FA5}">
                      <a16:colId xmlns:a16="http://schemas.microsoft.com/office/drawing/2014/main" val="20000"/>
                    </a:ext>
                  </a:extLst>
                </a:gridCol>
                <a:gridCol w="1476164">
                  <a:extLst>
                    <a:ext uri="{9D8B030D-6E8A-4147-A177-3AD203B41FA5}">
                      <a16:colId xmlns:a16="http://schemas.microsoft.com/office/drawing/2014/main" val="20001"/>
                    </a:ext>
                  </a:extLst>
                </a:gridCol>
                <a:gridCol w="1584176">
                  <a:extLst>
                    <a:ext uri="{9D8B030D-6E8A-4147-A177-3AD203B41FA5}">
                      <a16:colId xmlns:a16="http://schemas.microsoft.com/office/drawing/2014/main" val="20002"/>
                    </a:ext>
                  </a:extLst>
                </a:gridCol>
                <a:gridCol w="3924435">
                  <a:extLst>
                    <a:ext uri="{9D8B030D-6E8A-4147-A177-3AD203B41FA5}">
                      <a16:colId xmlns:a16="http://schemas.microsoft.com/office/drawing/2014/main" val="20003"/>
                    </a:ext>
                  </a:extLst>
                </a:gridCol>
              </a:tblGrid>
              <a:tr h="360040">
                <a:tc>
                  <a:txBody>
                    <a:bodyPr/>
                    <a:lstStyle/>
                    <a:p>
                      <a:r>
                        <a:rPr lang="en-US" sz="1400" dirty="0"/>
                        <a:t>Ice</a:t>
                      </a:r>
                      <a:r>
                        <a:rPr lang="en-US" sz="1400" baseline="0" dirty="0"/>
                        <a:t> thickness (m)</a:t>
                      </a:r>
                      <a:endParaRPr lang="en-US" sz="1400" dirty="0">
                        <a:solidFill>
                          <a:schemeClr val="bg1">
                            <a:lumMod val="75000"/>
                          </a:schemeClr>
                        </a:solidFill>
                      </a:endParaRPr>
                    </a:p>
                  </a:txBody>
                  <a:tcPr/>
                </a:tc>
                <a:tc>
                  <a:txBody>
                    <a:bodyPr/>
                    <a:lstStyle/>
                    <a:p>
                      <a:r>
                        <a:rPr lang="en-US" sz="1400" dirty="0">
                          <a:solidFill>
                            <a:schemeClr val="lt1"/>
                          </a:solidFill>
                        </a:rPr>
                        <a:t>NOAA-19</a:t>
                      </a:r>
                      <a:endParaRPr lang="en-US" sz="1400" dirty="0">
                        <a:solidFill>
                          <a:schemeClr val="accent4"/>
                        </a:solidFill>
                      </a:endParaRPr>
                    </a:p>
                  </a:txBody>
                  <a:tcPr/>
                </a:tc>
                <a:tc>
                  <a:txBody>
                    <a:bodyPr/>
                    <a:lstStyle/>
                    <a:p>
                      <a:r>
                        <a:rPr lang="en-US" sz="1400" dirty="0"/>
                        <a:t>GOES-16</a:t>
                      </a:r>
                      <a:r>
                        <a:rPr lang="en-US" sz="1400" baseline="0" dirty="0"/>
                        <a:t> ABI</a:t>
                      </a:r>
                      <a:endParaRPr lang="en-US" sz="1400" dirty="0">
                        <a:solidFill>
                          <a:schemeClr val="accent4"/>
                        </a:solidFill>
                      </a:endParaRPr>
                    </a:p>
                  </a:txBody>
                  <a:tcPr/>
                </a:tc>
                <a:tc>
                  <a:txBody>
                    <a:bodyPr/>
                    <a:lstStyle/>
                    <a:p>
                      <a:r>
                        <a:rPr lang="en-US" sz="1400" dirty="0">
                          <a:solidFill>
                            <a:srgbClr val="000000"/>
                          </a:solidFill>
                        </a:rPr>
                        <a:t>Difference :</a:t>
                      </a:r>
                      <a:r>
                        <a:rPr lang="en-US" sz="1400" baseline="0" dirty="0">
                          <a:solidFill>
                            <a:srgbClr val="000000"/>
                          </a:solidFill>
                        </a:rPr>
                        <a:t> </a:t>
                      </a:r>
                      <a:r>
                        <a:rPr lang="en-US" sz="1400" dirty="0">
                          <a:solidFill>
                            <a:srgbClr val="000000"/>
                          </a:solidFill>
                        </a:rPr>
                        <a:t>ABS(GOES-16 minus NOAA-19)</a:t>
                      </a:r>
                    </a:p>
                  </a:txBody>
                  <a:tcPr>
                    <a:solidFill>
                      <a:schemeClr val="accent2">
                        <a:lumMod val="20000"/>
                        <a:lumOff val="80000"/>
                      </a:schemeClr>
                    </a:solidFill>
                  </a:tcPr>
                </a:tc>
                <a:extLst>
                  <a:ext uri="{0D108BD9-81ED-4DB2-BD59-A6C34878D82A}">
                    <a16:rowId xmlns:a16="http://schemas.microsoft.com/office/drawing/2014/main" val="10000"/>
                  </a:ext>
                </a:extLst>
              </a:tr>
              <a:tr h="335280">
                <a:tc>
                  <a:txBody>
                    <a:bodyPr/>
                    <a:lstStyle/>
                    <a:p>
                      <a:r>
                        <a:rPr lang="en-US" sz="1600" dirty="0"/>
                        <a:t>Mean</a:t>
                      </a:r>
                    </a:p>
                  </a:txBody>
                  <a:tcPr/>
                </a:tc>
                <a:tc>
                  <a:txBody>
                    <a:bodyPr/>
                    <a:lstStyle/>
                    <a:p>
                      <a:r>
                        <a:rPr lang="en-US" sz="1600" dirty="0"/>
                        <a:t>1.42</a:t>
                      </a:r>
                    </a:p>
                  </a:txBody>
                  <a:tcPr/>
                </a:tc>
                <a:tc>
                  <a:txBody>
                    <a:bodyPr/>
                    <a:lstStyle/>
                    <a:p>
                      <a:r>
                        <a:rPr lang="en-US" sz="1600" dirty="0"/>
                        <a:t>1.43</a:t>
                      </a:r>
                    </a:p>
                  </a:txBody>
                  <a:tcPr/>
                </a:tc>
                <a:tc>
                  <a:txBody>
                    <a:bodyPr/>
                    <a:lstStyle/>
                    <a:p>
                      <a:r>
                        <a:rPr lang="en-US" sz="1600" dirty="0"/>
                        <a:t> 0.02 (1.41%) in terms of APP-x mean</a:t>
                      </a:r>
                    </a:p>
                  </a:txBody>
                  <a:tcPr>
                    <a:solidFill>
                      <a:schemeClr val="accent2">
                        <a:lumMod val="20000"/>
                        <a:lumOff val="80000"/>
                      </a:schemeClr>
                    </a:solidFill>
                  </a:tcPr>
                </a:tc>
                <a:extLst>
                  <a:ext uri="{0D108BD9-81ED-4DB2-BD59-A6C34878D82A}">
                    <a16:rowId xmlns:a16="http://schemas.microsoft.com/office/drawing/2014/main" val="10001"/>
                  </a:ext>
                </a:extLst>
              </a:tr>
              <a:tr h="335280">
                <a:tc>
                  <a:txBody>
                    <a:bodyPr/>
                    <a:lstStyle/>
                    <a:p>
                      <a:r>
                        <a:rPr lang="en-US" sz="1600" dirty="0"/>
                        <a:t>|Mean|</a:t>
                      </a:r>
                    </a:p>
                  </a:txBody>
                  <a:tcPr/>
                </a:tc>
                <a:tc>
                  <a:txBody>
                    <a:bodyPr/>
                    <a:lstStyle/>
                    <a:p>
                      <a:r>
                        <a:rPr lang="en-US" sz="1600" dirty="0"/>
                        <a:t>1.42</a:t>
                      </a:r>
                    </a:p>
                  </a:txBody>
                  <a:tcPr/>
                </a:tc>
                <a:tc>
                  <a:txBody>
                    <a:bodyPr/>
                    <a:lstStyle/>
                    <a:p>
                      <a:r>
                        <a:rPr lang="en-US" sz="1600" dirty="0"/>
                        <a:t>1.43</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aseline="0" dirty="0"/>
                        <a:t> 0.02</a:t>
                      </a:r>
                      <a:r>
                        <a:rPr lang="en-US" sz="1600" dirty="0"/>
                        <a:t> (1.41%) in terms of APP-x mean</a:t>
                      </a:r>
                    </a:p>
                  </a:txBody>
                  <a:tcPr>
                    <a:solidFill>
                      <a:schemeClr val="accent2">
                        <a:lumMod val="20000"/>
                        <a:lumOff val="80000"/>
                      </a:schemeClr>
                    </a:solidFill>
                  </a:tcPr>
                </a:tc>
                <a:extLst>
                  <a:ext uri="{0D108BD9-81ED-4DB2-BD59-A6C34878D82A}">
                    <a16:rowId xmlns:a16="http://schemas.microsoft.com/office/drawing/2014/main" val="10005"/>
                  </a:ext>
                </a:extLst>
              </a:tr>
              <a:tr h="335280">
                <a:tc>
                  <a:txBody>
                    <a:bodyPr/>
                    <a:lstStyle/>
                    <a:p>
                      <a:r>
                        <a:rPr lang="en-US" sz="1600" dirty="0"/>
                        <a:t>STD</a:t>
                      </a:r>
                    </a:p>
                  </a:txBody>
                  <a:tcPr/>
                </a:tc>
                <a:tc>
                  <a:txBody>
                    <a:bodyPr/>
                    <a:lstStyle/>
                    <a:p>
                      <a:r>
                        <a:rPr lang="en-US" sz="1600" dirty="0"/>
                        <a:t>0.65</a:t>
                      </a:r>
                    </a:p>
                  </a:txBody>
                  <a:tcPr/>
                </a:tc>
                <a:tc>
                  <a:txBody>
                    <a:bodyPr/>
                    <a:lstStyle/>
                    <a:p>
                      <a:r>
                        <a:rPr lang="en-US" sz="1600" dirty="0"/>
                        <a:t>0.65</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a:t> 0.06 (4.23%) in terms of APP-x mean</a:t>
                      </a:r>
                    </a:p>
                  </a:txBody>
                  <a:tcPr>
                    <a:solidFill>
                      <a:schemeClr val="accent2">
                        <a:lumMod val="20000"/>
                        <a:lumOff val="80000"/>
                      </a:schemeClr>
                    </a:solidFill>
                  </a:tcPr>
                </a:tc>
                <a:extLst>
                  <a:ext uri="{0D108BD9-81ED-4DB2-BD59-A6C34878D82A}">
                    <a16:rowId xmlns:a16="http://schemas.microsoft.com/office/drawing/2014/main" val="10002"/>
                  </a:ext>
                </a:extLst>
              </a:tr>
              <a:tr h="335280">
                <a:tc>
                  <a:txBody>
                    <a:bodyPr/>
                    <a:lstStyle/>
                    <a:p>
                      <a:r>
                        <a:rPr lang="en-US" sz="1600" dirty="0"/>
                        <a:t>RMS</a:t>
                      </a:r>
                    </a:p>
                  </a:txBody>
                  <a:tcPr/>
                </a:tc>
                <a:tc>
                  <a:txBody>
                    <a:bodyPr/>
                    <a:lstStyle/>
                    <a:p>
                      <a:r>
                        <a:rPr lang="en-US" sz="1600" dirty="0"/>
                        <a:t>1.56</a:t>
                      </a:r>
                    </a:p>
                  </a:txBody>
                  <a:tcPr/>
                </a:tc>
                <a:tc>
                  <a:txBody>
                    <a:bodyPr/>
                    <a:lstStyle/>
                    <a:p>
                      <a:r>
                        <a:rPr lang="en-US" sz="1600" dirty="0"/>
                        <a:t>1.57</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a:t> 0.06 (4.23%) </a:t>
                      </a:r>
                      <a:r>
                        <a:rPr kumimoji="0" lang="en-US" sz="1600" b="0" i="0" u="none" strike="noStrike" kern="1200" cap="none" spc="0" normalizeH="0" baseline="0" noProof="0" dirty="0">
                          <a:ln>
                            <a:noFill/>
                          </a:ln>
                          <a:solidFill>
                            <a:srgbClr val="000000"/>
                          </a:solidFill>
                          <a:effectLst/>
                          <a:uLnTx/>
                          <a:uFillTx/>
                          <a:latin typeface="+mn-lt"/>
                          <a:ea typeface="+mn-ea"/>
                          <a:cs typeface="+mn-cs"/>
                        </a:rPr>
                        <a:t>in terms of APP-x mean</a:t>
                      </a:r>
                      <a:endParaRPr lang="en-US" sz="1600" dirty="0"/>
                    </a:p>
                  </a:txBody>
                  <a:tcPr>
                    <a:solidFill>
                      <a:schemeClr val="accent2">
                        <a:lumMod val="20000"/>
                        <a:lumOff val="80000"/>
                      </a:schemeClr>
                    </a:solidFill>
                  </a:tcPr>
                </a:tc>
                <a:extLst>
                  <a:ext uri="{0D108BD9-81ED-4DB2-BD59-A6C34878D82A}">
                    <a16:rowId xmlns:a16="http://schemas.microsoft.com/office/drawing/2014/main" val="10003"/>
                  </a:ext>
                </a:extLst>
              </a:tr>
              <a:tr h="335280">
                <a:tc>
                  <a:txBody>
                    <a:bodyPr/>
                    <a:lstStyle/>
                    <a:p>
                      <a:r>
                        <a:rPr lang="en-US" sz="1600" dirty="0"/>
                        <a:t>RMSE</a:t>
                      </a:r>
                    </a:p>
                  </a:txBody>
                  <a:tcPr/>
                </a:tc>
                <a:tc>
                  <a:txBody>
                    <a:bodyPr/>
                    <a:lstStyle/>
                    <a:p>
                      <a:r>
                        <a:rPr lang="en-US" sz="1600" dirty="0"/>
                        <a:t>0.65</a:t>
                      </a:r>
                    </a:p>
                  </a:txBody>
                  <a:tcPr/>
                </a:tc>
                <a:tc>
                  <a:txBody>
                    <a:bodyPr/>
                    <a:lstStyle/>
                    <a:p>
                      <a:r>
                        <a:rPr lang="en-US" sz="1600" dirty="0"/>
                        <a:t>0.65</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a:t> 0.06 (4.23%) </a:t>
                      </a:r>
                      <a:r>
                        <a:rPr kumimoji="0" lang="en-US" sz="1600" b="0" i="0" u="none" strike="noStrike" kern="1200" cap="none" spc="0" normalizeH="0" baseline="0" noProof="0" dirty="0">
                          <a:ln>
                            <a:noFill/>
                          </a:ln>
                          <a:solidFill>
                            <a:srgbClr val="000000"/>
                          </a:solidFill>
                          <a:effectLst/>
                          <a:uLnTx/>
                          <a:uFillTx/>
                          <a:latin typeface="+mn-lt"/>
                          <a:ea typeface="+mn-ea"/>
                          <a:cs typeface="+mn-cs"/>
                        </a:rPr>
                        <a:t>in terms of APP-x mean</a:t>
                      </a:r>
                      <a:endParaRPr lang="en-US" sz="1600" dirty="0"/>
                    </a:p>
                  </a:txBody>
                  <a:tcPr>
                    <a:solidFill>
                      <a:schemeClr val="accent2">
                        <a:lumMod val="20000"/>
                        <a:lumOff val="80000"/>
                      </a:schemeClr>
                    </a:solidFill>
                  </a:tcPr>
                </a:tc>
                <a:extLst>
                  <a:ext uri="{0D108BD9-81ED-4DB2-BD59-A6C34878D82A}">
                    <a16:rowId xmlns:a16="http://schemas.microsoft.com/office/drawing/2014/main" val="10004"/>
                  </a:ext>
                </a:extLst>
              </a:tr>
            </a:tbl>
          </a:graphicData>
        </a:graphic>
      </p:graphicFrame>
      <p:sp>
        <p:nvSpPr>
          <p:cNvPr id="16" name="Slide Number Placeholder 3"/>
          <p:cNvSpPr>
            <a:spLocks noGrp="1"/>
          </p:cNvSpPr>
          <p:nvPr>
            <p:ph type="sldNum" idx="12"/>
          </p:nvPr>
        </p:nvSpPr>
        <p:spPr>
          <a:xfrm>
            <a:off x="6553200" y="6356350"/>
            <a:ext cx="2133599" cy="365125"/>
          </a:xfrm>
        </p:spPr>
        <p:txBody>
          <a:bodyPr/>
          <a:lstStyle/>
          <a:p>
            <a:pPr algn="r">
              <a:buSzPct val="25000"/>
            </a:pPr>
            <a:fld id="{00000000-1234-1234-1234-123412341234}" type="slidenum">
              <a:rPr lang="en-US" sz="1200" smtClean="0">
                <a:solidFill>
                  <a:srgbClr val="FFFFFF"/>
                </a:solidFill>
                <a:latin typeface="Calibri"/>
                <a:ea typeface="Calibri"/>
                <a:cs typeface="Calibri"/>
                <a:sym typeface="Calibri"/>
              </a:rPr>
              <a:pPr algn="r">
                <a:buSzPct val="25000"/>
              </a:pPr>
              <a:t>65</a:t>
            </a:fld>
            <a:endParaRPr lang="en-US" sz="1200"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41265003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Grp="1" noChangeArrowheads="1"/>
          </p:cNvSpPr>
          <p:nvPr>
            <p:ph type="title" idx="4294967295"/>
          </p:nvPr>
        </p:nvSpPr>
        <p:spPr>
          <a:xfrm>
            <a:off x="1222855" y="254788"/>
            <a:ext cx="6436698" cy="1143000"/>
          </a:xfrm>
        </p:spPr>
        <p:txBody>
          <a:bodyPr/>
          <a:lstStyle/>
          <a:p>
            <a:pPr eaLnBrk="1" hangingPunct="1"/>
            <a:r>
              <a:rPr lang="en-US" altLang="zh-CN" sz="2400" b="1" dirty="0">
                <a:latin typeface="Book Antiqua" charset="0"/>
                <a:ea typeface="宋体" charset="0"/>
                <a:cs typeface="宋体" charset="0"/>
              </a:rPr>
              <a:t>Sea and Lake Ice Age Product Validation: NOAA-19 </a:t>
            </a:r>
            <a:r>
              <a:rPr lang="en-US" altLang="zh-CN" sz="2400" b="1" dirty="0" err="1">
                <a:latin typeface="Book Antiqua" charset="0"/>
                <a:ea typeface="宋体" charset="0"/>
                <a:cs typeface="宋体" charset="0"/>
              </a:rPr>
              <a:t>vs</a:t>
            </a:r>
            <a:r>
              <a:rPr lang="en-US" altLang="zh-CN" sz="2400" b="1" dirty="0">
                <a:latin typeface="Book Antiqua" charset="0"/>
                <a:ea typeface="宋体" charset="0"/>
                <a:cs typeface="宋体" charset="0"/>
              </a:rPr>
              <a:t> GOES-16 ABI</a:t>
            </a:r>
            <a:endParaRPr lang="en-US" altLang="zh-CN" sz="2400" b="1" dirty="0">
              <a:solidFill>
                <a:srgbClr val="FFFF00"/>
              </a:solidFill>
              <a:latin typeface="Book Antiqua" charset="0"/>
              <a:ea typeface="宋体" charset="0"/>
              <a:cs typeface="宋体" charset="0"/>
            </a:endParaRPr>
          </a:p>
        </p:txBody>
      </p:sp>
      <p:sp>
        <p:nvSpPr>
          <p:cNvPr id="57348" name="Text Box 11"/>
          <p:cNvSpPr txBox="1">
            <a:spLocks noChangeArrowheads="1"/>
          </p:cNvSpPr>
          <p:nvPr/>
        </p:nvSpPr>
        <p:spPr bwMode="auto">
          <a:xfrm>
            <a:off x="152400" y="1324359"/>
            <a:ext cx="8991600" cy="18928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ltLang="zh-CN" sz="1800" dirty="0">
                <a:solidFill>
                  <a:srgbClr val="FFFFFF"/>
                </a:solidFill>
                <a:latin typeface="Arial" charset="0"/>
                <a:ea typeface="宋体" charset="0"/>
                <a:cs typeface="宋体" charset="0"/>
              </a:rPr>
              <a:t>Ice age category: </a:t>
            </a:r>
            <a:r>
              <a:rPr lang="en-US" altLang="zh-CN" sz="1600" dirty="0">
                <a:solidFill>
                  <a:srgbClr val="FFFFFF"/>
                </a:solidFill>
                <a:latin typeface="Arial" charset="0"/>
                <a:ea typeface="宋体" charset="0"/>
                <a:cs typeface="宋体" charset="0"/>
              </a:rPr>
              <a:t>Ice free (&lt;=0.001m), New ice (0.001~0.10m), Grey ice (0.10~0.15m),</a:t>
            </a:r>
          </a:p>
          <a:p>
            <a:pPr eaLnBrk="1" hangingPunct="1">
              <a:spcBef>
                <a:spcPct val="50000"/>
              </a:spcBef>
            </a:pPr>
            <a:r>
              <a:rPr lang="en-US" altLang="zh-CN" sz="1600" dirty="0">
                <a:solidFill>
                  <a:srgbClr val="FFFFFF"/>
                </a:solidFill>
                <a:latin typeface="Arial" charset="0"/>
                <a:ea typeface="宋体" charset="0"/>
                <a:cs typeface="宋体" charset="0"/>
              </a:rPr>
              <a:t>                             Grey-white ice (0.15~0.30m), Thin first-year (FY) ice (0.30~0.70m), </a:t>
            </a:r>
          </a:p>
          <a:p>
            <a:pPr eaLnBrk="1" hangingPunct="1">
              <a:spcBef>
                <a:spcPct val="50000"/>
              </a:spcBef>
            </a:pPr>
            <a:r>
              <a:rPr lang="en-US" altLang="zh-CN" sz="1600" dirty="0">
                <a:solidFill>
                  <a:srgbClr val="FFFFFF"/>
                </a:solidFill>
                <a:latin typeface="Arial" charset="0"/>
                <a:ea typeface="宋体" charset="0"/>
                <a:cs typeface="宋体" charset="0"/>
              </a:rPr>
              <a:t>                             Median first-year (FY) ice (0.70~1.20m), Thick first-year (FY) ice (1.20~1.80m), </a:t>
            </a:r>
          </a:p>
          <a:p>
            <a:pPr eaLnBrk="1" hangingPunct="1">
              <a:spcBef>
                <a:spcPct val="50000"/>
              </a:spcBef>
            </a:pPr>
            <a:r>
              <a:rPr lang="en-US" altLang="zh-CN" sz="1600" dirty="0">
                <a:solidFill>
                  <a:srgbClr val="FFFFFF"/>
                </a:solidFill>
                <a:latin typeface="Arial" charset="0"/>
                <a:ea typeface="宋体" charset="0"/>
                <a:cs typeface="宋体" charset="0"/>
              </a:rPr>
              <a:t>                             Older ice (&gt;=1.80m). </a:t>
            </a:r>
          </a:p>
          <a:p>
            <a:pPr eaLnBrk="1" hangingPunct="1">
              <a:spcBef>
                <a:spcPct val="50000"/>
              </a:spcBef>
            </a:pPr>
            <a:r>
              <a:rPr lang="en-US" altLang="zh-CN" sz="1800" b="1" dirty="0">
                <a:solidFill>
                  <a:srgbClr val="FFFF00"/>
                </a:solidFill>
                <a:latin typeface="Arial" charset="0"/>
                <a:ea typeface="宋体" charset="0"/>
                <a:cs typeface="宋体" charset="0"/>
              </a:rPr>
              <a:t>Mission requirement:  Ice free, First-year ice, older ice.</a:t>
            </a:r>
          </a:p>
        </p:txBody>
      </p:sp>
      <p:graphicFrame>
        <p:nvGraphicFramePr>
          <p:cNvPr id="10" name="Table 9"/>
          <p:cNvGraphicFramePr>
            <a:graphicFrameLocks noGrp="1"/>
          </p:cNvGraphicFramePr>
          <p:nvPr>
            <p:extLst>
              <p:ext uri="{D42A27DB-BD31-4B8C-83A1-F6EECF244321}">
                <p14:modId xmlns:p14="http://schemas.microsoft.com/office/powerpoint/2010/main" val="3480991494"/>
              </p:ext>
            </p:extLst>
          </p:nvPr>
        </p:nvGraphicFramePr>
        <p:xfrm>
          <a:off x="123860" y="3586073"/>
          <a:ext cx="8915394" cy="2702560"/>
        </p:xfrm>
        <a:graphic>
          <a:graphicData uri="http://schemas.openxmlformats.org/drawingml/2006/table">
            <a:tbl>
              <a:tblPr firstRow="1" bandRow="1">
                <a:tableStyleId>{5C22544A-7EE6-4342-B048-85BDC9FD1C3A}</a:tableStyleId>
              </a:tblPr>
              <a:tblGrid>
                <a:gridCol w="1039055">
                  <a:extLst>
                    <a:ext uri="{9D8B030D-6E8A-4147-A177-3AD203B41FA5}">
                      <a16:colId xmlns:a16="http://schemas.microsoft.com/office/drawing/2014/main" val="20000"/>
                    </a:ext>
                  </a:extLst>
                </a:gridCol>
                <a:gridCol w="770845">
                  <a:extLst>
                    <a:ext uri="{9D8B030D-6E8A-4147-A177-3AD203B41FA5}">
                      <a16:colId xmlns:a16="http://schemas.microsoft.com/office/drawing/2014/main" val="20001"/>
                    </a:ext>
                  </a:extLst>
                </a:gridCol>
                <a:gridCol w="770844">
                  <a:extLst>
                    <a:ext uri="{9D8B030D-6E8A-4147-A177-3AD203B41FA5}">
                      <a16:colId xmlns:a16="http://schemas.microsoft.com/office/drawing/2014/main" val="20002"/>
                    </a:ext>
                  </a:extLst>
                </a:gridCol>
                <a:gridCol w="904950">
                  <a:extLst>
                    <a:ext uri="{9D8B030D-6E8A-4147-A177-3AD203B41FA5}">
                      <a16:colId xmlns:a16="http://schemas.microsoft.com/office/drawing/2014/main" val="20003"/>
                    </a:ext>
                  </a:extLst>
                </a:gridCol>
                <a:gridCol w="692704">
                  <a:extLst>
                    <a:ext uri="{9D8B030D-6E8A-4147-A177-3AD203B41FA5}">
                      <a16:colId xmlns:a16="http://schemas.microsoft.com/office/drawing/2014/main" val="20004"/>
                    </a:ext>
                  </a:extLst>
                </a:gridCol>
                <a:gridCol w="212246">
                  <a:extLst>
                    <a:ext uri="{9D8B030D-6E8A-4147-A177-3AD203B41FA5}">
                      <a16:colId xmlns:a16="http://schemas.microsoft.com/office/drawing/2014/main" val="20005"/>
                    </a:ext>
                  </a:extLst>
                </a:gridCol>
                <a:gridCol w="904950">
                  <a:extLst>
                    <a:ext uri="{9D8B030D-6E8A-4147-A177-3AD203B41FA5}">
                      <a16:colId xmlns:a16="http://schemas.microsoft.com/office/drawing/2014/main" val="20006"/>
                    </a:ext>
                  </a:extLst>
                </a:gridCol>
                <a:gridCol w="904950">
                  <a:extLst>
                    <a:ext uri="{9D8B030D-6E8A-4147-A177-3AD203B41FA5}">
                      <a16:colId xmlns:a16="http://schemas.microsoft.com/office/drawing/2014/main" val="20007"/>
                    </a:ext>
                  </a:extLst>
                </a:gridCol>
                <a:gridCol w="346352">
                  <a:extLst>
                    <a:ext uri="{9D8B030D-6E8A-4147-A177-3AD203B41FA5}">
                      <a16:colId xmlns:a16="http://schemas.microsoft.com/office/drawing/2014/main" val="20008"/>
                    </a:ext>
                  </a:extLst>
                </a:gridCol>
                <a:gridCol w="558598">
                  <a:extLst>
                    <a:ext uri="{9D8B030D-6E8A-4147-A177-3AD203B41FA5}">
                      <a16:colId xmlns:a16="http://schemas.microsoft.com/office/drawing/2014/main" val="20009"/>
                    </a:ext>
                  </a:extLst>
                </a:gridCol>
                <a:gridCol w="904950">
                  <a:extLst>
                    <a:ext uri="{9D8B030D-6E8A-4147-A177-3AD203B41FA5}">
                      <a16:colId xmlns:a16="http://schemas.microsoft.com/office/drawing/2014/main" val="20010"/>
                    </a:ext>
                  </a:extLst>
                </a:gridCol>
                <a:gridCol w="904950">
                  <a:extLst>
                    <a:ext uri="{9D8B030D-6E8A-4147-A177-3AD203B41FA5}">
                      <a16:colId xmlns:a16="http://schemas.microsoft.com/office/drawing/2014/main" val="20011"/>
                    </a:ext>
                  </a:extLst>
                </a:gridCol>
              </a:tblGrid>
              <a:tr h="370840">
                <a:tc>
                  <a:txBody>
                    <a:bodyPr/>
                    <a:lstStyle/>
                    <a:p>
                      <a:endParaRPr lang="en-US" dirty="0"/>
                    </a:p>
                  </a:txBody>
                  <a:tcPr/>
                </a:tc>
                <a:tc>
                  <a:txBody>
                    <a:bodyPr/>
                    <a:lstStyle/>
                    <a:p>
                      <a:pPr algn="ctr"/>
                      <a:r>
                        <a:rPr lang="en-US" sz="1200" dirty="0"/>
                        <a:t>Total ice</a:t>
                      </a:r>
                    </a:p>
                  </a:txBody>
                  <a:tcPr/>
                </a:tc>
                <a:tc>
                  <a:txBody>
                    <a:bodyPr/>
                    <a:lstStyle/>
                    <a:p>
                      <a:pPr algn="ctr"/>
                      <a:r>
                        <a:rPr lang="en-US" sz="1200" dirty="0"/>
                        <a:t>Ice free</a:t>
                      </a:r>
                    </a:p>
                  </a:txBody>
                  <a:tcPr/>
                </a:tc>
                <a:tc>
                  <a:txBody>
                    <a:bodyPr/>
                    <a:lstStyle/>
                    <a:p>
                      <a:pPr algn="ctr"/>
                      <a:r>
                        <a:rPr lang="en-US" sz="1200" dirty="0"/>
                        <a:t>New Ice</a:t>
                      </a:r>
                    </a:p>
                  </a:txBody>
                  <a:tcPr/>
                </a:tc>
                <a:tc gridSpan="2">
                  <a:txBody>
                    <a:bodyPr/>
                    <a:lstStyle/>
                    <a:p>
                      <a:pPr algn="ctr"/>
                      <a:r>
                        <a:rPr lang="en-US" sz="1200" dirty="0"/>
                        <a:t>Grey ice</a:t>
                      </a:r>
                    </a:p>
                  </a:txBody>
                  <a:tcPr/>
                </a:tc>
                <a:tc hMerge="1">
                  <a:txBody>
                    <a:bodyPr/>
                    <a:lstStyle/>
                    <a:p>
                      <a:endParaRPr lang="en-US"/>
                    </a:p>
                  </a:txBody>
                  <a:tcPr/>
                </a:tc>
                <a:tc>
                  <a:txBody>
                    <a:bodyPr/>
                    <a:lstStyle/>
                    <a:p>
                      <a:r>
                        <a:rPr lang="en-US" sz="1200" dirty="0"/>
                        <a:t>Grey-white ice</a:t>
                      </a:r>
                    </a:p>
                  </a:txBody>
                  <a:tcPr/>
                </a:tc>
                <a:tc>
                  <a:txBody>
                    <a:bodyPr/>
                    <a:lstStyle/>
                    <a:p>
                      <a:r>
                        <a:rPr lang="en-US" sz="1200" dirty="0"/>
                        <a:t>Thin FY ice</a:t>
                      </a:r>
                    </a:p>
                  </a:txBody>
                  <a:tcPr/>
                </a:tc>
                <a:tc gridSpan="2">
                  <a:txBody>
                    <a:bodyPr/>
                    <a:lstStyle/>
                    <a:p>
                      <a:r>
                        <a:rPr lang="en-US" sz="1200" dirty="0"/>
                        <a:t>Median FY ice</a:t>
                      </a:r>
                    </a:p>
                  </a:txBody>
                  <a:tcPr/>
                </a:tc>
                <a:tc hMerge="1">
                  <a:txBody>
                    <a:bodyPr/>
                    <a:lstStyle/>
                    <a:p>
                      <a:endParaRPr lang="en-US"/>
                    </a:p>
                  </a:txBody>
                  <a:tcPr/>
                </a:tc>
                <a:tc>
                  <a:txBody>
                    <a:bodyPr/>
                    <a:lstStyle/>
                    <a:p>
                      <a:r>
                        <a:rPr lang="en-US" sz="1200" dirty="0"/>
                        <a:t>Thick FY ice</a:t>
                      </a:r>
                    </a:p>
                  </a:txBody>
                  <a:tcPr/>
                </a:tc>
                <a:tc>
                  <a:txBody>
                    <a:bodyPr/>
                    <a:lstStyle/>
                    <a:p>
                      <a:r>
                        <a:rPr lang="en-US" sz="1200" dirty="0"/>
                        <a:t>Older</a:t>
                      </a:r>
                      <a:r>
                        <a:rPr lang="en-US" sz="1200" baseline="0" dirty="0"/>
                        <a:t> ice</a:t>
                      </a:r>
                      <a:endParaRPr lang="en-US" sz="1200" dirty="0"/>
                    </a:p>
                  </a:txBody>
                  <a:tcPr/>
                </a:tc>
                <a:extLst>
                  <a:ext uri="{0D108BD9-81ED-4DB2-BD59-A6C34878D82A}">
                    <a16:rowId xmlns:a16="http://schemas.microsoft.com/office/drawing/2014/main" val="10000"/>
                  </a:ext>
                </a:extLst>
              </a:tr>
              <a:tr h="277232">
                <a:tc>
                  <a:txBody>
                    <a:bodyPr/>
                    <a:lstStyle/>
                    <a:p>
                      <a:endParaRPr lang="en-US" dirty="0"/>
                    </a:p>
                  </a:txBody>
                  <a:tcPr/>
                </a:tc>
                <a:tc gridSpan="11">
                  <a:txBody>
                    <a:bodyPr/>
                    <a:lstStyle/>
                    <a:p>
                      <a:pPr algn="ctr"/>
                      <a:r>
                        <a:rPr lang="en-US" sz="1200" dirty="0"/>
                        <a:t>Number of total Pixels </a:t>
                      </a:r>
                    </a:p>
                  </a:txBody>
                  <a:tcPr/>
                </a:tc>
                <a:tc hMerge="1">
                  <a:txBody>
                    <a:bodyPr/>
                    <a:lstStyle/>
                    <a:p>
                      <a:pPr algn="ctr"/>
                      <a:endParaRPr lang="en-US" sz="1200" dirty="0"/>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1"/>
                  </a:ext>
                </a:extLst>
              </a:tr>
              <a:tr h="370840">
                <a:tc>
                  <a:txBody>
                    <a:bodyPr/>
                    <a:lstStyle/>
                    <a:p>
                      <a:r>
                        <a:rPr lang="en-US" sz="1400" dirty="0"/>
                        <a:t>NOAA-19</a:t>
                      </a:r>
                    </a:p>
                  </a:txBody>
                  <a:tcPr/>
                </a:tc>
                <a:tc>
                  <a:txBody>
                    <a:bodyPr/>
                    <a:lstStyle/>
                    <a:p>
                      <a:pPr algn="ctr"/>
                      <a:r>
                        <a:rPr lang="en-US" sz="1200" dirty="0"/>
                        <a:t>27512</a:t>
                      </a:r>
                    </a:p>
                  </a:txBody>
                  <a:tcPr/>
                </a:tc>
                <a:tc>
                  <a:txBody>
                    <a:bodyPr/>
                    <a:lstStyle/>
                    <a:p>
                      <a:pPr algn="ctr"/>
                      <a:r>
                        <a:rPr lang="en-US" sz="1200" dirty="0"/>
                        <a:t>0</a:t>
                      </a:r>
                    </a:p>
                  </a:txBody>
                  <a:tcPr/>
                </a:tc>
                <a:tc>
                  <a:txBody>
                    <a:bodyPr/>
                    <a:lstStyle/>
                    <a:p>
                      <a:pPr algn="ctr"/>
                      <a:r>
                        <a:rPr lang="en-US" sz="1200" dirty="0"/>
                        <a:t>2148</a:t>
                      </a:r>
                    </a:p>
                  </a:txBody>
                  <a:tcPr/>
                </a:tc>
                <a:tc gridSpan="2">
                  <a:txBody>
                    <a:bodyPr/>
                    <a:lstStyle/>
                    <a:p>
                      <a:pPr algn="ctr"/>
                      <a:r>
                        <a:rPr lang="en-US" sz="1200" dirty="0"/>
                        <a:t>255</a:t>
                      </a:r>
                    </a:p>
                  </a:txBody>
                  <a:tcPr/>
                </a:tc>
                <a:tc hMerge="1">
                  <a:txBody>
                    <a:bodyPr/>
                    <a:lstStyle/>
                    <a:p>
                      <a:endParaRPr lang="en-US"/>
                    </a:p>
                  </a:txBody>
                  <a:tcPr/>
                </a:tc>
                <a:tc>
                  <a:txBody>
                    <a:bodyPr/>
                    <a:lstStyle/>
                    <a:p>
                      <a:pPr algn="ctr"/>
                      <a:r>
                        <a:rPr lang="en-US" sz="1200" dirty="0"/>
                        <a:t>350</a:t>
                      </a:r>
                    </a:p>
                  </a:txBody>
                  <a:tcPr/>
                </a:tc>
                <a:tc>
                  <a:txBody>
                    <a:bodyPr/>
                    <a:lstStyle/>
                    <a:p>
                      <a:pPr algn="ctr"/>
                      <a:r>
                        <a:rPr lang="en-US" sz="1200" dirty="0"/>
                        <a:t>2402</a:t>
                      </a:r>
                    </a:p>
                  </a:txBody>
                  <a:tcPr/>
                </a:tc>
                <a:tc gridSpan="2">
                  <a:txBody>
                    <a:bodyPr/>
                    <a:lstStyle/>
                    <a:p>
                      <a:pPr algn="ctr"/>
                      <a:r>
                        <a:rPr lang="en-US" sz="1200" dirty="0"/>
                        <a:t>743</a:t>
                      </a:r>
                    </a:p>
                  </a:txBody>
                  <a:tcPr/>
                </a:tc>
                <a:tc hMerge="1">
                  <a:txBody>
                    <a:bodyPr/>
                    <a:lstStyle/>
                    <a:p>
                      <a:endParaRPr lang="en-US"/>
                    </a:p>
                  </a:txBody>
                  <a:tcPr/>
                </a:tc>
                <a:tc>
                  <a:txBody>
                    <a:bodyPr/>
                    <a:lstStyle/>
                    <a:p>
                      <a:pPr algn="ctr"/>
                      <a:r>
                        <a:rPr lang="en-US" sz="1200" dirty="0"/>
                        <a:t>13697</a:t>
                      </a:r>
                    </a:p>
                  </a:txBody>
                  <a:tcPr/>
                </a:tc>
                <a:tc>
                  <a:txBody>
                    <a:bodyPr/>
                    <a:lstStyle/>
                    <a:p>
                      <a:pPr algn="ctr"/>
                      <a:r>
                        <a:rPr lang="en-US" sz="1200" dirty="0"/>
                        <a:t>7917</a:t>
                      </a:r>
                    </a:p>
                  </a:txBody>
                  <a:tcPr/>
                </a:tc>
                <a:extLst>
                  <a:ext uri="{0D108BD9-81ED-4DB2-BD59-A6C34878D82A}">
                    <a16:rowId xmlns:a16="http://schemas.microsoft.com/office/drawing/2014/main" val="10002"/>
                  </a:ext>
                </a:extLst>
              </a:tr>
              <a:tr h="370840">
                <a:tc>
                  <a:txBody>
                    <a:bodyPr/>
                    <a:lstStyle/>
                    <a:p>
                      <a:r>
                        <a:rPr lang="en-US" sz="1400" dirty="0"/>
                        <a:t>GOES-16</a:t>
                      </a:r>
                    </a:p>
                  </a:txBody>
                  <a:tcPr/>
                </a:tc>
                <a:tc>
                  <a:txBody>
                    <a:bodyPr/>
                    <a:lstStyle/>
                    <a:p>
                      <a:pPr algn="ctr"/>
                      <a:r>
                        <a:rPr lang="en-US" sz="1200" dirty="0"/>
                        <a:t>27512</a:t>
                      </a:r>
                    </a:p>
                  </a:txBody>
                  <a:tcPr/>
                </a:tc>
                <a:tc>
                  <a:txBody>
                    <a:bodyPr/>
                    <a:lstStyle/>
                    <a:p>
                      <a:pPr algn="ctr"/>
                      <a:r>
                        <a:rPr lang="en-US" sz="1200" dirty="0"/>
                        <a:t>0</a:t>
                      </a:r>
                    </a:p>
                  </a:txBody>
                  <a:tcPr/>
                </a:tc>
                <a:tc>
                  <a:txBody>
                    <a:bodyPr/>
                    <a:lstStyle/>
                    <a:p>
                      <a:pPr algn="ctr"/>
                      <a:r>
                        <a:rPr lang="en-US" sz="1200" dirty="0"/>
                        <a:t>2148</a:t>
                      </a:r>
                    </a:p>
                  </a:txBody>
                  <a:tcPr/>
                </a:tc>
                <a:tc gridSpan="2">
                  <a:txBody>
                    <a:bodyPr/>
                    <a:lstStyle/>
                    <a:p>
                      <a:pPr algn="ctr"/>
                      <a:r>
                        <a:rPr lang="en-US" sz="1200" dirty="0"/>
                        <a:t>255</a:t>
                      </a:r>
                    </a:p>
                  </a:txBody>
                  <a:tcPr/>
                </a:tc>
                <a:tc hMerge="1">
                  <a:txBody>
                    <a:bodyPr/>
                    <a:lstStyle/>
                    <a:p>
                      <a:endParaRPr lang="en-US"/>
                    </a:p>
                  </a:txBody>
                  <a:tcPr/>
                </a:tc>
                <a:tc>
                  <a:txBody>
                    <a:bodyPr/>
                    <a:lstStyle/>
                    <a:p>
                      <a:pPr algn="ctr"/>
                      <a:r>
                        <a:rPr lang="en-US" sz="1200" dirty="0"/>
                        <a:t>350</a:t>
                      </a:r>
                    </a:p>
                  </a:txBody>
                  <a:tcPr/>
                </a:tc>
                <a:tc>
                  <a:txBody>
                    <a:bodyPr/>
                    <a:lstStyle/>
                    <a:p>
                      <a:pPr algn="ctr"/>
                      <a:r>
                        <a:rPr lang="en-US" sz="1200" dirty="0"/>
                        <a:t>2402</a:t>
                      </a:r>
                    </a:p>
                  </a:txBody>
                  <a:tcPr/>
                </a:tc>
                <a:tc gridSpan="2">
                  <a:txBody>
                    <a:bodyPr/>
                    <a:lstStyle/>
                    <a:p>
                      <a:pPr algn="ctr"/>
                      <a:r>
                        <a:rPr lang="en-US" sz="1200" dirty="0"/>
                        <a:t>743</a:t>
                      </a:r>
                    </a:p>
                  </a:txBody>
                  <a:tcPr/>
                </a:tc>
                <a:tc hMerge="1">
                  <a:txBody>
                    <a:bodyPr/>
                    <a:lstStyle/>
                    <a:p>
                      <a:endParaRPr lang="en-US"/>
                    </a:p>
                  </a:txBody>
                  <a:tcPr/>
                </a:tc>
                <a:tc>
                  <a:txBody>
                    <a:bodyPr/>
                    <a:lstStyle/>
                    <a:p>
                      <a:pPr algn="ctr"/>
                      <a:r>
                        <a:rPr lang="en-US" sz="1200" dirty="0"/>
                        <a:t>13480</a:t>
                      </a:r>
                    </a:p>
                  </a:txBody>
                  <a:tcPr/>
                </a:tc>
                <a:tc>
                  <a:txBody>
                    <a:bodyPr/>
                    <a:lstStyle/>
                    <a:p>
                      <a:pPr algn="ctr"/>
                      <a:r>
                        <a:rPr lang="en-US" sz="1200" dirty="0"/>
                        <a:t>8134</a:t>
                      </a:r>
                    </a:p>
                  </a:txBody>
                  <a:tcPr/>
                </a:tc>
                <a:extLst>
                  <a:ext uri="{0D108BD9-81ED-4DB2-BD59-A6C34878D82A}">
                    <a16:rowId xmlns:a16="http://schemas.microsoft.com/office/drawing/2014/main" val="10003"/>
                  </a:ext>
                </a:extLst>
              </a:tr>
              <a:tr h="370840">
                <a:tc>
                  <a:txBody>
                    <a:bodyPr/>
                    <a:lstStyle/>
                    <a:p>
                      <a:r>
                        <a:rPr lang="en-US" sz="1400" dirty="0"/>
                        <a:t>Difference</a:t>
                      </a:r>
                    </a:p>
                  </a:txBody>
                  <a:tcPr>
                    <a:solidFill>
                      <a:srgbClr val="BCFFBC"/>
                    </a:solidFill>
                  </a:tcPr>
                </a:tc>
                <a:tc>
                  <a:txBody>
                    <a:bodyPr/>
                    <a:lstStyle/>
                    <a:p>
                      <a:pPr algn="ctr"/>
                      <a:endParaRPr lang="en-US" sz="1200" dirty="0"/>
                    </a:p>
                  </a:txBody>
                  <a:tcPr>
                    <a:solidFill>
                      <a:srgbClr val="BCFFBC"/>
                    </a:solidFill>
                  </a:tcPr>
                </a:tc>
                <a:tc>
                  <a:txBody>
                    <a:bodyPr/>
                    <a:lstStyle/>
                    <a:p>
                      <a:pPr algn="ctr"/>
                      <a:r>
                        <a:rPr lang="en-US" sz="1200" dirty="0"/>
                        <a:t>0</a:t>
                      </a:r>
                    </a:p>
                    <a:p>
                      <a:pPr algn="ctr"/>
                      <a:r>
                        <a:rPr lang="en-US" sz="1200" dirty="0"/>
                        <a:t>(0%)</a:t>
                      </a:r>
                    </a:p>
                  </a:txBody>
                  <a:tcPr>
                    <a:solidFill>
                      <a:srgbClr val="BCFFBC"/>
                    </a:solidFill>
                  </a:tcPr>
                </a:tc>
                <a:tc>
                  <a:txBody>
                    <a:bodyPr/>
                    <a:lstStyle/>
                    <a:p>
                      <a:pPr algn="ctr"/>
                      <a:r>
                        <a:rPr lang="en-US" sz="1200" dirty="0"/>
                        <a:t>0</a:t>
                      </a:r>
                    </a:p>
                    <a:p>
                      <a:pPr algn="ctr"/>
                      <a:r>
                        <a:rPr lang="en-US" sz="1200" dirty="0"/>
                        <a:t>(0%)</a:t>
                      </a:r>
                    </a:p>
                  </a:txBody>
                  <a:tcPr>
                    <a:solidFill>
                      <a:srgbClr val="BCFFBC"/>
                    </a:solidFill>
                  </a:tcPr>
                </a:tc>
                <a:tc gridSpan="2">
                  <a:txBody>
                    <a:bodyPr/>
                    <a:lstStyle/>
                    <a:p>
                      <a:pPr algn="ctr"/>
                      <a:r>
                        <a:rPr lang="en-US" sz="1200" dirty="0"/>
                        <a:t>0</a:t>
                      </a:r>
                    </a:p>
                    <a:p>
                      <a:pPr algn="ctr"/>
                      <a:r>
                        <a:rPr lang="en-US" sz="1200" dirty="0"/>
                        <a:t>(0%)</a:t>
                      </a:r>
                    </a:p>
                  </a:txBody>
                  <a:tcPr>
                    <a:solidFill>
                      <a:srgbClr val="BCFFBC"/>
                    </a:solidFill>
                  </a:tcPr>
                </a:tc>
                <a:tc hMerge="1">
                  <a:txBody>
                    <a:bodyPr/>
                    <a:lstStyle/>
                    <a:p>
                      <a:endParaRPr lang="en-US"/>
                    </a:p>
                  </a:txBody>
                  <a:tcPr/>
                </a:tc>
                <a:tc>
                  <a:txBody>
                    <a:bodyPr/>
                    <a:lstStyle/>
                    <a:p>
                      <a:pPr algn="ctr"/>
                      <a:r>
                        <a:rPr lang="en-US" sz="1200" dirty="0"/>
                        <a:t>0</a:t>
                      </a:r>
                    </a:p>
                    <a:p>
                      <a:pPr algn="ctr"/>
                      <a:r>
                        <a:rPr lang="en-US" sz="1200" dirty="0"/>
                        <a:t>(0%)</a:t>
                      </a:r>
                    </a:p>
                  </a:txBody>
                  <a:tcPr>
                    <a:solidFill>
                      <a:srgbClr val="BCFFBC"/>
                    </a:solidFill>
                  </a:tcPr>
                </a:tc>
                <a:tc>
                  <a:txBody>
                    <a:bodyPr/>
                    <a:lstStyle/>
                    <a:p>
                      <a:pPr algn="ctr"/>
                      <a:r>
                        <a:rPr lang="en-US" sz="1200" dirty="0"/>
                        <a:t>0</a:t>
                      </a:r>
                    </a:p>
                    <a:p>
                      <a:pPr algn="ctr"/>
                      <a:r>
                        <a:rPr lang="en-US" sz="1200" dirty="0"/>
                        <a:t>(0%)</a:t>
                      </a:r>
                    </a:p>
                  </a:txBody>
                  <a:tcPr>
                    <a:solidFill>
                      <a:srgbClr val="BCFFBC"/>
                    </a:solidFill>
                  </a:tcPr>
                </a:tc>
                <a:tc gridSpan="2">
                  <a:txBody>
                    <a:bodyPr/>
                    <a:lstStyle/>
                    <a:p>
                      <a:pPr algn="ctr"/>
                      <a:r>
                        <a:rPr lang="en-US" sz="1200" dirty="0"/>
                        <a:t>0</a:t>
                      </a:r>
                    </a:p>
                    <a:p>
                      <a:pPr algn="ctr"/>
                      <a:r>
                        <a:rPr lang="en-US" sz="1200" dirty="0"/>
                        <a:t>(0%)</a:t>
                      </a:r>
                    </a:p>
                  </a:txBody>
                  <a:tcPr>
                    <a:solidFill>
                      <a:srgbClr val="BCFFBC"/>
                    </a:solidFill>
                  </a:tcPr>
                </a:tc>
                <a:tc hMerge="1">
                  <a:txBody>
                    <a:bodyPr/>
                    <a:lstStyle/>
                    <a:p>
                      <a:endParaRPr lang="en-US"/>
                    </a:p>
                  </a:txBody>
                  <a:tcPr/>
                </a:tc>
                <a:tc>
                  <a:txBody>
                    <a:bodyPr/>
                    <a:lstStyle/>
                    <a:p>
                      <a:pPr algn="ctr"/>
                      <a:r>
                        <a:rPr lang="en-US" sz="1200" dirty="0"/>
                        <a:t>217</a:t>
                      </a:r>
                    </a:p>
                    <a:p>
                      <a:pPr algn="ctr"/>
                      <a:r>
                        <a:rPr lang="en-US" sz="1200" dirty="0"/>
                        <a:t>(1.58%)</a:t>
                      </a:r>
                    </a:p>
                  </a:txBody>
                  <a:tcPr>
                    <a:solidFill>
                      <a:srgbClr val="BCFFBC"/>
                    </a:solidFill>
                  </a:tcPr>
                </a:tc>
                <a:tc>
                  <a:txBody>
                    <a:bodyPr/>
                    <a:lstStyle/>
                    <a:p>
                      <a:pPr algn="ctr"/>
                      <a:r>
                        <a:rPr lang="en-US" sz="1200" dirty="0"/>
                        <a:t>217</a:t>
                      </a:r>
                    </a:p>
                    <a:p>
                      <a:pPr algn="ctr"/>
                      <a:r>
                        <a:rPr lang="en-US" sz="1200" dirty="0"/>
                        <a:t>(2.74%)</a:t>
                      </a:r>
                    </a:p>
                  </a:txBody>
                  <a:tcPr>
                    <a:solidFill>
                      <a:srgbClr val="BCFFBC"/>
                    </a:solidFill>
                  </a:tcPr>
                </a:tc>
                <a:extLst>
                  <a:ext uri="{0D108BD9-81ED-4DB2-BD59-A6C34878D82A}">
                    <a16:rowId xmlns:a16="http://schemas.microsoft.com/office/drawing/2014/main" val="10004"/>
                  </a:ext>
                </a:extLst>
              </a:tr>
              <a:tr h="370840">
                <a:tc rowSpan="2" gridSpan="2">
                  <a:txBody>
                    <a:bodyPr/>
                    <a:lstStyle/>
                    <a:p>
                      <a:r>
                        <a:rPr lang="en-US" sz="1400" b="1" dirty="0">
                          <a:solidFill>
                            <a:schemeClr val="tx1"/>
                          </a:solidFill>
                        </a:rPr>
                        <a:t>Requirement</a:t>
                      </a:r>
                    </a:p>
                    <a:p>
                      <a:endParaRPr lang="en-US" sz="1400" b="1" dirty="0">
                        <a:solidFill>
                          <a:schemeClr val="tx1"/>
                        </a:solidFill>
                      </a:endParaRPr>
                    </a:p>
                    <a:p>
                      <a:r>
                        <a:rPr lang="en-US" sz="1400" b="1" dirty="0">
                          <a:solidFill>
                            <a:schemeClr val="tx1"/>
                          </a:solidFill>
                        </a:rPr>
                        <a:t>Accuracy (&gt;80%)</a:t>
                      </a:r>
                    </a:p>
                  </a:txBody>
                  <a:tcPr>
                    <a:solidFill>
                      <a:srgbClr val="FFFF00"/>
                    </a:solidFill>
                  </a:tcPr>
                </a:tc>
                <a:tc rowSpan="2" hMerge="1">
                  <a:txBody>
                    <a:bodyPr/>
                    <a:lstStyle/>
                    <a:p>
                      <a:pPr algn="ctr"/>
                      <a:endParaRPr lang="en-US" sz="1200" dirty="0"/>
                    </a:p>
                  </a:txBody>
                  <a:tcPr>
                    <a:solidFill>
                      <a:srgbClr val="BCFFBC"/>
                    </a:solidFill>
                  </a:tcPr>
                </a:tc>
                <a:tc gridSpan="3">
                  <a:txBody>
                    <a:bodyPr/>
                    <a:lstStyle/>
                    <a:p>
                      <a:pPr algn="ctr"/>
                      <a:r>
                        <a:rPr lang="en-US" sz="1400" b="1" dirty="0">
                          <a:solidFill>
                            <a:schemeClr val="tx1"/>
                          </a:solidFill>
                        </a:rPr>
                        <a:t>Ice</a:t>
                      </a:r>
                      <a:r>
                        <a:rPr lang="en-US" sz="1400" b="1" baseline="0" dirty="0">
                          <a:solidFill>
                            <a:schemeClr val="tx1"/>
                          </a:solidFill>
                        </a:rPr>
                        <a:t> free</a:t>
                      </a:r>
                      <a:endParaRPr lang="en-US" sz="1400" b="1" dirty="0">
                        <a:solidFill>
                          <a:schemeClr val="tx1"/>
                        </a:solidFill>
                      </a:endParaRPr>
                    </a:p>
                  </a:txBody>
                  <a:tcPr>
                    <a:solidFill>
                      <a:srgbClr val="FFFF00"/>
                    </a:solidFill>
                  </a:tcPr>
                </a:tc>
                <a:tc hMerge="1">
                  <a:txBody>
                    <a:bodyPr/>
                    <a:lstStyle/>
                    <a:p>
                      <a:pPr algn="ctr"/>
                      <a:endParaRPr lang="en-US" sz="1200" dirty="0"/>
                    </a:p>
                  </a:txBody>
                  <a:tcPr>
                    <a:solidFill>
                      <a:srgbClr val="BCFFBC"/>
                    </a:solidFill>
                  </a:tcPr>
                </a:tc>
                <a:tc hMerge="1">
                  <a:txBody>
                    <a:bodyPr/>
                    <a:lstStyle/>
                    <a:p>
                      <a:pPr algn="ctr"/>
                      <a:endParaRPr lang="en-US" sz="1200" dirty="0"/>
                    </a:p>
                  </a:txBody>
                  <a:tcPr>
                    <a:solidFill>
                      <a:srgbClr val="BCFFBC"/>
                    </a:solidFill>
                  </a:tcPr>
                </a:tc>
                <a:tc gridSpan="4">
                  <a:txBody>
                    <a:bodyPr/>
                    <a:lstStyle/>
                    <a:p>
                      <a:pPr algn="ctr"/>
                      <a:r>
                        <a:rPr lang="en-US" sz="1400" b="1" dirty="0">
                          <a:solidFill>
                            <a:schemeClr val="tx1"/>
                          </a:solidFill>
                        </a:rPr>
                        <a:t>First-year ice </a:t>
                      </a:r>
                    </a:p>
                  </a:txBody>
                  <a:tcPr>
                    <a:solidFill>
                      <a:srgbClr val="FFFF00"/>
                    </a:solidFill>
                  </a:tcPr>
                </a:tc>
                <a:tc hMerge="1">
                  <a:txBody>
                    <a:bodyPr/>
                    <a:lstStyle/>
                    <a:p>
                      <a:pPr algn="ctr"/>
                      <a:endParaRPr lang="en-US" sz="1200" dirty="0"/>
                    </a:p>
                  </a:txBody>
                  <a:tcPr>
                    <a:solidFill>
                      <a:srgbClr val="BCFFBC"/>
                    </a:solidFill>
                  </a:tcPr>
                </a:tc>
                <a:tc hMerge="1">
                  <a:txBody>
                    <a:bodyPr/>
                    <a:lstStyle/>
                    <a:p>
                      <a:pPr algn="ctr"/>
                      <a:endParaRPr lang="en-US" sz="1200" dirty="0"/>
                    </a:p>
                  </a:txBody>
                  <a:tcPr>
                    <a:solidFill>
                      <a:srgbClr val="BCFFBC"/>
                    </a:solidFill>
                  </a:tcPr>
                </a:tc>
                <a:tc hMerge="1">
                  <a:txBody>
                    <a:bodyPr/>
                    <a:lstStyle/>
                    <a:p>
                      <a:pPr algn="ctr"/>
                      <a:endParaRPr lang="en-US" sz="1200" dirty="0"/>
                    </a:p>
                  </a:txBody>
                  <a:tcPr>
                    <a:solidFill>
                      <a:srgbClr val="BCFFBC"/>
                    </a:solidFill>
                  </a:tcPr>
                </a:tc>
                <a:tc gridSpan="3">
                  <a:txBody>
                    <a:bodyPr/>
                    <a:lstStyle/>
                    <a:p>
                      <a:pPr algn="ctr"/>
                      <a:r>
                        <a:rPr lang="en-US" sz="1400" b="1" dirty="0">
                          <a:solidFill>
                            <a:schemeClr val="tx1"/>
                          </a:solidFill>
                        </a:rPr>
                        <a:t>Older ice</a:t>
                      </a:r>
                    </a:p>
                  </a:txBody>
                  <a:tcPr>
                    <a:solidFill>
                      <a:srgbClr val="FFFF00"/>
                    </a:solidFill>
                  </a:tcPr>
                </a:tc>
                <a:tc hMerge="1">
                  <a:txBody>
                    <a:bodyPr/>
                    <a:lstStyle/>
                    <a:p>
                      <a:pPr algn="ctr"/>
                      <a:endParaRPr lang="en-US" sz="1200" dirty="0"/>
                    </a:p>
                  </a:txBody>
                  <a:tcPr>
                    <a:solidFill>
                      <a:srgbClr val="BCFFBC"/>
                    </a:solidFill>
                  </a:tcPr>
                </a:tc>
                <a:tc hMerge="1">
                  <a:txBody>
                    <a:bodyPr/>
                    <a:lstStyle/>
                    <a:p>
                      <a:pPr algn="ctr"/>
                      <a:endParaRPr lang="en-US" sz="1200" dirty="0"/>
                    </a:p>
                  </a:txBody>
                  <a:tcPr>
                    <a:solidFill>
                      <a:srgbClr val="BCFFBC"/>
                    </a:solidFill>
                  </a:tcPr>
                </a:tc>
                <a:extLst>
                  <a:ext uri="{0D108BD9-81ED-4DB2-BD59-A6C34878D82A}">
                    <a16:rowId xmlns:a16="http://schemas.microsoft.com/office/drawing/2014/main" val="10005"/>
                  </a:ext>
                </a:extLst>
              </a:tr>
              <a:tr h="370840">
                <a:tc gridSpan="2" vMerge="1">
                  <a:txBody>
                    <a:bodyPr/>
                    <a:lstStyle/>
                    <a:p>
                      <a:endParaRPr lang="en-US" sz="1400" dirty="0"/>
                    </a:p>
                  </a:txBody>
                  <a:tcPr>
                    <a:solidFill>
                      <a:srgbClr val="BCFFBC"/>
                    </a:solidFill>
                  </a:tcPr>
                </a:tc>
                <a:tc hMerge="1" vMerge="1">
                  <a:txBody>
                    <a:bodyPr/>
                    <a:lstStyle/>
                    <a:p>
                      <a:pPr algn="ctr"/>
                      <a:endParaRPr lang="en-US" sz="1200" dirty="0"/>
                    </a:p>
                  </a:txBody>
                  <a:tcPr>
                    <a:solidFill>
                      <a:srgbClr val="BCFFBC"/>
                    </a:solidFill>
                  </a:tcPr>
                </a:tc>
                <a:tc gridSpan="3">
                  <a:txBody>
                    <a:bodyPr/>
                    <a:lstStyle/>
                    <a:p>
                      <a:pPr algn="ctr"/>
                      <a:endParaRPr lang="en-US" sz="1400" b="1" dirty="0">
                        <a:solidFill>
                          <a:schemeClr val="tx1"/>
                        </a:solidFill>
                      </a:endParaRPr>
                    </a:p>
                  </a:txBody>
                  <a:tcPr>
                    <a:solidFill>
                      <a:srgbClr val="FFFF00"/>
                    </a:solidFill>
                  </a:tcPr>
                </a:tc>
                <a:tc hMerge="1">
                  <a:txBody>
                    <a:bodyPr/>
                    <a:lstStyle/>
                    <a:p>
                      <a:pPr algn="ctr"/>
                      <a:endParaRPr lang="en-US" sz="1200" dirty="0"/>
                    </a:p>
                  </a:txBody>
                  <a:tcPr>
                    <a:solidFill>
                      <a:srgbClr val="BCFFBC"/>
                    </a:solidFill>
                  </a:tcPr>
                </a:tc>
                <a:tc hMerge="1">
                  <a:txBody>
                    <a:bodyPr/>
                    <a:lstStyle/>
                    <a:p>
                      <a:pPr algn="ctr"/>
                      <a:endParaRPr lang="en-US" sz="1200" dirty="0"/>
                    </a:p>
                  </a:txBody>
                  <a:tcPr>
                    <a:solidFill>
                      <a:srgbClr val="BCFFBC"/>
                    </a:solidFill>
                  </a:tcPr>
                </a:tc>
                <a:tc gridSpan="4">
                  <a:txBody>
                    <a:bodyPr/>
                    <a:lstStyle/>
                    <a:p>
                      <a:pPr algn="ctr"/>
                      <a:r>
                        <a:rPr lang="en-US" sz="1400" b="1" dirty="0">
                          <a:solidFill>
                            <a:schemeClr val="tx1"/>
                          </a:solidFill>
                        </a:rPr>
                        <a:t>98.89%</a:t>
                      </a:r>
                      <a:r>
                        <a:rPr lang="en-US" sz="1400" b="1" baseline="0" dirty="0">
                          <a:solidFill>
                            <a:schemeClr val="tx1"/>
                          </a:solidFill>
                        </a:rPr>
                        <a:t> (1.11% error)</a:t>
                      </a:r>
                      <a:endParaRPr lang="en-US" sz="1400" b="1" dirty="0">
                        <a:solidFill>
                          <a:schemeClr val="tx1"/>
                        </a:solidFill>
                      </a:endParaRPr>
                    </a:p>
                  </a:txBody>
                  <a:tcPr>
                    <a:solidFill>
                      <a:srgbClr val="FFFF00"/>
                    </a:solidFill>
                  </a:tcPr>
                </a:tc>
                <a:tc hMerge="1">
                  <a:txBody>
                    <a:bodyPr/>
                    <a:lstStyle/>
                    <a:p>
                      <a:pPr algn="ctr"/>
                      <a:endParaRPr lang="en-US" sz="1200" dirty="0"/>
                    </a:p>
                  </a:txBody>
                  <a:tcPr>
                    <a:solidFill>
                      <a:srgbClr val="BCFFBC"/>
                    </a:solidFill>
                  </a:tcPr>
                </a:tc>
                <a:tc hMerge="1">
                  <a:txBody>
                    <a:bodyPr/>
                    <a:lstStyle/>
                    <a:p>
                      <a:pPr algn="ctr"/>
                      <a:endParaRPr lang="en-US" sz="1200" dirty="0"/>
                    </a:p>
                  </a:txBody>
                  <a:tcPr>
                    <a:solidFill>
                      <a:srgbClr val="BCFFBC"/>
                    </a:solidFill>
                  </a:tcPr>
                </a:tc>
                <a:tc hMerge="1">
                  <a:txBody>
                    <a:bodyPr/>
                    <a:lstStyle/>
                    <a:p>
                      <a:pPr algn="ctr"/>
                      <a:endParaRPr lang="en-US" sz="1200" dirty="0"/>
                    </a:p>
                  </a:txBody>
                  <a:tcPr>
                    <a:solidFill>
                      <a:srgbClr val="BCFFBC"/>
                    </a:solidFill>
                  </a:tcPr>
                </a:tc>
                <a:tc gridSpan="3">
                  <a:txBody>
                    <a:bodyPr/>
                    <a:lstStyle/>
                    <a:p>
                      <a:pPr algn="ctr"/>
                      <a:r>
                        <a:rPr lang="en-US" sz="1400" b="1" dirty="0">
                          <a:solidFill>
                            <a:schemeClr val="tx1"/>
                          </a:solidFill>
                        </a:rPr>
                        <a:t>97.26% (2.74% error)</a:t>
                      </a:r>
                    </a:p>
                  </a:txBody>
                  <a:tcPr>
                    <a:solidFill>
                      <a:srgbClr val="FFFF00"/>
                    </a:solidFill>
                  </a:tcPr>
                </a:tc>
                <a:tc hMerge="1">
                  <a:txBody>
                    <a:bodyPr/>
                    <a:lstStyle/>
                    <a:p>
                      <a:pPr algn="ctr"/>
                      <a:endParaRPr lang="en-US" sz="1200" dirty="0"/>
                    </a:p>
                  </a:txBody>
                  <a:tcPr>
                    <a:solidFill>
                      <a:srgbClr val="BCFFBC"/>
                    </a:solidFill>
                  </a:tcPr>
                </a:tc>
                <a:tc hMerge="1">
                  <a:txBody>
                    <a:bodyPr/>
                    <a:lstStyle/>
                    <a:p>
                      <a:pPr algn="ctr"/>
                      <a:endParaRPr lang="en-US" sz="1200" dirty="0"/>
                    </a:p>
                  </a:txBody>
                  <a:tcPr>
                    <a:solidFill>
                      <a:srgbClr val="BCFFBC"/>
                    </a:solidFill>
                  </a:tcPr>
                </a:tc>
                <a:extLst>
                  <a:ext uri="{0D108BD9-81ED-4DB2-BD59-A6C34878D82A}">
                    <a16:rowId xmlns:a16="http://schemas.microsoft.com/office/drawing/2014/main" val="10006"/>
                  </a:ext>
                </a:extLst>
              </a:tr>
            </a:tbl>
          </a:graphicData>
        </a:graphic>
      </p:graphicFrame>
      <p:sp>
        <p:nvSpPr>
          <p:cNvPr id="11" name="TextBox 10"/>
          <p:cNvSpPr txBox="1"/>
          <p:nvPr/>
        </p:nvSpPr>
        <p:spPr>
          <a:xfrm>
            <a:off x="215516" y="3219495"/>
            <a:ext cx="8604956" cy="369332"/>
          </a:xfrm>
          <a:prstGeom prst="rect">
            <a:avLst/>
          </a:prstGeom>
          <a:noFill/>
        </p:spPr>
        <p:txBody>
          <a:bodyPr wrap="square" rtlCol="0">
            <a:spAutoFit/>
          </a:bodyPr>
          <a:lstStyle/>
          <a:p>
            <a:r>
              <a:rPr lang="en-US" altLang="zh-CN" sz="1800" dirty="0">
                <a:solidFill>
                  <a:srgbClr val="FFFFFF"/>
                </a:solidFill>
                <a:latin typeface="Arial" charset="0"/>
                <a:ea typeface="宋体" charset="0"/>
                <a:cs typeface="宋体" charset="0"/>
              </a:rPr>
              <a:t>Comparison of NOAA-19 with GOES-16 ABI Framework (</a:t>
            </a:r>
            <a:r>
              <a:rPr lang="en-US" altLang="zh-CN" sz="1800" b="1" i="1" dirty="0">
                <a:solidFill>
                  <a:srgbClr val="29FF29"/>
                </a:solidFill>
                <a:latin typeface="Arial" charset="0"/>
                <a:ea typeface="宋体" charset="0"/>
                <a:cs typeface="宋体" charset="0"/>
              </a:rPr>
              <a:t>Feb 1-28, 2018</a:t>
            </a:r>
            <a:r>
              <a:rPr lang="en-US" altLang="zh-CN" sz="1800" dirty="0">
                <a:solidFill>
                  <a:srgbClr val="FFFFFF"/>
                </a:solidFill>
                <a:latin typeface="Arial" charset="0"/>
                <a:ea typeface="宋体" charset="0"/>
                <a:cs typeface="宋体" charset="0"/>
              </a:rPr>
              <a:t>)</a:t>
            </a:r>
            <a:endParaRPr lang="en-US" dirty="0"/>
          </a:p>
        </p:txBody>
      </p:sp>
      <p:sp>
        <p:nvSpPr>
          <p:cNvPr id="8" name="Slide Number Placeholder 3"/>
          <p:cNvSpPr>
            <a:spLocks noGrp="1"/>
          </p:cNvSpPr>
          <p:nvPr>
            <p:ph type="sldNum" idx="12"/>
          </p:nvPr>
        </p:nvSpPr>
        <p:spPr>
          <a:xfrm>
            <a:off x="6553200" y="6356350"/>
            <a:ext cx="2133599" cy="365125"/>
          </a:xfrm>
        </p:spPr>
        <p:txBody>
          <a:bodyPr/>
          <a:lstStyle/>
          <a:p>
            <a:pPr algn="r">
              <a:buSzPct val="25000"/>
            </a:pPr>
            <a:fld id="{00000000-1234-1234-1234-123412341234}" type="slidenum">
              <a:rPr lang="en-US" sz="1200" smtClean="0">
                <a:solidFill>
                  <a:srgbClr val="FFFFFF"/>
                </a:solidFill>
                <a:latin typeface="Calibri"/>
                <a:ea typeface="Calibri"/>
                <a:cs typeface="Calibri"/>
                <a:sym typeface="Calibri"/>
              </a:rPr>
              <a:pPr algn="r">
                <a:buSzPct val="25000"/>
              </a:pPr>
              <a:t>66</a:t>
            </a:fld>
            <a:endParaRPr lang="en-US" sz="1200" dirty="0">
              <a:solidFill>
                <a:srgbClr val="FFFFFF"/>
              </a:solidFill>
              <a:latin typeface="Calibri"/>
              <a:ea typeface="Calibri"/>
              <a:cs typeface="Calibri"/>
              <a:sym typeface="Calibri"/>
            </a:endParaRPr>
          </a:p>
        </p:txBody>
      </p:sp>
      <p:sp>
        <p:nvSpPr>
          <p:cNvPr id="7" name="TextBox 6">
            <a:extLst>
              <a:ext uri="{FF2B5EF4-FFF2-40B4-BE49-F238E27FC236}">
                <a16:creationId xmlns:a16="http://schemas.microsoft.com/office/drawing/2014/main" id="{A1B830DD-55EC-FD4C-B5FE-3240C85DB09F}"/>
              </a:ext>
            </a:extLst>
          </p:cNvPr>
          <p:cNvSpPr txBox="1"/>
          <p:nvPr/>
        </p:nvSpPr>
        <p:spPr>
          <a:xfrm>
            <a:off x="3887185" y="6356350"/>
            <a:ext cx="1108038" cy="400110"/>
          </a:xfrm>
          <a:prstGeom prst="rect">
            <a:avLst/>
          </a:prstGeom>
          <a:solidFill>
            <a:srgbClr val="00B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Calibri"/>
                <a:cs typeface="Arial"/>
                <a:sym typeface="Arial"/>
              </a:rPr>
              <a:t>PASSED</a:t>
            </a:r>
          </a:p>
        </p:txBody>
      </p:sp>
    </p:spTree>
    <p:extLst>
      <p:ext uri="{BB962C8B-B14F-4D97-AF65-F5344CB8AC3E}">
        <p14:creationId xmlns:p14="http://schemas.microsoft.com/office/powerpoint/2010/main" val="32443248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Grp="1" noChangeArrowheads="1"/>
          </p:cNvSpPr>
          <p:nvPr>
            <p:ph type="title" idx="4294967295"/>
          </p:nvPr>
        </p:nvSpPr>
        <p:spPr>
          <a:xfrm>
            <a:off x="1379975" y="274976"/>
            <a:ext cx="6331951" cy="1143000"/>
          </a:xfrm>
        </p:spPr>
        <p:txBody>
          <a:bodyPr/>
          <a:lstStyle/>
          <a:p>
            <a:pPr eaLnBrk="1" hangingPunct="1"/>
            <a:r>
              <a:rPr lang="en-US" altLang="zh-CN" sz="2400" b="1" dirty="0">
                <a:latin typeface="Book Antiqua" charset="0"/>
                <a:ea typeface="宋体" charset="0"/>
                <a:cs typeface="宋体" charset="0"/>
              </a:rPr>
              <a:t>Sea and Lake Ice Age Product Validation: NOAA-19 </a:t>
            </a:r>
            <a:r>
              <a:rPr lang="en-US" altLang="zh-CN" sz="2400" b="1" dirty="0" err="1">
                <a:latin typeface="Book Antiqua" charset="0"/>
                <a:ea typeface="宋体" charset="0"/>
                <a:cs typeface="宋体" charset="0"/>
              </a:rPr>
              <a:t>vs</a:t>
            </a:r>
            <a:r>
              <a:rPr lang="en-US" altLang="zh-CN" sz="2400" b="1" dirty="0">
                <a:latin typeface="Book Antiqua" charset="0"/>
                <a:ea typeface="宋体" charset="0"/>
                <a:cs typeface="宋体" charset="0"/>
              </a:rPr>
              <a:t> GOES-16 ABI</a:t>
            </a:r>
            <a:endParaRPr lang="en-US" altLang="zh-CN" sz="2400" b="1" dirty="0">
              <a:solidFill>
                <a:srgbClr val="FFFF00"/>
              </a:solidFill>
              <a:latin typeface="Book Antiqua" charset="0"/>
              <a:ea typeface="宋体" charset="0"/>
              <a:cs typeface="宋体"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2977631387"/>
              </p:ext>
            </p:extLst>
          </p:nvPr>
        </p:nvGraphicFramePr>
        <p:xfrm>
          <a:off x="231886" y="2555161"/>
          <a:ext cx="8762134" cy="2702560"/>
        </p:xfrm>
        <a:graphic>
          <a:graphicData uri="http://schemas.openxmlformats.org/drawingml/2006/table">
            <a:tbl>
              <a:tblPr firstRow="1" bandRow="1">
                <a:tableStyleId>{5C22544A-7EE6-4342-B048-85BDC9FD1C3A}</a:tableStyleId>
              </a:tblPr>
              <a:tblGrid>
                <a:gridCol w="1015211">
                  <a:extLst>
                    <a:ext uri="{9D8B030D-6E8A-4147-A177-3AD203B41FA5}">
                      <a16:colId xmlns:a16="http://schemas.microsoft.com/office/drawing/2014/main" val="20000"/>
                    </a:ext>
                  </a:extLst>
                </a:gridCol>
                <a:gridCol w="753155">
                  <a:extLst>
                    <a:ext uri="{9D8B030D-6E8A-4147-A177-3AD203B41FA5}">
                      <a16:colId xmlns:a16="http://schemas.microsoft.com/office/drawing/2014/main" val="20001"/>
                    </a:ext>
                  </a:extLst>
                </a:gridCol>
                <a:gridCol w="409336">
                  <a:extLst>
                    <a:ext uri="{9D8B030D-6E8A-4147-A177-3AD203B41FA5}">
                      <a16:colId xmlns:a16="http://schemas.microsoft.com/office/drawing/2014/main" val="20002"/>
                    </a:ext>
                  </a:extLst>
                </a:gridCol>
                <a:gridCol w="343819">
                  <a:extLst>
                    <a:ext uri="{9D8B030D-6E8A-4147-A177-3AD203B41FA5}">
                      <a16:colId xmlns:a16="http://schemas.microsoft.com/office/drawing/2014/main" val="20003"/>
                    </a:ext>
                  </a:extLst>
                </a:gridCol>
                <a:gridCol w="884184">
                  <a:extLst>
                    <a:ext uri="{9D8B030D-6E8A-4147-A177-3AD203B41FA5}">
                      <a16:colId xmlns:a16="http://schemas.microsoft.com/office/drawing/2014/main" val="20004"/>
                    </a:ext>
                  </a:extLst>
                </a:gridCol>
                <a:gridCol w="884184">
                  <a:extLst>
                    <a:ext uri="{9D8B030D-6E8A-4147-A177-3AD203B41FA5}">
                      <a16:colId xmlns:a16="http://schemas.microsoft.com/office/drawing/2014/main" val="20005"/>
                    </a:ext>
                  </a:extLst>
                </a:gridCol>
                <a:gridCol w="116840">
                  <a:extLst>
                    <a:ext uri="{9D8B030D-6E8A-4147-A177-3AD203B41FA5}">
                      <a16:colId xmlns:a16="http://schemas.microsoft.com/office/drawing/2014/main" val="20006"/>
                    </a:ext>
                  </a:extLst>
                </a:gridCol>
                <a:gridCol w="818669">
                  <a:extLst>
                    <a:ext uri="{9D8B030D-6E8A-4147-A177-3AD203B41FA5}">
                      <a16:colId xmlns:a16="http://schemas.microsoft.com/office/drawing/2014/main" val="20007"/>
                    </a:ext>
                  </a:extLst>
                </a:gridCol>
                <a:gridCol w="884184">
                  <a:extLst>
                    <a:ext uri="{9D8B030D-6E8A-4147-A177-3AD203B41FA5}">
                      <a16:colId xmlns:a16="http://schemas.microsoft.com/office/drawing/2014/main" val="20008"/>
                    </a:ext>
                  </a:extLst>
                </a:gridCol>
                <a:gridCol w="474850">
                  <a:extLst>
                    <a:ext uri="{9D8B030D-6E8A-4147-A177-3AD203B41FA5}">
                      <a16:colId xmlns:a16="http://schemas.microsoft.com/office/drawing/2014/main" val="20009"/>
                    </a:ext>
                  </a:extLst>
                </a:gridCol>
                <a:gridCol w="409334">
                  <a:extLst>
                    <a:ext uri="{9D8B030D-6E8A-4147-A177-3AD203B41FA5}">
                      <a16:colId xmlns:a16="http://schemas.microsoft.com/office/drawing/2014/main" val="20010"/>
                    </a:ext>
                  </a:extLst>
                </a:gridCol>
                <a:gridCol w="884184">
                  <a:extLst>
                    <a:ext uri="{9D8B030D-6E8A-4147-A177-3AD203B41FA5}">
                      <a16:colId xmlns:a16="http://schemas.microsoft.com/office/drawing/2014/main" val="20011"/>
                    </a:ext>
                  </a:extLst>
                </a:gridCol>
                <a:gridCol w="884184">
                  <a:extLst>
                    <a:ext uri="{9D8B030D-6E8A-4147-A177-3AD203B41FA5}">
                      <a16:colId xmlns:a16="http://schemas.microsoft.com/office/drawing/2014/main" val="20012"/>
                    </a:ext>
                  </a:extLst>
                </a:gridCol>
              </a:tblGrid>
              <a:tr h="370840">
                <a:tc>
                  <a:txBody>
                    <a:bodyPr/>
                    <a:lstStyle/>
                    <a:p>
                      <a:endParaRPr lang="en-US" dirty="0"/>
                    </a:p>
                  </a:txBody>
                  <a:tcPr/>
                </a:tc>
                <a:tc>
                  <a:txBody>
                    <a:bodyPr/>
                    <a:lstStyle/>
                    <a:p>
                      <a:pPr algn="ctr"/>
                      <a:r>
                        <a:rPr lang="en-US" sz="1200" dirty="0"/>
                        <a:t>Total ice</a:t>
                      </a:r>
                    </a:p>
                  </a:txBody>
                  <a:tcPr/>
                </a:tc>
                <a:tc gridSpan="2">
                  <a:txBody>
                    <a:bodyPr/>
                    <a:lstStyle/>
                    <a:p>
                      <a:pPr algn="ctr"/>
                      <a:r>
                        <a:rPr lang="en-US" sz="1200" dirty="0"/>
                        <a:t>Ice free</a:t>
                      </a:r>
                    </a:p>
                  </a:txBody>
                  <a:tcPr/>
                </a:tc>
                <a:tc hMerge="1">
                  <a:txBody>
                    <a:bodyPr/>
                    <a:lstStyle/>
                    <a:p>
                      <a:endParaRPr lang="en-US"/>
                    </a:p>
                  </a:txBody>
                  <a:tcPr/>
                </a:tc>
                <a:tc>
                  <a:txBody>
                    <a:bodyPr/>
                    <a:lstStyle/>
                    <a:p>
                      <a:pPr algn="ctr"/>
                      <a:r>
                        <a:rPr lang="en-US" sz="1200" dirty="0"/>
                        <a:t>New Ice</a:t>
                      </a:r>
                    </a:p>
                  </a:txBody>
                  <a:tcPr/>
                </a:tc>
                <a:tc>
                  <a:txBody>
                    <a:bodyPr/>
                    <a:lstStyle/>
                    <a:p>
                      <a:pPr algn="ctr"/>
                      <a:r>
                        <a:rPr lang="en-US" sz="1200" dirty="0"/>
                        <a:t>Grey ice</a:t>
                      </a:r>
                    </a:p>
                  </a:txBody>
                  <a:tcPr/>
                </a:tc>
                <a:tc gridSpan="2">
                  <a:txBody>
                    <a:bodyPr/>
                    <a:lstStyle/>
                    <a:p>
                      <a:r>
                        <a:rPr lang="en-US" sz="1200" dirty="0"/>
                        <a:t>Grey-white ice</a:t>
                      </a:r>
                    </a:p>
                  </a:txBody>
                  <a:tcPr/>
                </a:tc>
                <a:tc hMerge="1">
                  <a:txBody>
                    <a:bodyPr/>
                    <a:lstStyle/>
                    <a:p>
                      <a:endParaRPr lang="en-US"/>
                    </a:p>
                  </a:txBody>
                  <a:tcPr/>
                </a:tc>
                <a:tc>
                  <a:txBody>
                    <a:bodyPr/>
                    <a:lstStyle/>
                    <a:p>
                      <a:r>
                        <a:rPr lang="en-US" sz="1200" dirty="0"/>
                        <a:t>Thin FY ice</a:t>
                      </a:r>
                    </a:p>
                  </a:txBody>
                  <a:tcPr/>
                </a:tc>
                <a:tc gridSpan="2">
                  <a:txBody>
                    <a:bodyPr/>
                    <a:lstStyle/>
                    <a:p>
                      <a:r>
                        <a:rPr lang="en-US" sz="1200" dirty="0"/>
                        <a:t>Median FY ice</a:t>
                      </a:r>
                    </a:p>
                  </a:txBody>
                  <a:tcPr/>
                </a:tc>
                <a:tc hMerge="1">
                  <a:txBody>
                    <a:bodyPr/>
                    <a:lstStyle/>
                    <a:p>
                      <a:endParaRPr lang="en-US"/>
                    </a:p>
                  </a:txBody>
                  <a:tcPr/>
                </a:tc>
                <a:tc>
                  <a:txBody>
                    <a:bodyPr/>
                    <a:lstStyle/>
                    <a:p>
                      <a:r>
                        <a:rPr lang="en-US" sz="1200" dirty="0"/>
                        <a:t>Thick FY ice</a:t>
                      </a:r>
                    </a:p>
                  </a:txBody>
                  <a:tcPr/>
                </a:tc>
                <a:tc>
                  <a:txBody>
                    <a:bodyPr/>
                    <a:lstStyle/>
                    <a:p>
                      <a:r>
                        <a:rPr lang="en-US" sz="1200" dirty="0"/>
                        <a:t>Older</a:t>
                      </a:r>
                      <a:r>
                        <a:rPr lang="en-US" sz="1200" baseline="0" dirty="0"/>
                        <a:t> ice</a:t>
                      </a:r>
                      <a:endParaRPr lang="en-US" sz="1200" dirty="0"/>
                    </a:p>
                  </a:txBody>
                  <a:tcPr/>
                </a:tc>
                <a:extLst>
                  <a:ext uri="{0D108BD9-81ED-4DB2-BD59-A6C34878D82A}">
                    <a16:rowId xmlns:a16="http://schemas.microsoft.com/office/drawing/2014/main" val="10000"/>
                  </a:ext>
                </a:extLst>
              </a:tr>
              <a:tr h="277232">
                <a:tc>
                  <a:txBody>
                    <a:bodyPr/>
                    <a:lstStyle/>
                    <a:p>
                      <a:endParaRPr lang="en-US" dirty="0"/>
                    </a:p>
                  </a:txBody>
                  <a:tcPr/>
                </a:tc>
                <a:tc gridSpan="12">
                  <a:txBody>
                    <a:bodyPr/>
                    <a:lstStyle/>
                    <a:p>
                      <a:pPr algn="ctr"/>
                      <a:r>
                        <a:rPr lang="en-US" sz="1200" dirty="0"/>
                        <a:t>Number of total Pixels </a:t>
                      </a:r>
                    </a:p>
                  </a:txBody>
                  <a:tcPr/>
                </a:tc>
                <a:tc hMerge="1">
                  <a:txBody>
                    <a:bodyPr/>
                    <a:lstStyle/>
                    <a:p>
                      <a:pPr algn="ctr"/>
                      <a:endParaRPr lang="en-US" sz="1200"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1"/>
                  </a:ext>
                </a:extLst>
              </a:tr>
              <a:tr h="370840">
                <a:tc>
                  <a:txBody>
                    <a:bodyPr/>
                    <a:lstStyle/>
                    <a:p>
                      <a:r>
                        <a:rPr lang="en-US" sz="1400" dirty="0"/>
                        <a:t>NOAA-19</a:t>
                      </a:r>
                    </a:p>
                  </a:txBody>
                  <a:tcPr/>
                </a:tc>
                <a:tc>
                  <a:txBody>
                    <a:bodyPr/>
                    <a:lstStyle/>
                    <a:p>
                      <a:pPr algn="ctr"/>
                      <a:r>
                        <a:rPr lang="en-US" sz="1200" dirty="0"/>
                        <a:t>16480</a:t>
                      </a:r>
                    </a:p>
                  </a:txBody>
                  <a:tcPr/>
                </a:tc>
                <a:tc gridSpan="2">
                  <a:txBody>
                    <a:bodyPr/>
                    <a:lstStyle/>
                    <a:p>
                      <a:pPr algn="ctr"/>
                      <a:r>
                        <a:rPr lang="en-US" sz="1200" dirty="0"/>
                        <a:t>0</a:t>
                      </a:r>
                    </a:p>
                  </a:txBody>
                  <a:tcPr/>
                </a:tc>
                <a:tc hMerge="1">
                  <a:txBody>
                    <a:bodyPr/>
                    <a:lstStyle/>
                    <a:p>
                      <a:endParaRPr lang="en-US"/>
                    </a:p>
                  </a:txBody>
                  <a:tcPr/>
                </a:tc>
                <a:tc>
                  <a:txBody>
                    <a:bodyPr/>
                    <a:lstStyle/>
                    <a:p>
                      <a:pPr algn="ctr"/>
                      <a:r>
                        <a:rPr lang="en-US" sz="1200" dirty="0"/>
                        <a:t>0</a:t>
                      </a:r>
                    </a:p>
                  </a:txBody>
                  <a:tcPr/>
                </a:tc>
                <a:tc>
                  <a:txBody>
                    <a:bodyPr/>
                    <a:lstStyle/>
                    <a:p>
                      <a:pPr algn="ctr"/>
                      <a:r>
                        <a:rPr lang="en-US" sz="1200" dirty="0"/>
                        <a:t>1</a:t>
                      </a:r>
                    </a:p>
                  </a:txBody>
                  <a:tcPr/>
                </a:tc>
                <a:tc gridSpan="2">
                  <a:txBody>
                    <a:bodyPr/>
                    <a:lstStyle/>
                    <a:p>
                      <a:pPr algn="ctr"/>
                      <a:r>
                        <a:rPr lang="en-US" sz="1200" dirty="0"/>
                        <a:t>0</a:t>
                      </a:r>
                    </a:p>
                  </a:txBody>
                  <a:tcPr/>
                </a:tc>
                <a:tc hMerge="1">
                  <a:txBody>
                    <a:bodyPr/>
                    <a:lstStyle/>
                    <a:p>
                      <a:endParaRPr lang="en-US"/>
                    </a:p>
                  </a:txBody>
                  <a:tcPr/>
                </a:tc>
                <a:tc>
                  <a:txBody>
                    <a:bodyPr/>
                    <a:lstStyle/>
                    <a:p>
                      <a:pPr algn="ctr"/>
                      <a:r>
                        <a:rPr lang="en-US" sz="1200" dirty="0"/>
                        <a:t>44</a:t>
                      </a:r>
                    </a:p>
                  </a:txBody>
                  <a:tcPr/>
                </a:tc>
                <a:tc gridSpan="2">
                  <a:txBody>
                    <a:bodyPr/>
                    <a:lstStyle/>
                    <a:p>
                      <a:pPr algn="ctr"/>
                      <a:r>
                        <a:rPr lang="en-US" sz="1200" dirty="0"/>
                        <a:t>221</a:t>
                      </a:r>
                    </a:p>
                  </a:txBody>
                  <a:tcPr/>
                </a:tc>
                <a:tc hMerge="1">
                  <a:txBody>
                    <a:bodyPr/>
                    <a:lstStyle/>
                    <a:p>
                      <a:endParaRPr lang="en-US"/>
                    </a:p>
                  </a:txBody>
                  <a:tcPr/>
                </a:tc>
                <a:tc>
                  <a:txBody>
                    <a:bodyPr/>
                    <a:lstStyle/>
                    <a:p>
                      <a:pPr algn="ctr"/>
                      <a:r>
                        <a:rPr lang="en-US" sz="1200" dirty="0"/>
                        <a:t>13646</a:t>
                      </a:r>
                    </a:p>
                  </a:txBody>
                  <a:tcPr/>
                </a:tc>
                <a:tc>
                  <a:txBody>
                    <a:bodyPr/>
                    <a:lstStyle/>
                    <a:p>
                      <a:pPr algn="ctr"/>
                      <a:r>
                        <a:rPr lang="en-US" sz="1200" dirty="0"/>
                        <a:t>2717</a:t>
                      </a:r>
                    </a:p>
                  </a:txBody>
                  <a:tcPr/>
                </a:tc>
                <a:extLst>
                  <a:ext uri="{0D108BD9-81ED-4DB2-BD59-A6C34878D82A}">
                    <a16:rowId xmlns:a16="http://schemas.microsoft.com/office/drawing/2014/main" val="10002"/>
                  </a:ext>
                </a:extLst>
              </a:tr>
              <a:tr h="370840">
                <a:tc>
                  <a:txBody>
                    <a:bodyPr/>
                    <a:lstStyle/>
                    <a:p>
                      <a:r>
                        <a:rPr lang="en-US" sz="1400" dirty="0"/>
                        <a:t>GOES-16</a:t>
                      </a:r>
                    </a:p>
                  </a:txBody>
                  <a:tcPr/>
                </a:tc>
                <a:tc>
                  <a:txBody>
                    <a:bodyPr/>
                    <a:lstStyle/>
                    <a:p>
                      <a:pPr algn="ctr"/>
                      <a:r>
                        <a:rPr lang="en-US" sz="1200" dirty="0"/>
                        <a:t>16480</a:t>
                      </a:r>
                    </a:p>
                  </a:txBody>
                  <a:tcPr/>
                </a:tc>
                <a:tc gridSpan="2">
                  <a:txBody>
                    <a:bodyPr/>
                    <a:lstStyle/>
                    <a:p>
                      <a:pPr algn="ctr"/>
                      <a:r>
                        <a:rPr lang="en-US" sz="1200" dirty="0"/>
                        <a:t>0</a:t>
                      </a:r>
                    </a:p>
                  </a:txBody>
                  <a:tcPr/>
                </a:tc>
                <a:tc hMerge="1">
                  <a:txBody>
                    <a:bodyPr/>
                    <a:lstStyle/>
                    <a:p>
                      <a:endParaRPr lang="en-US"/>
                    </a:p>
                  </a:txBody>
                  <a:tcPr/>
                </a:tc>
                <a:tc>
                  <a:txBody>
                    <a:bodyPr/>
                    <a:lstStyle/>
                    <a:p>
                      <a:pPr algn="ctr"/>
                      <a:r>
                        <a:rPr lang="en-US" sz="1200" dirty="0"/>
                        <a:t>0</a:t>
                      </a:r>
                    </a:p>
                  </a:txBody>
                  <a:tcPr/>
                </a:tc>
                <a:tc>
                  <a:txBody>
                    <a:bodyPr/>
                    <a:lstStyle/>
                    <a:p>
                      <a:pPr algn="ctr"/>
                      <a:r>
                        <a:rPr lang="en-US" sz="1200" dirty="0"/>
                        <a:t>1</a:t>
                      </a:r>
                    </a:p>
                  </a:txBody>
                  <a:tcPr/>
                </a:tc>
                <a:tc gridSpan="2">
                  <a:txBody>
                    <a:bodyPr/>
                    <a:lstStyle/>
                    <a:p>
                      <a:pPr algn="ctr"/>
                      <a:r>
                        <a:rPr lang="en-US" sz="1200" dirty="0"/>
                        <a:t>0</a:t>
                      </a:r>
                    </a:p>
                  </a:txBody>
                  <a:tcPr/>
                </a:tc>
                <a:tc hMerge="1">
                  <a:txBody>
                    <a:bodyPr/>
                    <a:lstStyle/>
                    <a:p>
                      <a:endParaRPr lang="en-US"/>
                    </a:p>
                  </a:txBody>
                  <a:tcPr/>
                </a:tc>
                <a:tc>
                  <a:txBody>
                    <a:bodyPr/>
                    <a:lstStyle/>
                    <a:p>
                      <a:pPr algn="ctr"/>
                      <a:r>
                        <a:rPr lang="en-US" sz="1200" dirty="0"/>
                        <a:t>44</a:t>
                      </a:r>
                    </a:p>
                  </a:txBody>
                  <a:tcPr/>
                </a:tc>
                <a:tc gridSpan="2">
                  <a:txBody>
                    <a:bodyPr/>
                    <a:lstStyle/>
                    <a:p>
                      <a:pPr algn="ctr"/>
                      <a:r>
                        <a:rPr lang="en-US" sz="1200" dirty="0"/>
                        <a:t>221</a:t>
                      </a:r>
                    </a:p>
                  </a:txBody>
                  <a:tcPr/>
                </a:tc>
                <a:tc hMerge="1">
                  <a:txBody>
                    <a:bodyPr/>
                    <a:lstStyle/>
                    <a:p>
                      <a:endParaRPr lang="en-US"/>
                    </a:p>
                  </a:txBody>
                  <a:tcPr/>
                </a:tc>
                <a:tc>
                  <a:txBody>
                    <a:bodyPr/>
                    <a:lstStyle/>
                    <a:p>
                      <a:pPr algn="ctr"/>
                      <a:r>
                        <a:rPr lang="en-US" sz="1200" dirty="0"/>
                        <a:t>13330</a:t>
                      </a:r>
                    </a:p>
                  </a:txBody>
                  <a:tcPr/>
                </a:tc>
                <a:tc>
                  <a:txBody>
                    <a:bodyPr/>
                    <a:lstStyle/>
                    <a:p>
                      <a:pPr algn="ctr"/>
                      <a:r>
                        <a:rPr lang="en-US" sz="1200" dirty="0"/>
                        <a:t>3030</a:t>
                      </a:r>
                    </a:p>
                  </a:txBody>
                  <a:tcPr/>
                </a:tc>
                <a:extLst>
                  <a:ext uri="{0D108BD9-81ED-4DB2-BD59-A6C34878D82A}">
                    <a16:rowId xmlns:a16="http://schemas.microsoft.com/office/drawing/2014/main" val="10003"/>
                  </a:ext>
                </a:extLst>
              </a:tr>
              <a:tr h="370840">
                <a:tc>
                  <a:txBody>
                    <a:bodyPr/>
                    <a:lstStyle/>
                    <a:p>
                      <a:r>
                        <a:rPr lang="en-US" sz="1400" dirty="0"/>
                        <a:t>Difference</a:t>
                      </a:r>
                    </a:p>
                  </a:txBody>
                  <a:tcPr>
                    <a:solidFill>
                      <a:srgbClr val="BCFFBC"/>
                    </a:solidFill>
                  </a:tcPr>
                </a:tc>
                <a:tc>
                  <a:txBody>
                    <a:bodyPr/>
                    <a:lstStyle/>
                    <a:p>
                      <a:pPr algn="ctr"/>
                      <a:endParaRPr lang="en-US" sz="1200" dirty="0"/>
                    </a:p>
                  </a:txBody>
                  <a:tcPr>
                    <a:solidFill>
                      <a:srgbClr val="BCFFBC"/>
                    </a:solidFill>
                  </a:tcPr>
                </a:tc>
                <a:tc gridSpan="2">
                  <a:txBody>
                    <a:bodyPr/>
                    <a:lstStyle/>
                    <a:p>
                      <a:pPr algn="ctr"/>
                      <a:r>
                        <a:rPr lang="en-US" sz="1200" dirty="0"/>
                        <a:t>0</a:t>
                      </a:r>
                    </a:p>
                    <a:p>
                      <a:pPr algn="ctr"/>
                      <a:r>
                        <a:rPr lang="en-US" sz="1200" dirty="0"/>
                        <a:t>(0%)</a:t>
                      </a:r>
                    </a:p>
                  </a:txBody>
                  <a:tcPr>
                    <a:solidFill>
                      <a:srgbClr val="BCFFBC"/>
                    </a:solidFill>
                  </a:tcPr>
                </a:tc>
                <a:tc hMerge="1">
                  <a:txBody>
                    <a:bodyPr/>
                    <a:lstStyle/>
                    <a:p>
                      <a:endParaRPr lang="en-US"/>
                    </a:p>
                  </a:txBody>
                  <a:tcPr/>
                </a:tc>
                <a:tc>
                  <a:txBody>
                    <a:bodyPr/>
                    <a:lstStyle/>
                    <a:p>
                      <a:pPr algn="ctr"/>
                      <a:r>
                        <a:rPr lang="en-US" sz="1200" dirty="0"/>
                        <a:t>0</a:t>
                      </a:r>
                    </a:p>
                    <a:p>
                      <a:pPr algn="ctr"/>
                      <a:r>
                        <a:rPr lang="en-US" sz="1200" dirty="0"/>
                        <a:t>(0%)</a:t>
                      </a:r>
                    </a:p>
                  </a:txBody>
                  <a:tcPr>
                    <a:solidFill>
                      <a:srgbClr val="BCFFBC"/>
                    </a:solidFill>
                  </a:tcPr>
                </a:tc>
                <a:tc>
                  <a:txBody>
                    <a:bodyPr/>
                    <a:lstStyle/>
                    <a:p>
                      <a:pPr algn="ctr"/>
                      <a:r>
                        <a:rPr lang="en-US" sz="1200" dirty="0"/>
                        <a:t>0</a:t>
                      </a:r>
                    </a:p>
                    <a:p>
                      <a:pPr algn="ctr"/>
                      <a:r>
                        <a:rPr lang="en-US" sz="1200" dirty="0"/>
                        <a:t>(0%)</a:t>
                      </a:r>
                    </a:p>
                  </a:txBody>
                  <a:tcPr>
                    <a:solidFill>
                      <a:srgbClr val="BCFFBC"/>
                    </a:solidFill>
                  </a:tcPr>
                </a:tc>
                <a:tc gridSpan="2">
                  <a:txBody>
                    <a:bodyPr/>
                    <a:lstStyle/>
                    <a:p>
                      <a:pPr algn="ctr"/>
                      <a:r>
                        <a:rPr lang="en-US" sz="1200" dirty="0"/>
                        <a:t>0</a:t>
                      </a:r>
                    </a:p>
                    <a:p>
                      <a:pPr algn="ctr"/>
                      <a:r>
                        <a:rPr lang="en-US" sz="1200" dirty="0"/>
                        <a:t>(0%)</a:t>
                      </a:r>
                    </a:p>
                  </a:txBody>
                  <a:tcPr>
                    <a:solidFill>
                      <a:srgbClr val="BCFFBC"/>
                    </a:solidFill>
                  </a:tcPr>
                </a:tc>
                <a:tc hMerge="1">
                  <a:txBody>
                    <a:bodyPr/>
                    <a:lstStyle/>
                    <a:p>
                      <a:endParaRPr lang="en-US"/>
                    </a:p>
                  </a:txBody>
                  <a:tcPr/>
                </a:tc>
                <a:tc>
                  <a:txBody>
                    <a:bodyPr/>
                    <a:lstStyle/>
                    <a:p>
                      <a:pPr algn="ctr"/>
                      <a:r>
                        <a:rPr lang="en-US" sz="1200" dirty="0"/>
                        <a:t>0</a:t>
                      </a:r>
                    </a:p>
                    <a:p>
                      <a:pPr algn="ctr"/>
                      <a:r>
                        <a:rPr lang="en-US" sz="1200" dirty="0"/>
                        <a:t>(0%)</a:t>
                      </a:r>
                    </a:p>
                  </a:txBody>
                  <a:tcPr>
                    <a:solidFill>
                      <a:srgbClr val="BCFFBC"/>
                    </a:solidFill>
                  </a:tcPr>
                </a:tc>
                <a:tc gridSpan="2">
                  <a:txBody>
                    <a:bodyPr/>
                    <a:lstStyle/>
                    <a:p>
                      <a:pPr algn="ctr"/>
                      <a:r>
                        <a:rPr lang="en-US" sz="1200" dirty="0"/>
                        <a:t>0</a:t>
                      </a:r>
                    </a:p>
                    <a:p>
                      <a:pPr algn="ctr"/>
                      <a:r>
                        <a:rPr lang="en-US" sz="1200" dirty="0"/>
                        <a:t>(0%)</a:t>
                      </a:r>
                    </a:p>
                  </a:txBody>
                  <a:tcPr>
                    <a:solidFill>
                      <a:srgbClr val="BCFFBC"/>
                    </a:solidFill>
                  </a:tcPr>
                </a:tc>
                <a:tc hMerge="1">
                  <a:txBody>
                    <a:bodyPr/>
                    <a:lstStyle/>
                    <a:p>
                      <a:endParaRPr lang="en-US"/>
                    </a:p>
                  </a:txBody>
                  <a:tcPr/>
                </a:tc>
                <a:tc>
                  <a:txBody>
                    <a:bodyPr/>
                    <a:lstStyle/>
                    <a:p>
                      <a:pPr algn="ctr"/>
                      <a:r>
                        <a:rPr lang="en-US" sz="1200" dirty="0"/>
                        <a:t>316</a:t>
                      </a:r>
                    </a:p>
                    <a:p>
                      <a:pPr algn="ctr"/>
                      <a:r>
                        <a:rPr lang="en-US" sz="1200" dirty="0"/>
                        <a:t>(2.32%)</a:t>
                      </a:r>
                    </a:p>
                  </a:txBody>
                  <a:tcPr>
                    <a:solidFill>
                      <a:srgbClr val="BCFFBC"/>
                    </a:solidFill>
                  </a:tcPr>
                </a:tc>
                <a:tc>
                  <a:txBody>
                    <a:bodyPr/>
                    <a:lstStyle/>
                    <a:p>
                      <a:pPr algn="ctr"/>
                      <a:r>
                        <a:rPr lang="en-US" sz="1200" dirty="0"/>
                        <a:t>313</a:t>
                      </a:r>
                    </a:p>
                    <a:p>
                      <a:pPr algn="ctr"/>
                      <a:r>
                        <a:rPr lang="en-US" sz="1200" dirty="0"/>
                        <a:t>(11.52%)</a:t>
                      </a:r>
                    </a:p>
                  </a:txBody>
                  <a:tcPr>
                    <a:solidFill>
                      <a:srgbClr val="BCFFBC"/>
                    </a:solidFill>
                  </a:tcPr>
                </a:tc>
                <a:extLst>
                  <a:ext uri="{0D108BD9-81ED-4DB2-BD59-A6C34878D82A}">
                    <a16:rowId xmlns:a16="http://schemas.microsoft.com/office/drawing/2014/main" val="10004"/>
                  </a:ext>
                </a:extLst>
              </a:tr>
              <a:tr h="370840">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Requirement</a:t>
                      </a:r>
                    </a:p>
                  </a:txBody>
                  <a:tcPr>
                    <a:solidFill>
                      <a:srgbClr val="FFFF00"/>
                    </a:solidFill>
                  </a:tcPr>
                </a:tc>
                <a:tc hMerge="1">
                  <a:txBody>
                    <a:bodyPr/>
                    <a:lstStyle/>
                    <a:p>
                      <a:pPr algn="ctr"/>
                      <a:endParaRPr lang="en-US" sz="1200" dirty="0"/>
                    </a:p>
                  </a:txBody>
                  <a:tcPr>
                    <a:solidFill>
                      <a:srgbClr val="BCFFBC"/>
                    </a:solidFill>
                  </a:tcPr>
                </a:tc>
                <a:tc hMerge="1">
                  <a:txBody>
                    <a:bodyPr/>
                    <a:lstStyle/>
                    <a:p>
                      <a:pPr algn="ctr"/>
                      <a:endParaRPr lang="en-US" sz="1200" dirty="0"/>
                    </a:p>
                  </a:txBody>
                  <a:tcPr>
                    <a:solidFill>
                      <a:srgbClr val="BCFFBC"/>
                    </a:solidFill>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Ice Free</a:t>
                      </a:r>
                    </a:p>
                  </a:txBody>
                  <a:tcPr>
                    <a:solidFill>
                      <a:srgbClr val="FFFF00"/>
                    </a:solidFill>
                  </a:tcPr>
                </a:tc>
                <a:tc hMerge="1">
                  <a:txBody>
                    <a:bodyPr/>
                    <a:lstStyle/>
                    <a:p>
                      <a:pPr algn="ctr"/>
                      <a:endParaRPr lang="en-US" sz="1200" dirty="0"/>
                    </a:p>
                  </a:txBody>
                  <a:tcPr>
                    <a:solidFill>
                      <a:srgbClr val="BCFFBC"/>
                    </a:solidFill>
                  </a:tcPr>
                </a:tc>
                <a:tc hMerge="1">
                  <a:txBody>
                    <a:bodyPr/>
                    <a:lstStyle/>
                    <a:p>
                      <a:pPr algn="ctr"/>
                      <a:endParaRPr lang="en-US" sz="1200" dirty="0"/>
                    </a:p>
                  </a:txBody>
                  <a:tcPr>
                    <a:solidFill>
                      <a:srgbClr val="BCFFBC"/>
                    </a:solidFill>
                  </a:tcPr>
                </a:tc>
                <a:tc hMerge="1">
                  <a:txBody>
                    <a:bodyPr/>
                    <a:lstStyle/>
                    <a:p>
                      <a:pPr algn="ctr"/>
                      <a:endParaRPr lang="en-US" sz="1200" dirty="0"/>
                    </a:p>
                  </a:txBody>
                  <a:tcPr>
                    <a:solidFill>
                      <a:srgbClr val="BCFFBC"/>
                    </a:solidFill>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First-year ice </a:t>
                      </a:r>
                    </a:p>
                  </a:txBody>
                  <a:tcPr>
                    <a:solidFill>
                      <a:srgbClr val="FFFF00"/>
                    </a:solidFill>
                  </a:tcPr>
                </a:tc>
                <a:tc hMerge="1">
                  <a:txBody>
                    <a:bodyPr/>
                    <a:lstStyle/>
                    <a:p>
                      <a:pPr algn="ctr"/>
                      <a:endParaRPr lang="en-US" sz="1200" dirty="0"/>
                    </a:p>
                  </a:txBody>
                  <a:tcPr>
                    <a:solidFill>
                      <a:srgbClr val="BCFFBC"/>
                    </a:solidFill>
                  </a:tcPr>
                </a:tc>
                <a:tc hMerge="1">
                  <a:txBody>
                    <a:bodyPr/>
                    <a:lstStyle/>
                    <a:p>
                      <a:pPr algn="ctr"/>
                      <a:endParaRPr lang="en-US" sz="1200" dirty="0"/>
                    </a:p>
                  </a:txBody>
                  <a:tcPr>
                    <a:solidFill>
                      <a:srgbClr val="BCFFBC"/>
                    </a:solidFill>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Older ice</a:t>
                      </a:r>
                    </a:p>
                  </a:txBody>
                  <a:tcPr>
                    <a:solidFill>
                      <a:srgbClr val="FFFF00"/>
                    </a:solidFill>
                  </a:tcPr>
                </a:tc>
                <a:tc hMerge="1">
                  <a:txBody>
                    <a:bodyPr/>
                    <a:lstStyle/>
                    <a:p>
                      <a:pPr algn="ctr"/>
                      <a:endParaRPr lang="en-US" sz="1200" dirty="0"/>
                    </a:p>
                  </a:txBody>
                  <a:tcPr>
                    <a:solidFill>
                      <a:srgbClr val="BCFFBC"/>
                    </a:solidFill>
                  </a:tcPr>
                </a:tc>
                <a:tc hMerge="1">
                  <a:txBody>
                    <a:bodyPr/>
                    <a:lstStyle/>
                    <a:p>
                      <a:pPr algn="ctr"/>
                      <a:endParaRPr lang="en-US" sz="1200" dirty="0"/>
                    </a:p>
                  </a:txBody>
                  <a:tcPr>
                    <a:solidFill>
                      <a:srgbClr val="BCFFBC"/>
                    </a:solidFill>
                  </a:tcPr>
                </a:tc>
                <a:extLst>
                  <a:ext uri="{0D108BD9-81ED-4DB2-BD59-A6C34878D82A}">
                    <a16:rowId xmlns:a16="http://schemas.microsoft.com/office/drawing/2014/main" val="10005"/>
                  </a:ext>
                </a:extLst>
              </a:tr>
              <a:tr h="370840">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Accuracy (&gt; 80%)</a:t>
                      </a:r>
                    </a:p>
                  </a:txBody>
                  <a:tcPr>
                    <a:solidFill>
                      <a:srgbClr val="FFFF00"/>
                    </a:solidFill>
                  </a:tcPr>
                </a:tc>
                <a:tc hMerge="1">
                  <a:txBody>
                    <a:bodyPr/>
                    <a:lstStyle/>
                    <a:p>
                      <a:endParaRPr lang="en-US"/>
                    </a:p>
                  </a:txBody>
                  <a:tcPr/>
                </a:tc>
                <a:tc hMerge="1">
                  <a:txBody>
                    <a:bodyPr/>
                    <a:lstStyle/>
                    <a:p>
                      <a:endParaRPr lang="en-US"/>
                    </a:p>
                  </a:txBody>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chemeClr val="tx1"/>
                        </a:solidFill>
                      </a:endParaRPr>
                    </a:p>
                  </a:txBody>
                  <a:tcPr>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97.71% (2.29% error)</a:t>
                      </a:r>
                    </a:p>
                  </a:txBody>
                  <a:tcPr>
                    <a:solidFill>
                      <a:srgbClr val="FFFF00"/>
                    </a:solidFill>
                  </a:tcPr>
                </a:tc>
                <a:tc hMerge="1">
                  <a:txBody>
                    <a:bodyPr/>
                    <a:lstStyle/>
                    <a:p>
                      <a:endParaRPr lang="en-US"/>
                    </a:p>
                  </a:txBody>
                  <a:tcPr/>
                </a:tc>
                <a:tc hMerge="1">
                  <a:txBody>
                    <a:bodyPr/>
                    <a:lstStyle/>
                    <a:p>
                      <a:endParaRPr 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88.48% (11.52%)</a:t>
                      </a:r>
                    </a:p>
                  </a:txBody>
                  <a:tcPr>
                    <a:solidFill>
                      <a:srgbClr val="FFFF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11" name="TextBox 10"/>
          <p:cNvSpPr txBox="1"/>
          <p:nvPr/>
        </p:nvSpPr>
        <p:spPr>
          <a:xfrm>
            <a:off x="218792" y="2090369"/>
            <a:ext cx="8604956" cy="369332"/>
          </a:xfrm>
          <a:prstGeom prst="rect">
            <a:avLst/>
          </a:prstGeom>
          <a:noFill/>
        </p:spPr>
        <p:txBody>
          <a:bodyPr wrap="square" rtlCol="0">
            <a:spAutoFit/>
          </a:bodyPr>
          <a:lstStyle/>
          <a:p>
            <a:r>
              <a:rPr lang="en-US" altLang="zh-CN" sz="1800" dirty="0">
                <a:solidFill>
                  <a:srgbClr val="FFFFFF"/>
                </a:solidFill>
                <a:latin typeface="Arial" charset="0"/>
                <a:ea typeface="宋体" charset="0"/>
                <a:cs typeface="宋体" charset="0"/>
              </a:rPr>
              <a:t>Comparison of NOAA-19 with GOES-16 ABI Framework (</a:t>
            </a:r>
            <a:r>
              <a:rPr lang="en-US" altLang="zh-CN" sz="1800" b="1" i="1" dirty="0">
                <a:solidFill>
                  <a:srgbClr val="29FF29"/>
                </a:solidFill>
                <a:latin typeface="Arial" charset="0"/>
                <a:ea typeface="宋体" charset="0"/>
                <a:cs typeface="宋体" charset="0"/>
              </a:rPr>
              <a:t>Feb 10, 2018</a:t>
            </a:r>
            <a:r>
              <a:rPr lang="en-US" altLang="zh-CN" sz="1800" dirty="0">
                <a:solidFill>
                  <a:srgbClr val="FFFFFF"/>
                </a:solidFill>
                <a:latin typeface="Arial" charset="0"/>
                <a:ea typeface="宋体" charset="0"/>
                <a:cs typeface="宋体" charset="0"/>
              </a:rPr>
              <a:t>)</a:t>
            </a:r>
            <a:endParaRPr lang="en-US" dirty="0"/>
          </a:p>
        </p:txBody>
      </p:sp>
      <p:sp>
        <p:nvSpPr>
          <p:cNvPr id="12" name="Slide Number Placeholder 3"/>
          <p:cNvSpPr>
            <a:spLocks noGrp="1"/>
          </p:cNvSpPr>
          <p:nvPr>
            <p:ph type="sldNum" idx="12"/>
          </p:nvPr>
        </p:nvSpPr>
        <p:spPr>
          <a:xfrm>
            <a:off x="6815065" y="6238504"/>
            <a:ext cx="2133599" cy="365125"/>
          </a:xfrm>
        </p:spPr>
        <p:txBody>
          <a:bodyPr/>
          <a:lstStyle/>
          <a:p>
            <a:pPr algn="r">
              <a:buSzPct val="25000"/>
            </a:pPr>
            <a:fld id="{00000000-1234-1234-1234-123412341234}" type="slidenum">
              <a:rPr lang="en-US" sz="1200" smtClean="0">
                <a:solidFill>
                  <a:srgbClr val="FFFFFF"/>
                </a:solidFill>
                <a:latin typeface="Calibri"/>
                <a:ea typeface="Calibri"/>
                <a:cs typeface="Calibri"/>
                <a:sym typeface="Calibri"/>
              </a:rPr>
              <a:pPr algn="r">
                <a:buSzPct val="25000"/>
              </a:pPr>
              <a:t>67</a:t>
            </a:fld>
            <a:endParaRPr lang="en-US" sz="1200" dirty="0">
              <a:solidFill>
                <a:srgbClr val="FFFFFF"/>
              </a:solidFill>
              <a:latin typeface="Calibri"/>
              <a:ea typeface="Calibri"/>
              <a:cs typeface="Calibri"/>
              <a:sym typeface="Calibri"/>
            </a:endParaRPr>
          </a:p>
        </p:txBody>
      </p:sp>
      <p:sp>
        <p:nvSpPr>
          <p:cNvPr id="6" name="TextBox 5">
            <a:extLst>
              <a:ext uri="{FF2B5EF4-FFF2-40B4-BE49-F238E27FC236}">
                <a16:creationId xmlns:a16="http://schemas.microsoft.com/office/drawing/2014/main" id="{D345880F-EE56-B741-B527-FDDEF773AF35}"/>
              </a:ext>
            </a:extLst>
          </p:cNvPr>
          <p:cNvSpPr txBox="1"/>
          <p:nvPr/>
        </p:nvSpPr>
        <p:spPr>
          <a:xfrm>
            <a:off x="3967251" y="5838394"/>
            <a:ext cx="1108038" cy="400110"/>
          </a:xfrm>
          <a:prstGeom prst="rect">
            <a:avLst/>
          </a:prstGeom>
          <a:solidFill>
            <a:srgbClr val="00B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Calibri"/>
                <a:cs typeface="Arial"/>
                <a:sym typeface="Arial"/>
              </a:rPr>
              <a:t>PASSED</a:t>
            </a:r>
          </a:p>
        </p:txBody>
      </p:sp>
    </p:spTree>
    <p:extLst>
      <p:ext uri="{BB962C8B-B14F-4D97-AF65-F5344CB8AC3E}">
        <p14:creationId xmlns:p14="http://schemas.microsoft.com/office/powerpoint/2010/main" val="10953933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3"/>
          <p:cNvSpPr txBox="1">
            <a:spLocks noGrp="1"/>
          </p:cNvSpPr>
          <p:nvPr/>
        </p:nvSpPr>
        <p:spPr bwMode="auto">
          <a:xfrm>
            <a:off x="6636962" y="6241177"/>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050AB392-BAB1-6D46-B9D0-849E9AEFCAF2}" type="slidenum">
              <a:rPr lang="zh-CN" altLang="en-US" sz="1400" b="1">
                <a:solidFill>
                  <a:srgbClr val="FFFF00"/>
                </a:solidFill>
                <a:ea typeface="宋体" charset="0"/>
                <a:cs typeface="宋体" charset="0"/>
              </a:rPr>
              <a:pPr algn="r"/>
              <a:t>68</a:t>
            </a:fld>
            <a:endParaRPr lang="en-US" altLang="zh-CN" sz="1400" b="1" dirty="0">
              <a:solidFill>
                <a:srgbClr val="FFFF00"/>
              </a:solidFill>
              <a:ea typeface="宋体" charset="0"/>
              <a:cs typeface="宋体" charset="0"/>
            </a:endParaRPr>
          </a:p>
        </p:txBody>
      </p:sp>
      <p:sp>
        <p:nvSpPr>
          <p:cNvPr id="57347" name="Rectangle 2"/>
          <p:cNvSpPr>
            <a:spLocks noGrp="1" noChangeArrowheads="1"/>
          </p:cNvSpPr>
          <p:nvPr>
            <p:ph type="title" idx="4294967295"/>
          </p:nvPr>
        </p:nvSpPr>
        <p:spPr>
          <a:xfrm>
            <a:off x="1379975" y="274975"/>
            <a:ext cx="6331951" cy="1143000"/>
          </a:xfrm>
        </p:spPr>
        <p:txBody>
          <a:bodyPr/>
          <a:lstStyle/>
          <a:p>
            <a:pPr eaLnBrk="1" hangingPunct="1"/>
            <a:r>
              <a:rPr lang="en-US" altLang="zh-CN" sz="2400" b="1" dirty="0">
                <a:latin typeface="Book Antiqua" charset="0"/>
                <a:ea typeface="宋体" charset="0"/>
                <a:cs typeface="宋体" charset="0"/>
              </a:rPr>
              <a:t>Sea and Lake Ice Age Product Validation: NOAA-19 </a:t>
            </a:r>
            <a:r>
              <a:rPr lang="en-US" altLang="zh-CN" sz="2400" b="1" dirty="0" err="1">
                <a:latin typeface="Book Antiqua" charset="0"/>
                <a:ea typeface="宋体" charset="0"/>
                <a:cs typeface="宋体" charset="0"/>
              </a:rPr>
              <a:t>vs</a:t>
            </a:r>
            <a:r>
              <a:rPr lang="en-US" altLang="zh-CN" sz="2400" b="1" dirty="0">
                <a:latin typeface="Book Antiqua" charset="0"/>
                <a:ea typeface="宋体" charset="0"/>
                <a:cs typeface="宋体" charset="0"/>
              </a:rPr>
              <a:t> GOES-16 ABI</a:t>
            </a:r>
            <a:endParaRPr lang="en-US" altLang="zh-CN" sz="2400" b="1" dirty="0">
              <a:solidFill>
                <a:srgbClr val="FFFF00"/>
              </a:solidFill>
              <a:latin typeface="Book Antiqua" charset="0"/>
              <a:ea typeface="宋体" charset="0"/>
              <a:cs typeface="宋体" charset="0"/>
            </a:endParaRPr>
          </a:p>
        </p:txBody>
      </p:sp>
      <p:sp>
        <p:nvSpPr>
          <p:cNvPr id="8" name="TextBox 7"/>
          <p:cNvSpPr txBox="1"/>
          <p:nvPr/>
        </p:nvSpPr>
        <p:spPr>
          <a:xfrm>
            <a:off x="271165" y="1707033"/>
            <a:ext cx="8604956" cy="369332"/>
          </a:xfrm>
          <a:prstGeom prst="rect">
            <a:avLst/>
          </a:prstGeom>
          <a:noFill/>
        </p:spPr>
        <p:txBody>
          <a:bodyPr wrap="square" rtlCol="0">
            <a:spAutoFit/>
          </a:bodyPr>
          <a:lstStyle/>
          <a:p>
            <a:r>
              <a:rPr lang="en-US" altLang="zh-CN" sz="1800" dirty="0">
                <a:solidFill>
                  <a:srgbClr val="FFFFFF"/>
                </a:solidFill>
                <a:latin typeface="Arial" charset="0"/>
                <a:ea typeface="宋体" charset="0"/>
                <a:cs typeface="宋体" charset="0"/>
              </a:rPr>
              <a:t>Comparison of NOAA-19 with GOES-16 ABI Framework (</a:t>
            </a:r>
            <a:r>
              <a:rPr lang="en-US" altLang="zh-CN" sz="1800" b="1" i="1" dirty="0">
                <a:solidFill>
                  <a:srgbClr val="29FF29"/>
                </a:solidFill>
                <a:latin typeface="Arial" charset="0"/>
                <a:ea typeface="宋体" charset="0"/>
                <a:cs typeface="宋体" charset="0"/>
              </a:rPr>
              <a:t>April 30, 2018</a:t>
            </a:r>
            <a:r>
              <a:rPr lang="en-US" altLang="zh-CN" sz="1800" dirty="0">
                <a:solidFill>
                  <a:srgbClr val="FFFFFF"/>
                </a:solidFill>
                <a:latin typeface="Arial" charset="0"/>
                <a:ea typeface="宋体" charset="0"/>
                <a:cs typeface="宋体" charset="0"/>
              </a:rPr>
              <a:t>)</a:t>
            </a:r>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4069469067"/>
              </p:ext>
            </p:extLst>
          </p:nvPr>
        </p:nvGraphicFramePr>
        <p:xfrm>
          <a:off x="218792" y="2302766"/>
          <a:ext cx="8692812" cy="2702560"/>
        </p:xfrm>
        <a:graphic>
          <a:graphicData uri="http://schemas.openxmlformats.org/drawingml/2006/table">
            <a:tbl>
              <a:tblPr firstRow="1" bandRow="1">
                <a:tableStyleId>{5C22544A-7EE6-4342-B048-85BDC9FD1C3A}</a:tableStyleId>
              </a:tblPr>
              <a:tblGrid>
                <a:gridCol w="1007071">
                  <a:extLst>
                    <a:ext uri="{9D8B030D-6E8A-4147-A177-3AD203B41FA5}">
                      <a16:colId xmlns:a16="http://schemas.microsoft.com/office/drawing/2014/main" val="20000"/>
                    </a:ext>
                  </a:extLst>
                </a:gridCol>
                <a:gridCol w="747116">
                  <a:extLst>
                    <a:ext uri="{9D8B030D-6E8A-4147-A177-3AD203B41FA5}">
                      <a16:colId xmlns:a16="http://schemas.microsoft.com/office/drawing/2014/main" val="20001"/>
                    </a:ext>
                  </a:extLst>
                </a:gridCol>
                <a:gridCol w="406053">
                  <a:extLst>
                    <a:ext uri="{9D8B030D-6E8A-4147-A177-3AD203B41FA5}">
                      <a16:colId xmlns:a16="http://schemas.microsoft.com/office/drawing/2014/main" val="20002"/>
                    </a:ext>
                  </a:extLst>
                </a:gridCol>
                <a:gridCol w="341063">
                  <a:extLst>
                    <a:ext uri="{9D8B030D-6E8A-4147-A177-3AD203B41FA5}">
                      <a16:colId xmlns:a16="http://schemas.microsoft.com/office/drawing/2014/main" val="20003"/>
                    </a:ext>
                  </a:extLst>
                </a:gridCol>
                <a:gridCol w="877094">
                  <a:extLst>
                    <a:ext uri="{9D8B030D-6E8A-4147-A177-3AD203B41FA5}">
                      <a16:colId xmlns:a16="http://schemas.microsoft.com/office/drawing/2014/main" val="20004"/>
                    </a:ext>
                  </a:extLst>
                </a:gridCol>
                <a:gridCol w="877094">
                  <a:extLst>
                    <a:ext uri="{9D8B030D-6E8A-4147-A177-3AD203B41FA5}">
                      <a16:colId xmlns:a16="http://schemas.microsoft.com/office/drawing/2014/main" val="20005"/>
                    </a:ext>
                  </a:extLst>
                </a:gridCol>
                <a:gridCol w="116840">
                  <a:extLst>
                    <a:ext uri="{9D8B030D-6E8A-4147-A177-3AD203B41FA5}">
                      <a16:colId xmlns:a16="http://schemas.microsoft.com/office/drawing/2014/main" val="20006"/>
                    </a:ext>
                  </a:extLst>
                </a:gridCol>
                <a:gridCol w="812105">
                  <a:extLst>
                    <a:ext uri="{9D8B030D-6E8A-4147-A177-3AD203B41FA5}">
                      <a16:colId xmlns:a16="http://schemas.microsoft.com/office/drawing/2014/main" val="20007"/>
                    </a:ext>
                  </a:extLst>
                </a:gridCol>
                <a:gridCol w="877094">
                  <a:extLst>
                    <a:ext uri="{9D8B030D-6E8A-4147-A177-3AD203B41FA5}">
                      <a16:colId xmlns:a16="http://schemas.microsoft.com/office/drawing/2014/main" val="20008"/>
                    </a:ext>
                  </a:extLst>
                </a:gridCol>
                <a:gridCol w="471042">
                  <a:extLst>
                    <a:ext uri="{9D8B030D-6E8A-4147-A177-3AD203B41FA5}">
                      <a16:colId xmlns:a16="http://schemas.microsoft.com/office/drawing/2014/main" val="20009"/>
                    </a:ext>
                  </a:extLst>
                </a:gridCol>
                <a:gridCol w="406052">
                  <a:extLst>
                    <a:ext uri="{9D8B030D-6E8A-4147-A177-3AD203B41FA5}">
                      <a16:colId xmlns:a16="http://schemas.microsoft.com/office/drawing/2014/main" val="20010"/>
                    </a:ext>
                  </a:extLst>
                </a:gridCol>
                <a:gridCol w="877094">
                  <a:extLst>
                    <a:ext uri="{9D8B030D-6E8A-4147-A177-3AD203B41FA5}">
                      <a16:colId xmlns:a16="http://schemas.microsoft.com/office/drawing/2014/main" val="20011"/>
                    </a:ext>
                  </a:extLst>
                </a:gridCol>
                <a:gridCol w="877094">
                  <a:extLst>
                    <a:ext uri="{9D8B030D-6E8A-4147-A177-3AD203B41FA5}">
                      <a16:colId xmlns:a16="http://schemas.microsoft.com/office/drawing/2014/main" val="20012"/>
                    </a:ext>
                  </a:extLst>
                </a:gridCol>
              </a:tblGrid>
              <a:tr h="370840">
                <a:tc>
                  <a:txBody>
                    <a:bodyPr/>
                    <a:lstStyle/>
                    <a:p>
                      <a:endParaRPr lang="en-US" dirty="0"/>
                    </a:p>
                  </a:txBody>
                  <a:tcPr/>
                </a:tc>
                <a:tc>
                  <a:txBody>
                    <a:bodyPr/>
                    <a:lstStyle/>
                    <a:p>
                      <a:pPr algn="ctr"/>
                      <a:r>
                        <a:rPr lang="en-US" sz="1200" dirty="0"/>
                        <a:t>Total ice</a:t>
                      </a:r>
                    </a:p>
                  </a:txBody>
                  <a:tcPr/>
                </a:tc>
                <a:tc gridSpan="2">
                  <a:txBody>
                    <a:bodyPr/>
                    <a:lstStyle/>
                    <a:p>
                      <a:pPr algn="ctr"/>
                      <a:r>
                        <a:rPr lang="en-US" sz="1200" dirty="0"/>
                        <a:t>Ice free</a:t>
                      </a:r>
                    </a:p>
                  </a:txBody>
                  <a:tcPr/>
                </a:tc>
                <a:tc hMerge="1">
                  <a:txBody>
                    <a:bodyPr/>
                    <a:lstStyle/>
                    <a:p>
                      <a:endParaRPr lang="en-US"/>
                    </a:p>
                  </a:txBody>
                  <a:tcPr/>
                </a:tc>
                <a:tc>
                  <a:txBody>
                    <a:bodyPr/>
                    <a:lstStyle/>
                    <a:p>
                      <a:pPr algn="ctr"/>
                      <a:r>
                        <a:rPr lang="en-US" sz="1200" dirty="0"/>
                        <a:t>New Ice</a:t>
                      </a:r>
                    </a:p>
                  </a:txBody>
                  <a:tcPr/>
                </a:tc>
                <a:tc>
                  <a:txBody>
                    <a:bodyPr/>
                    <a:lstStyle/>
                    <a:p>
                      <a:pPr algn="ctr"/>
                      <a:r>
                        <a:rPr lang="en-US" sz="1200" dirty="0"/>
                        <a:t>Grey ice</a:t>
                      </a:r>
                    </a:p>
                  </a:txBody>
                  <a:tcPr/>
                </a:tc>
                <a:tc gridSpan="2">
                  <a:txBody>
                    <a:bodyPr/>
                    <a:lstStyle/>
                    <a:p>
                      <a:r>
                        <a:rPr lang="en-US" sz="1200" dirty="0"/>
                        <a:t>Grey-white ice</a:t>
                      </a:r>
                    </a:p>
                  </a:txBody>
                  <a:tcPr/>
                </a:tc>
                <a:tc hMerge="1">
                  <a:txBody>
                    <a:bodyPr/>
                    <a:lstStyle/>
                    <a:p>
                      <a:endParaRPr lang="en-US"/>
                    </a:p>
                  </a:txBody>
                  <a:tcPr/>
                </a:tc>
                <a:tc>
                  <a:txBody>
                    <a:bodyPr/>
                    <a:lstStyle/>
                    <a:p>
                      <a:r>
                        <a:rPr lang="en-US" sz="1200" dirty="0"/>
                        <a:t>Thin FY ice</a:t>
                      </a:r>
                    </a:p>
                  </a:txBody>
                  <a:tcPr/>
                </a:tc>
                <a:tc gridSpan="2">
                  <a:txBody>
                    <a:bodyPr/>
                    <a:lstStyle/>
                    <a:p>
                      <a:r>
                        <a:rPr lang="en-US" sz="1200" dirty="0"/>
                        <a:t>Median FY ice</a:t>
                      </a:r>
                    </a:p>
                  </a:txBody>
                  <a:tcPr/>
                </a:tc>
                <a:tc hMerge="1">
                  <a:txBody>
                    <a:bodyPr/>
                    <a:lstStyle/>
                    <a:p>
                      <a:endParaRPr lang="en-US"/>
                    </a:p>
                  </a:txBody>
                  <a:tcPr/>
                </a:tc>
                <a:tc>
                  <a:txBody>
                    <a:bodyPr/>
                    <a:lstStyle/>
                    <a:p>
                      <a:r>
                        <a:rPr lang="en-US" sz="1200" dirty="0"/>
                        <a:t>Thick FY ice</a:t>
                      </a:r>
                    </a:p>
                  </a:txBody>
                  <a:tcPr/>
                </a:tc>
                <a:tc>
                  <a:txBody>
                    <a:bodyPr/>
                    <a:lstStyle/>
                    <a:p>
                      <a:r>
                        <a:rPr lang="en-US" sz="1200" dirty="0"/>
                        <a:t>Older</a:t>
                      </a:r>
                      <a:r>
                        <a:rPr lang="en-US" sz="1200" baseline="0" dirty="0"/>
                        <a:t> ice</a:t>
                      </a:r>
                      <a:endParaRPr lang="en-US" sz="1200" dirty="0"/>
                    </a:p>
                  </a:txBody>
                  <a:tcPr/>
                </a:tc>
                <a:extLst>
                  <a:ext uri="{0D108BD9-81ED-4DB2-BD59-A6C34878D82A}">
                    <a16:rowId xmlns:a16="http://schemas.microsoft.com/office/drawing/2014/main" val="10000"/>
                  </a:ext>
                </a:extLst>
              </a:tr>
              <a:tr h="277232">
                <a:tc>
                  <a:txBody>
                    <a:bodyPr/>
                    <a:lstStyle/>
                    <a:p>
                      <a:endParaRPr lang="en-US" dirty="0"/>
                    </a:p>
                  </a:txBody>
                  <a:tcPr/>
                </a:tc>
                <a:tc gridSpan="12">
                  <a:txBody>
                    <a:bodyPr/>
                    <a:lstStyle/>
                    <a:p>
                      <a:pPr algn="ctr"/>
                      <a:r>
                        <a:rPr lang="en-US" sz="1200" dirty="0"/>
                        <a:t>Number of total Pixels </a:t>
                      </a:r>
                    </a:p>
                  </a:txBody>
                  <a:tcPr/>
                </a:tc>
                <a:tc hMerge="1">
                  <a:txBody>
                    <a:bodyPr/>
                    <a:lstStyle/>
                    <a:p>
                      <a:pPr algn="ctr"/>
                      <a:endParaRPr lang="en-US" sz="1200"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1"/>
                  </a:ext>
                </a:extLst>
              </a:tr>
              <a:tr h="370840">
                <a:tc>
                  <a:txBody>
                    <a:bodyPr/>
                    <a:lstStyle/>
                    <a:p>
                      <a:r>
                        <a:rPr lang="en-US" sz="1400" dirty="0"/>
                        <a:t>NOAA-19</a:t>
                      </a:r>
                    </a:p>
                  </a:txBody>
                  <a:tcPr/>
                </a:tc>
                <a:tc>
                  <a:txBody>
                    <a:bodyPr/>
                    <a:lstStyle/>
                    <a:p>
                      <a:pPr algn="ctr"/>
                      <a:r>
                        <a:rPr lang="en-US" sz="1200" dirty="0"/>
                        <a:t>21016</a:t>
                      </a:r>
                    </a:p>
                  </a:txBody>
                  <a:tcPr/>
                </a:tc>
                <a:tc gridSpan="2">
                  <a:txBody>
                    <a:bodyPr/>
                    <a:lstStyle/>
                    <a:p>
                      <a:pPr algn="ctr"/>
                      <a:r>
                        <a:rPr lang="en-US" sz="1200" dirty="0"/>
                        <a:t>0</a:t>
                      </a:r>
                    </a:p>
                  </a:txBody>
                  <a:tcPr/>
                </a:tc>
                <a:tc hMerge="1">
                  <a:txBody>
                    <a:bodyPr/>
                    <a:lstStyle/>
                    <a:p>
                      <a:endParaRPr lang="en-US"/>
                    </a:p>
                  </a:txBody>
                  <a:tcPr/>
                </a:tc>
                <a:tc>
                  <a:txBody>
                    <a:bodyPr/>
                    <a:lstStyle/>
                    <a:p>
                      <a:pPr algn="ctr"/>
                      <a:r>
                        <a:rPr lang="en-US" sz="1200" dirty="0"/>
                        <a:t>0</a:t>
                      </a:r>
                    </a:p>
                  </a:txBody>
                  <a:tcPr/>
                </a:tc>
                <a:tc>
                  <a:txBody>
                    <a:bodyPr/>
                    <a:lstStyle/>
                    <a:p>
                      <a:pPr algn="ctr"/>
                      <a:r>
                        <a:rPr lang="en-US" sz="1200" dirty="0"/>
                        <a:t>0</a:t>
                      </a:r>
                    </a:p>
                  </a:txBody>
                  <a:tcPr/>
                </a:tc>
                <a:tc gridSpan="2">
                  <a:txBody>
                    <a:bodyPr/>
                    <a:lstStyle/>
                    <a:p>
                      <a:pPr algn="ctr"/>
                      <a:r>
                        <a:rPr lang="en-US" sz="1200" dirty="0"/>
                        <a:t>0</a:t>
                      </a:r>
                    </a:p>
                  </a:txBody>
                  <a:tcPr/>
                </a:tc>
                <a:tc hMerge="1">
                  <a:txBody>
                    <a:bodyPr/>
                    <a:lstStyle/>
                    <a:p>
                      <a:endParaRPr lang="en-US"/>
                    </a:p>
                  </a:txBody>
                  <a:tcPr/>
                </a:tc>
                <a:tc>
                  <a:txBody>
                    <a:bodyPr/>
                    <a:lstStyle/>
                    <a:p>
                      <a:pPr algn="ctr"/>
                      <a:r>
                        <a:rPr lang="en-US" sz="1200" dirty="0"/>
                        <a:t>20</a:t>
                      </a:r>
                    </a:p>
                  </a:txBody>
                  <a:tcPr/>
                </a:tc>
                <a:tc gridSpan="2">
                  <a:txBody>
                    <a:bodyPr/>
                    <a:lstStyle/>
                    <a:p>
                      <a:pPr algn="ctr"/>
                      <a:r>
                        <a:rPr lang="en-US" sz="1200" dirty="0"/>
                        <a:t>41</a:t>
                      </a:r>
                    </a:p>
                  </a:txBody>
                  <a:tcPr/>
                </a:tc>
                <a:tc hMerge="1">
                  <a:txBody>
                    <a:bodyPr/>
                    <a:lstStyle/>
                    <a:p>
                      <a:endParaRPr lang="en-US"/>
                    </a:p>
                  </a:txBody>
                  <a:tcPr/>
                </a:tc>
                <a:tc>
                  <a:txBody>
                    <a:bodyPr/>
                    <a:lstStyle/>
                    <a:p>
                      <a:pPr algn="ctr"/>
                      <a:r>
                        <a:rPr lang="en-US" sz="1200" dirty="0"/>
                        <a:t>3748</a:t>
                      </a:r>
                    </a:p>
                  </a:txBody>
                  <a:tcPr/>
                </a:tc>
                <a:tc>
                  <a:txBody>
                    <a:bodyPr/>
                    <a:lstStyle/>
                    <a:p>
                      <a:pPr algn="ctr"/>
                      <a:r>
                        <a:rPr lang="en-US" sz="1200" dirty="0"/>
                        <a:t>17302</a:t>
                      </a:r>
                    </a:p>
                  </a:txBody>
                  <a:tcPr/>
                </a:tc>
                <a:extLst>
                  <a:ext uri="{0D108BD9-81ED-4DB2-BD59-A6C34878D82A}">
                    <a16:rowId xmlns:a16="http://schemas.microsoft.com/office/drawing/2014/main" val="10002"/>
                  </a:ext>
                </a:extLst>
              </a:tr>
              <a:tr h="370840">
                <a:tc>
                  <a:txBody>
                    <a:bodyPr/>
                    <a:lstStyle/>
                    <a:p>
                      <a:r>
                        <a:rPr lang="en-US" sz="1400" dirty="0"/>
                        <a:t>GOES-16</a:t>
                      </a:r>
                    </a:p>
                  </a:txBody>
                  <a:tcPr/>
                </a:tc>
                <a:tc>
                  <a:txBody>
                    <a:bodyPr/>
                    <a:lstStyle/>
                    <a:p>
                      <a:pPr algn="ctr"/>
                      <a:r>
                        <a:rPr lang="en-US" sz="1200" dirty="0"/>
                        <a:t>21016</a:t>
                      </a:r>
                    </a:p>
                  </a:txBody>
                  <a:tcPr/>
                </a:tc>
                <a:tc gridSpan="2">
                  <a:txBody>
                    <a:bodyPr/>
                    <a:lstStyle/>
                    <a:p>
                      <a:pPr algn="ctr"/>
                      <a:r>
                        <a:rPr lang="en-US" sz="1200" dirty="0"/>
                        <a:t>0</a:t>
                      </a:r>
                    </a:p>
                  </a:txBody>
                  <a:tcPr/>
                </a:tc>
                <a:tc hMerge="1">
                  <a:txBody>
                    <a:bodyPr/>
                    <a:lstStyle/>
                    <a:p>
                      <a:endParaRPr lang="en-US"/>
                    </a:p>
                  </a:txBody>
                  <a:tcPr/>
                </a:tc>
                <a:tc>
                  <a:txBody>
                    <a:bodyPr/>
                    <a:lstStyle/>
                    <a:p>
                      <a:pPr algn="ctr"/>
                      <a:r>
                        <a:rPr lang="en-US" sz="1200" dirty="0"/>
                        <a:t>0</a:t>
                      </a:r>
                    </a:p>
                  </a:txBody>
                  <a:tcPr/>
                </a:tc>
                <a:tc>
                  <a:txBody>
                    <a:bodyPr/>
                    <a:lstStyle/>
                    <a:p>
                      <a:pPr algn="ctr"/>
                      <a:r>
                        <a:rPr lang="en-US" sz="1200" dirty="0"/>
                        <a:t>0</a:t>
                      </a:r>
                    </a:p>
                  </a:txBody>
                  <a:tcPr/>
                </a:tc>
                <a:tc gridSpan="2">
                  <a:txBody>
                    <a:bodyPr/>
                    <a:lstStyle/>
                    <a:p>
                      <a:pPr algn="ctr"/>
                      <a:r>
                        <a:rPr lang="en-US" sz="1200" dirty="0"/>
                        <a:t>0</a:t>
                      </a:r>
                    </a:p>
                  </a:txBody>
                  <a:tcPr/>
                </a:tc>
                <a:tc hMerge="1">
                  <a:txBody>
                    <a:bodyPr/>
                    <a:lstStyle/>
                    <a:p>
                      <a:endParaRPr lang="en-US"/>
                    </a:p>
                  </a:txBody>
                  <a:tcPr/>
                </a:tc>
                <a:tc>
                  <a:txBody>
                    <a:bodyPr/>
                    <a:lstStyle/>
                    <a:p>
                      <a:pPr algn="ctr"/>
                      <a:r>
                        <a:rPr lang="en-US" sz="1200" dirty="0"/>
                        <a:t>20</a:t>
                      </a:r>
                    </a:p>
                  </a:txBody>
                  <a:tcPr/>
                </a:tc>
                <a:tc gridSpan="2">
                  <a:txBody>
                    <a:bodyPr/>
                    <a:lstStyle/>
                    <a:p>
                      <a:pPr algn="ctr"/>
                      <a:r>
                        <a:rPr lang="en-US" sz="1200" dirty="0"/>
                        <a:t>41</a:t>
                      </a:r>
                    </a:p>
                  </a:txBody>
                  <a:tcPr/>
                </a:tc>
                <a:tc hMerge="1">
                  <a:txBody>
                    <a:bodyPr/>
                    <a:lstStyle/>
                    <a:p>
                      <a:endParaRPr lang="en-US"/>
                    </a:p>
                  </a:txBody>
                  <a:tcPr/>
                </a:tc>
                <a:tc>
                  <a:txBody>
                    <a:bodyPr/>
                    <a:lstStyle/>
                    <a:p>
                      <a:pPr algn="ctr"/>
                      <a:r>
                        <a:rPr lang="en-US" sz="1200" dirty="0"/>
                        <a:t>3852</a:t>
                      </a:r>
                    </a:p>
                  </a:txBody>
                  <a:tcPr/>
                </a:tc>
                <a:tc>
                  <a:txBody>
                    <a:bodyPr/>
                    <a:lstStyle/>
                    <a:p>
                      <a:pPr algn="ctr"/>
                      <a:r>
                        <a:rPr lang="en-US" sz="1200" dirty="0"/>
                        <a:t>17195</a:t>
                      </a:r>
                    </a:p>
                  </a:txBody>
                  <a:tcPr/>
                </a:tc>
                <a:extLst>
                  <a:ext uri="{0D108BD9-81ED-4DB2-BD59-A6C34878D82A}">
                    <a16:rowId xmlns:a16="http://schemas.microsoft.com/office/drawing/2014/main" val="10003"/>
                  </a:ext>
                </a:extLst>
              </a:tr>
              <a:tr h="370840">
                <a:tc>
                  <a:txBody>
                    <a:bodyPr/>
                    <a:lstStyle/>
                    <a:p>
                      <a:r>
                        <a:rPr lang="en-US" sz="1400" dirty="0"/>
                        <a:t>Difference</a:t>
                      </a:r>
                    </a:p>
                  </a:txBody>
                  <a:tcPr>
                    <a:solidFill>
                      <a:srgbClr val="BCFFBC"/>
                    </a:solidFill>
                  </a:tcPr>
                </a:tc>
                <a:tc>
                  <a:txBody>
                    <a:bodyPr/>
                    <a:lstStyle/>
                    <a:p>
                      <a:pPr algn="ctr"/>
                      <a:endParaRPr lang="en-US" sz="1200" dirty="0"/>
                    </a:p>
                  </a:txBody>
                  <a:tcPr>
                    <a:solidFill>
                      <a:srgbClr val="BCFFBC"/>
                    </a:solidFill>
                  </a:tcPr>
                </a:tc>
                <a:tc gridSpan="2">
                  <a:txBody>
                    <a:bodyPr/>
                    <a:lstStyle/>
                    <a:p>
                      <a:pPr algn="ctr"/>
                      <a:r>
                        <a:rPr lang="en-US" sz="1200" dirty="0"/>
                        <a:t>0</a:t>
                      </a:r>
                    </a:p>
                    <a:p>
                      <a:pPr algn="ctr"/>
                      <a:r>
                        <a:rPr lang="en-US" sz="1200" dirty="0"/>
                        <a:t>(0%)</a:t>
                      </a:r>
                    </a:p>
                  </a:txBody>
                  <a:tcPr>
                    <a:solidFill>
                      <a:srgbClr val="BCFFBC"/>
                    </a:solidFill>
                  </a:tcPr>
                </a:tc>
                <a:tc hMerge="1">
                  <a:txBody>
                    <a:bodyPr/>
                    <a:lstStyle/>
                    <a:p>
                      <a:endParaRPr lang="en-US"/>
                    </a:p>
                  </a:txBody>
                  <a:tcPr/>
                </a:tc>
                <a:tc>
                  <a:txBody>
                    <a:bodyPr/>
                    <a:lstStyle/>
                    <a:p>
                      <a:pPr algn="ctr"/>
                      <a:r>
                        <a:rPr lang="en-US" sz="1200" dirty="0"/>
                        <a:t>0</a:t>
                      </a:r>
                    </a:p>
                    <a:p>
                      <a:pPr algn="ctr"/>
                      <a:r>
                        <a:rPr lang="en-US" sz="1200" dirty="0"/>
                        <a:t>(0%)</a:t>
                      </a:r>
                    </a:p>
                  </a:txBody>
                  <a:tcPr>
                    <a:solidFill>
                      <a:srgbClr val="BCFFBC"/>
                    </a:solidFill>
                  </a:tcPr>
                </a:tc>
                <a:tc>
                  <a:txBody>
                    <a:bodyPr/>
                    <a:lstStyle/>
                    <a:p>
                      <a:pPr algn="ctr"/>
                      <a:r>
                        <a:rPr lang="en-US" sz="1200" dirty="0"/>
                        <a:t>0</a:t>
                      </a:r>
                    </a:p>
                    <a:p>
                      <a:pPr algn="ctr"/>
                      <a:r>
                        <a:rPr lang="en-US" sz="1200" dirty="0"/>
                        <a:t>(0%)</a:t>
                      </a:r>
                    </a:p>
                  </a:txBody>
                  <a:tcPr>
                    <a:solidFill>
                      <a:srgbClr val="BCFFBC"/>
                    </a:solidFill>
                  </a:tcPr>
                </a:tc>
                <a:tc gridSpan="2">
                  <a:txBody>
                    <a:bodyPr/>
                    <a:lstStyle/>
                    <a:p>
                      <a:pPr algn="ctr"/>
                      <a:r>
                        <a:rPr lang="en-US" sz="1200" dirty="0"/>
                        <a:t>0</a:t>
                      </a:r>
                    </a:p>
                    <a:p>
                      <a:pPr algn="ctr"/>
                      <a:r>
                        <a:rPr lang="en-US" sz="1200" dirty="0"/>
                        <a:t>(0%)</a:t>
                      </a:r>
                    </a:p>
                  </a:txBody>
                  <a:tcPr>
                    <a:solidFill>
                      <a:srgbClr val="BCFFBC"/>
                    </a:solidFill>
                  </a:tcPr>
                </a:tc>
                <a:tc hMerge="1">
                  <a:txBody>
                    <a:bodyPr/>
                    <a:lstStyle/>
                    <a:p>
                      <a:endParaRPr lang="en-US"/>
                    </a:p>
                  </a:txBody>
                  <a:tcPr/>
                </a:tc>
                <a:tc>
                  <a:txBody>
                    <a:bodyPr/>
                    <a:lstStyle/>
                    <a:p>
                      <a:pPr algn="ctr"/>
                      <a:r>
                        <a:rPr lang="en-US" sz="1200" dirty="0"/>
                        <a:t>0</a:t>
                      </a:r>
                    </a:p>
                    <a:p>
                      <a:pPr algn="ctr"/>
                      <a:r>
                        <a:rPr lang="en-US" sz="1200" dirty="0"/>
                        <a:t>(0%)</a:t>
                      </a:r>
                    </a:p>
                  </a:txBody>
                  <a:tcPr>
                    <a:solidFill>
                      <a:srgbClr val="BCFFBC"/>
                    </a:solidFill>
                  </a:tcPr>
                </a:tc>
                <a:tc gridSpan="2">
                  <a:txBody>
                    <a:bodyPr/>
                    <a:lstStyle/>
                    <a:p>
                      <a:pPr algn="ctr"/>
                      <a:r>
                        <a:rPr lang="en-US" sz="1200" dirty="0"/>
                        <a:t>0</a:t>
                      </a:r>
                    </a:p>
                    <a:p>
                      <a:pPr algn="ctr"/>
                      <a:r>
                        <a:rPr lang="en-US" sz="1200" dirty="0"/>
                        <a:t>(0%)</a:t>
                      </a:r>
                    </a:p>
                  </a:txBody>
                  <a:tcPr>
                    <a:solidFill>
                      <a:srgbClr val="BCFFBC"/>
                    </a:solidFill>
                  </a:tcPr>
                </a:tc>
                <a:tc hMerge="1">
                  <a:txBody>
                    <a:bodyPr/>
                    <a:lstStyle/>
                    <a:p>
                      <a:endParaRPr lang="en-US"/>
                    </a:p>
                  </a:txBody>
                  <a:tcPr/>
                </a:tc>
                <a:tc>
                  <a:txBody>
                    <a:bodyPr/>
                    <a:lstStyle/>
                    <a:p>
                      <a:pPr algn="ctr"/>
                      <a:r>
                        <a:rPr lang="en-US" sz="1200" dirty="0"/>
                        <a:t>104</a:t>
                      </a:r>
                    </a:p>
                    <a:p>
                      <a:pPr algn="ctr"/>
                      <a:r>
                        <a:rPr lang="en-US" sz="1200" dirty="0"/>
                        <a:t>(2.77%)</a:t>
                      </a:r>
                    </a:p>
                  </a:txBody>
                  <a:tcPr>
                    <a:solidFill>
                      <a:srgbClr val="BCFFBC"/>
                    </a:solidFill>
                  </a:tcPr>
                </a:tc>
                <a:tc>
                  <a:txBody>
                    <a:bodyPr/>
                    <a:lstStyle/>
                    <a:p>
                      <a:pPr algn="ctr"/>
                      <a:r>
                        <a:rPr lang="en-US" sz="1200" dirty="0"/>
                        <a:t>107</a:t>
                      </a:r>
                    </a:p>
                    <a:p>
                      <a:pPr algn="ctr"/>
                      <a:r>
                        <a:rPr lang="en-US" sz="1200" dirty="0"/>
                        <a:t>(0.62%)</a:t>
                      </a:r>
                    </a:p>
                  </a:txBody>
                  <a:tcPr>
                    <a:solidFill>
                      <a:srgbClr val="BCFFBC"/>
                    </a:solidFill>
                  </a:tcPr>
                </a:tc>
                <a:extLst>
                  <a:ext uri="{0D108BD9-81ED-4DB2-BD59-A6C34878D82A}">
                    <a16:rowId xmlns:a16="http://schemas.microsoft.com/office/drawing/2014/main" val="10004"/>
                  </a:ext>
                </a:extLst>
              </a:tr>
              <a:tr h="370840">
                <a:tc gridSpan="3">
                  <a:txBody>
                    <a:bodyPr/>
                    <a:lstStyle/>
                    <a:p>
                      <a:r>
                        <a:rPr lang="en-US" sz="1400" b="1" dirty="0"/>
                        <a:t>Requirement </a:t>
                      </a:r>
                    </a:p>
                  </a:txBody>
                  <a:tcPr>
                    <a:solidFill>
                      <a:srgbClr val="FFFF00"/>
                    </a:solidFill>
                  </a:tcPr>
                </a:tc>
                <a:tc hMerge="1">
                  <a:txBody>
                    <a:bodyPr/>
                    <a:lstStyle/>
                    <a:p>
                      <a:pPr algn="ctr"/>
                      <a:endParaRPr lang="en-US" sz="1200" dirty="0"/>
                    </a:p>
                  </a:txBody>
                  <a:tcPr>
                    <a:solidFill>
                      <a:srgbClr val="BCFFBC"/>
                    </a:solidFill>
                  </a:tcPr>
                </a:tc>
                <a:tc hMerge="1">
                  <a:txBody>
                    <a:bodyPr/>
                    <a:lstStyle/>
                    <a:p>
                      <a:pPr algn="ctr"/>
                      <a:endParaRPr lang="en-US" sz="1200" dirty="0"/>
                    </a:p>
                  </a:txBody>
                  <a:tcPr>
                    <a:solidFill>
                      <a:srgbClr val="BCFFBC"/>
                    </a:solidFill>
                  </a:tcPr>
                </a:tc>
                <a:tc gridSpan="4">
                  <a:txBody>
                    <a:bodyPr/>
                    <a:lstStyle/>
                    <a:p>
                      <a:pPr algn="ctr"/>
                      <a:r>
                        <a:rPr lang="en-US" sz="1400" b="1" dirty="0"/>
                        <a:t>Ice free</a:t>
                      </a:r>
                    </a:p>
                  </a:txBody>
                  <a:tcPr>
                    <a:solidFill>
                      <a:srgbClr val="FFFF00"/>
                    </a:solidFill>
                  </a:tcPr>
                </a:tc>
                <a:tc hMerge="1">
                  <a:txBody>
                    <a:bodyPr/>
                    <a:lstStyle/>
                    <a:p>
                      <a:pPr algn="ctr"/>
                      <a:endParaRPr lang="en-US" sz="1200" dirty="0"/>
                    </a:p>
                  </a:txBody>
                  <a:tcPr>
                    <a:solidFill>
                      <a:srgbClr val="BCFFBC"/>
                    </a:solidFill>
                  </a:tcPr>
                </a:tc>
                <a:tc hMerge="1">
                  <a:txBody>
                    <a:bodyPr/>
                    <a:lstStyle/>
                    <a:p>
                      <a:pPr algn="ctr"/>
                      <a:endParaRPr lang="en-US" sz="1200" dirty="0"/>
                    </a:p>
                  </a:txBody>
                  <a:tcPr>
                    <a:solidFill>
                      <a:srgbClr val="BCFFBC"/>
                    </a:solidFill>
                  </a:tcPr>
                </a:tc>
                <a:tc hMerge="1">
                  <a:txBody>
                    <a:bodyPr/>
                    <a:lstStyle/>
                    <a:p>
                      <a:pPr algn="ctr"/>
                      <a:endParaRPr lang="en-US" sz="1200" dirty="0"/>
                    </a:p>
                  </a:txBody>
                  <a:tcPr>
                    <a:solidFill>
                      <a:srgbClr val="BCFFBC"/>
                    </a:solidFill>
                  </a:tcPr>
                </a:tc>
                <a:tc gridSpan="3">
                  <a:txBody>
                    <a:bodyPr/>
                    <a:lstStyle/>
                    <a:p>
                      <a:pPr algn="ctr"/>
                      <a:r>
                        <a:rPr lang="en-US" sz="1400" b="1" dirty="0"/>
                        <a:t>First-year ice </a:t>
                      </a:r>
                    </a:p>
                  </a:txBody>
                  <a:tcPr>
                    <a:solidFill>
                      <a:srgbClr val="FFFF00"/>
                    </a:solidFill>
                  </a:tcPr>
                </a:tc>
                <a:tc hMerge="1">
                  <a:txBody>
                    <a:bodyPr/>
                    <a:lstStyle/>
                    <a:p>
                      <a:pPr algn="ctr"/>
                      <a:endParaRPr lang="en-US" sz="1200" dirty="0"/>
                    </a:p>
                  </a:txBody>
                  <a:tcPr>
                    <a:solidFill>
                      <a:srgbClr val="BCFFBC"/>
                    </a:solidFill>
                  </a:tcPr>
                </a:tc>
                <a:tc hMerge="1">
                  <a:txBody>
                    <a:bodyPr/>
                    <a:lstStyle/>
                    <a:p>
                      <a:pPr algn="ctr"/>
                      <a:endParaRPr lang="en-US" sz="1200" dirty="0"/>
                    </a:p>
                  </a:txBody>
                  <a:tcPr>
                    <a:solidFill>
                      <a:srgbClr val="BCFFBC"/>
                    </a:solidFill>
                  </a:tcPr>
                </a:tc>
                <a:tc gridSpan="3">
                  <a:txBody>
                    <a:bodyPr/>
                    <a:lstStyle/>
                    <a:p>
                      <a:pPr algn="ctr"/>
                      <a:r>
                        <a:rPr lang="en-US" sz="1400" b="1" dirty="0"/>
                        <a:t>Older ice</a:t>
                      </a:r>
                    </a:p>
                  </a:txBody>
                  <a:tcPr>
                    <a:solidFill>
                      <a:srgbClr val="FFFF00"/>
                    </a:solidFill>
                  </a:tcPr>
                </a:tc>
                <a:tc hMerge="1">
                  <a:txBody>
                    <a:bodyPr/>
                    <a:lstStyle/>
                    <a:p>
                      <a:pPr algn="ctr"/>
                      <a:endParaRPr lang="en-US" sz="1200" dirty="0"/>
                    </a:p>
                  </a:txBody>
                  <a:tcPr>
                    <a:solidFill>
                      <a:srgbClr val="BCFFBC"/>
                    </a:solidFill>
                  </a:tcPr>
                </a:tc>
                <a:tc hMerge="1">
                  <a:txBody>
                    <a:bodyPr/>
                    <a:lstStyle/>
                    <a:p>
                      <a:pPr algn="ctr"/>
                      <a:endParaRPr lang="en-US" sz="1200" dirty="0"/>
                    </a:p>
                  </a:txBody>
                  <a:tcPr>
                    <a:solidFill>
                      <a:srgbClr val="BCFFBC"/>
                    </a:solidFill>
                  </a:tcPr>
                </a:tc>
                <a:extLst>
                  <a:ext uri="{0D108BD9-81ED-4DB2-BD59-A6C34878D82A}">
                    <a16:rowId xmlns:a16="http://schemas.microsoft.com/office/drawing/2014/main" val="10005"/>
                  </a:ext>
                </a:extLst>
              </a:tr>
              <a:tr h="370840">
                <a:tc gridSpan="3">
                  <a:txBody>
                    <a:bodyPr/>
                    <a:lstStyle/>
                    <a:p>
                      <a:r>
                        <a:rPr lang="en-US" sz="1400" b="1" dirty="0"/>
                        <a:t>Accuracy (&gt;80%)</a:t>
                      </a:r>
                    </a:p>
                  </a:txBody>
                  <a:tcPr>
                    <a:solidFill>
                      <a:srgbClr val="FFFF00"/>
                    </a:solidFill>
                  </a:tcPr>
                </a:tc>
                <a:tc hMerge="1">
                  <a:txBody>
                    <a:bodyPr/>
                    <a:lstStyle/>
                    <a:p>
                      <a:endParaRPr lang="en-US"/>
                    </a:p>
                  </a:txBody>
                  <a:tcPr/>
                </a:tc>
                <a:tc hMerge="1">
                  <a:txBody>
                    <a:bodyPr/>
                    <a:lstStyle/>
                    <a:p>
                      <a:endParaRPr lang="en-US"/>
                    </a:p>
                  </a:txBody>
                  <a:tcPr/>
                </a:tc>
                <a:tc gridSpan="4">
                  <a:txBody>
                    <a:bodyPr/>
                    <a:lstStyle/>
                    <a:p>
                      <a:pPr algn="ctr"/>
                      <a:endParaRPr lang="en-US" sz="1400" b="1" dirty="0"/>
                    </a:p>
                  </a:txBody>
                  <a:tcPr>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a:r>
                        <a:rPr lang="en-US" sz="1400" b="1" dirty="0"/>
                        <a:t>97.20% (2.80% error)</a:t>
                      </a:r>
                    </a:p>
                  </a:txBody>
                  <a:tcPr>
                    <a:solidFill>
                      <a:srgbClr val="FFFF00"/>
                    </a:solidFill>
                  </a:tcPr>
                </a:tc>
                <a:tc hMerge="1">
                  <a:txBody>
                    <a:bodyPr/>
                    <a:lstStyle/>
                    <a:p>
                      <a:endParaRPr lang="en-US"/>
                    </a:p>
                  </a:txBody>
                  <a:tcPr/>
                </a:tc>
                <a:tc hMerge="1">
                  <a:txBody>
                    <a:bodyPr/>
                    <a:lstStyle/>
                    <a:p>
                      <a:endParaRPr lang="en-US"/>
                    </a:p>
                  </a:txBody>
                  <a:tcPr/>
                </a:tc>
                <a:tc gridSpan="3">
                  <a:txBody>
                    <a:bodyPr/>
                    <a:lstStyle/>
                    <a:p>
                      <a:pPr algn="ctr"/>
                      <a:r>
                        <a:rPr lang="en-US" sz="1400" b="1" dirty="0"/>
                        <a:t>99.38% (0.62% error)</a:t>
                      </a:r>
                    </a:p>
                  </a:txBody>
                  <a:tcPr>
                    <a:solidFill>
                      <a:srgbClr val="FFFF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7" name="TextBox 6">
            <a:extLst>
              <a:ext uri="{FF2B5EF4-FFF2-40B4-BE49-F238E27FC236}">
                <a16:creationId xmlns:a16="http://schemas.microsoft.com/office/drawing/2014/main" id="{263BECD4-2769-9242-BA49-A0DBA720107E}"/>
              </a:ext>
            </a:extLst>
          </p:cNvPr>
          <p:cNvSpPr txBox="1"/>
          <p:nvPr/>
        </p:nvSpPr>
        <p:spPr>
          <a:xfrm>
            <a:off x="3991931" y="5730508"/>
            <a:ext cx="1108038" cy="400110"/>
          </a:xfrm>
          <a:prstGeom prst="rect">
            <a:avLst/>
          </a:prstGeom>
          <a:solidFill>
            <a:srgbClr val="00B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Calibri"/>
                <a:cs typeface="Arial"/>
                <a:sym typeface="Arial"/>
              </a:rPr>
              <a:t>PASSED</a:t>
            </a:r>
          </a:p>
        </p:txBody>
      </p:sp>
    </p:spTree>
    <p:extLst>
      <p:ext uri="{BB962C8B-B14F-4D97-AF65-F5344CB8AC3E}">
        <p14:creationId xmlns:p14="http://schemas.microsoft.com/office/powerpoint/2010/main" val="38444517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99F6FEB-1CDE-FE46-BD20-A9EA827C7160}" type="slidenum">
              <a:rPr lang="zh-CN" altLang="en-US" sz="1400">
                <a:solidFill>
                  <a:srgbClr val="FFFF00"/>
                </a:solidFill>
                <a:ea typeface="宋体" charset="0"/>
                <a:cs typeface="宋体" charset="0"/>
              </a:rPr>
              <a:pPr/>
              <a:t>69</a:t>
            </a:fld>
            <a:endParaRPr lang="en-US" altLang="zh-CN" sz="1400">
              <a:solidFill>
                <a:srgbClr val="FFFF00"/>
              </a:solidFill>
              <a:ea typeface="宋体" charset="0"/>
              <a:cs typeface="宋体" charset="0"/>
            </a:endParaRPr>
          </a:p>
        </p:txBody>
      </p:sp>
      <p:sp>
        <p:nvSpPr>
          <p:cNvPr id="60418" name="Slide Number Placeholder 3"/>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700ADF54-F2AC-9540-952C-27B2DBEDC9CE}" type="slidenum">
              <a:rPr lang="zh-CN" altLang="en-US" sz="1400" b="1">
                <a:solidFill>
                  <a:srgbClr val="FFFF00"/>
                </a:solidFill>
                <a:ea typeface="宋体" charset="0"/>
                <a:cs typeface="宋体" charset="0"/>
              </a:rPr>
              <a:pPr algn="r"/>
              <a:t>69</a:t>
            </a:fld>
            <a:endParaRPr lang="en-US" altLang="zh-CN" sz="1400" b="1">
              <a:solidFill>
                <a:srgbClr val="FFFF00"/>
              </a:solidFill>
              <a:ea typeface="宋体" charset="0"/>
              <a:cs typeface="宋体" charset="0"/>
            </a:endParaRPr>
          </a:p>
        </p:txBody>
      </p:sp>
      <p:sp>
        <p:nvSpPr>
          <p:cNvPr id="60419" name="Rectangle 2"/>
          <p:cNvSpPr>
            <a:spLocks noGrp="1" noChangeArrowheads="1"/>
          </p:cNvSpPr>
          <p:nvPr>
            <p:ph type="title" idx="4294967295"/>
          </p:nvPr>
        </p:nvSpPr>
        <p:spPr>
          <a:xfrm>
            <a:off x="993711" y="270471"/>
            <a:ext cx="7162800" cy="1143000"/>
          </a:xfrm>
        </p:spPr>
        <p:txBody>
          <a:bodyPr/>
          <a:lstStyle/>
          <a:p>
            <a:pPr eaLnBrk="1" hangingPunct="1"/>
            <a:r>
              <a:rPr lang="en-US" altLang="zh-CN" sz="2800" b="1" dirty="0">
                <a:solidFill>
                  <a:schemeClr val="bg1"/>
                </a:solidFill>
                <a:latin typeface="Book Antiqua" charset="0"/>
                <a:ea typeface="宋体" charset="0"/>
                <a:cs typeface="宋体" charset="0"/>
              </a:rPr>
              <a:t>Sea and Lake Ice Thickness Product Validation: CryoSat-2 </a:t>
            </a:r>
            <a:r>
              <a:rPr lang="en-US" altLang="zh-CN" sz="2800" b="1" dirty="0" err="1">
                <a:solidFill>
                  <a:schemeClr val="bg1"/>
                </a:solidFill>
                <a:latin typeface="Book Antiqua" charset="0"/>
                <a:ea typeface="宋体" charset="0"/>
                <a:cs typeface="宋体" charset="0"/>
              </a:rPr>
              <a:t>vs</a:t>
            </a:r>
            <a:r>
              <a:rPr lang="en-US" altLang="zh-CN" sz="2800" b="1" dirty="0">
                <a:solidFill>
                  <a:schemeClr val="bg1"/>
                </a:solidFill>
                <a:latin typeface="Book Antiqua" charset="0"/>
                <a:ea typeface="宋体" charset="0"/>
                <a:cs typeface="宋体" charset="0"/>
              </a:rPr>
              <a:t> GOES-16 ABI</a:t>
            </a:r>
          </a:p>
        </p:txBody>
      </p:sp>
      <p:sp>
        <p:nvSpPr>
          <p:cNvPr id="60420" name="Text Box 11"/>
          <p:cNvSpPr txBox="1">
            <a:spLocks noChangeArrowheads="1"/>
          </p:cNvSpPr>
          <p:nvPr/>
        </p:nvSpPr>
        <p:spPr bwMode="auto">
          <a:xfrm>
            <a:off x="152400" y="1676400"/>
            <a:ext cx="88836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ltLang="zh-CN" sz="1800" dirty="0">
                <a:solidFill>
                  <a:srgbClr val="FFFFFF"/>
                </a:solidFill>
                <a:latin typeface="Arial" charset="0"/>
                <a:ea typeface="宋体" charset="0"/>
                <a:cs typeface="宋体" charset="0"/>
              </a:rPr>
              <a:t>Comparison of CryoSat-2 with GOES-16 ABI Framework (</a:t>
            </a:r>
            <a:r>
              <a:rPr lang="en-US" altLang="zh-CN" sz="1800" b="1" i="1" dirty="0">
                <a:solidFill>
                  <a:srgbClr val="29FF29"/>
                </a:solidFill>
                <a:latin typeface="Arial" charset="0"/>
                <a:ea typeface="宋体" charset="0"/>
                <a:cs typeface="宋体" charset="0"/>
              </a:rPr>
              <a:t>Feb 1-28, 2018</a:t>
            </a:r>
            <a:r>
              <a:rPr lang="en-US" altLang="zh-CN" sz="1800" dirty="0">
                <a:solidFill>
                  <a:srgbClr val="FFFFFF"/>
                </a:solidFill>
                <a:latin typeface="Arial" charset="0"/>
                <a:ea typeface="宋体" charset="0"/>
                <a:cs typeface="宋体" charset="0"/>
              </a:rPr>
              <a:t>)</a:t>
            </a:r>
          </a:p>
        </p:txBody>
      </p:sp>
      <p:sp>
        <p:nvSpPr>
          <p:cNvPr id="6" name="TextBox 5"/>
          <p:cNvSpPr txBox="1"/>
          <p:nvPr/>
        </p:nvSpPr>
        <p:spPr>
          <a:xfrm>
            <a:off x="107950" y="4113213"/>
            <a:ext cx="8928100" cy="276225"/>
          </a:xfrm>
          <a:prstGeom prst="rect">
            <a:avLst/>
          </a:prstGeom>
          <a:noFill/>
        </p:spPr>
        <p:txBody>
          <a:bodyPr>
            <a:spAutoFit/>
          </a:bodyPr>
          <a:lstStyle/>
          <a:p>
            <a:pPr>
              <a:defRPr/>
            </a:pPr>
            <a:r>
              <a:rPr lang="en-US" sz="1200" b="1" dirty="0">
                <a:solidFill>
                  <a:schemeClr val="bg2">
                    <a:lumMod val="20000"/>
                    <a:lumOff val="80000"/>
                  </a:schemeClr>
                </a:solidFill>
              </a:rPr>
              <a:t>CryoSat-2                                GOES-16 ABI                            CryoSat-2 minus GOES-16 ABI    Difference histogram</a:t>
            </a:r>
          </a:p>
        </p:txBody>
      </p:sp>
      <p:graphicFrame>
        <p:nvGraphicFramePr>
          <p:cNvPr id="7" name="Table 6"/>
          <p:cNvGraphicFramePr>
            <a:graphicFrameLocks noGrp="1"/>
          </p:cNvGraphicFramePr>
          <p:nvPr>
            <p:extLst>
              <p:ext uri="{D42A27DB-BD31-4B8C-83A1-F6EECF244321}">
                <p14:modId xmlns:p14="http://schemas.microsoft.com/office/powerpoint/2010/main" val="1662132029"/>
              </p:ext>
            </p:extLst>
          </p:nvPr>
        </p:nvGraphicFramePr>
        <p:xfrm>
          <a:off x="107504" y="4509120"/>
          <a:ext cx="8928991" cy="2036440"/>
        </p:xfrm>
        <a:graphic>
          <a:graphicData uri="http://schemas.openxmlformats.org/drawingml/2006/table">
            <a:tbl>
              <a:tblPr firstRow="1" bandRow="1">
                <a:tableStyleId>{35758FB7-9AC5-4552-8A53-C91805E547FA}</a:tableStyleId>
              </a:tblPr>
              <a:tblGrid>
                <a:gridCol w="1944216">
                  <a:extLst>
                    <a:ext uri="{9D8B030D-6E8A-4147-A177-3AD203B41FA5}">
                      <a16:colId xmlns:a16="http://schemas.microsoft.com/office/drawing/2014/main" val="20000"/>
                    </a:ext>
                  </a:extLst>
                </a:gridCol>
                <a:gridCol w="1476164">
                  <a:extLst>
                    <a:ext uri="{9D8B030D-6E8A-4147-A177-3AD203B41FA5}">
                      <a16:colId xmlns:a16="http://schemas.microsoft.com/office/drawing/2014/main" val="20001"/>
                    </a:ext>
                  </a:extLst>
                </a:gridCol>
                <a:gridCol w="1584176">
                  <a:extLst>
                    <a:ext uri="{9D8B030D-6E8A-4147-A177-3AD203B41FA5}">
                      <a16:colId xmlns:a16="http://schemas.microsoft.com/office/drawing/2014/main" val="20002"/>
                    </a:ext>
                  </a:extLst>
                </a:gridCol>
                <a:gridCol w="3924435">
                  <a:extLst>
                    <a:ext uri="{9D8B030D-6E8A-4147-A177-3AD203B41FA5}">
                      <a16:colId xmlns:a16="http://schemas.microsoft.com/office/drawing/2014/main" val="20003"/>
                    </a:ext>
                  </a:extLst>
                </a:gridCol>
              </a:tblGrid>
              <a:tr h="360040">
                <a:tc>
                  <a:txBody>
                    <a:bodyPr/>
                    <a:lstStyle/>
                    <a:p>
                      <a:r>
                        <a:rPr lang="en-US" sz="1600" dirty="0"/>
                        <a:t>Ice</a:t>
                      </a:r>
                      <a:r>
                        <a:rPr lang="en-US" sz="1600" baseline="0" dirty="0"/>
                        <a:t> thickness (m)</a:t>
                      </a:r>
                      <a:endParaRPr lang="en-US" sz="1600" dirty="0">
                        <a:solidFill>
                          <a:schemeClr val="bg1">
                            <a:lumMod val="75000"/>
                          </a:schemeClr>
                        </a:solidFill>
                      </a:endParaRPr>
                    </a:p>
                  </a:txBody>
                  <a:tcPr/>
                </a:tc>
                <a:tc>
                  <a:txBody>
                    <a:bodyPr/>
                    <a:lstStyle/>
                    <a:p>
                      <a:r>
                        <a:rPr lang="en-US" sz="1600" dirty="0"/>
                        <a:t>CryoSat-2</a:t>
                      </a:r>
                      <a:endParaRPr lang="en-US" sz="1600" dirty="0">
                        <a:solidFill>
                          <a:schemeClr val="accent4"/>
                        </a:solidFill>
                      </a:endParaRPr>
                    </a:p>
                  </a:txBody>
                  <a:tcPr/>
                </a:tc>
                <a:tc>
                  <a:txBody>
                    <a:bodyPr/>
                    <a:lstStyle/>
                    <a:p>
                      <a:r>
                        <a:rPr lang="en-US" sz="1600" dirty="0"/>
                        <a:t>GOES-16</a:t>
                      </a:r>
                      <a:r>
                        <a:rPr lang="en-US" sz="1600" baseline="0" dirty="0"/>
                        <a:t> ABI</a:t>
                      </a:r>
                      <a:endParaRPr lang="en-US" sz="1600" dirty="0">
                        <a:solidFill>
                          <a:schemeClr val="accent4"/>
                        </a:solidFill>
                      </a:endParaRPr>
                    </a:p>
                  </a:txBody>
                  <a:tcPr/>
                </a:tc>
                <a:tc>
                  <a:txBody>
                    <a:bodyPr/>
                    <a:lstStyle/>
                    <a:p>
                      <a:r>
                        <a:rPr lang="en-US" sz="1300" dirty="0">
                          <a:solidFill>
                            <a:srgbClr val="000000"/>
                          </a:solidFill>
                        </a:rPr>
                        <a:t>Difference : ABS(GOES-16</a:t>
                      </a:r>
                      <a:r>
                        <a:rPr lang="en-US" sz="1300" baseline="0" dirty="0">
                          <a:solidFill>
                            <a:srgbClr val="000000"/>
                          </a:solidFill>
                        </a:rPr>
                        <a:t> minus </a:t>
                      </a:r>
                      <a:r>
                        <a:rPr lang="en-US" sz="1300" dirty="0">
                          <a:solidFill>
                            <a:srgbClr val="000000"/>
                          </a:solidFill>
                        </a:rPr>
                        <a:t>CryoSat-2)</a:t>
                      </a:r>
                    </a:p>
                  </a:txBody>
                  <a:tcPr>
                    <a:solidFill>
                      <a:srgbClr val="BCFFBC"/>
                    </a:solidFill>
                  </a:tcPr>
                </a:tc>
                <a:extLst>
                  <a:ext uri="{0D108BD9-81ED-4DB2-BD59-A6C34878D82A}">
                    <a16:rowId xmlns:a16="http://schemas.microsoft.com/office/drawing/2014/main" val="10000"/>
                  </a:ext>
                </a:extLst>
              </a:tr>
              <a:tr h="335280">
                <a:tc>
                  <a:txBody>
                    <a:bodyPr/>
                    <a:lstStyle/>
                    <a:p>
                      <a:r>
                        <a:rPr lang="en-US" sz="1400" dirty="0"/>
                        <a:t>Mean</a:t>
                      </a:r>
                    </a:p>
                  </a:txBody>
                  <a:tcPr/>
                </a:tc>
                <a:tc>
                  <a:txBody>
                    <a:bodyPr/>
                    <a:lstStyle/>
                    <a:p>
                      <a:r>
                        <a:rPr lang="en-US" sz="1400" dirty="0"/>
                        <a:t>1.76</a:t>
                      </a:r>
                    </a:p>
                  </a:txBody>
                  <a:tcPr/>
                </a:tc>
                <a:tc>
                  <a:txBody>
                    <a:bodyPr/>
                    <a:lstStyle/>
                    <a:p>
                      <a:r>
                        <a:rPr lang="en-US" sz="1400" dirty="0"/>
                        <a:t>1.76</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aseline="0" dirty="0"/>
                        <a:t> </a:t>
                      </a:r>
                      <a:r>
                        <a:rPr lang="en-US" sz="1400" dirty="0"/>
                        <a:t>0.005 (0.28%) </a:t>
                      </a:r>
                      <a:r>
                        <a:rPr kumimoji="0" lang="en-US" sz="1400" b="0" i="0" u="none" strike="noStrike" kern="1200" cap="none" spc="0" normalizeH="0" baseline="0" noProof="0" dirty="0">
                          <a:ln>
                            <a:noFill/>
                          </a:ln>
                          <a:solidFill>
                            <a:srgbClr val="000000"/>
                          </a:solidFill>
                          <a:effectLst/>
                          <a:uLnTx/>
                          <a:uFillTx/>
                          <a:latin typeface="+mn-lt"/>
                          <a:ea typeface="+mn-ea"/>
                          <a:cs typeface="+mn-cs"/>
                        </a:rPr>
                        <a:t>in terms of CryoSat-2 mean</a:t>
                      </a:r>
                      <a:endParaRPr lang="en-US" sz="1400" dirty="0"/>
                    </a:p>
                  </a:txBody>
                  <a:tcPr>
                    <a:solidFill>
                      <a:srgbClr val="BCFFBC"/>
                    </a:solidFill>
                  </a:tcPr>
                </a:tc>
                <a:extLst>
                  <a:ext uri="{0D108BD9-81ED-4DB2-BD59-A6C34878D82A}">
                    <a16:rowId xmlns:a16="http://schemas.microsoft.com/office/drawing/2014/main" val="10001"/>
                  </a:ext>
                </a:extLst>
              </a:tr>
              <a:tr h="335280">
                <a:tc>
                  <a:txBody>
                    <a:bodyPr/>
                    <a:lstStyle/>
                    <a:p>
                      <a:r>
                        <a:rPr lang="en-US" sz="1400" dirty="0"/>
                        <a:t>|Mean|</a:t>
                      </a:r>
                    </a:p>
                  </a:txBody>
                  <a:tcPr/>
                </a:tc>
                <a:tc>
                  <a:txBody>
                    <a:bodyPr/>
                    <a:lstStyle/>
                    <a:p>
                      <a:r>
                        <a:rPr lang="en-US" sz="1400" dirty="0"/>
                        <a:t>1.76</a:t>
                      </a:r>
                    </a:p>
                  </a:txBody>
                  <a:tcPr/>
                </a:tc>
                <a:tc>
                  <a:txBody>
                    <a:bodyPr/>
                    <a:lstStyle/>
                    <a:p>
                      <a:r>
                        <a:rPr lang="en-US" sz="1400" dirty="0"/>
                        <a:t>1.76</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 0.025 (1.42%) </a:t>
                      </a:r>
                      <a:r>
                        <a:rPr kumimoji="0" lang="en-US" sz="1400" b="0" i="0" u="none" strike="noStrike" kern="1200" cap="none" spc="0" normalizeH="0" baseline="0" noProof="0" dirty="0">
                          <a:ln>
                            <a:noFill/>
                          </a:ln>
                          <a:solidFill>
                            <a:srgbClr val="000000"/>
                          </a:solidFill>
                          <a:effectLst/>
                          <a:uLnTx/>
                          <a:uFillTx/>
                          <a:latin typeface="+mn-lt"/>
                          <a:ea typeface="+mn-ea"/>
                          <a:cs typeface="+mn-cs"/>
                        </a:rPr>
                        <a:t>in terms of CryoSat-2 mean</a:t>
                      </a:r>
                      <a:endParaRPr lang="en-US" sz="1400" dirty="0"/>
                    </a:p>
                  </a:txBody>
                  <a:tcPr>
                    <a:solidFill>
                      <a:srgbClr val="BCFFBC"/>
                    </a:solidFill>
                  </a:tcPr>
                </a:tc>
                <a:extLst>
                  <a:ext uri="{0D108BD9-81ED-4DB2-BD59-A6C34878D82A}">
                    <a16:rowId xmlns:a16="http://schemas.microsoft.com/office/drawing/2014/main" val="10005"/>
                  </a:ext>
                </a:extLst>
              </a:tr>
              <a:tr h="335280">
                <a:tc>
                  <a:txBody>
                    <a:bodyPr/>
                    <a:lstStyle/>
                    <a:p>
                      <a:r>
                        <a:rPr lang="en-US" sz="1400" dirty="0"/>
                        <a:t>STD</a:t>
                      </a:r>
                    </a:p>
                  </a:txBody>
                  <a:tcPr/>
                </a:tc>
                <a:tc>
                  <a:txBody>
                    <a:bodyPr/>
                    <a:lstStyle/>
                    <a:p>
                      <a:r>
                        <a:rPr lang="en-US" sz="1400" dirty="0"/>
                        <a:t>0.76</a:t>
                      </a:r>
                    </a:p>
                  </a:txBody>
                  <a:tcPr/>
                </a:tc>
                <a:tc>
                  <a:txBody>
                    <a:bodyPr/>
                    <a:lstStyle/>
                    <a:p>
                      <a:r>
                        <a:rPr lang="en-US" sz="1400" dirty="0"/>
                        <a:t>0.74</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 0.13 (7.39%) </a:t>
                      </a:r>
                      <a:r>
                        <a:rPr kumimoji="0" lang="en-US" sz="1400" b="0" i="0" u="none" strike="noStrike" kern="1200" cap="none" spc="0" normalizeH="0" baseline="0" noProof="0" dirty="0">
                          <a:ln>
                            <a:noFill/>
                          </a:ln>
                          <a:solidFill>
                            <a:srgbClr val="000000"/>
                          </a:solidFill>
                          <a:effectLst/>
                          <a:uLnTx/>
                          <a:uFillTx/>
                          <a:latin typeface="+mn-lt"/>
                          <a:ea typeface="+mn-ea"/>
                          <a:cs typeface="+mn-cs"/>
                        </a:rPr>
                        <a:t>in terms of CryoSat-2 mean</a:t>
                      </a:r>
                      <a:endParaRPr lang="en-US" sz="1400" dirty="0"/>
                    </a:p>
                  </a:txBody>
                  <a:tcPr>
                    <a:solidFill>
                      <a:srgbClr val="BCFFBC"/>
                    </a:solidFill>
                  </a:tcPr>
                </a:tc>
                <a:extLst>
                  <a:ext uri="{0D108BD9-81ED-4DB2-BD59-A6C34878D82A}">
                    <a16:rowId xmlns:a16="http://schemas.microsoft.com/office/drawing/2014/main" val="10002"/>
                  </a:ext>
                </a:extLst>
              </a:tr>
              <a:tr h="335280">
                <a:tc>
                  <a:txBody>
                    <a:bodyPr/>
                    <a:lstStyle/>
                    <a:p>
                      <a:r>
                        <a:rPr lang="en-US" sz="1400" dirty="0"/>
                        <a:t>RMS</a:t>
                      </a:r>
                    </a:p>
                  </a:txBody>
                  <a:tcPr/>
                </a:tc>
                <a:tc>
                  <a:txBody>
                    <a:bodyPr/>
                    <a:lstStyle/>
                    <a:p>
                      <a:r>
                        <a:rPr lang="en-US" sz="1400" dirty="0"/>
                        <a:t>1.91</a:t>
                      </a:r>
                    </a:p>
                  </a:txBody>
                  <a:tcPr/>
                </a:tc>
                <a:tc>
                  <a:txBody>
                    <a:bodyPr/>
                    <a:lstStyle/>
                    <a:p>
                      <a:r>
                        <a:rPr lang="en-US" sz="1400" dirty="0"/>
                        <a:t>1.91</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 0.13 (7.39%) </a:t>
                      </a:r>
                      <a:r>
                        <a:rPr kumimoji="0" lang="en-US" sz="1400" b="0" i="0" u="none" strike="noStrike" kern="1200" cap="none" spc="0" normalizeH="0" baseline="0" noProof="0" dirty="0">
                          <a:ln>
                            <a:noFill/>
                          </a:ln>
                          <a:solidFill>
                            <a:srgbClr val="000000"/>
                          </a:solidFill>
                          <a:effectLst/>
                          <a:uLnTx/>
                          <a:uFillTx/>
                          <a:latin typeface="+mn-lt"/>
                          <a:ea typeface="+mn-ea"/>
                          <a:cs typeface="+mn-cs"/>
                        </a:rPr>
                        <a:t>in terms of CryoSat-2 mean</a:t>
                      </a:r>
                      <a:endParaRPr lang="en-US" sz="1400" dirty="0"/>
                    </a:p>
                  </a:txBody>
                  <a:tcPr>
                    <a:solidFill>
                      <a:srgbClr val="BCFFBC"/>
                    </a:solidFill>
                  </a:tcPr>
                </a:tc>
                <a:extLst>
                  <a:ext uri="{0D108BD9-81ED-4DB2-BD59-A6C34878D82A}">
                    <a16:rowId xmlns:a16="http://schemas.microsoft.com/office/drawing/2014/main" val="10003"/>
                  </a:ext>
                </a:extLst>
              </a:tr>
              <a:tr h="335280">
                <a:tc>
                  <a:txBody>
                    <a:bodyPr/>
                    <a:lstStyle/>
                    <a:p>
                      <a:r>
                        <a:rPr lang="en-US" sz="1400" dirty="0"/>
                        <a:t>RMSE</a:t>
                      </a:r>
                    </a:p>
                  </a:txBody>
                  <a:tcPr/>
                </a:tc>
                <a:tc>
                  <a:txBody>
                    <a:bodyPr/>
                    <a:lstStyle/>
                    <a:p>
                      <a:r>
                        <a:rPr lang="en-US" sz="1400" dirty="0"/>
                        <a:t>0.76</a:t>
                      </a:r>
                    </a:p>
                  </a:txBody>
                  <a:tcPr/>
                </a:tc>
                <a:tc>
                  <a:txBody>
                    <a:bodyPr/>
                    <a:lstStyle/>
                    <a:p>
                      <a:r>
                        <a:rPr lang="en-US" sz="1400" dirty="0"/>
                        <a:t>0.74</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 0.13 (7.39%) </a:t>
                      </a:r>
                      <a:r>
                        <a:rPr kumimoji="0" lang="en-US" sz="1400" b="0" i="0" u="none" strike="noStrike" kern="1200" cap="none" spc="0" normalizeH="0" baseline="0" noProof="0" dirty="0">
                          <a:ln>
                            <a:noFill/>
                          </a:ln>
                          <a:solidFill>
                            <a:srgbClr val="000000"/>
                          </a:solidFill>
                          <a:effectLst/>
                          <a:uLnTx/>
                          <a:uFillTx/>
                          <a:latin typeface="+mn-lt"/>
                          <a:ea typeface="+mn-ea"/>
                          <a:cs typeface="+mn-cs"/>
                        </a:rPr>
                        <a:t>in terms of CryoSat-2 mean</a:t>
                      </a:r>
                      <a:endParaRPr lang="en-US" sz="1400" dirty="0"/>
                    </a:p>
                  </a:txBody>
                  <a:tcPr>
                    <a:solidFill>
                      <a:srgbClr val="BCFFBC"/>
                    </a:solidFill>
                  </a:tcPr>
                </a:tc>
                <a:extLst>
                  <a:ext uri="{0D108BD9-81ED-4DB2-BD59-A6C34878D82A}">
                    <a16:rowId xmlns:a16="http://schemas.microsoft.com/office/drawing/2014/main" val="10004"/>
                  </a:ext>
                </a:extLst>
              </a:tr>
            </a:tbl>
          </a:graphicData>
        </a:graphic>
      </p:graphicFrame>
      <p:pic>
        <p:nvPicPr>
          <p:cNvPr id="8" name="Picture 7" descr="CryoSat2_20180299_icethk.dat.thkval_img_map.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388" y="2133600"/>
            <a:ext cx="2011362" cy="2011363"/>
          </a:xfrm>
          <a:prstGeom prst="rect">
            <a:avLst/>
          </a:prstGeom>
          <a:solidFill>
            <a:schemeClr val="bg2">
              <a:lumMod val="20000"/>
              <a:lumOff val="80000"/>
            </a:schemeClr>
          </a:solidFill>
        </p:spPr>
      </p:pic>
      <p:pic>
        <p:nvPicPr>
          <p:cNvPr id="9" name="Picture 8" descr="GOESR_ABI_FW_20180299_icethk.dat.thkval_img_map.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03463" y="2133600"/>
            <a:ext cx="2011362" cy="2011363"/>
          </a:xfrm>
          <a:prstGeom prst="rect">
            <a:avLst/>
          </a:prstGeom>
          <a:solidFill>
            <a:schemeClr val="bg2">
              <a:lumMod val="20000"/>
              <a:lumOff val="80000"/>
            </a:schemeClr>
          </a:solidFill>
        </p:spPr>
      </p:pic>
      <p:pic>
        <p:nvPicPr>
          <p:cNvPr id="10" name="Picture 9" descr="CryoSat2_vs_GOESR_ABI_FW_20180299_icethk.dat.thkval_img_map.eps"/>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64050" y="2133600"/>
            <a:ext cx="2011363" cy="2011363"/>
          </a:xfrm>
          <a:prstGeom prst="rect">
            <a:avLst/>
          </a:prstGeom>
          <a:solidFill>
            <a:schemeClr val="bg2">
              <a:lumMod val="20000"/>
              <a:lumOff val="80000"/>
            </a:schemeClr>
          </a:solidFill>
        </p:spPr>
      </p:pic>
      <p:pic>
        <p:nvPicPr>
          <p:cNvPr id="11" name="Picture 10" descr="CryoSat2_vs_GOESR_ABI_FW_20180299_icethk.dat.thkval_img_his.eps"/>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24638" y="2133600"/>
            <a:ext cx="2411412" cy="2041525"/>
          </a:xfrm>
          <a:prstGeom prst="rect">
            <a:avLst/>
          </a:prstGeom>
          <a:solidFill>
            <a:schemeClr val="bg1"/>
          </a:solidFill>
        </p:spPr>
      </p:pic>
    </p:spTree>
    <p:extLst>
      <p:ext uri="{BB962C8B-B14F-4D97-AF65-F5344CB8AC3E}">
        <p14:creationId xmlns:p14="http://schemas.microsoft.com/office/powerpoint/2010/main" val="112693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a:xfrm>
            <a:off x="6553200" y="6356353"/>
            <a:ext cx="2133598" cy="365125"/>
          </a:xfrm>
        </p:spPr>
        <p:txBody>
          <a:bodyPr/>
          <a:lstStyle/>
          <a:p>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fld id="{00000000-1234-1234-1234-123412341234}" type="slidenum">
              <a:rPr kumimoji="0" lang="en-US" sz="1200" b="0" i="0" u="none" strike="noStrike" kern="0" cap="none" spc="0" normalizeH="0" baseline="0" noProof="0" smtClean="0">
                <a:ln>
                  <a:noFill/>
                </a:ln>
                <a:solidFill>
                  <a:prstClr val="white"/>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t>7</a:t>
            </a:fld>
            <a:endParaRPr kumimoji="0" lang="en-US" sz="120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18" name="Title 1"/>
          <p:cNvSpPr>
            <a:spLocks noGrp="1"/>
          </p:cNvSpPr>
          <p:nvPr>
            <p:ph type="title"/>
          </p:nvPr>
        </p:nvSpPr>
        <p:spPr>
          <a:xfrm>
            <a:off x="1175657" y="0"/>
            <a:ext cx="6436426" cy="1143000"/>
          </a:xfrm>
        </p:spPr>
        <p:txBody>
          <a:bodyPr>
            <a:noAutofit/>
          </a:bodyPr>
          <a:lstStyle/>
          <a:p>
            <a:r>
              <a:rPr lang="en-US" sz="3600" dirty="0"/>
              <a:t>Ice concentration flow chart</a:t>
            </a:r>
          </a:p>
        </p:txBody>
      </p:sp>
      <p:pic>
        <p:nvPicPr>
          <p:cNvPr id="6" name="Picture 5">
            <a:extLst>
              <a:ext uri="{FF2B5EF4-FFF2-40B4-BE49-F238E27FC236}">
                <a16:creationId xmlns:a16="http://schemas.microsoft.com/office/drawing/2014/main" id="{A4A4276B-5D61-D74D-B350-8A766DC673D8}"/>
              </a:ext>
            </a:extLst>
          </p:cNvPr>
          <p:cNvPicPr/>
          <p:nvPr/>
        </p:nvPicPr>
        <p:blipFill>
          <a:blip r:embed="rId3"/>
          <a:stretch>
            <a:fillRect/>
          </a:stretch>
        </p:blipFill>
        <p:spPr>
          <a:xfrm>
            <a:off x="2007220" y="991287"/>
            <a:ext cx="5013507" cy="5103456"/>
          </a:xfrm>
          <a:prstGeom prst="rect">
            <a:avLst/>
          </a:prstGeom>
        </p:spPr>
      </p:pic>
      <p:sp>
        <p:nvSpPr>
          <p:cNvPr id="2" name="Rectangle 1">
            <a:extLst>
              <a:ext uri="{FF2B5EF4-FFF2-40B4-BE49-F238E27FC236}">
                <a16:creationId xmlns:a16="http://schemas.microsoft.com/office/drawing/2014/main" id="{4639FA71-2A94-CA4A-B5A2-81295D747A46}"/>
              </a:ext>
            </a:extLst>
          </p:cNvPr>
          <p:cNvSpPr/>
          <p:nvPr/>
        </p:nvSpPr>
        <p:spPr>
          <a:xfrm>
            <a:off x="1600200" y="6094743"/>
            <a:ext cx="6220522" cy="523220"/>
          </a:xfrm>
          <a:prstGeom prst="rect">
            <a:avLst/>
          </a:prstGeom>
        </p:spPr>
        <p:txBody>
          <a:bodyPr wrap="square">
            <a:spAutoFit/>
          </a:bodyPr>
          <a:lstStyle/>
          <a:p>
            <a:pPr marL="6350" marR="0" lvl="0" algn="l" defTabSz="914400" rtl="0" eaLnBrk="1" fontAlgn="auto" latinLnBrk="0" hangingPunct="1">
              <a:lnSpc>
                <a:spcPct val="100000"/>
              </a:lnSpc>
              <a:spcBef>
                <a:spcPts val="600"/>
              </a:spcBef>
              <a:spcAft>
                <a:spcPts val="600"/>
              </a:spcAft>
              <a:buClrTx/>
              <a:buSzTx/>
              <a:buFontTx/>
              <a:buNone/>
              <a:defRPr/>
            </a:pPr>
            <a:r>
              <a:rPr kumimoji="0" lang="en-US" sz="1400" b="0" i="1"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ahoma" panose="020B0604030504040204" pitchFamily="34" charset="0"/>
                <a:sym typeface="Arial"/>
              </a:rPr>
              <a:t> High level flowchart of the ice cover and concentration algorithm illustrate the main processing sections.</a:t>
            </a:r>
            <a:endParaRPr kumimoji="0" lang="en-US" sz="1050" b="0" i="1"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ahoma" panose="020B0604030504040204" pitchFamily="34" charset="0"/>
              <a:sym typeface="Arial"/>
            </a:endParaRPr>
          </a:p>
        </p:txBody>
      </p:sp>
    </p:spTree>
    <p:extLst>
      <p:ext uri="{BB962C8B-B14F-4D97-AF65-F5344CB8AC3E}">
        <p14:creationId xmlns:p14="http://schemas.microsoft.com/office/powerpoint/2010/main" val="36130130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49A2F7D-EFEC-BD43-A253-7BE1485EC582}" type="slidenum">
              <a:rPr lang="zh-CN" altLang="en-US" sz="1400">
                <a:solidFill>
                  <a:srgbClr val="FFFF00"/>
                </a:solidFill>
                <a:ea typeface="宋体" charset="0"/>
                <a:cs typeface="宋体" charset="0"/>
              </a:rPr>
              <a:pPr/>
              <a:t>70</a:t>
            </a:fld>
            <a:endParaRPr lang="en-US" altLang="zh-CN" sz="1400">
              <a:solidFill>
                <a:srgbClr val="FFFF00"/>
              </a:solidFill>
              <a:ea typeface="宋体" charset="0"/>
              <a:cs typeface="宋体" charset="0"/>
            </a:endParaRPr>
          </a:p>
        </p:txBody>
      </p:sp>
      <p:sp>
        <p:nvSpPr>
          <p:cNvPr id="61442" name="Slide Number Placeholder 3"/>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2F50F5CA-B79E-BD40-A770-739D0CA827A7}" type="slidenum">
              <a:rPr lang="zh-CN" altLang="en-US" sz="1400" b="1">
                <a:solidFill>
                  <a:srgbClr val="FFFF00"/>
                </a:solidFill>
                <a:ea typeface="宋体" charset="0"/>
                <a:cs typeface="宋体" charset="0"/>
              </a:rPr>
              <a:pPr algn="r"/>
              <a:t>70</a:t>
            </a:fld>
            <a:endParaRPr lang="en-US" altLang="zh-CN" sz="1400" b="1">
              <a:solidFill>
                <a:srgbClr val="FFFF00"/>
              </a:solidFill>
              <a:ea typeface="宋体" charset="0"/>
              <a:cs typeface="宋体" charset="0"/>
            </a:endParaRPr>
          </a:p>
        </p:txBody>
      </p:sp>
      <p:sp>
        <p:nvSpPr>
          <p:cNvPr id="61443" name="Rectangle 2"/>
          <p:cNvSpPr>
            <a:spLocks noGrp="1" noChangeArrowheads="1"/>
          </p:cNvSpPr>
          <p:nvPr>
            <p:ph type="title" idx="4294967295"/>
          </p:nvPr>
        </p:nvSpPr>
        <p:spPr>
          <a:xfrm>
            <a:off x="882071" y="284427"/>
            <a:ext cx="7162800" cy="1143000"/>
          </a:xfrm>
        </p:spPr>
        <p:txBody>
          <a:bodyPr/>
          <a:lstStyle/>
          <a:p>
            <a:pPr eaLnBrk="1" hangingPunct="1"/>
            <a:r>
              <a:rPr lang="en-US" altLang="zh-CN" sz="2800" b="1" dirty="0">
                <a:latin typeface="Book Antiqua" charset="0"/>
                <a:ea typeface="宋体" charset="0"/>
                <a:cs typeface="宋体" charset="0"/>
              </a:rPr>
              <a:t>Sea and Lake Ice Thickness Product Validation: CryoSat-2 </a:t>
            </a:r>
            <a:r>
              <a:rPr lang="en-US" altLang="zh-CN" sz="2800" b="1" dirty="0" err="1">
                <a:latin typeface="Book Antiqua" charset="0"/>
                <a:ea typeface="宋体" charset="0"/>
                <a:cs typeface="宋体" charset="0"/>
              </a:rPr>
              <a:t>vs</a:t>
            </a:r>
            <a:r>
              <a:rPr lang="en-US" altLang="zh-CN" sz="2800" b="1" dirty="0">
                <a:latin typeface="Book Antiqua" charset="0"/>
                <a:ea typeface="宋体" charset="0"/>
                <a:cs typeface="宋体" charset="0"/>
              </a:rPr>
              <a:t> GOES-16 ABI</a:t>
            </a:r>
            <a:endParaRPr lang="en-US" altLang="zh-CN" sz="2800" b="1" dirty="0">
              <a:solidFill>
                <a:srgbClr val="FFFF00"/>
              </a:solidFill>
              <a:latin typeface="Book Antiqua" charset="0"/>
              <a:ea typeface="宋体" charset="0"/>
              <a:cs typeface="宋体" charset="0"/>
            </a:endParaRPr>
          </a:p>
        </p:txBody>
      </p:sp>
      <p:sp>
        <p:nvSpPr>
          <p:cNvPr id="61444" name="Text Box 11"/>
          <p:cNvSpPr txBox="1">
            <a:spLocks noChangeArrowheads="1"/>
          </p:cNvSpPr>
          <p:nvPr/>
        </p:nvSpPr>
        <p:spPr bwMode="auto">
          <a:xfrm>
            <a:off x="71438" y="1676400"/>
            <a:ext cx="907256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ltLang="zh-CN" sz="1800" dirty="0">
                <a:solidFill>
                  <a:srgbClr val="FFFFFF"/>
                </a:solidFill>
                <a:latin typeface="Arial" charset="0"/>
                <a:ea typeface="宋体" charset="0"/>
                <a:cs typeface="宋体" charset="0"/>
              </a:rPr>
              <a:t>Comparison of CryoSat-2 with GOES-16 ABI Framework (</a:t>
            </a:r>
            <a:r>
              <a:rPr lang="en-US" altLang="zh-CN" sz="1800" b="1" i="1" dirty="0">
                <a:solidFill>
                  <a:srgbClr val="29FF29"/>
                </a:solidFill>
                <a:latin typeface="Arial" charset="0"/>
                <a:ea typeface="宋体" charset="0"/>
                <a:cs typeface="宋体" charset="0"/>
              </a:rPr>
              <a:t>April, 2018</a:t>
            </a:r>
            <a:r>
              <a:rPr lang="en-US" altLang="zh-CN" sz="1800" dirty="0">
                <a:solidFill>
                  <a:srgbClr val="FFFFFF"/>
                </a:solidFill>
                <a:latin typeface="Arial" charset="0"/>
                <a:ea typeface="宋体" charset="0"/>
                <a:cs typeface="宋体" charset="0"/>
              </a:rPr>
              <a:t>)</a:t>
            </a:r>
            <a:endParaRPr lang="en-US" altLang="zh-CN" sz="1600" b="1" i="1" dirty="0">
              <a:solidFill>
                <a:srgbClr val="FF0000"/>
              </a:solidFill>
              <a:latin typeface="Arial" charset="0"/>
              <a:ea typeface="宋体" charset="0"/>
              <a:cs typeface="宋体" charset="0"/>
            </a:endParaRPr>
          </a:p>
        </p:txBody>
      </p:sp>
      <p:sp>
        <p:nvSpPr>
          <p:cNvPr id="6" name="TextBox 5"/>
          <p:cNvSpPr txBox="1"/>
          <p:nvPr/>
        </p:nvSpPr>
        <p:spPr>
          <a:xfrm>
            <a:off x="107950" y="4113213"/>
            <a:ext cx="8928100" cy="276225"/>
          </a:xfrm>
          <a:prstGeom prst="rect">
            <a:avLst/>
          </a:prstGeom>
          <a:noFill/>
        </p:spPr>
        <p:txBody>
          <a:bodyPr>
            <a:spAutoFit/>
          </a:bodyPr>
          <a:lstStyle/>
          <a:p>
            <a:pPr>
              <a:defRPr/>
            </a:pPr>
            <a:r>
              <a:rPr lang="en-US" sz="1200" b="1" dirty="0">
                <a:solidFill>
                  <a:schemeClr val="bg2">
                    <a:lumMod val="20000"/>
                    <a:lumOff val="80000"/>
                  </a:schemeClr>
                </a:solidFill>
              </a:rPr>
              <a:t>CryoSat-2 (</a:t>
            </a:r>
            <a:r>
              <a:rPr lang="en-US" sz="1200" b="1" i="1" dirty="0">
                <a:solidFill>
                  <a:srgbClr val="FF0000"/>
                </a:solidFill>
              </a:rPr>
              <a:t>April 1-30</a:t>
            </a:r>
            <a:r>
              <a:rPr lang="en-US" sz="1200" b="1" dirty="0">
                <a:solidFill>
                  <a:schemeClr val="bg2">
                    <a:lumMod val="20000"/>
                    <a:lumOff val="80000"/>
                  </a:schemeClr>
                </a:solidFill>
              </a:rPr>
              <a:t>)              GOES-16 ABI (</a:t>
            </a:r>
            <a:r>
              <a:rPr lang="en-US" sz="1200" b="1" i="1" dirty="0">
                <a:solidFill>
                  <a:srgbClr val="FF0000"/>
                </a:solidFill>
              </a:rPr>
              <a:t>April 17-30</a:t>
            </a:r>
            <a:r>
              <a:rPr lang="en-US" sz="1200" b="1" dirty="0">
                <a:solidFill>
                  <a:schemeClr val="bg2">
                    <a:lumMod val="20000"/>
                    <a:lumOff val="80000"/>
                  </a:schemeClr>
                </a:solidFill>
              </a:rPr>
              <a:t>)     CryoSat-2 minus GOES-16 ABI    Difference histogram</a:t>
            </a:r>
          </a:p>
        </p:txBody>
      </p:sp>
      <p:graphicFrame>
        <p:nvGraphicFramePr>
          <p:cNvPr id="7" name="Table 6"/>
          <p:cNvGraphicFramePr>
            <a:graphicFrameLocks noGrp="1"/>
          </p:cNvGraphicFramePr>
          <p:nvPr>
            <p:extLst>
              <p:ext uri="{D42A27DB-BD31-4B8C-83A1-F6EECF244321}">
                <p14:modId xmlns:p14="http://schemas.microsoft.com/office/powerpoint/2010/main" val="141364257"/>
              </p:ext>
            </p:extLst>
          </p:nvPr>
        </p:nvGraphicFramePr>
        <p:xfrm>
          <a:off x="107504" y="4509120"/>
          <a:ext cx="8928991" cy="2133404"/>
        </p:xfrm>
        <a:graphic>
          <a:graphicData uri="http://schemas.openxmlformats.org/drawingml/2006/table">
            <a:tbl>
              <a:tblPr firstRow="1" bandRow="1">
                <a:tableStyleId>{35758FB7-9AC5-4552-8A53-C91805E547FA}</a:tableStyleId>
              </a:tblPr>
              <a:tblGrid>
                <a:gridCol w="1944216">
                  <a:extLst>
                    <a:ext uri="{9D8B030D-6E8A-4147-A177-3AD203B41FA5}">
                      <a16:colId xmlns:a16="http://schemas.microsoft.com/office/drawing/2014/main" val="20000"/>
                    </a:ext>
                  </a:extLst>
                </a:gridCol>
                <a:gridCol w="1476164">
                  <a:extLst>
                    <a:ext uri="{9D8B030D-6E8A-4147-A177-3AD203B41FA5}">
                      <a16:colId xmlns:a16="http://schemas.microsoft.com/office/drawing/2014/main" val="20001"/>
                    </a:ext>
                  </a:extLst>
                </a:gridCol>
                <a:gridCol w="1584176">
                  <a:extLst>
                    <a:ext uri="{9D8B030D-6E8A-4147-A177-3AD203B41FA5}">
                      <a16:colId xmlns:a16="http://schemas.microsoft.com/office/drawing/2014/main" val="20002"/>
                    </a:ext>
                  </a:extLst>
                </a:gridCol>
                <a:gridCol w="3924435">
                  <a:extLst>
                    <a:ext uri="{9D8B030D-6E8A-4147-A177-3AD203B41FA5}">
                      <a16:colId xmlns:a16="http://schemas.microsoft.com/office/drawing/2014/main" val="20003"/>
                    </a:ext>
                  </a:extLst>
                </a:gridCol>
              </a:tblGrid>
              <a:tr h="396044">
                <a:tc>
                  <a:txBody>
                    <a:bodyPr/>
                    <a:lstStyle/>
                    <a:p>
                      <a:r>
                        <a:rPr lang="en-US" sz="1600" dirty="0"/>
                        <a:t>Ice</a:t>
                      </a:r>
                      <a:r>
                        <a:rPr lang="en-US" sz="1600" baseline="0" dirty="0"/>
                        <a:t> thickness (m)</a:t>
                      </a:r>
                      <a:endParaRPr lang="en-US" sz="1600" dirty="0">
                        <a:solidFill>
                          <a:schemeClr val="bg1">
                            <a:lumMod val="75000"/>
                          </a:schemeClr>
                        </a:solidFill>
                      </a:endParaRPr>
                    </a:p>
                  </a:txBody>
                  <a:tcPr/>
                </a:tc>
                <a:tc>
                  <a:txBody>
                    <a:bodyPr/>
                    <a:lstStyle/>
                    <a:p>
                      <a:r>
                        <a:rPr lang="en-US" sz="1600" dirty="0"/>
                        <a:t>CryoSat-2</a:t>
                      </a:r>
                      <a:endParaRPr lang="en-US" sz="1600" dirty="0">
                        <a:solidFill>
                          <a:schemeClr val="accent4"/>
                        </a:solidFill>
                      </a:endParaRPr>
                    </a:p>
                  </a:txBody>
                  <a:tcPr/>
                </a:tc>
                <a:tc>
                  <a:txBody>
                    <a:bodyPr/>
                    <a:lstStyle/>
                    <a:p>
                      <a:r>
                        <a:rPr lang="en-US" sz="1600" dirty="0"/>
                        <a:t>GOES-16</a:t>
                      </a:r>
                      <a:r>
                        <a:rPr lang="en-US" sz="1600" baseline="0" dirty="0"/>
                        <a:t> ABI</a:t>
                      </a:r>
                      <a:endParaRPr lang="en-US" sz="1600" dirty="0">
                        <a:solidFill>
                          <a:schemeClr val="accent4"/>
                        </a:solidFill>
                      </a:endParaRPr>
                    </a:p>
                  </a:txBody>
                  <a:tcPr/>
                </a:tc>
                <a:tc>
                  <a:txBody>
                    <a:bodyPr/>
                    <a:lstStyle/>
                    <a:p>
                      <a:r>
                        <a:rPr lang="en-US" sz="1300" dirty="0">
                          <a:solidFill>
                            <a:schemeClr val="tx1"/>
                          </a:solidFill>
                        </a:rPr>
                        <a:t>Difference: ABS (GOES-16 minus CryoSat-2)</a:t>
                      </a:r>
                    </a:p>
                  </a:txBody>
                  <a:tcPr>
                    <a:solidFill>
                      <a:srgbClr val="BCFFBC"/>
                    </a:solidFill>
                  </a:tcPr>
                </a:tc>
                <a:extLst>
                  <a:ext uri="{0D108BD9-81ED-4DB2-BD59-A6C34878D82A}">
                    <a16:rowId xmlns:a16="http://schemas.microsoft.com/office/drawing/2014/main" val="10000"/>
                  </a:ext>
                </a:extLst>
              </a:tr>
              <a:tr h="365760">
                <a:tc>
                  <a:txBody>
                    <a:bodyPr/>
                    <a:lstStyle/>
                    <a:p>
                      <a:r>
                        <a:rPr lang="en-US" sz="1400" dirty="0"/>
                        <a:t>Mean</a:t>
                      </a:r>
                    </a:p>
                  </a:txBody>
                  <a:tcPr/>
                </a:tc>
                <a:tc>
                  <a:txBody>
                    <a:bodyPr/>
                    <a:lstStyle/>
                    <a:p>
                      <a:r>
                        <a:rPr lang="en-US" sz="1400" dirty="0"/>
                        <a:t>1.93</a:t>
                      </a:r>
                    </a:p>
                  </a:txBody>
                  <a:tcPr/>
                </a:tc>
                <a:tc>
                  <a:txBody>
                    <a:bodyPr/>
                    <a:lstStyle/>
                    <a:p>
                      <a:r>
                        <a:rPr lang="en-US" sz="1400" dirty="0"/>
                        <a:t>1.95</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aseline="0" dirty="0"/>
                        <a:t> </a:t>
                      </a:r>
                      <a:r>
                        <a:rPr lang="en-US" sz="1400" dirty="0"/>
                        <a:t>0.018 (0.93%) </a:t>
                      </a:r>
                      <a:r>
                        <a:rPr kumimoji="0" lang="en-US" sz="1400" b="0" i="0" u="none" strike="noStrike" kern="1200" cap="none" spc="0" normalizeH="0" baseline="0" noProof="0" dirty="0">
                          <a:ln>
                            <a:noFill/>
                          </a:ln>
                          <a:solidFill>
                            <a:srgbClr val="000000"/>
                          </a:solidFill>
                          <a:effectLst/>
                          <a:uLnTx/>
                          <a:uFillTx/>
                          <a:latin typeface="+mn-lt"/>
                          <a:ea typeface="+mn-ea"/>
                          <a:cs typeface="+mn-cs"/>
                        </a:rPr>
                        <a:t>in terms of CryoSat-2 mean</a:t>
                      </a:r>
                      <a:endParaRPr lang="en-US" sz="1400" dirty="0"/>
                    </a:p>
                  </a:txBody>
                  <a:tcPr>
                    <a:solidFill>
                      <a:srgbClr val="BCFFBC"/>
                    </a:solidFill>
                  </a:tcPr>
                </a:tc>
                <a:extLst>
                  <a:ext uri="{0D108BD9-81ED-4DB2-BD59-A6C34878D82A}">
                    <a16:rowId xmlns:a16="http://schemas.microsoft.com/office/drawing/2014/main" val="10001"/>
                  </a:ext>
                </a:extLst>
              </a:tr>
              <a:tr h="365760">
                <a:tc>
                  <a:txBody>
                    <a:bodyPr/>
                    <a:lstStyle/>
                    <a:p>
                      <a:r>
                        <a:rPr lang="en-US" sz="1400" dirty="0"/>
                        <a:t>|Mean|</a:t>
                      </a:r>
                    </a:p>
                  </a:txBody>
                  <a:tcPr/>
                </a:tc>
                <a:tc>
                  <a:txBody>
                    <a:bodyPr/>
                    <a:lstStyle/>
                    <a:p>
                      <a:r>
                        <a:rPr lang="en-US" sz="1400" dirty="0"/>
                        <a:t>1.93</a:t>
                      </a:r>
                    </a:p>
                  </a:txBody>
                  <a:tcPr/>
                </a:tc>
                <a:tc>
                  <a:txBody>
                    <a:bodyPr/>
                    <a:lstStyle/>
                    <a:p>
                      <a:r>
                        <a:rPr lang="en-US" sz="1400" dirty="0"/>
                        <a:t>1.95</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 0.019 (0.98%) </a:t>
                      </a:r>
                      <a:r>
                        <a:rPr kumimoji="0" lang="en-US" sz="1400" b="0" i="0" u="none" strike="noStrike" kern="1200" cap="none" spc="0" normalizeH="0" baseline="0" noProof="0" dirty="0">
                          <a:ln>
                            <a:noFill/>
                          </a:ln>
                          <a:solidFill>
                            <a:srgbClr val="000000"/>
                          </a:solidFill>
                          <a:effectLst/>
                          <a:uLnTx/>
                          <a:uFillTx/>
                          <a:latin typeface="+mn-lt"/>
                          <a:ea typeface="+mn-ea"/>
                          <a:cs typeface="+mn-cs"/>
                        </a:rPr>
                        <a:t>in terms of CryoSat-2 mean</a:t>
                      </a:r>
                      <a:endParaRPr lang="en-US" sz="1400" dirty="0"/>
                    </a:p>
                  </a:txBody>
                  <a:tcPr>
                    <a:solidFill>
                      <a:srgbClr val="BCFFBC"/>
                    </a:solidFill>
                  </a:tcPr>
                </a:tc>
                <a:extLst>
                  <a:ext uri="{0D108BD9-81ED-4DB2-BD59-A6C34878D82A}">
                    <a16:rowId xmlns:a16="http://schemas.microsoft.com/office/drawing/2014/main" val="10005"/>
                  </a:ext>
                </a:extLst>
              </a:tr>
              <a:tr h="335280">
                <a:tc>
                  <a:txBody>
                    <a:bodyPr/>
                    <a:lstStyle/>
                    <a:p>
                      <a:r>
                        <a:rPr lang="en-US" sz="1400" dirty="0"/>
                        <a:t>STD</a:t>
                      </a:r>
                    </a:p>
                  </a:txBody>
                  <a:tcPr/>
                </a:tc>
                <a:tc>
                  <a:txBody>
                    <a:bodyPr/>
                    <a:lstStyle/>
                    <a:p>
                      <a:r>
                        <a:rPr lang="en-US" sz="1400" dirty="0"/>
                        <a:t>0.75</a:t>
                      </a:r>
                    </a:p>
                  </a:txBody>
                  <a:tcPr/>
                </a:tc>
                <a:tc>
                  <a:txBody>
                    <a:bodyPr/>
                    <a:lstStyle/>
                    <a:p>
                      <a:r>
                        <a:rPr lang="en-US" sz="1400" dirty="0"/>
                        <a:t>0.73</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 0.15 (7.77%) </a:t>
                      </a:r>
                      <a:r>
                        <a:rPr kumimoji="0" lang="en-US" sz="1400" b="0" i="0" u="none" strike="noStrike" kern="1200" cap="none" spc="0" normalizeH="0" baseline="0" noProof="0" dirty="0">
                          <a:ln>
                            <a:noFill/>
                          </a:ln>
                          <a:solidFill>
                            <a:srgbClr val="000000"/>
                          </a:solidFill>
                          <a:effectLst/>
                          <a:uLnTx/>
                          <a:uFillTx/>
                          <a:latin typeface="+mn-lt"/>
                          <a:ea typeface="+mn-ea"/>
                          <a:cs typeface="+mn-cs"/>
                        </a:rPr>
                        <a:t>in terms of CryoSat-2 mean</a:t>
                      </a:r>
                      <a:endParaRPr lang="en-US" sz="1400" dirty="0"/>
                    </a:p>
                  </a:txBody>
                  <a:tcPr>
                    <a:solidFill>
                      <a:srgbClr val="BCFFBC"/>
                    </a:solidFill>
                  </a:tcPr>
                </a:tc>
                <a:extLst>
                  <a:ext uri="{0D108BD9-81ED-4DB2-BD59-A6C34878D82A}">
                    <a16:rowId xmlns:a16="http://schemas.microsoft.com/office/drawing/2014/main" val="10002"/>
                  </a:ext>
                </a:extLst>
              </a:tr>
              <a:tr h="335280">
                <a:tc>
                  <a:txBody>
                    <a:bodyPr/>
                    <a:lstStyle/>
                    <a:p>
                      <a:r>
                        <a:rPr lang="en-US" sz="1400" dirty="0"/>
                        <a:t>RMS</a:t>
                      </a:r>
                    </a:p>
                  </a:txBody>
                  <a:tcPr/>
                </a:tc>
                <a:tc>
                  <a:txBody>
                    <a:bodyPr/>
                    <a:lstStyle/>
                    <a:p>
                      <a:r>
                        <a:rPr lang="en-US" sz="1400" dirty="0"/>
                        <a:t>2.08</a:t>
                      </a:r>
                    </a:p>
                  </a:txBody>
                  <a:tcPr/>
                </a:tc>
                <a:tc>
                  <a:txBody>
                    <a:bodyPr/>
                    <a:lstStyle/>
                    <a:p>
                      <a:r>
                        <a:rPr lang="en-US" sz="1400" dirty="0"/>
                        <a:t>2.08</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 0.15 (7.77%) </a:t>
                      </a:r>
                      <a:r>
                        <a:rPr kumimoji="0" lang="en-US" sz="1400" b="0" i="0" u="none" strike="noStrike" kern="1200" cap="none" spc="0" normalizeH="0" baseline="0" noProof="0" dirty="0">
                          <a:ln>
                            <a:noFill/>
                          </a:ln>
                          <a:solidFill>
                            <a:srgbClr val="000000"/>
                          </a:solidFill>
                          <a:effectLst/>
                          <a:uLnTx/>
                          <a:uFillTx/>
                          <a:latin typeface="+mn-lt"/>
                          <a:ea typeface="+mn-ea"/>
                          <a:cs typeface="+mn-cs"/>
                        </a:rPr>
                        <a:t>in terms of CryoSat-2 mean</a:t>
                      </a:r>
                      <a:endParaRPr lang="en-US" sz="1400" dirty="0"/>
                    </a:p>
                  </a:txBody>
                  <a:tcPr>
                    <a:solidFill>
                      <a:srgbClr val="BCFFBC"/>
                    </a:solidFill>
                  </a:tcPr>
                </a:tc>
                <a:extLst>
                  <a:ext uri="{0D108BD9-81ED-4DB2-BD59-A6C34878D82A}">
                    <a16:rowId xmlns:a16="http://schemas.microsoft.com/office/drawing/2014/main" val="10003"/>
                  </a:ext>
                </a:extLst>
              </a:tr>
              <a:tr h="335280">
                <a:tc>
                  <a:txBody>
                    <a:bodyPr/>
                    <a:lstStyle/>
                    <a:p>
                      <a:r>
                        <a:rPr lang="en-US" sz="1400" dirty="0"/>
                        <a:t>RMSE</a:t>
                      </a:r>
                    </a:p>
                  </a:txBody>
                  <a:tcPr/>
                </a:tc>
                <a:tc>
                  <a:txBody>
                    <a:bodyPr/>
                    <a:lstStyle/>
                    <a:p>
                      <a:r>
                        <a:rPr lang="en-US" sz="1400" dirty="0"/>
                        <a:t>0.75</a:t>
                      </a:r>
                    </a:p>
                  </a:txBody>
                  <a:tcPr/>
                </a:tc>
                <a:tc>
                  <a:txBody>
                    <a:bodyPr/>
                    <a:lstStyle/>
                    <a:p>
                      <a:r>
                        <a:rPr lang="en-US" sz="1400" dirty="0"/>
                        <a:t>0.73</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 0.15 (7.77%) </a:t>
                      </a:r>
                      <a:r>
                        <a:rPr kumimoji="0" lang="en-US" sz="1400" b="0" i="0" u="none" strike="noStrike" kern="1200" cap="none" spc="0" normalizeH="0" baseline="0" noProof="0" dirty="0">
                          <a:ln>
                            <a:noFill/>
                          </a:ln>
                          <a:solidFill>
                            <a:srgbClr val="000000"/>
                          </a:solidFill>
                          <a:effectLst/>
                          <a:uLnTx/>
                          <a:uFillTx/>
                          <a:latin typeface="+mn-lt"/>
                          <a:ea typeface="+mn-ea"/>
                          <a:cs typeface="+mn-cs"/>
                        </a:rPr>
                        <a:t>in terms of CryoSat-2 mean</a:t>
                      </a:r>
                      <a:endParaRPr lang="en-US" sz="1400" dirty="0"/>
                    </a:p>
                  </a:txBody>
                  <a:tcPr>
                    <a:solidFill>
                      <a:srgbClr val="BCFFBC"/>
                    </a:solidFill>
                  </a:tcPr>
                </a:tc>
                <a:extLst>
                  <a:ext uri="{0D108BD9-81ED-4DB2-BD59-A6C34878D82A}">
                    <a16:rowId xmlns:a16="http://schemas.microsoft.com/office/drawing/2014/main" val="10004"/>
                  </a:ext>
                </a:extLst>
              </a:tr>
            </a:tbl>
          </a:graphicData>
        </a:graphic>
      </p:graphicFrame>
      <p:pic>
        <p:nvPicPr>
          <p:cNvPr id="2" name="Picture 1" descr="CryoSat2_20180499_icethk.dat.thkval_img_map.ep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2875" y="2133600"/>
            <a:ext cx="2012950" cy="2011363"/>
          </a:xfrm>
          <a:prstGeom prst="rect">
            <a:avLst/>
          </a:prstGeom>
          <a:solidFill>
            <a:schemeClr val="bg2">
              <a:lumMod val="20000"/>
              <a:lumOff val="80000"/>
            </a:schemeClr>
          </a:solidFill>
        </p:spPr>
      </p:pic>
      <p:pic>
        <p:nvPicPr>
          <p:cNvPr id="3" name="Picture 2" descr="GOESR_ABI_FW_20180499_icethk.dat.thkval_img_map.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03463" y="2133600"/>
            <a:ext cx="2011362" cy="2011363"/>
          </a:xfrm>
          <a:prstGeom prst="rect">
            <a:avLst/>
          </a:prstGeom>
          <a:solidFill>
            <a:schemeClr val="bg2">
              <a:lumMod val="20000"/>
              <a:lumOff val="80000"/>
            </a:schemeClr>
          </a:solidFill>
        </p:spPr>
      </p:pic>
      <p:pic>
        <p:nvPicPr>
          <p:cNvPr id="4" name="Picture 3" descr="CryoSat2_vs_GOESR_ABI_FW_20180499_icethk.dat.thkval_img_map.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64050" y="2133600"/>
            <a:ext cx="2011363" cy="2011363"/>
          </a:xfrm>
          <a:prstGeom prst="rect">
            <a:avLst/>
          </a:prstGeom>
          <a:solidFill>
            <a:schemeClr val="bg2">
              <a:lumMod val="20000"/>
              <a:lumOff val="80000"/>
            </a:schemeClr>
          </a:solidFill>
        </p:spPr>
      </p:pic>
      <p:pic>
        <p:nvPicPr>
          <p:cNvPr id="5" name="Picture 4" descr="CryoSat2_vs_GOESR_ABI_FW_20180499_icethk.dat.thkval_img_his.eps"/>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24638" y="2133600"/>
            <a:ext cx="2411412" cy="2011363"/>
          </a:xfrm>
          <a:prstGeom prst="rect">
            <a:avLst/>
          </a:prstGeom>
          <a:solidFill>
            <a:schemeClr val="bg1"/>
          </a:solidFill>
        </p:spPr>
      </p:pic>
    </p:spTree>
    <p:extLst>
      <p:ext uri="{BB962C8B-B14F-4D97-AF65-F5344CB8AC3E}">
        <p14:creationId xmlns:p14="http://schemas.microsoft.com/office/powerpoint/2010/main" val="3925716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Number Placeholder 3"/>
          <p:cNvSpPr>
            <a:spLocks noGrp="1"/>
          </p:cNvSpPr>
          <p:nvPr>
            <p:ph type="sldNum" sz="quarter" idx="12"/>
          </p:nvPr>
        </p:nvSpPr>
        <p:spPr>
          <a:xfrm>
            <a:off x="8465033" y="6286566"/>
            <a:ext cx="42429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ED55126-4E41-1F41-A57C-D50E0CD5F0D8}" type="slidenum">
              <a:rPr lang="zh-CN" altLang="en-US" sz="1400">
                <a:solidFill>
                  <a:srgbClr val="FFFF00"/>
                </a:solidFill>
                <a:ea typeface="宋体" charset="0"/>
                <a:cs typeface="宋体" charset="0"/>
              </a:rPr>
              <a:pPr/>
              <a:t>71</a:t>
            </a:fld>
            <a:endParaRPr lang="en-US" altLang="zh-CN" sz="1400" dirty="0">
              <a:solidFill>
                <a:srgbClr val="FFFF00"/>
              </a:solidFill>
              <a:ea typeface="宋体" charset="0"/>
              <a:cs typeface="宋体" charset="0"/>
            </a:endParaRPr>
          </a:p>
        </p:txBody>
      </p:sp>
      <p:sp>
        <p:nvSpPr>
          <p:cNvPr id="57347" name="Rectangle 2"/>
          <p:cNvSpPr>
            <a:spLocks noGrp="1" noChangeArrowheads="1"/>
          </p:cNvSpPr>
          <p:nvPr>
            <p:ph type="title" idx="4294967295"/>
          </p:nvPr>
        </p:nvSpPr>
        <p:spPr>
          <a:xfrm>
            <a:off x="1102444" y="284427"/>
            <a:ext cx="6796074" cy="1143000"/>
          </a:xfrm>
        </p:spPr>
        <p:txBody>
          <a:bodyPr/>
          <a:lstStyle/>
          <a:p>
            <a:pPr eaLnBrk="1" hangingPunct="1"/>
            <a:r>
              <a:rPr lang="en-US" altLang="zh-CN" sz="2800" b="1" dirty="0">
                <a:latin typeface="Book Antiqua" charset="0"/>
                <a:ea typeface="宋体" charset="0"/>
                <a:cs typeface="宋体" charset="0"/>
              </a:rPr>
              <a:t>Sea and Lake Ice Age Product Validation: CryoSat-2 </a:t>
            </a:r>
            <a:r>
              <a:rPr lang="en-US" altLang="zh-CN" sz="2800" b="1" dirty="0" err="1">
                <a:latin typeface="Book Antiqua" charset="0"/>
                <a:ea typeface="宋体" charset="0"/>
                <a:cs typeface="宋体" charset="0"/>
              </a:rPr>
              <a:t>vs</a:t>
            </a:r>
            <a:r>
              <a:rPr lang="en-US" altLang="zh-CN" sz="2800" b="1" dirty="0">
                <a:latin typeface="Book Antiqua" charset="0"/>
                <a:ea typeface="宋体" charset="0"/>
                <a:cs typeface="宋体" charset="0"/>
              </a:rPr>
              <a:t> GOES-16 ABI</a:t>
            </a:r>
            <a:endParaRPr lang="en-US" altLang="zh-CN" sz="2800" b="1" dirty="0">
              <a:solidFill>
                <a:srgbClr val="FFFF00"/>
              </a:solidFill>
              <a:latin typeface="Book Antiqua" charset="0"/>
              <a:ea typeface="宋体" charset="0"/>
              <a:cs typeface="宋体"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1664719418"/>
              </p:ext>
            </p:extLst>
          </p:nvPr>
        </p:nvGraphicFramePr>
        <p:xfrm>
          <a:off x="193467" y="2106361"/>
          <a:ext cx="8692812" cy="2702560"/>
        </p:xfrm>
        <a:graphic>
          <a:graphicData uri="http://schemas.openxmlformats.org/drawingml/2006/table">
            <a:tbl>
              <a:tblPr firstRow="1" bandRow="1">
                <a:tableStyleId>{5C22544A-7EE6-4342-B048-85BDC9FD1C3A}</a:tableStyleId>
              </a:tblPr>
              <a:tblGrid>
                <a:gridCol w="1007071">
                  <a:extLst>
                    <a:ext uri="{9D8B030D-6E8A-4147-A177-3AD203B41FA5}">
                      <a16:colId xmlns:a16="http://schemas.microsoft.com/office/drawing/2014/main" val="20000"/>
                    </a:ext>
                  </a:extLst>
                </a:gridCol>
                <a:gridCol w="747116">
                  <a:extLst>
                    <a:ext uri="{9D8B030D-6E8A-4147-A177-3AD203B41FA5}">
                      <a16:colId xmlns:a16="http://schemas.microsoft.com/office/drawing/2014/main" val="20001"/>
                    </a:ext>
                  </a:extLst>
                </a:gridCol>
                <a:gridCol w="406053">
                  <a:extLst>
                    <a:ext uri="{9D8B030D-6E8A-4147-A177-3AD203B41FA5}">
                      <a16:colId xmlns:a16="http://schemas.microsoft.com/office/drawing/2014/main" val="20002"/>
                    </a:ext>
                  </a:extLst>
                </a:gridCol>
                <a:gridCol w="341063">
                  <a:extLst>
                    <a:ext uri="{9D8B030D-6E8A-4147-A177-3AD203B41FA5}">
                      <a16:colId xmlns:a16="http://schemas.microsoft.com/office/drawing/2014/main" val="20003"/>
                    </a:ext>
                  </a:extLst>
                </a:gridCol>
                <a:gridCol w="877094">
                  <a:extLst>
                    <a:ext uri="{9D8B030D-6E8A-4147-A177-3AD203B41FA5}">
                      <a16:colId xmlns:a16="http://schemas.microsoft.com/office/drawing/2014/main" val="20004"/>
                    </a:ext>
                  </a:extLst>
                </a:gridCol>
                <a:gridCol w="877094">
                  <a:extLst>
                    <a:ext uri="{9D8B030D-6E8A-4147-A177-3AD203B41FA5}">
                      <a16:colId xmlns:a16="http://schemas.microsoft.com/office/drawing/2014/main" val="20005"/>
                    </a:ext>
                  </a:extLst>
                </a:gridCol>
                <a:gridCol w="116840">
                  <a:extLst>
                    <a:ext uri="{9D8B030D-6E8A-4147-A177-3AD203B41FA5}">
                      <a16:colId xmlns:a16="http://schemas.microsoft.com/office/drawing/2014/main" val="20006"/>
                    </a:ext>
                  </a:extLst>
                </a:gridCol>
                <a:gridCol w="812105">
                  <a:extLst>
                    <a:ext uri="{9D8B030D-6E8A-4147-A177-3AD203B41FA5}">
                      <a16:colId xmlns:a16="http://schemas.microsoft.com/office/drawing/2014/main" val="20007"/>
                    </a:ext>
                  </a:extLst>
                </a:gridCol>
                <a:gridCol w="877094">
                  <a:extLst>
                    <a:ext uri="{9D8B030D-6E8A-4147-A177-3AD203B41FA5}">
                      <a16:colId xmlns:a16="http://schemas.microsoft.com/office/drawing/2014/main" val="20008"/>
                    </a:ext>
                  </a:extLst>
                </a:gridCol>
                <a:gridCol w="471042">
                  <a:extLst>
                    <a:ext uri="{9D8B030D-6E8A-4147-A177-3AD203B41FA5}">
                      <a16:colId xmlns:a16="http://schemas.microsoft.com/office/drawing/2014/main" val="20009"/>
                    </a:ext>
                  </a:extLst>
                </a:gridCol>
                <a:gridCol w="406052">
                  <a:extLst>
                    <a:ext uri="{9D8B030D-6E8A-4147-A177-3AD203B41FA5}">
                      <a16:colId xmlns:a16="http://schemas.microsoft.com/office/drawing/2014/main" val="20010"/>
                    </a:ext>
                  </a:extLst>
                </a:gridCol>
                <a:gridCol w="877094">
                  <a:extLst>
                    <a:ext uri="{9D8B030D-6E8A-4147-A177-3AD203B41FA5}">
                      <a16:colId xmlns:a16="http://schemas.microsoft.com/office/drawing/2014/main" val="20011"/>
                    </a:ext>
                  </a:extLst>
                </a:gridCol>
                <a:gridCol w="877094">
                  <a:extLst>
                    <a:ext uri="{9D8B030D-6E8A-4147-A177-3AD203B41FA5}">
                      <a16:colId xmlns:a16="http://schemas.microsoft.com/office/drawing/2014/main" val="20012"/>
                    </a:ext>
                  </a:extLst>
                </a:gridCol>
              </a:tblGrid>
              <a:tr h="370840">
                <a:tc>
                  <a:txBody>
                    <a:bodyPr/>
                    <a:lstStyle/>
                    <a:p>
                      <a:endParaRPr lang="en-US" dirty="0"/>
                    </a:p>
                  </a:txBody>
                  <a:tcPr/>
                </a:tc>
                <a:tc>
                  <a:txBody>
                    <a:bodyPr/>
                    <a:lstStyle/>
                    <a:p>
                      <a:pPr algn="ctr"/>
                      <a:r>
                        <a:rPr lang="en-US" sz="1200" dirty="0"/>
                        <a:t>Total ice</a:t>
                      </a:r>
                    </a:p>
                  </a:txBody>
                  <a:tcPr/>
                </a:tc>
                <a:tc gridSpan="2">
                  <a:txBody>
                    <a:bodyPr/>
                    <a:lstStyle/>
                    <a:p>
                      <a:pPr algn="ctr"/>
                      <a:r>
                        <a:rPr lang="en-US" sz="1200" dirty="0"/>
                        <a:t>Ice free</a:t>
                      </a:r>
                    </a:p>
                  </a:txBody>
                  <a:tcPr/>
                </a:tc>
                <a:tc hMerge="1">
                  <a:txBody>
                    <a:bodyPr/>
                    <a:lstStyle/>
                    <a:p>
                      <a:endParaRPr lang="en-US"/>
                    </a:p>
                  </a:txBody>
                  <a:tcPr/>
                </a:tc>
                <a:tc>
                  <a:txBody>
                    <a:bodyPr/>
                    <a:lstStyle/>
                    <a:p>
                      <a:pPr algn="ctr"/>
                      <a:r>
                        <a:rPr lang="en-US" sz="1200" dirty="0"/>
                        <a:t>New Ice</a:t>
                      </a:r>
                    </a:p>
                  </a:txBody>
                  <a:tcPr/>
                </a:tc>
                <a:tc>
                  <a:txBody>
                    <a:bodyPr/>
                    <a:lstStyle/>
                    <a:p>
                      <a:pPr algn="ctr"/>
                      <a:r>
                        <a:rPr lang="en-US" sz="1200" dirty="0"/>
                        <a:t>Grey ice</a:t>
                      </a:r>
                    </a:p>
                  </a:txBody>
                  <a:tcPr/>
                </a:tc>
                <a:tc gridSpan="2">
                  <a:txBody>
                    <a:bodyPr/>
                    <a:lstStyle/>
                    <a:p>
                      <a:r>
                        <a:rPr lang="en-US" sz="1200" dirty="0"/>
                        <a:t>Grey-white ice</a:t>
                      </a:r>
                    </a:p>
                  </a:txBody>
                  <a:tcPr/>
                </a:tc>
                <a:tc hMerge="1">
                  <a:txBody>
                    <a:bodyPr/>
                    <a:lstStyle/>
                    <a:p>
                      <a:endParaRPr lang="en-US"/>
                    </a:p>
                  </a:txBody>
                  <a:tcPr/>
                </a:tc>
                <a:tc>
                  <a:txBody>
                    <a:bodyPr/>
                    <a:lstStyle/>
                    <a:p>
                      <a:r>
                        <a:rPr lang="en-US" sz="1200" dirty="0"/>
                        <a:t>Thin FY ice</a:t>
                      </a:r>
                    </a:p>
                  </a:txBody>
                  <a:tcPr/>
                </a:tc>
                <a:tc gridSpan="2">
                  <a:txBody>
                    <a:bodyPr/>
                    <a:lstStyle/>
                    <a:p>
                      <a:r>
                        <a:rPr lang="en-US" sz="1200" dirty="0"/>
                        <a:t>Median FY ice</a:t>
                      </a:r>
                    </a:p>
                  </a:txBody>
                  <a:tcPr/>
                </a:tc>
                <a:tc hMerge="1">
                  <a:txBody>
                    <a:bodyPr/>
                    <a:lstStyle/>
                    <a:p>
                      <a:endParaRPr lang="en-US"/>
                    </a:p>
                  </a:txBody>
                  <a:tcPr/>
                </a:tc>
                <a:tc>
                  <a:txBody>
                    <a:bodyPr/>
                    <a:lstStyle/>
                    <a:p>
                      <a:r>
                        <a:rPr lang="en-US" sz="1200" dirty="0"/>
                        <a:t>Thick FY ice</a:t>
                      </a:r>
                    </a:p>
                  </a:txBody>
                  <a:tcPr/>
                </a:tc>
                <a:tc>
                  <a:txBody>
                    <a:bodyPr/>
                    <a:lstStyle/>
                    <a:p>
                      <a:r>
                        <a:rPr lang="en-US" sz="1200" dirty="0"/>
                        <a:t>Older</a:t>
                      </a:r>
                      <a:r>
                        <a:rPr lang="en-US" sz="1200" baseline="0" dirty="0"/>
                        <a:t> ice</a:t>
                      </a:r>
                      <a:endParaRPr lang="en-US" sz="1200" dirty="0"/>
                    </a:p>
                  </a:txBody>
                  <a:tcPr/>
                </a:tc>
                <a:extLst>
                  <a:ext uri="{0D108BD9-81ED-4DB2-BD59-A6C34878D82A}">
                    <a16:rowId xmlns:a16="http://schemas.microsoft.com/office/drawing/2014/main" val="10000"/>
                  </a:ext>
                </a:extLst>
              </a:tr>
              <a:tr h="277232">
                <a:tc>
                  <a:txBody>
                    <a:bodyPr/>
                    <a:lstStyle/>
                    <a:p>
                      <a:endParaRPr lang="en-US" dirty="0"/>
                    </a:p>
                  </a:txBody>
                  <a:tcPr/>
                </a:tc>
                <a:tc gridSpan="12">
                  <a:txBody>
                    <a:bodyPr/>
                    <a:lstStyle/>
                    <a:p>
                      <a:pPr algn="ctr"/>
                      <a:r>
                        <a:rPr lang="en-US" sz="1200" dirty="0"/>
                        <a:t>Number of total Pixels </a:t>
                      </a:r>
                    </a:p>
                  </a:txBody>
                  <a:tcPr/>
                </a:tc>
                <a:tc hMerge="1">
                  <a:txBody>
                    <a:bodyPr/>
                    <a:lstStyle/>
                    <a:p>
                      <a:pPr algn="ctr"/>
                      <a:endParaRPr lang="en-US" sz="1200"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1"/>
                  </a:ext>
                </a:extLst>
              </a:tr>
              <a:tr h="370840">
                <a:tc>
                  <a:txBody>
                    <a:bodyPr/>
                    <a:lstStyle/>
                    <a:p>
                      <a:r>
                        <a:rPr lang="en-US" sz="1400" dirty="0"/>
                        <a:t>CryoSat-2</a:t>
                      </a:r>
                    </a:p>
                  </a:txBody>
                  <a:tcPr/>
                </a:tc>
                <a:tc>
                  <a:txBody>
                    <a:bodyPr/>
                    <a:lstStyle/>
                    <a:p>
                      <a:pPr algn="ctr"/>
                      <a:r>
                        <a:rPr lang="en-US" sz="1200" dirty="0"/>
                        <a:t>15152</a:t>
                      </a:r>
                    </a:p>
                  </a:txBody>
                  <a:tcPr/>
                </a:tc>
                <a:tc gridSpan="2">
                  <a:txBody>
                    <a:bodyPr/>
                    <a:lstStyle/>
                    <a:p>
                      <a:pPr algn="ctr"/>
                      <a:r>
                        <a:rPr lang="en-US" sz="1200" dirty="0"/>
                        <a:t>0</a:t>
                      </a:r>
                    </a:p>
                  </a:txBody>
                  <a:tcPr/>
                </a:tc>
                <a:tc hMerge="1">
                  <a:txBody>
                    <a:bodyPr/>
                    <a:lstStyle/>
                    <a:p>
                      <a:endParaRPr lang="en-US"/>
                    </a:p>
                  </a:txBody>
                  <a:tcPr/>
                </a:tc>
                <a:tc>
                  <a:txBody>
                    <a:bodyPr/>
                    <a:lstStyle/>
                    <a:p>
                      <a:pPr algn="ctr"/>
                      <a:r>
                        <a:rPr lang="en-US" sz="1200" dirty="0"/>
                        <a:t>16</a:t>
                      </a:r>
                    </a:p>
                  </a:txBody>
                  <a:tcPr/>
                </a:tc>
                <a:tc>
                  <a:txBody>
                    <a:bodyPr/>
                    <a:lstStyle/>
                    <a:p>
                      <a:pPr algn="ctr"/>
                      <a:r>
                        <a:rPr lang="en-US" sz="1200" dirty="0"/>
                        <a:t>22</a:t>
                      </a:r>
                    </a:p>
                  </a:txBody>
                  <a:tcPr/>
                </a:tc>
                <a:tc gridSpan="2">
                  <a:txBody>
                    <a:bodyPr/>
                    <a:lstStyle/>
                    <a:p>
                      <a:pPr algn="ctr"/>
                      <a:r>
                        <a:rPr lang="en-US" sz="1200" dirty="0"/>
                        <a:t>67</a:t>
                      </a:r>
                    </a:p>
                  </a:txBody>
                  <a:tcPr/>
                </a:tc>
                <a:tc hMerge="1">
                  <a:txBody>
                    <a:bodyPr/>
                    <a:lstStyle/>
                    <a:p>
                      <a:endParaRPr lang="en-US"/>
                    </a:p>
                  </a:txBody>
                  <a:tcPr/>
                </a:tc>
                <a:tc>
                  <a:txBody>
                    <a:bodyPr/>
                    <a:lstStyle/>
                    <a:p>
                      <a:pPr algn="ctr"/>
                      <a:r>
                        <a:rPr lang="en-US" sz="1200" dirty="0"/>
                        <a:t>473</a:t>
                      </a:r>
                    </a:p>
                  </a:txBody>
                  <a:tcPr/>
                </a:tc>
                <a:tc gridSpan="2">
                  <a:txBody>
                    <a:bodyPr/>
                    <a:lstStyle/>
                    <a:p>
                      <a:pPr algn="ctr"/>
                      <a:r>
                        <a:rPr lang="en-US" sz="1200" dirty="0"/>
                        <a:t>2693</a:t>
                      </a:r>
                    </a:p>
                  </a:txBody>
                  <a:tcPr/>
                </a:tc>
                <a:tc hMerge="1">
                  <a:txBody>
                    <a:bodyPr/>
                    <a:lstStyle/>
                    <a:p>
                      <a:endParaRPr lang="en-US"/>
                    </a:p>
                  </a:txBody>
                  <a:tcPr/>
                </a:tc>
                <a:tc>
                  <a:txBody>
                    <a:bodyPr/>
                    <a:lstStyle/>
                    <a:p>
                      <a:pPr algn="ctr"/>
                      <a:r>
                        <a:rPr lang="en-US" sz="1200" dirty="0"/>
                        <a:t>6166</a:t>
                      </a:r>
                    </a:p>
                  </a:txBody>
                  <a:tcPr/>
                </a:tc>
                <a:tc>
                  <a:txBody>
                    <a:bodyPr/>
                    <a:lstStyle/>
                    <a:p>
                      <a:pPr algn="ctr"/>
                      <a:r>
                        <a:rPr lang="en-US" sz="1200" dirty="0"/>
                        <a:t>5715</a:t>
                      </a:r>
                    </a:p>
                  </a:txBody>
                  <a:tcPr/>
                </a:tc>
                <a:extLst>
                  <a:ext uri="{0D108BD9-81ED-4DB2-BD59-A6C34878D82A}">
                    <a16:rowId xmlns:a16="http://schemas.microsoft.com/office/drawing/2014/main" val="10002"/>
                  </a:ext>
                </a:extLst>
              </a:tr>
              <a:tr h="370840">
                <a:tc>
                  <a:txBody>
                    <a:bodyPr/>
                    <a:lstStyle/>
                    <a:p>
                      <a:r>
                        <a:rPr lang="en-US" sz="1400" dirty="0"/>
                        <a:t>GOES-16</a:t>
                      </a:r>
                    </a:p>
                  </a:txBody>
                  <a:tcPr/>
                </a:tc>
                <a:tc>
                  <a:txBody>
                    <a:bodyPr/>
                    <a:lstStyle/>
                    <a:p>
                      <a:pPr algn="ctr"/>
                      <a:r>
                        <a:rPr lang="en-US" sz="1200" dirty="0"/>
                        <a:t>15152</a:t>
                      </a:r>
                    </a:p>
                  </a:txBody>
                  <a:tcPr/>
                </a:tc>
                <a:tc gridSpan="2">
                  <a:txBody>
                    <a:bodyPr/>
                    <a:lstStyle/>
                    <a:p>
                      <a:pPr algn="ctr"/>
                      <a:r>
                        <a:rPr lang="en-US" sz="1200" dirty="0"/>
                        <a:t>0</a:t>
                      </a:r>
                    </a:p>
                  </a:txBody>
                  <a:tcPr/>
                </a:tc>
                <a:tc hMerge="1">
                  <a:txBody>
                    <a:bodyPr/>
                    <a:lstStyle/>
                    <a:p>
                      <a:endParaRPr lang="en-US"/>
                    </a:p>
                  </a:txBody>
                  <a:tcPr/>
                </a:tc>
                <a:tc>
                  <a:txBody>
                    <a:bodyPr/>
                    <a:lstStyle/>
                    <a:p>
                      <a:pPr algn="ctr"/>
                      <a:r>
                        <a:rPr lang="en-US" sz="1200" dirty="0"/>
                        <a:t>14</a:t>
                      </a:r>
                    </a:p>
                  </a:txBody>
                  <a:tcPr/>
                </a:tc>
                <a:tc>
                  <a:txBody>
                    <a:bodyPr/>
                    <a:lstStyle/>
                    <a:p>
                      <a:pPr algn="ctr"/>
                      <a:r>
                        <a:rPr lang="en-US" sz="1200" dirty="0"/>
                        <a:t>19</a:t>
                      </a:r>
                    </a:p>
                  </a:txBody>
                  <a:tcPr/>
                </a:tc>
                <a:tc gridSpan="2">
                  <a:txBody>
                    <a:bodyPr/>
                    <a:lstStyle/>
                    <a:p>
                      <a:pPr algn="ctr"/>
                      <a:r>
                        <a:rPr lang="en-US" sz="1200" dirty="0"/>
                        <a:t>65</a:t>
                      </a:r>
                    </a:p>
                  </a:txBody>
                  <a:tcPr/>
                </a:tc>
                <a:tc hMerge="1">
                  <a:txBody>
                    <a:bodyPr/>
                    <a:lstStyle/>
                    <a:p>
                      <a:endParaRPr lang="en-US"/>
                    </a:p>
                  </a:txBody>
                  <a:tcPr/>
                </a:tc>
                <a:tc>
                  <a:txBody>
                    <a:bodyPr/>
                    <a:lstStyle/>
                    <a:p>
                      <a:pPr algn="ctr"/>
                      <a:r>
                        <a:rPr lang="en-US" sz="1200" dirty="0"/>
                        <a:t>450</a:t>
                      </a:r>
                    </a:p>
                  </a:txBody>
                  <a:tcPr/>
                </a:tc>
                <a:tc gridSpan="2">
                  <a:txBody>
                    <a:bodyPr/>
                    <a:lstStyle/>
                    <a:p>
                      <a:pPr algn="ctr"/>
                      <a:r>
                        <a:rPr lang="en-US" sz="1200" dirty="0"/>
                        <a:t>2519</a:t>
                      </a:r>
                    </a:p>
                  </a:txBody>
                  <a:tcPr/>
                </a:tc>
                <a:tc hMerge="1">
                  <a:txBody>
                    <a:bodyPr/>
                    <a:lstStyle/>
                    <a:p>
                      <a:endParaRPr lang="en-US"/>
                    </a:p>
                  </a:txBody>
                  <a:tcPr/>
                </a:tc>
                <a:tc>
                  <a:txBody>
                    <a:bodyPr/>
                    <a:lstStyle/>
                    <a:p>
                      <a:pPr algn="ctr"/>
                      <a:r>
                        <a:rPr lang="en-US" sz="1200" dirty="0"/>
                        <a:t>6495</a:t>
                      </a:r>
                    </a:p>
                  </a:txBody>
                  <a:tcPr/>
                </a:tc>
                <a:tc>
                  <a:txBody>
                    <a:bodyPr/>
                    <a:lstStyle/>
                    <a:p>
                      <a:pPr algn="ctr"/>
                      <a:r>
                        <a:rPr lang="en-US" sz="1200" dirty="0"/>
                        <a:t>5590</a:t>
                      </a:r>
                    </a:p>
                  </a:txBody>
                  <a:tcPr/>
                </a:tc>
                <a:extLst>
                  <a:ext uri="{0D108BD9-81ED-4DB2-BD59-A6C34878D82A}">
                    <a16:rowId xmlns:a16="http://schemas.microsoft.com/office/drawing/2014/main" val="10003"/>
                  </a:ext>
                </a:extLst>
              </a:tr>
              <a:tr h="370840">
                <a:tc>
                  <a:txBody>
                    <a:bodyPr/>
                    <a:lstStyle/>
                    <a:p>
                      <a:r>
                        <a:rPr lang="en-US" sz="1400" dirty="0"/>
                        <a:t>Difference</a:t>
                      </a:r>
                    </a:p>
                  </a:txBody>
                  <a:tcPr>
                    <a:solidFill>
                      <a:srgbClr val="BCFFBC"/>
                    </a:solidFill>
                  </a:tcPr>
                </a:tc>
                <a:tc>
                  <a:txBody>
                    <a:bodyPr/>
                    <a:lstStyle/>
                    <a:p>
                      <a:pPr algn="ctr"/>
                      <a:endParaRPr lang="en-US" sz="1200" dirty="0"/>
                    </a:p>
                  </a:txBody>
                  <a:tcPr>
                    <a:solidFill>
                      <a:srgbClr val="BCFFBC"/>
                    </a:solidFill>
                  </a:tcPr>
                </a:tc>
                <a:tc gridSpan="2">
                  <a:txBody>
                    <a:bodyPr/>
                    <a:lstStyle/>
                    <a:p>
                      <a:pPr algn="ctr"/>
                      <a:r>
                        <a:rPr lang="en-US" sz="1200" dirty="0"/>
                        <a:t>0</a:t>
                      </a:r>
                    </a:p>
                    <a:p>
                      <a:pPr algn="ctr"/>
                      <a:r>
                        <a:rPr lang="en-US" sz="1200" dirty="0"/>
                        <a:t>(0%)</a:t>
                      </a:r>
                    </a:p>
                  </a:txBody>
                  <a:tcPr>
                    <a:solidFill>
                      <a:srgbClr val="BCFFBC"/>
                    </a:solidFill>
                  </a:tcPr>
                </a:tc>
                <a:tc hMerge="1">
                  <a:txBody>
                    <a:bodyPr/>
                    <a:lstStyle/>
                    <a:p>
                      <a:endParaRPr lang="en-US"/>
                    </a:p>
                  </a:txBody>
                  <a:tcPr/>
                </a:tc>
                <a:tc>
                  <a:txBody>
                    <a:bodyPr/>
                    <a:lstStyle/>
                    <a:p>
                      <a:pPr algn="ctr"/>
                      <a:r>
                        <a:rPr lang="en-US" sz="1200" dirty="0"/>
                        <a:t>2</a:t>
                      </a:r>
                    </a:p>
                    <a:p>
                      <a:pPr algn="ctr"/>
                      <a:r>
                        <a:rPr lang="en-US" sz="1200" dirty="0"/>
                        <a:t>(12.50%)</a:t>
                      </a:r>
                    </a:p>
                  </a:txBody>
                  <a:tcPr>
                    <a:solidFill>
                      <a:srgbClr val="BCFFBC"/>
                    </a:solidFill>
                  </a:tcPr>
                </a:tc>
                <a:tc>
                  <a:txBody>
                    <a:bodyPr/>
                    <a:lstStyle/>
                    <a:p>
                      <a:pPr algn="ctr"/>
                      <a:r>
                        <a:rPr lang="en-US" sz="1200" dirty="0"/>
                        <a:t>3</a:t>
                      </a:r>
                    </a:p>
                    <a:p>
                      <a:pPr algn="ctr"/>
                      <a:r>
                        <a:rPr lang="en-US" sz="1200" dirty="0"/>
                        <a:t>(13.64%)</a:t>
                      </a:r>
                    </a:p>
                  </a:txBody>
                  <a:tcPr>
                    <a:solidFill>
                      <a:srgbClr val="BCFFBC"/>
                    </a:solidFill>
                  </a:tcPr>
                </a:tc>
                <a:tc gridSpan="2">
                  <a:txBody>
                    <a:bodyPr/>
                    <a:lstStyle/>
                    <a:p>
                      <a:pPr algn="ctr"/>
                      <a:r>
                        <a:rPr lang="en-US" sz="1200" dirty="0"/>
                        <a:t>2</a:t>
                      </a:r>
                    </a:p>
                    <a:p>
                      <a:pPr algn="ctr"/>
                      <a:r>
                        <a:rPr lang="en-US" sz="1200" dirty="0"/>
                        <a:t>(2.99%)</a:t>
                      </a:r>
                    </a:p>
                  </a:txBody>
                  <a:tcPr>
                    <a:solidFill>
                      <a:srgbClr val="BCFFBC"/>
                    </a:solidFill>
                  </a:tcPr>
                </a:tc>
                <a:tc hMerge="1">
                  <a:txBody>
                    <a:bodyPr/>
                    <a:lstStyle/>
                    <a:p>
                      <a:endParaRPr lang="en-US"/>
                    </a:p>
                  </a:txBody>
                  <a:tcPr/>
                </a:tc>
                <a:tc>
                  <a:txBody>
                    <a:bodyPr/>
                    <a:lstStyle/>
                    <a:p>
                      <a:pPr algn="ctr"/>
                      <a:r>
                        <a:rPr lang="en-US" sz="1200" dirty="0"/>
                        <a:t>23</a:t>
                      </a:r>
                    </a:p>
                    <a:p>
                      <a:pPr algn="ctr"/>
                      <a:r>
                        <a:rPr lang="en-US" sz="1200" dirty="0"/>
                        <a:t>(4.86%)</a:t>
                      </a:r>
                    </a:p>
                  </a:txBody>
                  <a:tcPr>
                    <a:solidFill>
                      <a:srgbClr val="BCFFBC"/>
                    </a:solidFill>
                  </a:tcPr>
                </a:tc>
                <a:tc gridSpan="2">
                  <a:txBody>
                    <a:bodyPr/>
                    <a:lstStyle/>
                    <a:p>
                      <a:pPr algn="ctr"/>
                      <a:r>
                        <a:rPr lang="en-US" sz="1200" dirty="0"/>
                        <a:t>174</a:t>
                      </a:r>
                    </a:p>
                    <a:p>
                      <a:pPr algn="ctr"/>
                      <a:r>
                        <a:rPr lang="en-US" sz="1200" dirty="0"/>
                        <a:t>(6.46%)</a:t>
                      </a:r>
                    </a:p>
                  </a:txBody>
                  <a:tcPr>
                    <a:solidFill>
                      <a:srgbClr val="BCFFBC"/>
                    </a:solidFill>
                  </a:tcPr>
                </a:tc>
                <a:tc hMerge="1">
                  <a:txBody>
                    <a:bodyPr/>
                    <a:lstStyle/>
                    <a:p>
                      <a:endParaRPr lang="en-US"/>
                    </a:p>
                  </a:txBody>
                  <a:tcPr/>
                </a:tc>
                <a:tc>
                  <a:txBody>
                    <a:bodyPr/>
                    <a:lstStyle/>
                    <a:p>
                      <a:pPr algn="ctr"/>
                      <a:r>
                        <a:rPr lang="en-US" sz="1200" dirty="0"/>
                        <a:t>329</a:t>
                      </a:r>
                    </a:p>
                    <a:p>
                      <a:pPr algn="ctr"/>
                      <a:r>
                        <a:rPr lang="en-US" sz="1200" dirty="0"/>
                        <a:t>(5.34%)</a:t>
                      </a:r>
                    </a:p>
                  </a:txBody>
                  <a:tcPr>
                    <a:solidFill>
                      <a:srgbClr val="BCFFBC"/>
                    </a:solidFill>
                  </a:tcPr>
                </a:tc>
                <a:tc>
                  <a:txBody>
                    <a:bodyPr/>
                    <a:lstStyle/>
                    <a:p>
                      <a:pPr algn="ctr"/>
                      <a:r>
                        <a:rPr lang="en-US" sz="1200" dirty="0"/>
                        <a:t>313</a:t>
                      </a:r>
                    </a:p>
                    <a:p>
                      <a:pPr algn="ctr"/>
                      <a:r>
                        <a:rPr lang="en-US" sz="1200" dirty="0"/>
                        <a:t>(5.48%)</a:t>
                      </a:r>
                    </a:p>
                  </a:txBody>
                  <a:tcPr>
                    <a:solidFill>
                      <a:srgbClr val="BCFFBC"/>
                    </a:solidFill>
                  </a:tcPr>
                </a:tc>
                <a:extLst>
                  <a:ext uri="{0D108BD9-81ED-4DB2-BD59-A6C34878D82A}">
                    <a16:rowId xmlns:a16="http://schemas.microsoft.com/office/drawing/2014/main" val="10004"/>
                  </a:ext>
                </a:extLst>
              </a:tr>
              <a:tr h="370840">
                <a:tc gridSpan="3">
                  <a:txBody>
                    <a:bodyPr/>
                    <a:lstStyle/>
                    <a:p>
                      <a:r>
                        <a:rPr lang="en-US" sz="1400" b="1" dirty="0"/>
                        <a:t>Requirement </a:t>
                      </a:r>
                    </a:p>
                  </a:txBody>
                  <a:tcPr>
                    <a:solidFill>
                      <a:srgbClr val="FFFF00"/>
                    </a:solidFill>
                  </a:tcPr>
                </a:tc>
                <a:tc hMerge="1">
                  <a:txBody>
                    <a:bodyPr/>
                    <a:lstStyle/>
                    <a:p>
                      <a:pPr algn="ctr"/>
                      <a:endParaRPr lang="en-US" sz="1200" dirty="0"/>
                    </a:p>
                  </a:txBody>
                  <a:tcPr>
                    <a:solidFill>
                      <a:srgbClr val="BCFFBC"/>
                    </a:solidFill>
                  </a:tcPr>
                </a:tc>
                <a:tc hMerge="1">
                  <a:txBody>
                    <a:bodyPr/>
                    <a:lstStyle/>
                    <a:p>
                      <a:pPr algn="ctr"/>
                      <a:endParaRPr lang="en-US" sz="1200" dirty="0"/>
                    </a:p>
                  </a:txBody>
                  <a:tcPr>
                    <a:solidFill>
                      <a:srgbClr val="BCFFBC"/>
                    </a:solidFill>
                  </a:tcPr>
                </a:tc>
                <a:tc gridSpan="4">
                  <a:txBody>
                    <a:bodyPr/>
                    <a:lstStyle/>
                    <a:p>
                      <a:pPr algn="ctr"/>
                      <a:r>
                        <a:rPr lang="en-US" sz="1400" b="1" dirty="0"/>
                        <a:t>Ice free</a:t>
                      </a:r>
                    </a:p>
                  </a:txBody>
                  <a:tcPr>
                    <a:solidFill>
                      <a:srgbClr val="FFFF00"/>
                    </a:solidFill>
                  </a:tcPr>
                </a:tc>
                <a:tc hMerge="1">
                  <a:txBody>
                    <a:bodyPr/>
                    <a:lstStyle/>
                    <a:p>
                      <a:pPr algn="ctr"/>
                      <a:endParaRPr lang="en-US" sz="1200" dirty="0"/>
                    </a:p>
                  </a:txBody>
                  <a:tcPr>
                    <a:solidFill>
                      <a:srgbClr val="BCFFBC"/>
                    </a:solidFill>
                  </a:tcPr>
                </a:tc>
                <a:tc hMerge="1">
                  <a:txBody>
                    <a:bodyPr/>
                    <a:lstStyle/>
                    <a:p>
                      <a:pPr algn="ctr"/>
                      <a:endParaRPr lang="en-US" sz="1200" dirty="0"/>
                    </a:p>
                  </a:txBody>
                  <a:tcPr>
                    <a:solidFill>
                      <a:srgbClr val="BCFFBC"/>
                    </a:solidFill>
                  </a:tcPr>
                </a:tc>
                <a:tc hMerge="1">
                  <a:txBody>
                    <a:bodyPr/>
                    <a:lstStyle/>
                    <a:p>
                      <a:pPr algn="ctr"/>
                      <a:endParaRPr lang="en-US" sz="1200" dirty="0"/>
                    </a:p>
                  </a:txBody>
                  <a:tcPr>
                    <a:solidFill>
                      <a:srgbClr val="BCFFBC"/>
                    </a:solidFill>
                  </a:tcPr>
                </a:tc>
                <a:tc gridSpan="3">
                  <a:txBody>
                    <a:bodyPr/>
                    <a:lstStyle/>
                    <a:p>
                      <a:pPr algn="ctr"/>
                      <a:r>
                        <a:rPr lang="en-US" sz="1400" b="1" dirty="0"/>
                        <a:t>First-year ice </a:t>
                      </a:r>
                    </a:p>
                  </a:txBody>
                  <a:tcPr>
                    <a:solidFill>
                      <a:srgbClr val="FFFF00"/>
                    </a:solidFill>
                  </a:tcPr>
                </a:tc>
                <a:tc hMerge="1">
                  <a:txBody>
                    <a:bodyPr/>
                    <a:lstStyle/>
                    <a:p>
                      <a:pPr algn="ctr"/>
                      <a:endParaRPr lang="en-US" sz="1200" dirty="0"/>
                    </a:p>
                  </a:txBody>
                  <a:tcPr>
                    <a:solidFill>
                      <a:srgbClr val="BCFFBC"/>
                    </a:solidFill>
                  </a:tcPr>
                </a:tc>
                <a:tc hMerge="1">
                  <a:txBody>
                    <a:bodyPr/>
                    <a:lstStyle/>
                    <a:p>
                      <a:pPr algn="ctr"/>
                      <a:endParaRPr lang="en-US" sz="1200" dirty="0"/>
                    </a:p>
                  </a:txBody>
                  <a:tcPr>
                    <a:solidFill>
                      <a:srgbClr val="BCFFBC"/>
                    </a:solidFill>
                  </a:tcPr>
                </a:tc>
                <a:tc gridSpan="3">
                  <a:txBody>
                    <a:bodyPr/>
                    <a:lstStyle/>
                    <a:p>
                      <a:pPr algn="ctr"/>
                      <a:r>
                        <a:rPr lang="en-US" sz="1400" b="1" dirty="0"/>
                        <a:t>Older ice</a:t>
                      </a:r>
                    </a:p>
                  </a:txBody>
                  <a:tcPr>
                    <a:solidFill>
                      <a:srgbClr val="FFFF00"/>
                    </a:solidFill>
                  </a:tcPr>
                </a:tc>
                <a:tc hMerge="1">
                  <a:txBody>
                    <a:bodyPr/>
                    <a:lstStyle/>
                    <a:p>
                      <a:pPr algn="ctr"/>
                      <a:endParaRPr lang="en-US" sz="1200" dirty="0"/>
                    </a:p>
                  </a:txBody>
                  <a:tcPr>
                    <a:solidFill>
                      <a:srgbClr val="BCFFBC"/>
                    </a:solidFill>
                  </a:tcPr>
                </a:tc>
                <a:tc hMerge="1">
                  <a:txBody>
                    <a:bodyPr/>
                    <a:lstStyle/>
                    <a:p>
                      <a:pPr algn="ctr"/>
                      <a:endParaRPr lang="en-US" sz="1200" dirty="0"/>
                    </a:p>
                  </a:txBody>
                  <a:tcPr>
                    <a:solidFill>
                      <a:srgbClr val="BCFFBC"/>
                    </a:solidFill>
                  </a:tcPr>
                </a:tc>
                <a:extLst>
                  <a:ext uri="{0D108BD9-81ED-4DB2-BD59-A6C34878D82A}">
                    <a16:rowId xmlns:a16="http://schemas.microsoft.com/office/drawing/2014/main" val="10005"/>
                  </a:ext>
                </a:extLst>
              </a:tr>
              <a:tr h="370840">
                <a:tc gridSpan="3">
                  <a:txBody>
                    <a:bodyPr/>
                    <a:lstStyle/>
                    <a:p>
                      <a:r>
                        <a:rPr lang="en-US" sz="1400" b="1" dirty="0"/>
                        <a:t>Accuracy (&gt;80%)</a:t>
                      </a:r>
                    </a:p>
                  </a:txBody>
                  <a:tcPr>
                    <a:solidFill>
                      <a:srgbClr val="FFFF00"/>
                    </a:solidFill>
                  </a:tcPr>
                </a:tc>
                <a:tc hMerge="1">
                  <a:txBody>
                    <a:bodyPr/>
                    <a:lstStyle/>
                    <a:p>
                      <a:endParaRPr lang="en-US"/>
                    </a:p>
                  </a:txBody>
                  <a:tcPr/>
                </a:tc>
                <a:tc hMerge="1">
                  <a:txBody>
                    <a:bodyPr/>
                    <a:lstStyle/>
                    <a:p>
                      <a:endParaRPr lang="en-US"/>
                    </a:p>
                  </a:txBody>
                  <a:tcPr/>
                </a:tc>
                <a:tc gridSpan="4">
                  <a:txBody>
                    <a:bodyPr/>
                    <a:lstStyle/>
                    <a:p>
                      <a:pPr algn="ctr"/>
                      <a:endParaRPr lang="en-US" sz="1400" b="1" dirty="0"/>
                    </a:p>
                  </a:txBody>
                  <a:tcPr>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a:r>
                        <a:rPr lang="en-US" sz="1400" b="1" dirty="0"/>
                        <a:t>94.35% (5.65% error)</a:t>
                      </a:r>
                    </a:p>
                  </a:txBody>
                  <a:tcPr>
                    <a:solidFill>
                      <a:srgbClr val="FFFF00"/>
                    </a:solidFill>
                  </a:tcPr>
                </a:tc>
                <a:tc hMerge="1">
                  <a:txBody>
                    <a:bodyPr/>
                    <a:lstStyle/>
                    <a:p>
                      <a:endParaRPr lang="en-US"/>
                    </a:p>
                  </a:txBody>
                  <a:tcPr/>
                </a:tc>
                <a:tc hMerge="1">
                  <a:txBody>
                    <a:bodyPr/>
                    <a:lstStyle/>
                    <a:p>
                      <a:endParaRPr lang="en-US"/>
                    </a:p>
                  </a:txBody>
                  <a:tcPr/>
                </a:tc>
                <a:tc gridSpan="3">
                  <a:txBody>
                    <a:bodyPr/>
                    <a:lstStyle/>
                    <a:p>
                      <a:pPr algn="ctr"/>
                      <a:r>
                        <a:rPr lang="en-US" sz="1400" b="1" dirty="0"/>
                        <a:t>97.80% (2.20% error)</a:t>
                      </a:r>
                    </a:p>
                  </a:txBody>
                  <a:tcPr>
                    <a:solidFill>
                      <a:srgbClr val="FFFF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11" name="TextBox 10"/>
          <p:cNvSpPr txBox="1"/>
          <p:nvPr/>
        </p:nvSpPr>
        <p:spPr>
          <a:xfrm>
            <a:off x="179512" y="1592796"/>
            <a:ext cx="8604956" cy="369332"/>
          </a:xfrm>
          <a:prstGeom prst="rect">
            <a:avLst/>
          </a:prstGeom>
          <a:noFill/>
        </p:spPr>
        <p:txBody>
          <a:bodyPr wrap="square" rtlCol="0">
            <a:spAutoFit/>
          </a:bodyPr>
          <a:lstStyle/>
          <a:p>
            <a:r>
              <a:rPr lang="en-US" altLang="zh-CN" sz="1800" b="1" dirty="0">
                <a:solidFill>
                  <a:srgbClr val="FFFFFF"/>
                </a:solidFill>
                <a:latin typeface="Arial" charset="0"/>
                <a:ea typeface="宋体" charset="0"/>
                <a:cs typeface="宋体" charset="0"/>
              </a:rPr>
              <a:t>Comparison of CryoSat-2 with GOES-16 ABI Framework (</a:t>
            </a:r>
            <a:r>
              <a:rPr lang="en-US" altLang="zh-CN" sz="1800" b="1" i="1" dirty="0">
                <a:solidFill>
                  <a:srgbClr val="29FF29"/>
                </a:solidFill>
                <a:latin typeface="Arial" charset="0"/>
                <a:ea typeface="宋体" charset="0"/>
                <a:cs typeface="宋体" charset="0"/>
              </a:rPr>
              <a:t>Feb 1-28, 2018</a:t>
            </a:r>
            <a:r>
              <a:rPr lang="en-US" altLang="zh-CN" sz="1800" b="1" dirty="0">
                <a:solidFill>
                  <a:srgbClr val="FFFFFF"/>
                </a:solidFill>
                <a:latin typeface="Arial" charset="0"/>
                <a:ea typeface="宋体" charset="0"/>
                <a:cs typeface="宋体" charset="0"/>
              </a:rPr>
              <a:t>)</a:t>
            </a:r>
            <a:endParaRPr lang="en-US" b="1" dirty="0"/>
          </a:p>
        </p:txBody>
      </p:sp>
      <p:sp>
        <p:nvSpPr>
          <p:cNvPr id="6" name="TextBox 5">
            <a:extLst>
              <a:ext uri="{FF2B5EF4-FFF2-40B4-BE49-F238E27FC236}">
                <a16:creationId xmlns:a16="http://schemas.microsoft.com/office/drawing/2014/main" id="{9A77A203-6187-5042-82A8-0A1A361DB2F5}"/>
              </a:ext>
            </a:extLst>
          </p:cNvPr>
          <p:cNvSpPr txBox="1"/>
          <p:nvPr/>
        </p:nvSpPr>
        <p:spPr>
          <a:xfrm>
            <a:off x="3985854" y="5514123"/>
            <a:ext cx="1108038" cy="400110"/>
          </a:xfrm>
          <a:prstGeom prst="rect">
            <a:avLst/>
          </a:prstGeom>
          <a:solidFill>
            <a:srgbClr val="00B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Calibri"/>
                <a:cs typeface="Arial"/>
                <a:sym typeface="Arial"/>
              </a:rPr>
              <a:t>PASSED</a:t>
            </a:r>
          </a:p>
        </p:txBody>
      </p:sp>
    </p:spTree>
    <p:extLst>
      <p:ext uri="{BB962C8B-B14F-4D97-AF65-F5344CB8AC3E}">
        <p14:creationId xmlns:p14="http://schemas.microsoft.com/office/powerpoint/2010/main" val="15457462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07422" y="1816078"/>
            <a:ext cx="8749480" cy="369332"/>
          </a:xfrm>
          <a:prstGeom prst="rect">
            <a:avLst/>
          </a:prstGeom>
          <a:noFill/>
        </p:spPr>
        <p:txBody>
          <a:bodyPr wrap="square" rtlCol="0">
            <a:spAutoFit/>
          </a:bodyPr>
          <a:lstStyle/>
          <a:p>
            <a:r>
              <a:rPr lang="en-US" altLang="zh-CN" sz="1800" b="1" dirty="0">
                <a:solidFill>
                  <a:srgbClr val="FFFFFF"/>
                </a:solidFill>
                <a:latin typeface="Arial" charset="0"/>
                <a:ea typeface="宋体" charset="0"/>
                <a:cs typeface="宋体" charset="0"/>
              </a:rPr>
              <a:t>Comparison of CryoSat-2 with GOES-16 ABI Framework (</a:t>
            </a:r>
            <a:r>
              <a:rPr lang="en-US" altLang="zh-CN" sz="1800" b="1" i="1" dirty="0">
                <a:solidFill>
                  <a:srgbClr val="29FF29"/>
                </a:solidFill>
                <a:latin typeface="Arial" charset="0"/>
                <a:ea typeface="宋体" charset="0"/>
                <a:cs typeface="宋体" charset="0"/>
              </a:rPr>
              <a:t>April, 2018</a:t>
            </a:r>
            <a:r>
              <a:rPr lang="en-US" altLang="zh-CN" sz="1800" b="1" dirty="0">
                <a:solidFill>
                  <a:srgbClr val="FFFFFF"/>
                </a:solidFill>
                <a:latin typeface="Arial" charset="0"/>
                <a:ea typeface="宋体" charset="0"/>
                <a:cs typeface="宋体" charset="0"/>
              </a:rPr>
              <a:t>)</a:t>
            </a:r>
            <a:endParaRPr lang="en-US" sz="1400" b="1" dirty="0"/>
          </a:p>
        </p:txBody>
      </p:sp>
      <p:graphicFrame>
        <p:nvGraphicFramePr>
          <p:cNvPr id="9" name="Table 8"/>
          <p:cNvGraphicFramePr>
            <a:graphicFrameLocks noGrp="1"/>
          </p:cNvGraphicFramePr>
          <p:nvPr>
            <p:extLst>
              <p:ext uri="{D42A27DB-BD31-4B8C-83A1-F6EECF244321}">
                <p14:modId xmlns:p14="http://schemas.microsoft.com/office/powerpoint/2010/main" val="2059424741"/>
              </p:ext>
            </p:extLst>
          </p:nvPr>
        </p:nvGraphicFramePr>
        <p:xfrm>
          <a:off x="207422" y="2298086"/>
          <a:ext cx="8692812" cy="2702560"/>
        </p:xfrm>
        <a:graphic>
          <a:graphicData uri="http://schemas.openxmlformats.org/drawingml/2006/table">
            <a:tbl>
              <a:tblPr firstRow="1" bandRow="1">
                <a:tableStyleId>{5C22544A-7EE6-4342-B048-85BDC9FD1C3A}</a:tableStyleId>
              </a:tblPr>
              <a:tblGrid>
                <a:gridCol w="1007071">
                  <a:extLst>
                    <a:ext uri="{9D8B030D-6E8A-4147-A177-3AD203B41FA5}">
                      <a16:colId xmlns:a16="http://schemas.microsoft.com/office/drawing/2014/main" val="20000"/>
                    </a:ext>
                  </a:extLst>
                </a:gridCol>
                <a:gridCol w="747116">
                  <a:extLst>
                    <a:ext uri="{9D8B030D-6E8A-4147-A177-3AD203B41FA5}">
                      <a16:colId xmlns:a16="http://schemas.microsoft.com/office/drawing/2014/main" val="20001"/>
                    </a:ext>
                  </a:extLst>
                </a:gridCol>
                <a:gridCol w="406053">
                  <a:extLst>
                    <a:ext uri="{9D8B030D-6E8A-4147-A177-3AD203B41FA5}">
                      <a16:colId xmlns:a16="http://schemas.microsoft.com/office/drawing/2014/main" val="20002"/>
                    </a:ext>
                  </a:extLst>
                </a:gridCol>
                <a:gridCol w="341063">
                  <a:extLst>
                    <a:ext uri="{9D8B030D-6E8A-4147-A177-3AD203B41FA5}">
                      <a16:colId xmlns:a16="http://schemas.microsoft.com/office/drawing/2014/main" val="20003"/>
                    </a:ext>
                  </a:extLst>
                </a:gridCol>
                <a:gridCol w="877094">
                  <a:extLst>
                    <a:ext uri="{9D8B030D-6E8A-4147-A177-3AD203B41FA5}">
                      <a16:colId xmlns:a16="http://schemas.microsoft.com/office/drawing/2014/main" val="20004"/>
                    </a:ext>
                  </a:extLst>
                </a:gridCol>
                <a:gridCol w="877094">
                  <a:extLst>
                    <a:ext uri="{9D8B030D-6E8A-4147-A177-3AD203B41FA5}">
                      <a16:colId xmlns:a16="http://schemas.microsoft.com/office/drawing/2014/main" val="20005"/>
                    </a:ext>
                  </a:extLst>
                </a:gridCol>
                <a:gridCol w="116840">
                  <a:extLst>
                    <a:ext uri="{9D8B030D-6E8A-4147-A177-3AD203B41FA5}">
                      <a16:colId xmlns:a16="http://schemas.microsoft.com/office/drawing/2014/main" val="20006"/>
                    </a:ext>
                  </a:extLst>
                </a:gridCol>
                <a:gridCol w="812105">
                  <a:extLst>
                    <a:ext uri="{9D8B030D-6E8A-4147-A177-3AD203B41FA5}">
                      <a16:colId xmlns:a16="http://schemas.microsoft.com/office/drawing/2014/main" val="20007"/>
                    </a:ext>
                  </a:extLst>
                </a:gridCol>
                <a:gridCol w="877094">
                  <a:extLst>
                    <a:ext uri="{9D8B030D-6E8A-4147-A177-3AD203B41FA5}">
                      <a16:colId xmlns:a16="http://schemas.microsoft.com/office/drawing/2014/main" val="20008"/>
                    </a:ext>
                  </a:extLst>
                </a:gridCol>
                <a:gridCol w="471042">
                  <a:extLst>
                    <a:ext uri="{9D8B030D-6E8A-4147-A177-3AD203B41FA5}">
                      <a16:colId xmlns:a16="http://schemas.microsoft.com/office/drawing/2014/main" val="20009"/>
                    </a:ext>
                  </a:extLst>
                </a:gridCol>
                <a:gridCol w="406052">
                  <a:extLst>
                    <a:ext uri="{9D8B030D-6E8A-4147-A177-3AD203B41FA5}">
                      <a16:colId xmlns:a16="http://schemas.microsoft.com/office/drawing/2014/main" val="20010"/>
                    </a:ext>
                  </a:extLst>
                </a:gridCol>
                <a:gridCol w="877094">
                  <a:extLst>
                    <a:ext uri="{9D8B030D-6E8A-4147-A177-3AD203B41FA5}">
                      <a16:colId xmlns:a16="http://schemas.microsoft.com/office/drawing/2014/main" val="20011"/>
                    </a:ext>
                  </a:extLst>
                </a:gridCol>
                <a:gridCol w="877094">
                  <a:extLst>
                    <a:ext uri="{9D8B030D-6E8A-4147-A177-3AD203B41FA5}">
                      <a16:colId xmlns:a16="http://schemas.microsoft.com/office/drawing/2014/main" val="20012"/>
                    </a:ext>
                  </a:extLst>
                </a:gridCol>
              </a:tblGrid>
              <a:tr h="370840">
                <a:tc>
                  <a:txBody>
                    <a:bodyPr/>
                    <a:lstStyle/>
                    <a:p>
                      <a:endParaRPr lang="en-US" dirty="0"/>
                    </a:p>
                  </a:txBody>
                  <a:tcPr/>
                </a:tc>
                <a:tc>
                  <a:txBody>
                    <a:bodyPr/>
                    <a:lstStyle/>
                    <a:p>
                      <a:pPr algn="ctr"/>
                      <a:r>
                        <a:rPr lang="en-US" sz="1200" dirty="0"/>
                        <a:t>Total ice</a:t>
                      </a:r>
                    </a:p>
                  </a:txBody>
                  <a:tcPr/>
                </a:tc>
                <a:tc gridSpan="2">
                  <a:txBody>
                    <a:bodyPr/>
                    <a:lstStyle/>
                    <a:p>
                      <a:pPr algn="ctr"/>
                      <a:r>
                        <a:rPr lang="en-US" sz="1200" dirty="0"/>
                        <a:t>Ice free</a:t>
                      </a:r>
                    </a:p>
                  </a:txBody>
                  <a:tcPr/>
                </a:tc>
                <a:tc hMerge="1">
                  <a:txBody>
                    <a:bodyPr/>
                    <a:lstStyle/>
                    <a:p>
                      <a:endParaRPr lang="en-US"/>
                    </a:p>
                  </a:txBody>
                  <a:tcPr/>
                </a:tc>
                <a:tc>
                  <a:txBody>
                    <a:bodyPr/>
                    <a:lstStyle/>
                    <a:p>
                      <a:pPr algn="ctr"/>
                      <a:r>
                        <a:rPr lang="en-US" sz="1200" dirty="0"/>
                        <a:t>New Ice</a:t>
                      </a:r>
                    </a:p>
                  </a:txBody>
                  <a:tcPr/>
                </a:tc>
                <a:tc>
                  <a:txBody>
                    <a:bodyPr/>
                    <a:lstStyle/>
                    <a:p>
                      <a:pPr algn="ctr"/>
                      <a:r>
                        <a:rPr lang="en-US" sz="1200" dirty="0"/>
                        <a:t>Grey ice</a:t>
                      </a:r>
                    </a:p>
                  </a:txBody>
                  <a:tcPr/>
                </a:tc>
                <a:tc gridSpan="2">
                  <a:txBody>
                    <a:bodyPr/>
                    <a:lstStyle/>
                    <a:p>
                      <a:r>
                        <a:rPr lang="en-US" sz="1200" dirty="0"/>
                        <a:t>Grey-white ice</a:t>
                      </a:r>
                    </a:p>
                  </a:txBody>
                  <a:tcPr/>
                </a:tc>
                <a:tc hMerge="1">
                  <a:txBody>
                    <a:bodyPr/>
                    <a:lstStyle/>
                    <a:p>
                      <a:endParaRPr lang="en-US"/>
                    </a:p>
                  </a:txBody>
                  <a:tcPr/>
                </a:tc>
                <a:tc>
                  <a:txBody>
                    <a:bodyPr/>
                    <a:lstStyle/>
                    <a:p>
                      <a:r>
                        <a:rPr lang="en-US" sz="1200" dirty="0"/>
                        <a:t>Thin FY ice</a:t>
                      </a:r>
                    </a:p>
                  </a:txBody>
                  <a:tcPr/>
                </a:tc>
                <a:tc gridSpan="2">
                  <a:txBody>
                    <a:bodyPr/>
                    <a:lstStyle/>
                    <a:p>
                      <a:r>
                        <a:rPr lang="en-US" sz="1200" dirty="0"/>
                        <a:t>Median FY ice</a:t>
                      </a:r>
                    </a:p>
                  </a:txBody>
                  <a:tcPr/>
                </a:tc>
                <a:tc hMerge="1">
                  <a:txBody>
                    <a:bodyPr/>
                    <a:lstStyle/>
                    <a:p>
                      <a:endParaRPr lang="en-US"/>
                    </a:p>
                  </a:txBody>
                  <a:tcPr/>
                </a:tc>
                <a:tc>
                  <a:txBody>
                    <a:bodyPr/>
                    <a:lstStyle/>
                    <a:p>
                      <a:r>
                        <a:rPr lang="en-US" sz="1200" dirty="0"/>
                        <a:t>Thick FY ice</a:t>
                      </a:r>
                    </a:p>
                  </a:txBody>
                  <a:tcPr/>
                </a:tc>
                <a:tc>
                  <a:txBody>
                    <a:bodyPr/>
                    <a:lstStyle/>
                    <a:p>
                      <a:r>
                        <a:rPr lang="en-US" sz="1200" dirty="0"/>
                        <a:t>Older</a:t>
                      </a:r>
                      <a:r>
                        <a:rPr lang="en-US" sz="1200" baseline="0" dirty="0"/>
                        <a:t> ice</a:t>
                      </a:r>
                      <a:endParaRPr lang="en-US" sz="1200" dirty="0"/>
                    </a:p>
                  </a:txBody>
                  <a:tcPr/>
                </a:tc>
                <a:extLst>
                  <a:ext uri="{0D108BD9-81ED-4DB2-BD59-A6C34878D82A}">
                    <a16:rowId xmlns:a16="http://schemas.microsoft.com/office/drawing/2014/main" val="10000"/>
                  </a:ext>
                </a:extLst>
              </a:tr>
              <a:tr h="277232">
                <a:tc>
                  <a:txBody>
                    <a:bodyPr/>
                    <a:lstStyle/>
                    <a:p>
                      <a:endParaRPr lang="en-US" dirty="0"/>
                    </a:p>
                  </a:txBody>
                  <a:tcPr/>
                </a:tc>
                <a:tc gridSpan="12">
                  <a:txBody>
                    <a:bodyPr/>
                    <a:lstStyle/>
                    <a:p>
                      <a:pPr algn="ctr"/>
                      <a:r>
                        <a:rPr lang="en-US" sz="1200" dirty="0"/>
                        <a:t>Number of total Pixels </a:t>
                      </a:r>
                    </a:p>
                  </a:txBody>
                  <a:tcPr/>
                </a:tc>
                <a:tc hMerge="1">
                  <a:txBody>
                    <a:bodyPr/>
                    <a:lstStyle/>
                    <a:p>
                      <a:pPr algn="ctr"/>
                      <a:endParaRPr lang="en-US" sz="1200"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1"/>
                  </a:ext>
                </a:extLst>
              </a:tr>
              <a:tr h="370840">
                <a:tc>
                  <a:txBody>
                    <a:bodyPr/>
                    <a:lstStyle/>
                    <a:p>
                      <a:r>
                        <a:rPr lang="en-US" sz="1400" dirty="0"/>
                        <a:t>CryoSat-2</a:t>
                      </a:r>
                    </a:p>
                  </a:txBody>
                  <a:tcPr/>
                </a:tc>
                <a:tc>
                  <a:txBody>
                    <a:bodyPr/>
                    <a:lstStyle/>
                    <a:p>
                      <a:pPr algn="ctr"/>
                      <a:r>
                        <a:rPr lang="en-US" sz="1200" dirty="0"/>
                        <a:t>14456</a:t>
                      </a:r>
                    </a:p>
                  </a:txBody>
                  <a:tcPr/>
                </a:tc>
                <a:tc gridSpan="2">
                  <a:txBody>
                    <a:bodyPr/>
                    <a:lstStyle/>
                    <a:p>
                      <a:pPr algn="ctr"/>
                      <a:r>
                        <a:rPr lang="en-US" sz="1200" dirty="0"/>
                        <a:t>0</a:t>
                      </a:r>
                    </a:p>
                  </a:txBody>
                  <a:tcPr/>
                </a:tc>
                <a:tc hMerge="1">
                  <a:txBody>
                    <a:bodyPr/>
                    <a:lstStyle/>
                    <a:p>
                      <a:endParaRPr lang="en-US"/>
                    </a:p>
                  </a:txBody>
                  <a:tcPr/>
                </a:tc>
                <a:tc>
                  <a:txBody>
                    <a:bodyPr/>
                    <a:lstStyle/>
                    <a:p>
                      <a:pPr algn="ctr"/>
                      <a:r>
                        <a:rPr lang="en-US" sz="1200" dirty="0"/>
                        <a:t>18</a:t>
                      </a:r>
                    </a:p>
                  </a:txBody>
                  <a:tcPr/>
                </a:tc>
                <a:tc>
                  <a:txBody>
                    <a:bodyPr/>
                    <a:lstStyle/>
                    <a:p>
                      <a:pPr algn="ctr"/>
                      <a:r>
                        <a:rPr lang="en-US" sz="1200" dirty="0"/>
                        <a:t>11</a:t>
                      </a:r>
                    </a:p>
                  </a:txBody>
                  <a:tcPr/>
                </a:tc>
                <a:tc gridSpan="2">
                  <a:txBody>
                    <a:bodyPr/>
                    <a:lstStyle/>
                    <a:p>
                      <a:pPr algn="ctr"/>
                      <a:r>
                        <a:rPr lang="en-US" sz="1200" dirty="0"/>
                        <a:t>62</a:t>
                      </a:r>
                    </a:p>
                  </a:txBody>
                  <a:tcPr/>
                </a:tc>
                <a:tc hMerge="1">
                  <a:txBody>
                    <a:bodyPr/>
                    <a:lstStyle/>
                    <a:p>
                      <a:endParaRPr lang="en-US"/>
                    </a:p>
                  </a:txBody>
                  <a:tcPr/>
                </a:tc>
                <a:tc>
                  <a:txBody>
                    <a:bodyPr/>
                    <a:lstStyle/>
                    <a:p>
                      <a:pPr algn="ctr"/>
                      <a:r>
                        <a:rPr lang="en-US" sz="1200" dirty="0"/>
                        <a:t>379</a:t>
                      </a:r>
                    </a:p>
                  </a:txBody>
                  <a:tcPr/>
                </a:tc>
                <a:tc gridSpan="2">
                  <a:txBody>
                    <a:bodyPr/>
                    <a:lstStyle/>
                    <a:p>
                      <a:pPr algn="ctr"/>
                      <a:r>
                        <a:rPr lang="en-US" sz="1200" dirty="0"/>
                        <a:t>1730</a:t>
                      </a:r>
                    </a:p>
                  </a:txBody>
                  <a:tcPr/>
                </a:tc>
                <a:tc hMerge="1">
                  <a:txBody>
                    <a:bodyPr/>
                    <a:lstStyle/>
                    <a:p>
                      <a:endParaRPr lang="en-US"/>
                    </a:p>
                  </a:txBody>
                  <a:tcPr/>
                </a:tc>
                <a:tc>
                  <a:txBody>
                    <a:bodyPr/>
                    <a:lstStyle/>
                    <a:p>
                      <a:pPr algn="ctr"/>
                      <a:r>
                        <a:rPr lang="en-US" sz="1200" dirty="0"/>
                        <a:t>4503</a:t>
                      </a:r>
                    </a:p>
                  </a:txBody>
                  <a:tcPr/>
                </a:tc>
                <a:tc>
                  <a:txBody>
                    <a:bodyPr/>
                    <a:lstStyle/>
                    <a:p>
                      <a:pPr algn="ctr"/>
                      <a:r>
                        <a:rPr lang="en-US" sz="1200" dirty="0"/>
                        <a:t>7753</a:t>
                      </a:r>
                    </a:p>
                  </a:txBody>
                  <a:tcPr/>
                </a:tc>
                <a:extLst>
                  <a:ext uri="{0D108BD9-81ED-4DB2-BD59-A6C34878D82A}">
                    <a16:rowId xmlns:a16="http://schemas.microsoft.com/office/drawing/2014/main" val="10002"/>
                  </a:ext>
                </a:extLst>
              </a:tr>
              <a:tr h="370840">
                <a:tc>
                  <a:txBody>
                    <a:bodyPr/>
                    <a:lstStyle/>
                    <a:p>
                      <a:r>
                        <a:rPr lang="en-US" sz="1400" dirty="0"/>
                        <a:t>GOES-16</a:t>
                      </a:r>
                    </a:p>
                  </a:txBody>
                  <a:tcPr/>
                </a:tc>
                <a:tc>
                  <a:txBody>
                    <a:bodyPr/>
                    <a:lstStyle/>
                    <a:p>
                      <a:pPr algn="ctr"/>
                      <a:r>
                        <a:rPr lang="en-US" sz="1200" dirty="0"/>
                        <a:t>14456</a:t>
                      </a:r>
                    </a:p>
                  </a:txBody>
                  <a:tcPr/>
                </a:tc>
                <a:tc gridSpan="2">
                  <a:txBody>
                    <a:bodyPr/>
                    <a:lstStyle/>
                    <a:p>
                      <a:pPr algn="ctr"/>
                      <a:r>
                        <a:rPr lang="en-US" sz="1200" dirty="0"/>
                        <a:t>0</a:t>
                      </a:r>
                    </a:p>
                  </a:txBody>
                  <a:tcPr/>
                </a:tc>
                <a:tc hMerge="1">
                  <a:txBody>
                    <a:bodyPr/>
                    <a:lstStyle/>
                    <a:p>
                      <a:endParaRPr lang="en-US"/>
                    </a:p>
                  </a:txBody>
                  <a:tcPr/>
                </a:tc>
                <a:tc>
                  <a:txBody>
                    <a:bodyPr/>
                    <a:lstStyle/>
                    <a:p>
                      <a:pPr algn="ctr"/>
                      <a:r>
                        <a:rPr lang="en-US" sz="1200" dirty="0"/>
                        <a:t>8</a:t>
                      </a:r>
                    </a:p>
                  </a:txBody>
                  <a:tcPr/>
                </a:tc>
                <a:tc>
                  <a:txBody>
                    <a:bodyPr/>
                    <a:lstStyle/>
                    <a:p>
                      <a:pPr algn="ctr"/>
                      <a:r>
                        <a:rPr lang="en-US" sz="1200" dirty="0"/>
                        <a:t>9</a:t>
                      </a:r>
                    </a:p>
                  </a:txBody>
                  <a:tcPr/>
                </a:tc>
                <a:tc gridSpan="2">
                  <a:txBody>
                    <a:bodyPr/>
                    <a:lstStyle/>
                    <a:p>
                      <a:pPr algn="ctr"/>
                      <a:r>
                        <a:rPr lang="en-US" sz="1200" dirty="0"/>
                        <a:t>31</a:t>
                      </a:r>
                    </a:p>
                  </a:txBody>
                  <a:tcPr/>
                </a:tc>
                <a:tc hMerge="1">
                  <a:txBody>
                    <a:bodyPr/>
                    <a:lstStyle/>
                    <a:p>
                      <a:endParaRPr lang="en-US"/>
                    </a:p>
                  </a:txBody>
                  <a:tcPr/>
                </a:tc>
                <a:tc>
                  <a:txBody>
                    <a:bodyPr/>
                    <a:lstStyle/>
                    <a:p>
                      <a:pPr algn="ctr"/>
                      <a:r>
                        <a:rPr lang="en-US" sz="1200" dirty="0"/>
                        <a:t>290</a:t>
                      </a:r>
                    </a:p>
                  </a:txBody>
                  <a:tcPr/>
                </a:tc>
                <a:tc gridSpan="2">
                  <a:txBody>
                    <a:bodyPr/>
                    <a:lstStyle/>
                    <a:p>
                      <a:pPr algn="ctr"/>
                      <a:r>
                        <a:rPr lang="en-US" sz="1200" dirty="0"/>
                        <a:t>1614</a:t>
                      </a:r>
                    </a:p>
                  </a:txBody>
                  <a:tcPr/>
                </a:tc>
                <a:tc hMerge="1">
                  <a:txBody>
                    <a:bodyPr/>
                    <a:lstStyle/>
                    <a:p>
                      <a:endParaRPr lang="en-US"/>
                    </a:p>
                  </a:txBody>
                  <a:tcPr/>
                </a:tc>
                <a:tc>
                  <a:txBody>
                    <a:bodyPr/>
                    <a:lstStyle/>
                    <a:p>
                      <a:pPr algn="ctr"/>
                      <a:r>
                        <a:rPr lang="en-US" sz="1200" dirty="0"/>
                        <a:t>4744</a:t>
                      </a:r>
                    </a:p>
                  </a:txBody>
                  <a:tcPr/>
                </a:tc>
                <a:tc>
                  <a:txBody>
                    <a:bodyPr/>
                    <a:lstStyle/>
                    <a:p>
                      <a:pPr algn="ctr"/>
                      <a:r>
                        <a:rPr lang="en-US" sz="1200" dirty="0"/>
                        <a:t>7760</a:t>
                      </a:r>
                    </a:p>
                  </a:txBody>
                  <a:tcPr/>
                </a:tc>
                <a:extLst>
                  <a:ext uri="{0D108BD9-81ED-4DB2-BD59-A6C34878D82A}">
                    <a16:rowId xmlns:a16="http://schemas.microsoft.com/office/drawing/2014/main" val="10003"/>
                  </a:ext>
                </a:extLst>
              </a:tr>
              <a:tr h="370840">
                <a:tc>
                  <a:txBody>
                    <a:bodyPr/>
                    <a:lstStyle/>
                    <a:p>
                      <a:r>
                        <a:rPr lang="en-US" sz="1400" dirty="0"/>
                        <a:t>Difference</a:t>
                      </a:r>
                    </a:p>
                  </a:txBody>
                  <a:tcPr>
                    <a:solidFill>
                      <a:srgbClr val="BCFFBC"/>
                    </a:solidFill>
                  </a:tcPr>
                </a:tc>
                <a:tc>
                  <a:txBody>
                    <a:bodyPr/>
                    <a:lstStyle/>
                    <a:p>
                      <a:pPr algn="ctr"/>
                      <a:endParaRPr lang="en-US" sz="1200" dirty="0"/>
                    </a:p>
                  </a:txBody>
                  <a:tcPr>
                    <a:solidFill>
                      <a:srgbClr val="BCFFBC"/>
                    </a:solidFill>
                  </a:tcPr>
                </a:tc>
                <a:tc gridSpan="2">
                  <a:txBody>
                    <a:bodyPr/>
                    <a:lstStyle/>
                    <a:p>
                      <a:pPr algn="ctr"/>
                      <a:r>
                        <a:rPr lang="en-US" sz="1200" dirty="0"/>
                        <a:t>0</a:t>
                      </a:r>
                    </a:p>
                    <a:p>
                      <a:pPr algn="ctr"/>
                      <a:r>
                        <a:rPr lang="en-US" sz="1200" dirty="0"/>
                        <a:t>(0%)</a:t>
                      </a:r>
                    </a:p>
                  </a:txBody>
                  <a:tcPr>
                    <a:solidFill>
                      <a:srgbClr val="BCFFBC"/>
                    </a:solidFill>
                  </a:tcPr>
                </a:tc>
                <a:tc hMerge="1">
                  <a:txBody>
                    <a:bodyPr/>
                    <a:lstStyle/>
                    <a:p>
                      <a:endParaRPr lang="en-US"/>
                    </a:p>
                  </a:txBody>
                  <a:tcPr/>
                </a:tc>
                <a:tc>
                  <a:txBody>
                    <a:bodyPr/>
                    <a:lstStyle/>
                    <a:p>
                      <a:pPr algn="ctr"/>
                      <a:r>
                        <a:rPr lang="en-US" sz="1200" dirty="0"/>
                        <a:t>10</a:t>
                      </a:r>
                    </a:p>
                    <a:p>
                      <a:pPr algn="ctr"/>
                      <a:r>
                        <a:rPr lang="en-US" sz="1200" dirty="0"/>
                        <a:t>(55.56%)</a:t>
                      </a:r>
                    </a:p>
                  </a:txBody>
                  <a:tcPr>
                    <a:solidFill>
                      <a:srgbClr val="BCFFBC"/>
                    </a:solidFill>
                  </a:tcPr>
                </a:tc>
                <a:tc>
                  <a:txBody>
                    <a:bodyPr/>
                    <a:lstStyle/>
                    <a:p>
                      <a:pPr algn="ctr"/>
                      <a:r>
                        <a:rPr lang="en-US" sz="1200" dirty="0"/>
                        <a:t>2</a:t>
                      </a:r>
                    </a:p>
                    <a:p>
                      <a:pPr algn="ctr"/>
                      <a:r>
                        <a:rPr lang="en-US" sz="1200" dirty="0"/>
                        <a:t>(22.22%)</a:t>
                      </a:r>
                    </a:p>
                  </a:txBody>
                  <a:tcPr>
                    <a:solidFill>
                      <a:srgbClr val="BCFFBC"/>
                    </a:solidFill>
                  </a:tcPr>
                </a:tc>
                <a:tc gridSpan="2">
                  <a:txBody>
                    <a:bodyPr/>
                    <a:lstStyle/>
                    <a:p>
                      <a:pPr algn="ctr"/>
                      <a:r>
                        <a:rPr lang="en-US" sz="1200" dirty="0"/>
                        <a:t>31</a:t>
                      </a:r>
                    </a:p>
                    <a:p>
                      <a:pPr algn="ctr"/>
                      <a:r>
                        <a:rPr lang="en-US" sz="1200" dirty="0"/>
                        <a:t>(50.00%)</a:t>
                      </a:r>
                    </a:p>
                  </a:txBody>
                  <a:tcPr>
                    <a:solidFill>
                      <a:srgbClr val="BCFFBC"/>
                    </a:solidFill>
                  </a:tcPr>
                </a:tc>
                <a:tc hMerge="1">
                  <a:txBody>
                    <a:bodyPr/>
                    <a:lstStyle/>
                    <a:p>
                      <a:endParaRPr lang="en-US"/>
                    </a:p>
                  </a:txBody>
                  <a:tcPr/>
                </a:tc>
                <a:tc>
                  <a:txBody>
                    <a:bodyPr/>
                    <a:lstStyle/>
                    <a:p>
                      <a:pPr algn="ctr"/>
                      <a:r>
                        <a:rPr lang="en-US" sz="1200" dirty="0"/>
                        <a:t>89</a:t>
                      </a:r>
                    </a:p>
                    <a:p>
                      <a:pPr algn="ctr"/>
                      <a:r>
                        <a:rPr lang="en-US" sz="1200" dirty="0"/>
                        <a:t>(23.48%)</a:t>
                      </a:r>
                    </a:p>
                  </a:txBody>
                  <a:tcPr>
                    <a:solidFill>
                      <a:srgbClr val="BCFFBC"/>
                    </a:solidFill>
                  </a:tcPr>
                </a:tc>
                <a:tc gridSpan="2">
                  <a:txBody>
                    <a:bodyPr/>
                    <a:lstStyle/>
                    <a:p>
                      <a:pPr algn="ctr"/>
                      <a:r>
                        <a:rPr lang="en-US" sz="1200" dirty="0"/>
                        <a:t>116</a:t>
                      </a:r>
                    </a:p>
                    <a:p>
                      <a:pPr algn="ctr"/>
                      <a:r>
                        <a:rPr lang="en-US" sz="1200" dirty="0"/>
                        <a:t>(6.71%)</a:t>
                      </a:r>
                    </a:p>
                  </a:txBody>
                  <a:tcPr>
                    <a:solidFill>
                      <a:srgbClr val="BCFFBC"/>
                    </a:solidFill>
                  </a:tcPr>
                </a:tc>
                <a:tc hMerge="1">
                  <a:txBody>
                    <a:bodyPr/>
                    <a:lstStyle/>
                    <a:p>
                      <a:endParaRPr lang="en-US"/>
                    </a:p>
                  </a:txBody>
                  <a:tcPr/>
                </a:tc>
                <a:tc>
                  <a:txBody>
                    <a:bodyPr/>
                    <a:lstStyle/>
                    <a:p>
                      <a:pPr algn="ctr"/>
                      <a:r>
                        <a:rPr lang="en-US" sz="1200" dirty="0"/>
                        <a:t>104</a:t>
                      </a:r>
                    </a:p>
                    <a:p>
                      <a:pPr algn="ctr"/>
                      <a:r>
                        <a:rPr lang="en-US" sz="1200" dirty="0"/>
                        <a:t>(5.35%)</a:t>
                      </a:r>
                    </a:p>
                  </a:txBody>
                  <a:tcPr>
                    <a:solidFill>
                      <a:srgbClr val="BCFFBC"/>
                    </a:solidFill>
                  </a:tcPr>
                </a:tc>
                <a:tc>
                  <a:txBody>
                    <a:bodyPr/>
                    <a:lstStyle/>
                    <a:p>
                      <a:pPr algn="ctr"/>
                      <a:r>
                        <a:rPr lang="en-US" sz="1200" dirty="0"/>
                        <a:t>107</a:t>
                      </a:r>
                    </a:p>
                    <a:p>
                      <a:pPr algn="ctr"/>
                      <a:r>
                        <a:rPr lang="en-US" sz="1200" dirty="0"/>
                        <a:t>(1.38%)</a:t>
                      </a:r>
                    </a:p>
                  </a:txBody>
                  <a:tcPr>
                    <a:solidFill>
                      <a:srgbClr val="BCFFBC"/>
                    </a:solidFill>
                  </a:tcPr>
                </a:tc>
                <a:extLst>
                  <a:ext uri="{0D108BD9-81ED-4DB2-BD59-A6C34878D82A}">
                    <a16:rowId xmlns:a16="http://schemas.microsoft.com/office/drawing/2014/main" val="10004"/>
                  </a:ext>
                </a:extLst>
              </a:tr>
              <a:tr h="370840">
                <a:tc gridSpan="3">
                  <a:txBody>
                    <a:bodyPr/>
                    <a:lstStyle/>
                    <a:p>
                      <a:r>
                        <a:rPr lang="en-US" sz="1400" b="1" dirty="0"/>
                        <a:t>Requirement </a:t>
                      </a:r>
                    </a:p>
                  </a:txBody>
                  <a:tcPr>
                    <a:solidFill>
                      <a:srgbClr val="FFFF00"/>
                    </a:solidFill>
                  </a:tcPr>
                </a:tc>
                <a:tc hMerge="1">
                  <a:txBody>
                    <a:bodyPr/>
                    <a:lstStyle/>
                    <a:p>
                      <a:pPr algn="ctr"/>
                      <a:endParaRPr lang="en-US" sz="1200" dirty="0"/>
                    </a:p>
                  </a:txBody>
                  <a:tcPr>
                    <a:solidFill>
                      <a:srgbClr val="BCFFBC"/>
                    </a:solidFill>
                  </a:tcPr>
                </a:tc>
                <a:tc hMerge="1">
                  <a:txBody>
                    <a:bodyPr/>
                    <a:lstStyle/>
                    <a:p>
                      <a:pPr algn="ctr"/>
                      <a:endParaRPr lang="en-US" sz="1200" dirty="0"/>
                    </a:p>
                  </a:txBody>
                  <a:tcPr>
                    <a:solidFill>
                      <a:srgbClr val="BCFFBC"/>
                    </a:solidFill>
                  </a:tcPr>
                </a:tc>
                <a:tc gridSpan="4">
                  <a:txBody>
                    <a:bodyPr/>
                    <a:lstStyle/>
                    <a:p>
                      <a:pPr algn="ctr"/>
                      <a:r>
                        <a:rPr lang="en-US" sz="1400" b="1" dirty="0"/>
                        <a:t>Ice free</a:t>
                      </a:r>
                    </a:p>
                  </a:txBody>
                  <a:tcPr>
                    <a:solidFill>
                      <a:srgbClr val="FFFF00"/>
                    </a:solidFill>
                  </a:tcPr>
                </a:tc>
                <a:tc hMerge="1">
                  <a:txBody>
                    <a:bodyPr/>
                    <a:lstStyle/>
                    <a:p>
                      <a:pPr algn="ctr"/>
                      <a:endParaRPr lang="en-US" sz="1200" dirty="0"/>
                    </a:p>
                  </a:txBody>
                  <a:tcPr>
                    <a:solidFill>
                      <a:srgbClr val="BCFFBC"/>
                    </a:solidFill>
                  </a:tcPr>
                </a:tc>
                <a:tc hMerge="1">
                  <a:txBody>
                    <a:bodyPr/>
                    <a:lstStyle/>
                    <a:p>
                      <a:pPr algn="ctr"/>
                      <a:endParaRPr lang="en-US" sz="1200" dirty="0"/>
                    </a:p>
                  </a:txBody>
                  <a:tcPr>
                    <a:solidFill>
                      <a:srgbClr val="BCFFBC"/>
                    </a:solidFill>
                  </a:tcPr>
                </a:tc>
                <a:tc hMerge="1">
                  <a:txBody>
                    <a:bodyPr/>
                    <a:lstStyle/>
                    <a:p>
                      <a:pPr algn="ctr"/>
                      <a:endParaRPr lang="en-US" sz="1200" dirty="0"/>
                    </a:p>
                  </a:txBody>
                  <a:tcPr>
                    <a:solidFill>
                      <a:srgbClr val="BCFFBC"/>
                    </a:solidFill>
                  </a:tcPr>
                </a:tc>
                <a:tc gridSpan="3">
                  <a:txBody>
                    <a:bodyPr/>
                    <a:lstStyle/>
                    <a:p>
                      <a:pPr algn="ctr"/>
                      <a:r>
                        <a:rPr lang="en-US" sz="1400" b="1" dirty="0"/>
                        <a:t>First-year ice </a:t>
                      </a:r>
                    </a:p>
                  </a:txBody>
                  <a:tcPr>
                    <a:solidFill>
                      <a:srgbClr val="FFFF00"/>
                    </a:solidFill>
                  </a:tcPr>
                </a:tc>
                <a:tc hMerge="1">
                  <a:txBody>
                    <a:bodyPr/>
                    <a:lstStyle/>
                    <a:p>
                      <a:pPr algn="ctr"/>
                      <a:endParaRPr lang="en-US" sz="1200" dirty="0"/>
                    </a:p>
                  </a:txBody>
                  <a:tcPr>
                    <a:solidFill>
                      <a:srgbClr val="BCFFBC"/>
                    </a:solidFill>
                  </a:tcPr>
                </a:tc>
                <a:tc hMerge="1">
                  <a:txBody>
                    <a:bodyPr/>
                    <a:lstStyle/>
                    <a:p>
                      <a:pPr algn="ctr"/>
                      <a:endParaRPr lang="en-US" sz="1200" dirty="0"/>
                    </a:p>
                  </a:txBody>
                  <a:tcPr>
                    <a:solidFill>
                      <a:srgbClr val="BCFFBC"/>
                    </a:solidFill>
                  </a:tcPr>
                </a:tc>
                <a:tc gridSpan="3">
                  <a:txBody>
                    <a:bodyPr/>
                    <a:lstStyle/>
                    <a:p>
                      <a:pPr algn="ctr"/>
                      <a:r>
                        <a:rPr lang="en-US" sz="1400" b="1" dirty="0"/>
                        <a:t>Older ice</a:t>
                      </a:r>
                    </a:p>
                  </a:txBody>
                  <a:tcPr>
                    <a:solidFill>
                      <a:srgbClr val="FFFF00"/>
                    </a:solidFill>
                  </a:tcPr>
                </a:tc>
                <a:tc hMerge="1">
                  <a:txBody>
                    <a:bodyPr/>
                    <a:lstStyle/>
                    <a:p>
                      <a:pPr algn="ctr"/>
                      <a:endParaRPr lang="en-US" sz="1200" dirty="0"/>
                    </a:p>
                  </a:txBody>
                  <a:tcPr>
                    <a:solidFill>
                      <a:srgbClr val="BCFFBC"/>
                    </a:solidFill>
                  </a:tcPr>
                </a:tc>
                <a:tc hMerge="1">
                  <a:txBody>
                    <a:bodyPr/>
                    <a:lstStyle/>
                    <a:p>
                      <a:pPr algn="ctr"/>
                      <a:endParaRPr lang="en-US" sz="1200" dirty="0"/>
                    </a:p>
                  </a:txBody>
                  <a:tcPr>
                    <a:solidFill>
                      <a:srgbClr val="BCFFBC"/>
                    </a:solidFill>
                  </a:tcPr>
                </a:tc>
                <a:extLst>
                  <a:ext uri="{0D108BD9-81ED-4DB2-BD59-A6C34878D82A}">
                    <a16:rowId xmlns:a16="http://schemas.microsoft.com/office/drawing/2014/main" val="10005"/>
                  </a:ext>
                </a:extLst>
              </a:tr>
              <a:tr h="370840">
                <a:tc gridSpan="3">
                  <a:txBody>
                    <a:bodyPr/>
                    <a:lstStyle/>
                    <a:p>
                      <a:r>
                        <a:rPr lang="en-US" sz="1400" b="1" dirty="0"/>
                        <a:t>Accuracy (&gt;80%)</a:t>
                      </a:r>
                    </a:p>
                  </a:txBody>
                  <a:tcPr>
                    <a:solidFill>
                      <a:srgbClr val="FFFF00"/>
                    </a:solidFill>
                  </a:tcPr>
                </a:tc>
                <a:tc hMerge="1">
                  <a:txBody>
                    <a:bodyPr/>
                    <a:lstStyle/>
                    <a:p>
                      <a:endParaRPr lang="en-US"/>
                    </a:p>
                  </a:txBody>
                  <a:tcPr/>
                </a:tc>
                <a:tc hMerge="1">
                  <a:txBody>
                    <a:bodyPr/>
                    <a:lstStyle/>
                    <a:p>
                      <a:endParaRPr lang="en-US"/>
                    </a:p>
                  </a:txBody>
                  <a:tcPr/>
                </a:tc>
                <a:tc gridSpan="4">
                  <a:txBody>
                    <a:bodyPr/>
                    <a:lstStyle/>
                    <a:p>
                      <a:pPr algn="ctr"/>
                      <a:endParaRPr lang="en-US" sz="1400" b="1" dirty="0"/>
                    </a:p>
                  </a:txBody>
                  <a:tcPr>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a:r>
                        <a:rPr lang="en-US" sz="1400" b="1" dirty="0"/>
                        <a:t>94.75% (5.25% error)</a:t>
                      </a:r>
                    </a:p>
                  </a:txBody>
                  <a:tcPr>
                    <a:solidFill>
                      <a:srgbClr val="FFFF00"/>
                    </a:solidFill>
                  </a:tcPr>
                </a:tc>
                <a:tc hMerge="1">
                  <a:txBody>
                    <a:bodyPr/>
                    <a:lstStyle/>
                    <a:p>
                      <a:endParaRPr lang="en-US"/>
                    </a:p>
                  </a:txBody>
                  <a:tcPr/>
                </a:tc>
                <a:tc hMerge="1">
                  <a:txBody>
                    <a:bodyPr/>
                    <a:lstStyle/>
                    <a:p>
                      <a:endParaRPr lang="en-US"/>
                    </a:p>
                  </a:txBody>
                  <a:tcPr/>
                </a:tc>
                <a:tc gridSpan="3">
                  <a:txBody>
                    <a:bodyPr/>
                    <a:lstStyle/>
                    <a:p>
                      <a:pPr algn="ctr"/>
                      <a:r>
                        <a:rPr lang="en-US" sz="1400" b="1" dirty="0"/>
                        <a:t>98.62% (1.38% error)</a:t>
                      </a:r>
                    </a:p>
                  </a:txBody>
                  <a:tcPr>
                    <a:solidFill>
                      <a:srgbClr val="FFFF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12" name="Rectangle 2"/>
          <p:cNvSpPr txBox="1">
            <a:spLocks noChangeArrowheads="1"/>
          </p:cNvSpPr>
          <p:nvPr/>
        </p:nvSpPr>
        <p:spPr>
          <a:xfrm>
            <a:off x="1102444" y="284427"/>
            <a:ext cx="6796074" cy="1143000"/>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r>
              <a:rPr lang="en-US" altLang="zh-CN" sz="2800" b="1">
                <a:latin typeface="Book Antiqua" charset="0"/>
                <a:ea typeface="宋体" charset="0"/>
                <a:cs typeface="宋体" charset="0"/>
              </a:rPr>
              <a:t>Sea and Lake Ice Age Product Validation: CryoSat-2 vs GOES-16 ABI</a:t>
            </a:r>
            <a:endParaRPr lang="en-US" altLang="zh-CN" sz="2800" b="1" dirty="0">
              <a:solidFill>
                <a:srgbClr val="FFFF00"/>
              </a:solidFill>
              <a:latin typeface="Book Antiqua" charset="0"/>
              <a:ea typeface="宋体" charset="0"/>
              <a:cs typeface="宋体" charset="0"/>
            </a:endParaRPr>
          </a:p>
        </p:txBody>
      </p:sp>
      <p:sp>
        <p:nvSpPr>
          <p:cNvPr id="13" name="Slide Number Placeholder 3"/>
          <p:cNvSpPr>
            <a:spLocks noGrp="1"/>
          </p:cNvSpPr>
          <p:nvPr>
            <p:ph type="sldNum" sz="quarter" idx="12"/>
          </p:nvPr>
        </p:nvSpPr>
        <p:spPr>
          <a:xfrm>
            <a:off x="8465033" y="6286566"/>
            <a:ext cx="42429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ED55126-4E41-1F41-A57C-D50E0CD5F0D8}" type="slidenum">
              <a:rPr lang="zh-CN" altLang="en-US" sz="1400">
                <a:solidFill>
                  <a:srgbClr val="FFFF00"/>
                </a:solidFill>
                <a:ea typeface="宋体" charset="0"/>
                <a:cs typeface="宋体" charset="0"/>
              </a:rPr>
              <a:pPr/>
              <a:t>72</a:t>
            </a:fld>
            <a:endParaRPr lang="en-US" altLang="zh-CN" sz="1400" dirty="0">
              <a:solidFill>
                <a:srgbClr val="FFFF00"/>
              </a:solidFill>
              <a:ea typeface="宋体" charset="0"/>
              <a:cs typeface="宋体" charset="0"/>
            </a:endParaRPr>
          </a:p>
        </p:txBody>
      </p:sp>
      <p:sp>
        <p:nvSpPr>
          <p:cNvPr id="6" name="TextBox 5">
            <a:extLst>
              <a:ext uri="{FF2B5EF4-FFF2-40B4-BE49-F238E27FC236}">
                <a16:creationId xmlns:a16="http://schemas.microsoft.com/office/drawing/2014/main" id="{6FF41CC5-6247-554F-A678-1FB3CCD34E52}"/>
              </a:ext>
            </a:extLst>
          </p:cNvPr>
          <p:cNvSpPr txBox="1"/>
          <p:nvPr/>
        </p:nvSpPr>
        <p:spPr>
          <a:xfrm>
            <a:off x="4017981" y="5660707"/>
            <a:ext cx="1108038" cy="400110"/>
          </a:xfrm>
          <a:prstGeom prst="rect">
            <a:avLst/>
          </a:prstGeom>
          <a:solidFill>
            <a:srgbClr val="00B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Calibri"/>
                <a:cs typeface="Arial"/>
                <a:sym typeface="Arial"/>
              </a:rPr>
              <a:t>PASSED</a:t>
            </a:r>
          </a:p>
        </p:txBody>
      </p:sp>
    </p:spTree>
    <p:extLst>
      <p:ext uri="{BB962C8B-B14F-4D97-AF65-F5344CB8AC3E}">
        <p14:creationId xmlns:p14="http://schemas.microsoft.com/office/powerpoint/2010/main" val="15457462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73</a:t>
            </a:fld>
            <a:endParaRPr lang="en-US" sz="1200" b="0" i="0" u="none" strike="noStrike" cap="none">
              <a:solidFill>
                <a:schemeClr val="lt1"/>
              </a:solidFill>
              <a:latin typeface="Calibri"/>
              <a:ea typeface="Calibri"/>
              <a:cs typeface="Calibri"/>
              <a:sym typeface="Calibri"/>
            </a:endParaRPr>
          </a:p>
        </p:txBody>
      </p:sp>
      <p:sp>
        <p:nvSpPr>
          <p:cNvPr id="7" name="Google Shape;681;p96"/>
          <p:cNvSpPr txBox="1"/>
          <p:nvPr/>
        </p:nvSpPr>
        <p:spPr>
          <a:xfrm>
            <a:off x="3070327" y="1158595"/>
            <a:ext cx="6071972" cy="38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rgbClr val="FFFFFF"/>
                </a:solidFill>
                <a:latin typeface="Arial"/>
                <a:ea typeface="Arial"/>
                <a:cs typeface="Arial"/>
                <a:sym typeface="Arial"/>
              </a:rPr>
              <a:t>NOAA-20                                     CryoSat-</a:t>
            </a:r>
            <a:r>
              <a:rPr lang="en-US" sz="1800" dirty="0">
                <a:solidFill>
                  <a:srgbClr val="FFFFFF"/>
                </a:solidFill>
                <a:sym typeface="Arial"/>
              </a:rPr>
              <a:t>2/SMOS</a:t>
            </a:r>
            <a:endParaRPr dirty="0">
              <a:solidFill>
                <a:srgbClr val="FFFFFF"/>
              </a:solidFill>
            </a:endParaRPr>
          </a:p>
        </p:txBody>
      </p:sp>
      <p:sp>
        <p:nvSpPr>
          <p:cNvPr id="8" name="Google Shape;682;p96"/>
          <p:cNvSpPr txBox="1"/>
          <p:nvPr/>
        </p:nvSpPr>
        <p:spPr>
          <a:xfrm>
            <a:off x="2343864" y="4565779"/>
            <a:ext cx="3657600" cy="58477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rgbClr val="FFFFFF"/>
                </a:solidFill>
                <a:sym typeface="Arial"/>
              </a:rPr>
              <a:t>Period composite of ice thickness over January 3 - 28, 2019 from NOAA-20. </a:t>
            </a:r>
            <a:endParaRPr dirty="0">
              <a:solidFill>
                <a:srgbClr val="FFFFFF"/>
              </a:solidFill>
            </a:endParaRPr>
          </a:p>
        </p:txBody>
      </p:sp>
      <p:sp>
        <p:nvSpPr>
          <p:cNvPr id="9" name="Google Shape;683;p96"/>
          <p:cNvSpPr txBox="1"/>
          <p:nvPr/>
        </p:nvSpPr>
        <p:spPr>
          <a:xfrm>
            <a:off x="5530384" y="4554233"/>
            <a:ext cx="3657600" cy="58477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rgbClr val="FFFFFF"/>
                </a:solidFill>
                <a:sym typeface="Arial"/>
              </a:rPr>
              <a:t>Monthly mean of ice thickness for January 2019 from CryoSat-2 and SMOS combined. </a:t>
            </a:r>
            <a:endParaRPr dirty="0">
              <a:solidFill>
                <a:srgbClr val="FFFFFF"/>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825338008"/>
              </p:ext>
            </p:extLst>
          </p:nvPr>
        </p:nvGraphicFramePr>
        <p:xfrm>
          <a:off x="2088593" y="5246395"/>
          <a:ext cx="3534263" cy="1370203"/>
        </p:xfrm>
        <a:graphic>
          <a:graphicData uri="http://schemas.openxmlformats.org/drawingml/2006/table">
            <a:tbl>
              <a:tblPr firstRow="1" bandRow="1"/>
              <a:tblGrid>
                <a:gridCol w="723615">
                  <a:extLst>
                    <a:ext uri="{9D8B030D-6E8A-4147-A177-3AD203B41FA5}">
                      <a16:colId xmlns:a16="http://schemas.microsoft.com/office/drawing/2014/main" val="20000"/>
                    </a:ext>
                  </a:extLst>
                </a:gridCol>
                <a:gridCol w="1052114">
                  <a:extLst>
                    <a:ext uri="{9D8B030D-6E8A-4147-A177-3AD203B41FA5}">
                      <a16:colId xmlns:a16="http://schemas.microsoft.com/office/drawing/2014/main" val="20002"/>
                    </a:ext>
                  </a:extLst>
                </a:gridCol>
                <a:gridCol w="1018576">
                  <a:extLst>
                    <a:ext uri="{9D8B030D-6E8A-4147-A177-3AD203B41FA5}">
                      <a16:colId xmlns:a16="http://schemas.microsoft.com/office/drawing/2014/main" val="20008"/>
                    </a:ext>
                  </a:extLst>
                </a:gridCol>
                <a:gridCol w="739958">
                  <a:extLst>
                    <a:ext uri="{9D8B030D-6E8A-4147-A177-3AD203B41FA5}">
                      <a16:colId xmlns:a16="http://schemas.microsoft.com/office/drawing/2014/main" val="20009"/>
                    </a:ext>
                  </a:extLst>
                </a:gridCol>
              </a:tblGrid>
              <a:tr h="331541">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9pPr>
                    </a:lstStyle>
                    <a:p>
                      <a:pPr algn="ctr"/>
                      <a:r>
                        <a:rPr lang="en-US" sz="1000" b="1" dirty="0">
                          <a:solidFill>
                            <a:schemeClr val="tx1"/>
                          </a:solidFill>
                          <a:latin typeface="Arial Narrow"/>
                          <a:cs typeface="Arial Narrow"/>
                        </a:rPr>
                        <a:t>No. of Pixels</a:t>
                      </a:r>
                    </a:p>
                  </a:txBody>
                  <a:tcPr>
                    <a:lnL w="12700" cmpd="sng">
                      <a:solidFill>
                        <a:srgbClr val="063DE8"/>
                      </a:solidFill>
                    </a:lnL>
                    <a:lnR w="12700" cmpd="sng">
                      <a:solidFill>
                        <a:srgbClr val="063DE8"/>
                      </a:solidFill>
                    </a:lnR>
                    <a:lnT w="12700" cmpd="sng">
                      <a:solidFill>
                        <a:srgbClr val="063DE8"/>
                      </a:solidFill>
                    </a:lnT>
                    <a:lnB w="38100" cmpd="sng">
                      <a:solidFill>
                        <a:srgbClr val="063DE8"/>
                      </a:solidFill>
                    </a:lnB>
                    <a:lnTlToBr w="12700" cmpd="sng">
                      <a:noFill/>
                      <a:prstDash val="solid"/>
                    </a:lnTlToBr>
                    <a:lnBlToTr w="12700" cmpd="sng">
                      <a:noFill/>
                      <a:prstDash val="solid"/>
                    </a:lnBlToTr>
                    <a:solidFill>
                      <a:schemeClr val="accent2">
                        <a:lumMod val="20000"/>
                        <a:lumOff val="80000"/>
                      </a:schemeClr>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9pPr>
                    </a:lstStyle>
                    <a:p>
                      <a:pPr algn="ctr"/>
                      <a:r>
                        <a:rPr lang="en-US" sz="1000" dirty="0">
                          <a:solidFill>
                            <a:schemeClr val="tx1"/>
                          </a:solidFill>
                          <a:latin typeface="Arial Narrow"/>
                          <a:cs typeface="Arial Narrow"/>
                        </a:rPr>
                        <a:t>Water</a:t>
                      </a:r>
                    </a:p>
                  </a:txBody>
                  <a:tcPr>
                    <a:lnL w="12700" cap="flat" cmpd="sng" algn="ctr">
                      <a:solidFill>
                        <a:srgbClr val="063DE8"/>
                      </a:solidFill>
                      <a:prstDash val="solid"/>
                      <a:round/>
                      <a:headEnd type="none" w="med" len="med"/>
                      <a:tailEnd type="none" w="med" len="med"/>
                    </a:lnL>
                    <a:lnR w="12700" cmpd="sng">
                      <a:solidFill>
                        <a:srgbClr val="063DE8"/>
                      </a:solidFill>
                    </a:lnR>
                    <a:lnT w="12700" cmpd="sng">
                      <a:solidFill>
                        <a:srgbClr val="063DE8"/>
                      </a:solidFill>
                    </a:lnT>
                    <a:lnB w="38100" cap="flat" cmpd="sng" algn="ctr">
                      <a:solidFill>
                        <a:srgbClr val="063DE8"/>
                      </a:solidFill>
                      <a:prstDash val="solid"/>
                      <a:round/>
                      <a:headEnd type="none" w="med" len="med"/>
                      <a:tailEnd type="none" w="med" len="med"/>
                    </a:lnB>
                    <a:lnTlToBr w="12700" cmpd="sng">
                      <a:noFill/>
                      <a:prstDash val="solid"/>
                    </a:lnTlToBr>
                    <a:lnBlToTr w="12700" cmpd="sng">
                      <a:noFill/>
                      <a:prstDash val="solid"/>
                    </a:lnBlToTr>
                    <a:solidFill>
                      <a:srgbClr val="B7C6FE"/>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9pPr>
                    </a:lstStyle>
                    <a:p>
                      <a:pPr algn="ctr"/>
                      <a:r>
                        <a:rPr lang="en-US" sz="1000" dirty="0">
                          <a:solidFill>
                            <a:schemeClr val="tx1"/>
                          </a:solidFill>
                          <a:latin typeface="Arial Narrow"/>
                          <a:cs typeface="Arial Narrow"/>
                        </a:rPr>
                        <a:t>New/Young Ice</a:t>
                      </a:r>
                    </a:p>
                    <a:p>
                      <a:pPr algn="ctr"/>
                      <a:r>
                        <a:rPr lang="en-US" sz="1000" dirty="0">
                          <a:solidFill>
                            <a:schemeClr val="tx1"/>
                          </a:solidFill>
                          <a:latin typeface="Arial Narrow"/>
                          <a:cs typeface="Arial Narrow"/>
                        </a:rPr>
                        <a:t>(&lt; 0.30 m)</a:t>
                      </a:r>
                    </a:p>
                  </a:txBody>
                  <a:tcPr>
                    <a:lnL w="12700" cap="flat" cmpd="sng" algn="ctr">
                      <a:solidFill>
                        <a:srgbClr val="063DE8"/>
                      </a:solidFill>
                      <a:prstDash val="solid"/>
                      <a:round/>
                      <a:headEnd type="none" w="med" len="med"/>
                      <a:tailEnd type="none" w="med" len="med"/>
                    </a:lnL>
                    <a:lnR w="12700" cmpd="sng">
                      <a:solidFill>
                        <a:srgbClr val="063DE8"/>
                      </a:solidFill>
                    </a:lnR>
                    <a:lnT w="12700" cmpd="sng">
                      <a:solidFill>
                        <a:srgbClr val="063DE8"/>
                      </a:solidFill>
                    </a:lnT>
                    <a:lnB w="38100" cap="flat" cmpd="sng" algn="ctr">
                      <a:solidFill>
                        <a:srgbClr val="063DE8"/>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9pPr>
                    </a:lstStyle>
                    <a:p>
                      <a:pPr algn="ctr"/>
                      <a:r>
                        <a:rPr lang="en-US" sz="1000" baseline="0" dirty="0">
                          <a:solidFill>
                            <a:schemeClr val="tx1"/>
                          </a:solidFill>
                          <a:latin typeface="Arial Narrow"/>
                          <a:cs typeface="Arial Narrow"/>
                        </a:rPr>
                        <a:t>Other ice</a:t>
                      </a:r>
                    </a:p>
                    <a:p>
                      <a:pPr algn="ctr"/>
                      <a:r>
                        <a:rPr lang="en-US" sz="1000" baseline="0" dirty="0">
                          <a:solidFill>
                            <a:schemeClr val="tx1"/>
                          </a:solidFill>
                          <a:latin typeface="Arial Narrow"/>
                          <a:cs typeface="Arial Narrow"/>
                        </a:rPr>
                        <a:t>(&gt;= 0.30 m)</a:t>
                      </a:r>
                      <a:endParaRPr lang="en-US" sz="1000" dirty="0">
                        <a:solidFill>
                          <a:schemeClr val="tx1"/>
                        </a:solidFill>
                        <a:latin typeface="Arial Narrow"/>
                        <a:cs typeface="Arial Narrow"/>
                      </a:endParaRPr>
                    </a:p>
                  </a:txBody>
                  <a:tcPr>
                    <a:lnL w="12700" cmpd="sng">
                      <a:solidFill>
                        <a:srgbClr val="063DE8"/>
                      </a:solidFill>
                    </a:lnL>
                    <a:lnR w="12700" cmpd="sng">
                      <a:solidFill>
                        <a:srgbClr val="063DE8"/>
                      </a:solidFill>
                    </a:lnR>
                    <a:lnT w="12700" cmpd="sng">
                      <a:solidFill>
                        <a:srgbClr val="063DE8"/>
                      </a:solidFill>
                    </a:lnT>
                    <a:lnB w="38100" cmpd="sng">
                      <a:solidFill>
                        <a:srgbClr val="063DE8"/>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r h="286701">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r>
                        <a:rPr lang="en-US" sz="1000" dirty="0">
                          <a:latin typeface="Arial Narrow"/>
                          <a:cs typeface="Arial Narrow"/>
                        </a:rPr>
                        <a:t>CTP</a:t>
                      </a:r>
                    </a:p>
                  </a:txBody>
                  <a:tcPr marB="91440" anchorCtr="1">
                    <a:lnL w="12700" cmpd="sng">
                      <a:solidFill>
                        <a:srgbClr val="063DE8"/>
                      </a:solidFill>
                    </a:lnL>
                    <a:lnR w="12700" cap="flat" cmpd="sng" algn="ctr">
                      <a:solidFill>
                        <a:srgbClr val="063DE8"/>
                      </a:solidFill>
                      <a:prstDash val="solid"/>
                      <a:round/>
                      <a:headEnd type="none" w="med" len="med"/>
                      <a:tailEnd type="none" w="med" len="med"/>
                    </a:lnR>
                    <a:lnT w="38100" cap="flat" cmpd="sng" algn="ctr">
                      <a:solidFill>
                        <a:srgbClr val="063DE8"/>
                      </a:solidFill>
                      <a:prstDash val="solid"/>
                      <a:round/>
                      <a:headEnd type="none" w="med" len="med"/>
                      <a:tailEnd type="none" w="med" len="med"/>
                    </a:lnT>
                    <a:lnB w="12700" cmpd="sng">
                      <a:solidFill>
                        <a:srgbClr val="063DE8"/>
                      </a:solidFill>
                    </a:lnB>
                    <a:lnTlToBr w="12700" cmpd="sng">
                      <a:noFill/>
                      <a:prstDash val="solid"/>
                    </a:lnTlToBr>
                    <a:lnBlToTr w="12700" cmpd="sng">
                      <a:noFill/>
                      <a:prstDash val="solid"/>
                    </a:lnBlToTr>
                    <a:solidFill>
                      <a:srgbClr val="618FFD">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00" dirty="0">
                          <a:latin typeface="Arial Narrow"/>
                          <a:cs typeface="Arial Narrow"/>
                        </a:rPr>
                        <a:t>19228</a:t>
                      </a:r>
                    </a:p>
                  </a:txBody>
                  <a:tcPr marB="91440" anchorCtr="1">
                    <a:lnL w="12700" cap="flat" cmpd="sng" algn="ctr">
                      <a:solidFill>
                        <a:srgbClr val="063DE8"/>
                      </a:solidFill>
                      <a:prstDash val="solid"/>
                      <a:round/>
                      <a:headEnd type="none" w="med" len="med"/>
                      <a:tailEnd type="none" w="med" len="med"/>
                    </a:lnL>
                    <a:lnR w="12700" cap="flat" cmpd="sng" algn="ctr">
                      <a:solidFill>
                        <a:srgbClr val="063DE8"/>
                      </a:solidFill>
                      <a:prstDash val="solid"/>
                      <a:round/>
                      <a:headEnd type="none" w="med" len="med"/>
                      <a:tailEnd type="none" w="med" len="med"/>
                    </a:lnR>
                    <a:lnT w="38100" cap="flat" cmpd="sng" algn="ctr">
                      <a:solidFill>
                        <a:srgbClr val="063DE8"/>
                      </a:solidFill>
                      <a:prstDash val="solid"/>
                      <a:round/>
                      <a:headEnd type="none" w="med" len="med"/>
                      <a:tailEnd type="none" w="med" len="med"/>
                    </a:lnT>
                    <a:lnB w="12700" cap="flat" cmpd="sng" algn="ctr">
                      <a:solidFill>
                        <a:srgbClr val="063DE8"/>
                      </a:solidFill>
                      <a:prstDash val="solid"/>
                      <a:round/>
                      <a:headEnd type="none" w="med" len="med"/>
                      <a:tailEnd type="none" w="med" len="med"/>
                    </a:lnB>
                    <a:lnTlToBr w="12700" cmpd="sng">
                      <a:noFill/>
                      <a:prstDash val="solid"/>
                    </a:lnTlToBr>
                    <a:lnBlToTr w="12700" cmpd="sng">
                      <a:noFill/>
                      <a:prstDash val="solid"/>
                    </a:lnBlToTr>
                    <a:solidFill>
                      <a:srgbClr val="618FFD">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r>
                        <a:rPr lang="en-US" sz="1000" dirty="0">
                          <a:latin typeface="Arial Narrow"/>
                          <a:cs typeface="Arial Narrow"/>
                        </a:rPr>
                        <a:t>273</a:t>
                      </a:r>
                    </a:p>
                  </a:txBody>
                  <a:tcPr marB="91440" anchorCtr="1">
                    <a:lnL w="12700" cap="flat" cmpd="sng" algn="ctr">
                      <a:solidFill>
                        <a:srgbClr val="063DE8"/>
                      </a:solidFill>
                      <a:prstDash val="solid"/>
                      <a:round/>
                      <a:headEnd type="none" w="med" len="med"/>
                      <a:tailEnd type="none" w="med" len="med"/>
                    </a:lnL>
                    <a:lnR w="12700" cap="flat" cmpd="sng" algn="ctr">
                      <a:solidFill>
                        <a:srgbClr val="063DE8"/>
                      </a:solidFill>
                      <a:prstDash val="solid"/>
                      <a:round/>
                      <a:headEnd type="none" w="med" len="med"/>
                      <a:tailEnd type="none" w="med" len="med"/>
                    </a:lnR>
                    <a:lnT w="38100" cap="flat" cmpd="sng" algn="ctr">
                      <a:solidFill>
                        <a:srgbClr val="063DE8"/>
                      </a:solidFill>
                      <a:prstDash val="solid"/>
                      <a:round/>
                      <a:headEnd type="none" w="med" len="med"/>
                      <a:tailEnd type="none" w="med" len="med"/>
                    </a:lnT>
                    <a:lnB w="12700" cap="flat" cmpd="sng" algn="ctr">
                      <a:solidFill>
                        <a:srgbClr val="063DE8"/>
                      </a:solidFill>
                      <a:prstDash val="solid"/>
                      <a:round/>
                      <a:headEnd type="none" w="med" len="med"/>
                      <a:tailEnd type="none" w="med" len="med"/>
                    </a:lnB>
                    <a:lnTlToBr w="12700" cmpd="sng">
                      <a:noFill/>
                      <a:prstDash val="solid"/>
                    </a:lnTlToBr>
                    <a:lnBlToTr w="12700" cmpd="sng">
                      <a:noFill/>
                      <a:prstDash val="solid"/>
                    </a:lnBlToTr>
                    <a:solidFill>
                      <a:srgbClr val="618FFD">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r>
                        <a:rPr lang="en-US" sz="1000" dirty="0">
                          <a:latin typeface="Arial Narrow"/>
                          <a:cs typeface="Arial Narrow"/>
                        </a:rPr>
                        <a:t>17156</a:t>
                      </a:r>
                    </a:p>
                  </a:txBody>
                  <a:tcPr marB="91440" anchorCtr="1">
                    <a:lnL w="12700" cap="flat" cmpd="sng" algn="ctr">
                      <a:solidFill>
                        <a:srgbClr val="063DE8"/>
                      </a:solidFill>
                      <a:prstDash val="solid"/>
                      <a:round/>
                      <a:headEnd type="none" w="med" len="med"/>
                      <a:tailEnd type="none" w="med" len="med"/>
                    </a:lnL>
                    <a:lnR w="12700" cmpd="sng">
                      <a:solidFill>
                        <a:srgbClr val="063DE8"/>
                      </a:solidFill>
                    </a:lnR>
                    <a:lnT w="38100" cap="flat" cmpd="sng" algn="ctr">
                      <a:solidFill>
                        <a:srgbClr val="063DE8"/>
                      </a:solidFill>
                      <a:prstDash val="solid"/>
                      <a:round/>
                      <a:headEnd type="none" w="med" len="med"/>
                      <a:tailEnd type="none" w="med" len="med"/>
                    </a:lnT>
                    <a:lnB w="12700" cmpd="sng">
                      <a:solidFill>
                        <a:srgbClr val="063DE8"/>
                      </a:solidFill>
                    </a:lnB>
                    <a:lnTlToBr w="12700" cmpd="sng">
                      <a:noFill/>
                      <a:prstDash val="solid"/>
                    </a:lnTlToBr>
                    <a:lnBlToTr w="12700" cmpd="sng">
                      <a:noFill/>
                      <a:prstDash val="solid"/>
                    </a:lnBlToTr>
                    <a:solidFill>
                      <a:srgbClr val="618FFD">
                        <a:tint val="20000"/>
                      </a:srgbClr>
                    </a:solidFill>
                  </a:tcPr>
                </a:tc>
                <a:extLst>
                  <a:ext uri="{0D108BD9-81ED-4DB2-BD59-A6C34878D82A}">
                    <a16:rowId xmlns:a16="http://schemas.microsoft.com/office/drawing/2014/main" val="10002"/>
                  </a:ext>
                </a:extLst>
              </a:tr>
              <a:tr h="286701">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r>
                        <a:rPr lang="en-US" sz="1000" dirty="0">
                          <a:latin typeface="Arial Narrow"/>
                          <a:cs typeface="Arial Narrow"/>
                        </a:rPr>
                        <a:t>TMP </a:t>
                      </a:r>
                    </a:p>
                  </a:txBody>
                  <a:tcPr marB="91440" anchorCtr="1">
                    <a:lnL w="12700" cmpd="sng">
                      <a:solidFill>
                        <a:srgbClr val="063DE8"/>
                      </a:solidFill>
                    </a:lnL>
                    <a:lnR w="12700" cmpd="sng">
                      <a:solidFill>
                        <a:srgbClr val="063DE8"/>
                      </a:solidFill>
                    </a:lnR>
                    <a:lnT w="12700" cmpd="sng">
                      <a:solidFill>
                        <a:srgbClr val="063DE8"/>
                      </a:solidFill>
                    </a:lnT>
                    <a:lnB w="12700" cmpd="sng">
                      <a:solidFill>
                        <a:srgbClr val="063DE8"/>
                      </a:solidFill>
                    </a:lnB>
                    <a:lnTlToBr w="12700" cmpd="sng">
                      <a:noFill/>
                      <a:prstDash val="solid"/>
                    </a:lnTlToBr>
                    <a:lnBlToTr w="12700" cmpd="sng">
                      <a:noFill/>
                      <a:prstDash val="solid"/>
                    </a:lnBlToTr>
                    <a:solidFill>
                      <a:srgbClr val="618FFD">
                        <a:tint val="40000"/>
                      </a:srgbClr>
                    </a:solidFill>
                  </a:tcPr>
                </a:tc>
                <a:tc gridSpan="3">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r>
                        <a:rPr lang="en-US" sz="1000" dirty="0">
                          <a:latin typeface="Arial Narrow"/>
                          <a:cs typeface="Arial Narrow"/>
                        </a:rPr>
                        <a:t>39962</a:t>
                      </a:r>
                    </a:p>
                  </a:txBody>
                  <a:tcPr marB="91440" anchorCtr="1">
                    <a:lnL w="12700" cap="flat" cmpd="sng" algn="ctr">
                      <a:solidFill>
                        <a:srgbClr val="063DE8"/>
                      </a:solidFill>
                      <a:prstDash val="solid"/>
                      <a:round/>
                      <a:headEnd type="none" w="med" len="med"/>
                      <a:tailEnd type="none" w="med" len="med"/>
                    </a:lnL>
                    <a:lnR w="12700" cap="flat" cmpd="sng" algn="ctr">
                      <a:solidFill>
                        <a:srgbClr val="063DE8"/>
                      </a:solidFill>
                      <a:prstDash val="solid"/>
                      <a:round/>
                      <a:headEnd type="none" w="med" len="med"/>
                      <a:tailEnd type="none" w="med" len="med"/>
                    </a:lnR>
                    <a:lnT w="12700" cap="flat" cmpd="sng" algn="ctr">
                      <a:solidFill>
                        <a:srgbClr val="063DE8"/>
                      </a:solidFill>
                      <a:prstDash val="solid"/>
                      <a:round/>
                      <a:headEnd type="none" w="med" len="med"/>
                      <a:tailEnd type="none" w="med" len="med"/>
                    </a:lnT>
                    <a:lnB w="12700" cap="flat" cmpd="sng" algn="ctr">
                      <a:solidFill>
                        <a:srgbClr val="063DE8"/>
                      </a:solidFill>
                      <a:prstDash val="solid"/>
                      <a:round/>
                      <a:headEnd type="none" w="med" len="med"/>
                      <a:tailEnd type="none" w="med" len="med"/>
                    </a:lnB>
                    <a:lnTlToBr w="12700" cmpd="sng">
                      <a:noFill/>
                      <a:prstDash val="solid"/>
                    </a:lnTlToBr>
                    <a:lnBlToTr w="12700" cmpd="sng">
                      <a:noFill/>
                      <a:prstDash val="solid"/>
                    </a:lnBlToTr>
                    <a:solidFill>
                      <a:srgbClr val="618FFD">
                        <a:tint val="40000"/>
                      </a:srgbClr>
                    </a:solidFill>
                  </a:tcPr>
                </a:tc>
                <a:tc hMerge="1">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endParaRPr lang="en-US" sz="1000" dirty="0">
                        <a:latin typeface="Arial Narrow"/>
                        <a:cs typeface="Arial Narrow"/>
                      </a:endParaRPr>
                    </a:p>
                  </a:txBody>
                  <a:tcPr marB="91440" anchorCtr="1">
                    <a:lnL w="12700" cap="flat" cmpd="sng" algn="ctr">
                      <a:solidFill>
                        <a:srgbClr val="063DE8"/>
                      </a:solidFill>
                      <a:prstDash val="solid"/>
                      <a:round/>
                      <a:headEnd type="none" w="med" len="med"/>
                      <a:tailEnd type="none" w="med" len="med"/>
                    </a:lnL>
                    <a:lnR w="12700" cmpd="sng">
                      <a:solidFill>
                        <a:srgbClr val="063DE8"/>
                      </a:solidFill>
                    </a:lnR>
                    <a:lnT w="12700" cap="flat" cmpd="sng" algn="ctr">
                      <a:solidFill>
                        <a:srgbClr val="063DE8"/>
                      </a:solidFill>
                      <a:prstDash val="solid"/>
                      <a:round/>
                      <a:headEnd type="none" w="med" len="med"/>
                      <a:tailEnd type="none" w="med" len="med"/>
                    </a:lnT>
                    <a:lnB w="12700" cap="flat" cmpd="sng" algn="ctr">
                      <a:solidFill>
                        <a:srgbClr val="063DE8"/>
                      </a:solidFill>
                      <a:prstDash val="solid"/>
                      <a:round/>
                      <a:headEnd type="none" w="med" len="med"/>
                      <a:tailEnd type="none" w="med" len="med"/>
                    </a:lnB>
                    <a:lnTlToBr w="12700" cmpd="sng">
                      <a:noFill/>
                      <a:prstDash val="solid"/>
                    </a:lnTlToBr>
                    <a:lnBlToTr w="12700" cmpd="sng">
                      <a:noFill/>
                      <a:prstDash val="solid"/>
                    </a:lnBlToTr>
                    <a:solidFill>
                      <a:srgbClr val="618FFD">
                        <a:tint val="40000"/>
                      </a:srgbClr>
                    </a:solidFill>
                  </a:tcPr>
                </a:tc>
                <a:tc hMerge="1">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endParaRPr lang="en-US" sz="1000" dirty="0">
                        <a:latin typeface="Arial Narrow"/>
                        <a:cs typeface="Arial Narrow"/>
                      </a:endParaRPr>
                    </a:p>
                  </a:txBody>
                  <a:tcPr marB="91440" anchorCtr="1">
                    <a:lnL w="12700" cmpd="sng">
                      <a:solidFill>
                        <a:srgbClr val="063DE8"/>
                      </a:solidFill>
                    </a:lnL>
                    <a:lnR w="12700" cmpd="sng">
                      <a:solidFill>
                        <a:srgbClr val="063DE8"/>
                      </a:solidFill>
                    </a:lnR>
                    <a:lnT w="12700" cmpd="sng">
                      <a:solidFill>
                        <a:srgbClr val="063DE8"/>
                      </a:solidFill>
                    </a:lnT>
                    <a:lnB w="12700" cmpd="sng">
                      <a:solidFill>
                        <a:srgbClr val="063DE8"/>
                      </a:solidFill>
                    </a:lnB>
                    <a:lnTlToBr w="12700" cmpd="sng">
                      <a:noFill/>
                      <a:prstDash val="solid"/>
                    </a:lnTlToBr>
                    <a:lnBlToTr w="12700" cmpd="sng">
                      <a:noFill/>
                      <a:prstDash val="solid"/>
                    </a:lnBlToTr>
                    <a:solidFill>
                      <a:srgbClr val="618FFD">
                        <a:tint val="40000"/>
                      </a:srgbClr>
                    </a:solidFill>
                  </a:tcPr>
                </a:tc>
                <a:extLst>
                  <a:ext uri="{0D108BD9-81ED-4DB2-BD59-A6C34878D82A}">
                    <a16:rowId xmlns:a16="http://schemas.microsoft.com/office/drawing/2014/main" val="10003"/>
                  </a:ext>
                </a:extLst>
              </a:tr>
              <a:tr h="392327">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lnSpc>
                          <a:spcPct val="70000"/>
                        </a:lnSpc>
                      </a:pPr>
                      <a:endParaRPr lang="en-US" sz="1200" b="1" dirty="0">
                        <a:latin typeface="Arial Narrow"/>
                        <a:cs typeface="Arial Narrow"/>
                      </a:endParaRPr>
                    </a:p>
                    <a:p>
                      <a:pPr algn="ctr">
                        <a:lnSpc>
                          <a:spcPct val="70000"/>
                        </a:lnSpc>
                      </a:pPr>
                      <a:r>
                        <a:rPr lang="en-US" sz="1200" b="1" dirty="0">
                          <a:latin typeface="Arial Narrow"/>
                          <a:cs typeface="Arial Narrow"/>
                        </a:rPr>
                        <a:t>PCT</a:t>
                      </a:r>
                    </a:p>
                  </a:txBody>
                  <a:tcPr marB="91440" anchorCtr="1">
                    <a:lnL w="12700" cmpd="sng">
                      <a:solidFill>
                        <a:srgbClr val="063DE8"/>
                      </a:solidFill>
                    </a:lnL>
                    <a:lnR w="12700" cap="flat" cmpd="sng" algn="ctr">
                      <a:solidFill>
                        <a:srgbClr val="063DE8"/>
                      </a:solidFill>
                      <a:prstDash val="solid"/>
                      <a:round/>
                      <a:headEnd type="none" w="med" len="med"/>
                      <a:tailEnd type="none" w="med" len="med"/>
                    </a:lnR>
                    <a:lnT w="12700" cap="flat" cmpd="sng" algn="ctr">
                      <a:solidFill>
                        <a:srgbClr val="063DE8"/>
                      </a:solidFill>
                      <a:prstDash val="solid"/>
                      <a:round/>
                      <a:headEnd type="none" w="med" len="med"/>
                      <a:tailEnd type="none" w="med" len="med"/>
                    </a:lnT>
                    <a:lnB w="12700" cap="flat" cmpd="sng" algn="ctr">
                      <a:solidFill>
                        <a:srgbClr val="063DE8"/>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gridSpan="3">
                  <a:txBody>
                    <a:bodyPr/>
                    <a:lstStyle/>
                    <a:p>
                      <a:pPr algn="ctr">
                        <a:lnSpc>
                          <a:spcPct val="70000"/>
                        </a:lnSpc>
                      </a:pPr>
                      <a:r>
                        <a:rPr lang="en-US" sz="1200" b="1" dirty="0">
                          <a:latin typeface="Arial Narrow"/>
                          <a:cs typeface="Arial Narrow"/>
                        </a:rPr>
                        <a:t>92%</a:t>
                      </a:r>
                    </a:p>
                  </a:txBody>
                  <a:tcPr marT="91440" marB="91440" anchor="ctr">
                    <a:lnL w="12700" cap="flat" cmpd="sng" algn="ctr">
                      <a:solidFill>
                        <a:srgbClr val="063DE8"/>
                      </a:solidFill>
                      <a:prstDash val="solid"/>
                      <a:round/>
                      <a:headEnd type="none" w="med" len="med"/>
                      <a:tailEnd type="none" w="med" len="med"/>
                    </a:lnL>
                    <a:lnR w="12700" cap="flat" cmpd="sng" algn="ctr">
                      <a:solidFill>
                        <a:srgbClr val="063DE8"/>
                      </a:solidFill>
                      <a:prstDash val="solid"/>
                      <a:round/>
                      <a:headEnd type="none" w="med" len="med"/>
                      <a:tailEnd type="none" w="med" len="med"/>
                    </a:lnR>
                    <a:lnT w="12700" cap="flat" cmpd="sng" algn="ctr">
                      <a:solidFill>
                        <a:srgbClr val="063DE8"/>
                      </a:solidFill>
                      <a:prstDash val="solid"/>
                      <a:round/>
                      <a:headEnd type="none" w="med" len="med"/>
                      <a:tailEnd type="none" w="med" len="med"/>
                    </a:lnT>
                    <a:lnB w="12700" cap="flat" cmpd="sng" algn="ctr">
                      <a:solidFill>
                        <a:srgbClr val="063DE8"/>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hMerge="1">
                  <a:txBody>
                    <a:bodyPr/>
                    <a:lstStyle/>
                    <a:p>
                      <a:pPr algn="ctr">
                        <a:lnSpc>
                          <a:spcPct val="70000"/>
                        </a:lnSpc>
                      </a:pPr>
                      <a:endParaRPr lang="en-US" sz="1000" dirty="0">
                        <a:latin typeface="Arial Narrow"/>
                        <a:cs typeface="Arial Narrow"/>
                      </a:endParaRPr>
                    </a:p>
                  </a:txBody>
                  <a:tcPr marT="91440" marB="91440" anchor="ctr">
                    <a:lnL w="12700" cap="flat" cmpd="sng" algn="ctr">
                      <a:solidFill>
                        <a:srgbClr val="063DE8"/>
                      </a:solidFill>
                      <a:prstDash val="solid"/>
                      <a:round/>
                      <a:headEnd type="none" w="med" len="med"/>
                      <a:tailEnd type="none" w="med" len="med"/>
                    </a:lnL>
                    <a:lnR w="12700" cap="flat" cmpd="sng" algn="ctr">
                      <a:solidFill>
                        <a:srgbClr val="063DE8"/>
                      </a:solidFill>
                      <a:prstDash val="solid"/>
                      <a:round/>
                      <a:headEnd type="none" w="med" len="med"/>
                      <a:tailEnd type="none" w="med" len="med"/>
                    </a:lnR>
                    <a:lnT w="12700" cap="flat" cmpd="sng" algn="ctr">
                      <a:solidFill>
                        <a:srgbClr val="063DE8"/>
                      </a:solidFill>
                      <a:prstDash val="solid"/>
                      <a:round/>
                      <a:headEnd type="none" w="med" len="med"/>
                      <a:tailEnd type="none" w="med" len="med"/>
                    </a:lnT>
                    <a:lnB w="12700" cap="flat" cmpd="sng" algn="ctr">
                      <a:solidFill>
                        <a:srgbClr val="063DE8"/>
                      </a:solidFill>
                      <a:prstDash val="solid"/>
                      <a:round/>
                      <a:headEnd type="none" w="med" len="med"/>
                      <a:tailEnd type="none" w="med" len="med"/>
                    </a:lnB>
                    <a:lnTlToBr w="12700" cmpd="sng">
                      <a:noFill/>
                      <a:prstDash val="solid"/>
                    </a:lnTlToBr>
                    <a:lnBlToTr w="12700" cmpd="sng">
                      <a:noFill/>
                      <a:prstDash val="solid"/>
                    </a:lnBlToTr>
                    <a:solidFill>
                      <a:srgbClr val="BCFFBC"/>
                    </a:solidFill>
                  </a:tcPr>
                </a:tc>
                <a:tc hMerge="1">
                  <a:txBody>
                    <a:bodyPr/>
                    <a:lstStyle/>
                    <a:p>
                      <a:pPr algn="ctr">
                        <a:lnSpc>
                          <a:spcPct val="70000"/>
                        </a:lnSpc>
                      </a:pPr>
                      <a:endParaRPr lang="en-US" sz="1000" dirty="0">
                        <a:latin typeface="Arial Narrow"/>
                        <a:cs typeface="Arial Narrow"/>
                      </a:endParaRPr>
                    </a:p>
                  </a:txBody>
                  <a:tcPr marT="91440" marB="91440" anchor="ctr">
                    <a:lnL w="12700" cap="flat" cmpd="sng" algn="ctr">
                      <a:solidFill>
                        <a:srgbClr val="063DE8"/>
                      </a:solidFill>
                      <a:prstDash val="solid"/>
                      <a:round/>
                      <a:headEnd type="none" w="med" len="med"/>
                      <a:tailEnd type="none" w="med" len="med"/>
                    </a:lnL>
                    <a:lnR w="12700" cmpd="sng">
                      <a:solidFill>
                        <a:srgbClr val="063DE8"/>
                      </a:solidFill>
                    </a:lnR>
                    <a:lnT w="12700" cap="flat" cmpd="sng" algn="ctr">
                      <a:solidFill>
                        <a:srgbClr val="063DE8"/>
                      </a:solidFill>
                      <a:prstDash val="solid"/>
                      <a:round/>
                      <a:headEnd type="none" w="med" len="med"/>
                      <a:tailEnd type="none" w="med" len="med"/>
                    </a:lnT>
                    <a:lnB w="12700" cmpd="sng">
                      <a:solidFill>
                        <a:srgbClr val="063DE8"/>
                      </a:solidFill>
                    </a:lnB>
                    <a:lnTlToBr w="12700" cmpd="sng">
                      <a:noFill/>
                      <a:prstDash val="solid"/>
                    </a:lnTlToBr>
                    <a:lnBlToTr w="12700" cmpd="sng">
                      <a:noFill/>
                      <a:prstDash val="solid"/>
                    </a:lnBlToTr>
                    <a:solidFill>
                      <a:srgbClr val="BCFFBC"/>
                    </a:solidFill>
                  </a:tcPr>
                </a:tc>
                <a:extLst>
                  <a:ext uri="{0D108BD9-81ED-4DB2-BD59-A6C34878D82A}">
                    <a16:rowId xmlns:a16="http://schemas.microsoft.com/office/drawing/2014/main" val="10004"/>
                  </a:ext>
                </a:extLst>
              </a:tr>
            </a:tbl>
          </a:graphicData>
        </a:graphic>
      </p:graphicFrame>
      <p:sp>
        <p:nvSpPr>
          <p:cNvPr id="11" name="TextBox 10"/>
          <p:cNvSpPr txBox="1"/>
          <p:nvPr/>
        </p:nvSpPr>
        <p:spPr>
          <a:xfrm>
            <a:off x="6001057" y="5411986"/>
            <a:ext cx="3141242" cy="738664"/>
          </a:xfrm>
          <a:prstGeom prst="rect">
            <a:avLst/>
          </a:prstGeom>
          <a:noFill/>
        </p:spPr>
        <p:txBody>
          <a:bodyPr wrap="square" rtlCol="0">
            <a:spAutoFit/>
          </a:bodyPr>
          <a:lstStyle/>
          <a:p>
            <a:r>
              <a:rPr lang="en-US" b="1" dirty="0">
                <a:solidFill>
                  <a:srgbClr val="FFFFFF"/>
                </a:solidFill>
                <a:latin typeface="Arial Narrow"/>
                <a:cs typeface="Arial Narrow"/>
              </a:rPr>
              <a:t>CTP: Correctly Typed Pixels</a:t>
            </a:r>
          </a:p>
          <a:p>
            <a:r>
              <a:rPr lang="en-US" b="1" dirty="0">
                <a:solidFill>
                  <a:srgbClr val="FFFFFF"/>
                </a:solidFill>
                <a:latin typeface="Arial Narrow"/>
                <a:cs typeface="Arial Narrow"/>
              </a:rPr>
              <a:t>TMP: Total Matched Pixels</a:t>
            </a:r>
          </a:p>
          <a:p>
            <a:r>
              <a:rPr lang="en-US" b="1" dirty="0">
                <a:solidFill>
                  <a:srgbClr val="FFFFFF"/>
                </a:solidFill>
                <a:latin typeface="Arial Narrow"/>
                <a:cs typeface="Arial Narrow"/>
              </a:rPr>
              <a:t>PCT: Probability of Correct Typing</a:t>
            </a:r>
          </a:p>
        </p:txBody>
      </p:sp>
      <p:pic>
        <p:nvPicPr>
          <p:cNvPr id="12" name="Picture 11" descr="CryoSat-2_SMOS_20190199_icethk.ITHK_img_map.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98577" y="1514758"/>
            <a:ext cx="3062566" cy="3062566"/>
          </a:xfrm>
          <a:prstGeom prst="rect">
            <a:avLst/>
          </a:prstGeom>
          <a:solidFill>
            <a:schemeClr val="bg1"/>
          </a:solidFill>
        </p:spPr>
      </p:pic>
      <p:pic>
        <p:nvPicPr>
          <p:cNvPr id="13" name="Picture 12" descr="NOAA-20_20190199_icethk.ITHK_img_map.ep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75156" y="1535707"/>
            <a:ext cx="3055228" cy="3055228"/>
          </a:xfrm>
          <a:prstGeom prst="rect">
            <a:avLst/>
          </a:prstGeom>
          <a:solidFill>
            <a:schemeClr val="bg1"/>
          </a:solidFill>
        </p:spPr>
      </p:pic>
      <p:sp>
        <p:nvSpPr>
          <p:cNvPr id="14" name="Google Shape;680;p96"/>
          <p:cNvSpPr txBox="1">
            <a:spLocks noGrp="1"/>
          </p:cNvSpPr>
          <p:nvPr>
            <p:ph type="title"/>
          </p:nvPr>
        </p:nvSpPr>
        <p:spPr>
          <a:xfrm>
            <a:off x="1647537" y="142354"/>
            <a:ext cx="5928869" cy="737893"/>
          </a:xfrm>
          <a:prstGeom prst="rect">
            <a:avLst/>
          </a:prstGeom>
          <a:noFill/>
          <a:ln>
            <a:noFill/>
          </a:ln>
        </p:spPr>
        <p:txBody>
          <a:bodyPr spcFirstLastPara="1" wrap="square" lIns="0" tIns="0" rIns="0" bIns="0" anchor="t" anchorCtr="0">
            <a:noAutofit/>
          </a:bodyPr>
          <a:lstStyle/>
          <a:p>
            <a:pPr lvl="0">
              <a:buSzPts val="2000"/>
            </a:pPr>
            <a:r>
              <a:rPr lang="en-US" sz="2800" b="1" i="0" u="none" strike="noStrike" cap="none" dirty="0">
                <a:solidFill>
                  <a:srgbClr val="FFFFFF"/>
                </a:solidFill>
                <a:latin typeface="Arial"/>
                <a:ea typeface="Arial"/>
                <a:cs typeface="Arial"/>
                <a:sym typeface="Arial"/>
              </a:rPr>
              <a:t>Additional Algorithm Verification: NOAA-20 vs CryoSat-2/SMOS</a:t>
            </a:r>
            <a:endParaRPr sz="2800" b="1" dirty="0">
              <a:solidFill>
                <a:srgbClr val="FFFFFF"/>
              </a:solidFill>
            </a:endParaRPr>
          </a:p>
        </p:txBody>
      </p:sp>
      <p:sp>
        <p:nvSpPr>
          <p:cNvPr id="2" name="TextBox 1">
            <a:extLst>
              <a:ext uri="{FF2B5EF4-FFF2-40B4-BE49-F238E27FC236}">
                <a16:creationId xmlns:a16="http://schemas.microsoft.com/office/drawing/2014/main" id="{6E3FAAC1-BB98-5F4D-B256-1415F8D229B1}"/>
              </a:ext>
            </a:extLst>
          </p:cNvPr>
          <p:cNvSpPr txBox="1"/>
          <p:nvPr/>
        </p:nvSpPr>
        <p:spPr>
          <a:xfrm>
            <a:off x="280310" y="1644099"/>
            <a:ext cx="2129200" cy="3108543"/>
          </a:xfrm>
          <a:prstGeom prst="rect">
            <a:avLst/>
          </a:prstGeom>
          <a:noFill/>
        </p:spPr>
        <p:txBody>
          <a:bodyPr wrap="square" rtlCol="0">
            <a:spAutoFit/>
          </a:bodyPr>
          <a:lstStyle/>
          <a:p>
            <a:r>
              <a:rPr lang="en-US" dirty="0">
                <a:solidFill>
                  <a:schemeClr val="bg1"/>
                </a:solidFill>
              </a:rPr>
              <a:t>Because of the small GOES-16/17 sample sizes, we demonstrate the validity of the ice thickness/age algorithm using VIIRS data compared to ice thickness from a satellite radar altimeter and passive microwave blended product (this slide), and an altimeter system on an aircraft (next slide).</a:t>
            </a:r>
          </a:p>
        </p:txBody>
      </p:sp>
    </p:spTree>
    <p:extLst>
      <p:ext uri="{BB962C8B-B14F-4D97-AF65-F5344CB8AC3E}">
        <p14:creationId xmlns:p14="http://schemas.microsoft.com/office/powerpoint/2010/main" val="14542891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74</a:t>
            </a:fld>
            <a:endParaRPr lang="en-US" sz="1200" b="0" i="0" u="none" strike="noStrike" cap="none">
              <a:solidFill>
                <a:schemeClr val="lt1"/>
              </a:solidFill>
              <a:latin typeface="Calibri"/>
              <a:ea typeface="Calibri"/>
              <a:cs typeface="Calibri"/>
              <a:sym typeface="Calibri"/>
            </a:endParaRPr>
          </a:p>
        </p:txBody>
      </p:sp>
      <p:sp>
        <p:nvSpPr>
          <p:cNvPr id="11" name="TextBox 10"/>
          <p:cNvSpPr txBox="1"/>
          <p:nvPr/>
        </p:nvSpPr>
        <p:spPr>
          <a:xfrm>
            <a:off x="278964" y="5700422"/>
            <a:ext cx="3141242" cy="738664"/>
          </a:xfrm>
          <a:prstGeom prst="rect">
            <a:avLst/>
          </a:prstGeom>
          <a:noFill/>
        </p:spPr>
        <p:txBody>
          <a:bodyPr wrap="square" rtlCol="0">
            <a:spAutoFit/>
          </a:bodyPr>
          <a:lstStyle/>
          <a:p>
            <a:r>
              <a:rPr lang="en-US" b="1" dirty="0">
                <a:solidFill>
                  <a:srgbClr val="FFFFFF"/>
                </a:solidFill>
                <a:latin typeface="Arial Narrow"/>
                <a:cs typeface="Arial Narrow"/>
              </a:rPr>
              <a:t>CTP: Correctly Typed Pixels</a:t>
            </a:r>
          </a:p>
          <a:p>
            <a:r>
              <a:rPr lang="en-US" b="1" dirty="0">
                <a:solidFill>
                  <a:srgbClr val="FFFFFF"/>
                </a:solidFill>
                <a:latin typeface="Arial Narrow"/>
                <a:cs typeface="Arial Narrow"/>
              </a:rPr>
              <a:t>TMP: Total Matched Pixels</a:t>
            </a:r>
          </a:p>
          <a:p>
            <a:r>
              <a:rPr lang="en-US" b="1" dirty="0">
                <a:solidFill>
                  <a:srgbClr val="FFFFFF"/>
                </a:solidFill>
                <a:latin typeface="Arial Narrow"/>
                <a:cs typeface="Arial Narrow"/>
              </a:rPr>
              <a:t>PCT: Probability of Correct Typing</a:t>
            </a:r>
          </a:p>
        </p:txBody>
      </p:sp>
      <p:sp>
        <p:nvSpPr>
          <p:cNvPr id="14" name="Google Shape;680;p96"/>
          <p:cNvSpPr txBox="1">
            <a:spLocks noGrp="1"/>
          </p:cNvSpPr>
          <p:nvPr>
            <p:ph type="title"/>
          </p:nvPr>
        </p:nvSpPr>
        <p:spPr>
          <a:xfrm>
            <a:off x="1647537" y="142354"/>
            <a:ext cx="5928869" cy="737893"/>
          </a:xfrm>
          <a:prstGeom prst="rect">
            <a:avLst/>
          </a:prstGeom>
          <a:noFill/>
          <a:ln>
            <a:noFill/>
          </a:ln>
        </p:spPr>
        <p:txBody>
          <a:bodyPr spcFirstLastPara="1" wrap="square" lIns="0" tIns="0" rIns="0" bIns="0" anchor="t" anchorCtr="0">
            <a:noAutofit/>
          </a:bodyPr>
          <a:lstStyle/>
          <a:p>
            <a:pPr lvl="0">
              <a:buSzPts val="2000"/>
            </a:pPr>
            <a:r>
              <a:rPr lang="en-US" sz="2800" b="1" dirty="0">
                <a:solidFill>
                  <a:srgbClr val="FFFFFF"/>
                </a:solidFill>
                <a:latin typeface="Arial"/>
                <a:ea typeface="Arial"/>
                <a:cs typeface="Arial"/>
                <a:sym typeface="Arial"/>
              </a:rPr>
              <a:t>Additional Algorithm Verification: NOAA-20 </a:t>
            </a:r>
            <a:r>
              <a:rPr lang="en-US" sz="2800" b="1" i="0" u="none" strike="noStrike" cap="none" dirty="0">
                <a:solidFill>
                  <a:srgbClr val="FFFFFF"/>
                </a:solidFill>
                <a:latin typeface="Arial"/>
                <a:ea typeface="Arial"/>
                <a:cs typeface="Arial"/>
                <a:sym typeface="Arial"/>
              </a:rPr>
              <a:t>vs CryoSat-2/SMOS</a:t>
            </a:r>
            <a:endParaRPr sz="2800" b="1" dirty="0">
              <a:solidFill>
                <a:srgbClr val="FFFFFF"/>
              </a:solidFill>
            </a:endParaRPr>
          </a:p>
        </p:txBody>
      </p:sp>
      <p:graphicFrame>
        <p:nvGraphicFramePr>
          <p:cNvPr id="15" name="Table 14"/>
          <p:cNvGraphicFramePr>
            <a:graphicFrameLocks noGrp="1"/>
          </p:cNvGraphicFramePr>
          <p:nvPr>
            <p:extLst>
              <p:ext uri="{D42A27DB-BD31-4B8C-83A1-F6EECF244321}">
                <p14:modId xmlns:p14="http://schemas.microsoft.com/office/powerpoint/2010/main" val="171456081"/>
              </p:ext>
            </p:extLst>
          </p:nvPr>
        </p:nvGraphicFramePr>
        <p:xfrm>
          <a:off x="346504" y="1512863"/>
          <a:ext cx="3534263" cy="1370203"/>
        </p:xfrm>
        <a:graphic>
          <a:graphicData uri="http://schemas.openxmlformats.org/drawingml/2006/table">
            <a:tbl>
              <a:tblPr firstRow="1" bandRow="1"/>
              <a:tblGrid>
                <a:gridCol w="723615">
                  <a:extLst>
                    <a:ext uri="{9D8B030D-6E8A-4147-A177-3AD203B41FA5}">
                      <a16:colId xmlns:a16="http://schemas.microsoft.com/office/drawing/2014/main" val="20000"/>
                    </a:ext>
                  </a:extLst>
                </a:gridCol>
                <a:gridCol w="1052114">
                  <a:extLst>
                    <a:ext uri="{9D8B030D-6E8A-4147-A177-3AD203B41FA5}">
                      <a16:colId xmlns:a16="http://schemas.microsoft.com/office/drawing/2014/main" val="20002"/>
                    </a:ext>
                  </a:extLst>
                </a:gridCol>
                <a:gridCol w="1018576">
                  <a:extLst>
                    <a:ext uri="{9D8B030D-6E8A-4147-A177-3AD203B41FA5}">
                      <a16:colId xmlns:a16="http://schemas.microsoft.com/office/drawing/2014/main" val="20008"/>
                    </a:ext>
                  </a:extLst>
                </a:gridCol>
                <a:gridCol w="739958">
                  <a:extLst>
                    <a:ext uri="{9D8B030D-6E8A-4147-A177-3AD203B41FA5}">
                      <a16:colId xmlns:a16="http://schemas.microsoft.com/office/drawing/2014/main" val="20009"/>
                    </a:ext>
                  </a:extLst>
                </a:gridCol>
              </a:tblGrid>
              <a:tr h="331541">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9pPr>
                    </a:lstStyle>
                    <a:p>
                      <a:pPr algn="ctr"/>
                      <a:r>
                        <a:rPr lang="en-US" sz="1000" b="1" dirty="0">
                          <a:solidFill>
                            <a:schemeClr val="tx1"/>
                          </a:solidFill>
                          <a:latin typeface="Arial Narrow"/>
                          <a:cs typeface="Arial Narrow"/>
                        </a:rPr>
                        <a:t>No. of Pixels</a:t>
                      </a:r>
                    </a:p>
                  </a:txBody>
                  <a:tcPr>
                    <a:lnL w="12700" cmpd="sng">
                      <a:solidFill>
                        <a:srgbClr val="063DE8"/>
                      </a:solidFill>
                    </a:lnL>
                    <a:lnR w="12700" cmpd="sng">
                      <a:solidFill>
                        <a:srgbClr val="063DE8"/>
                      </a:solidFill>
                    </a:lnR>
                    <a:lnT w="12700" cmpd="sng">
                      <a:solidFill>
                        <a:srgbClr val="063DE8"/>
                      </a:solidFill>
                    </a:lnT>
                    <a:lnB w="38100" cmpd="sng">
                      <a:solidFill>
                        <a:srgbClr val="063DE8"/>
                      </a:solidFill>
                    </a:lnB>
                    <a:lnTlToBr w="12700" cmpd="sng">
                      <a:noFill/>
                      <a:prstDash val="solid"/>
                    </a:lnTlToBr>
                    <a:lnBlToTr w="12700" cmpd="sng">
                      <a:noFill/>
                      <a:prstDash val="solid"/>
                    </a:lnBlToTr>
                    <a:solidFill>
                      <a:schemeClr val="accent2">
                        <a:lumMod val="20000"/>
                        <a:lumOff val="80000"/>
                      </a:schemeClr>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9pPr>
                    </a:lstStyle>
                    <a:p>
                      <a:pPr algn="ctr"/>
                      <a:r>
                        <a:rPr lang="en-US" sz="1000" dirty="0">
                          <a:solidFill>
                            <a:schemeClr val="tx1"/>
                          </a:solidFill>
                          <a:latin typeface="Arial Narrow"/>
                          <a:cs typeface="Arial Narrow"/>
                        </a:rPr>
                        <a:t>Water</a:t>
                      </a:r>
                    </a:p>
                  </a:txBody>
                  <a:tcPr>
                    <a:lnL w="12700" cap="flat" cmpd="sng" algn="ctr">
                      <a:solidFill>
                        <a:srgbClr val="063DE8"/>
                      </a:solidFill>
                      <a:prstDash val="solid"/>
                      <a:round/>
                      <a:headEnd type="none" w="med" len="med"/>
                      <a:tailEnd type="none" w="med" len="med"/>
                    </a:lnL>
                    <a:lnR w="12700" cmpd="sng">
                      <a:solidFill>
                        <a:srgbClr val="063DE8"/>
                      </a:solidFill>
                    </a:lnR>
                    <a:lnT w="12700" cmpd="sng">
                      <a:solidFill>
                        <a:srgbClr val="063DE8"/>
                      </a:solidFill>
                    </a:lnT>
                    <a:lnB w="38100" cap="flat" cmpd="sng" algn="ctr">
                      <a:solidFill>
                        <a:srgbClr val="063DE8"/>
                      </a:solidFill>
                      <a:prstDash val="solid"/>
                      <a:round/>
                      <a:headEnd type="none" w="med" len="med"/>
                      <a:tailEnd type="none" w="med" len="med"/>
                    </a:lnB>
                    <a:lnTlToBr w="12700" cmpd="sng">
                      <a:noFill/>
                      <a:prstDash val="solid"/>
                    </a:lnTlToBr>
                    <a:lnBlToTr w="12700" cmpd="sng">
                      <a:noFill/>
                      <a:prstDash val="solid"/>
                    </a:lnBlToTr>
                    <a:solidFill>
                      <a:srgbClr val="B7C6FE"/>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9pPr>
                    </a:lstStyle>
                    <a:p>
                      <a:pPr algn="ctr"/>
                      <a:r>
                        <a:rPr lang="en-US" sz="1000" dirty="0">
                          <a:solidFill>
                            <a:schemeClr val="tx1"/>
                          </a:solidFill>
                          <a:latin typeface="Arial Narrow"/>
                          <a:cs typeface="Arial Narrow"/>
                        </a:rPr>
                        <a:t>New/Young Ice</a:t>
                      </a:r>
                    </a:p>
                    <a:p>
                      <a:pPr algn="ctr"/>
                      <a:r>
                        <a:rPr lang="en-US" sz="1000" dirty="0">
                          <a:solidFill>
                            <a:schemeClr val="tx1"/>
                          </a:solidFill>
                          <a:latin typeface="Arial Narrow"/>
                          <a:cs typeface="Arial Narrow"/>
                        </a:rPr>
                        <a:t>(&lt; 0.30 m)</a:t>
                      </a:r>
                    </a:p>
                  </a:txBody>
                  <a:tcPr>
                    <a:lnL w="12700" cap="flat" cmpd="sng" algn="ctr">
                      <a:solidFill>
                        <a:srgbClr val="063DE8"/>
                      </a:solidFill>
                      <a:prstDash val="solid"/>
                      <a:round/>
                      <a:headEnd type="none" w="med" len="med"/>
                      <a:tailEnd type="none" w="med" len="med"/>
                    </a:lnL>
                    <a:lnR w="12700" cmpd="sng">
                      <a:solidFill>
                        <a:srgbClr val="063DE8"/>
                      </a:solidFill>
                    </a:lnR>
                    <a:lnT w="12700" cmpd="sng">
                      <a:solidFill>
                        <a:srgbClr val="063DE8"/>
                      </a:solidFill>
                    </a:lnT>
                    <a:lnB w="38100" cap="flat" cmpd="sng" algn="ctr">
                      <a:solidFill>
                        <a:srgbClr val="063DE8"/>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9pPr>
                    </a:lstStyle>
                    <a:p>
                      <a:pPr algn="ctr"/>
                      <a:r>
                        <a:rPr lang="en-US" sz="1000" baseline="0" dirty="0">
                          <a:solidFill>
                            <a:schemeClr val="tx1"/>
                          </a:solidFill>
                          <a:latin typeface="Arial Narrow"/>
                          <a:cs typeface="Arial Narrow"/>
                        </a:rPr>
                        <a:t>Other ice</a:t>
                      </a:r>
                    </a:p>
                    <a:p>
                      <a:pPr algn="ctr"/>
                      <a:r>
                        <a:rPr lang="en-US" sz="1000" baseline="0" dirty="0">
                          <a:solidFill>
                            <a:schemeClr val="tx1"/>
                          </a:solidFill>
                          <a:latin typeface="Arial Narrow"/>
                          <a:cs typeface="Arial Narrow"/>
                        </a:rPr>
                        <a:t>(&gt;= 0.30 m)</a:t>
                      </a:r>
                      <a:endParaRPr lang="en-US" sz="1000" dirty="0">
                        <a:solidFill>
                          <a:schemeClr val="tx1"/>
                        </a:solidFill>
                        <a:latin typeface="Arial Narrow"/>
                        <a:cs typeface="Arial Narrow"/>
                      </a:endParaRPr>
                    </a:p>
                  </a:txBody>
                  <a:tcPr>
                    <a:lnL w="12700" cmpd="sng">
                      <a:solidFill>
                        <a:srgbClr val="063DE8"/>
                      </a:solidFill>
                    </a:lnL>
                    <a:lnR w="12700" cmpd="sng">
                      <a:solidFill>
                        <a:srgbClr val="063DE8"/>
                      </a:solidFill>
                    </a:lnR>
                    <a:lnT w="12700" cmpd="sng">
                      <a:solidFill>
                        <a:srgbClr val="063DE8"/>
                      </a:solidFill>
                    </a:lnT>
                    <a:lnB w="38100" cmpd="sng">
                      <a:solidFill>
                        <a:srgbClr val="063DE8"/>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r h="286701">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r>
                        <a:rPr lang="en-US" sz="1000" dirty="0">
                          <a:latin typeface="Arial Narrow"/>
                          <a:cs typeface="Arial Narrow"/>
                        </a:rPr>
                        <a:t>CTP</a:t>
                      </a:r>
                    </a:p>
                  </a:txBody>
                  <a:tcPr marB="91440" anchorCtr="1">
                    <a:lnL w="12700" cmpd="sng">
                      <a:solidFill>
                        <a:srgbClr val="063DE8"/>
                      </a:solidFill>
                    </a:lnL>
                    <a:lnR w="12700" cap="flat" cmpd="sng" algn="ctr">
                      <a:solidFill>
                        <a:srgbClr val="063DE8"/>
                      </a:solidFill>
                      <a:prstDash val="solid"/>
                      <a:round/>
                      <a:headEnd type="none" w="med" len="med"/>
                      <a:tailEnd type="none" w="med" len="med"/>
                    </a:lnR>
                    <a:lnT w="38100" cap="flat" cmpd="sng" algn="ctr">
                      <a:solidFill>
                        <a:srgbClr val="063DE8"/>
                      </a:solidFill>
                      <a:prstDash val="solid"/>
                      <a:round/>
                      <a:headEnd type="none" w="med" len="med"/>
                      <a:tailEnd type="none" w="med" len="med"/>
                    </a:lnT>
                    <a:lnB w="12700" cmpd="sng">
                      <a:solidFill>
                        <a:srgbClr val="063DE8"/>
                      </a:solidFill>
                    </a:lnB>
                    <a:lnTlToBr w="12700" cmpd="sng">
                      <a:noFill/>
                      <a:prstDash val="solid"/>
                    </a:lnTlToBr>
                    <a:lnBlToTr w="12700" cmpd="sng">
                      <a:noFill/>
                      <a:prstDash val="solid"/>
                    </a:lnBlToTr>
                    <a:solidFill>
                      <a:srgbClr val="618FFD">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00" dirty="0">
                          <a:latin typeface="Arial Narrow"/>
                          <a:cs typeface="Arial Narrow"/>
                        </a:rPr>
                        <a:t>22133</a:t>
                      </a:r>
                    </a:p>
                  </a:txBody>
                  <a:tcPr marB="91440" anchorCtr="1">
                    <a:lnL w="12700" cap="flat" cmpd="sng" algn="ctr">
                      <a:solidFill>
                        <a:srgbClr val="063DE8"/>
                      </a:solidFill>
                      <a:prstDash val="solid"/>
                      <a:round/>
                      <a:headEnd type="none" w="med" len="med"/>
                      <a:tailEnd type="none" w="med" len="med"/>
                    </a:lnL>
                    <a:lnR w="12700" cap="flat" cmpd="sng" algn="ctr">
                      <a:solidFill>
                        <a:srgbClr val="063DE8"/>
                      </a:solidFill>
                      <a:prstDash val="solid"/>
                      <a:round/>
                      <a:headEnd type="none" w="med" len="med"/>
                      <a:tailEnd type="none" w="med" len="med"/>
                    </a:lnR>
                    <a:lnT w="38100" cap="flat" cmpd="sng" algn="ctr">
                      <a:solidFill>
                        <a:srgbClr val="063DE8"/>
                      </a:solidFill>
                      <a:prstDash val="solid"/>
                      <a:round/>
                      <a:headEnd type="none" w="med" len="med"/>
                      <a:tailEnd type="none" w="med" len="med"/>
                    </a:lnT>
                    <a:lnB w="12700" cap="flat" cmpd="sng" algn="ctr">
                      <a:solidFill>
                        <a:srgbClr val="063DE8"/>
                      </a:solidFill>
                      <a:prstDash val="solid"/>
                      <a:round/>
                      <a:headEnd type="none" w="med" len="med"/>
                      <a:tailEnd type="none" w="med" len="med"/>
                    </a:lnB>
                    <a:lnTlToBr w="12700" cmpd="sng">
                      <a:noFill/>
                      <a:prstDash val="solid"/>
                    </a:lnTlToBr>
                    <a:lnBlToTr w="12700" cmpd="sng">
                      <a:noFill/>
                      <a:prstDash val="solid"/>
                    </a:lnBlToTr>
                    <a:solidFill>
                      <a:srgbClr val="618FFD">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r>
                        <a:rPr lang="en-US" sz="1000" dirty="0">
                          <a:latin typeface="Arial Narrow"/>
                          <a:cs typeface="Arial Narrow"/>
                        </a:rPr>
                        <a:t>468</a:t>
                      </a:r>
                    </a:p>
                  </a:txBody>
                  <a:tcPr marB="91440" anchorCtr="1">
                    <a:lnL w="12700" cap="flat" cmpd="sng" algn="ctr">
                      <a:solidFill>
                        <a:srgbClr val="063DE8"/>
                      </a:solidFill>
                      <a:prstDash val="solid"/>
                      <a:round/>
                      <a:headEnd type="none" w="med" len="med"/>
                      <a:tailEnd type="none" w="med" len="med"/>
                    </a:lnL>
                    <a:lnR w="12700" cap="flat" cmpd="sng" algn="ctr">
                      <a:solidFill>
                        <a:srgbClr val="063DE8"/>
                      </a:solidFill>
                      <a:prstDash val="solid"/>
                      <a:round/>
                      <a:headEnd type="none" w="med" len="med"/>
                      <a:tailEnd type="none" w="med" len="med"/>
                    </a:lnR>
                    <a:lnT w="38100" cap="flat" cmpd="sng" algn="ctr">
                      <a:solidFill>
                        <a:srgbClr val="063DE8"/>
                      </a:solidFill>
                      <a:prstDash val="solid"/>
                      <a:round/>
                      <a:headEnd type="none" w="med" len="med"/>
                      <a:tailEnd type="none" w="med" len="med"/>
                    </a:lnT>
                    <a:lnB w="12700" cap="flat" cmpd="sng" algn="ctr">
                      <a:solidFill>
                        <a:srgbClr val="063DE8"/>
                      </a:solidFill>
                      <a:prstDash val="solid"/>
                      <a:round/>
                      <a:headEnd type="none" w="med" len="med"/>
                      <a:tailEnd type="none" w="med" len="med"/>
                    </a:lnB>
                    <a:lnTlToBr w="12700" cmpd="sng">
                      <a:noFill/>
                      <a:prstDash val="solid"/>
                    </a:lnTlToBr>
                    <a:lnBlToTr w="12700" cmpd="sng">
                      <a:noFill/>
                      <a:prstDash val="solid"/>
                    </a:lnBlToTr>
                    <a:solidFill>
                      <a:srgbClr val="618FFD">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r>
                        <a:rPr lang="en-US" sz="1000" dirty="0">
                          <a:latin typeface="Arial Narrow"/>
                          <a:cs typeface="Arial Narrow"/>
                        </a:rPr>
                        <a:t>11603</a:t>
                      </a:r>
                    </a:p>
                  </a:txBody>
                  <a:tcPr marB="91440" anchorCtr="1">
                    <a:lnL w="12700" cap="flat" cmpd="sng" algn="ctr">
                      <a:solidFill>
                        <a:srgbClr val="063DE8"/>
                      </a:solidFill>
                      <a:prstDash val="solid"/>
                      <a:round/>
                      <a:headEnd type="none" w="med" len="med"/>
                      <a:tailEnd type="none" w="med" len="med"/>
                    </a:lnL>
                    <a:lnR w="12700" cmpd="sng">
                      <a:solidFill>
                        <a:srgbClr val="063DE8"/>
                      </a:solidFill>
                    </a:lnR>
                    <a:lnT w="38100" cap="flat" cmpd="sng" algn="ctr">
                      <a:solidFill>
                        <a:srgbClr val="063DE8"/>
                      </a:solidFill>
                      <a:prstDash val="solid"/>
                      <a:round/>
                      <a:headEnd type="none" w="med" len="med"/>
                      <a:tailEnd type="none" w="med" len="med"/>
                    </a:lnT>
                    <a:lnB w="12700" cmpd="sng">
                      <a:solidFill>
                        <a:srgbClr val="063DE8"/>
                      </a:solidFill>
                    </a:lnB>
                    <a:lnTlToBr w="12700" cmpd="sng">
                      <a:noFill/>
                      <a:prstDash val="solid"/>
                    </a:lnTlToBr>
                    <a:lnBlToTr w="12700" cmpd="sng">
                      <a:noFill/>
                      <a:prstDash val="solid"/>
                    </a:lnBlToTr>
                    <a:solidFill>
                      <a:srgbClr val="618FFD">
                        <a:tint val="20000"/>
                      </a:srgbClr>
                    </a:solidFill>
                  </a:tcPr>
                </a:tc>
                <a:extLst>
                  <a:ext uri="{0D108BD9-81ED-4DB2-BD59-A6C34878D82A}">
                    <a16:rowId xmlns:a16="http://schemas.microsoft.com/office/drawing/2014/main" val="10002"/>
                  </a:ext>
                </a:extLst>
              </a:tr>
              <a:tr h="286701">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r>
                        <a:rPr lang="en-US" sz="1000" dirty="0">
                          <a:latin typeface="Arial Narrow"/>
                          <a:cs typeface="Arial Narrow"/>
                        </a:rPr>
                        <a:t>TMP </a:t>
                      </a:r>
                    </a:p>
                  </a:txBody>
                  <a:tcPr marB="91440" anchorCtr="1">
                    <a:lnL w="12700" cmpd="sng">
                      <a:solidFill>
                        <a:srgbClr val="063DE8"/>
                      </a:solidFill>
                    </a:lnL>
                    <a:lnR w="12700" cmpd="sng">
                      <a:solidFill>
                        <a:srgbClr val="063DE8"/>
                      </a:solidFill>
                    </a:lnR>
                    <a:lnT w="12700" cmpd="sng">
                      <a:solidFill>
                        <a:srgbClr val="063DE8"/>
                      </a:solidFill>
                    </a:lnT>
                    <a:lnB w="12700" cmpd="sng">
                      <a:solidFill>
                        <a:srgbClr val="063DE8"/>
                      </a:solidFill>
                    </a:lnB>
                    <a:lnTlToBr w="12700" cmpd="sng">
                      <a:noFill/>
                      <a:prstDash val="solid"/>
                    </a:lnTlToBr>
                    <a:lnBlToTr w="12700" cmpd="sng">
                      <a:noFill/>
                      <a:prstDash val="solid"/>
                    </a:lnBlToTr>
                    <a:solidFill>
                      <a:srgbClr val="618FFD">
                        <a:tint val="40000"/>
                      </a:srgbClr>
                    </a:solidFill>
                  </a:tcPr>
                </a:tc>
                <a:tc gridSpan="3">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r>
                        <a:rPr lang="en-US" sz="1000" dirty="0">
                          <a:latin typeface="Arial Narrow"/>
                          <a:cs typeface="Arial Narrow"/>
                        </a:rPr>
                        <a:t>40274</a:t>
                      </a:r>
                    </a:p>
                  </a:txBody>
                  <a:tcPr marB="91440" anchorCtr="1">
                    <a:lnL w="12700" cap="flat" cmpd="sng" algn="ctr">
                      <a:solidFill>
                        <a:srgbClr val="063DE8"/>
                      </a:solidFill>
                      <a:prstDash val="solid"/>
                      <a:round/>
                      <a:headEnd type="none" w="med" len="med"/>
                      <a:tailEnd type="none" w="med" len="med"/>
                    </a:lnL>
                    <a:lnR w="12700" cap="flat" cmpd="sng" algn="ctr">
                      <a:solidFill>
                        <a:srgbClr val="063DE8"/>
                      </a:solidFill>
                      <a:prstDash val="solid"/>
                      <a:round/>
                      <a:headEnd type="none" w="med" len="med"/>
                      <a:tailEnd type="none" w="med" len="med"/>
                    </a:lnR>
                    <a:lnT w="12700" cap="flat" cmpd="sng" algn="ctr">
                      <a:solidFill>
                        <a:srgbClr val="063DE8"/>
                      </a:solidFill>
                      <a:prstDash val="solid"/>
                      <a:round/>
                      <a:headEnd type="none" w="med" len="med"/>
                      <a:tailEnd type="none" w="med" len="med"/>
                    </a:lnT>
                    <a:lnB w="12700" cap="flat" cmpd="sng" algn="ctr">
                      <a:solidFill>
                        <a:srgbClr val="063DE8"/>
                      </a:solidFill>
                      <a:prstDash val="solid"/>
                      <a:round/>
                      <a:headEnd type="none" w="med" len="med"/>
                      <a:tailEnd type="none" w="med" len="med"/>
                    </a:lnB>
                    <a:lnTlToBr w="12700" cmpd="sng">
                      <a:noFill/>
                      <a:prstDash val="solid"/>
                    </a:lnTlToBr>
                    <a:lnBlToTr w="12700" cmpd="sng">
                      <a:noFill/>
                      <a:prstDash val="solid"/>
                    </a:lnBlToTr>
                    <a:solidFill>
                      <a:srgbClr val="618FFD">
                        <a:tint val="40000"/>
                      </a:srgbClr>
                    </a:solidFill>
                  </a:tcPr>
                </a:tc>
                <a:tc hMerge="1">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endParaRPr lang="en-US" sz="1000" dirty="0">
                        <a:latin typeface="Arial Narrow"/>
                        <a:cs typeface="Arial Narrow"/>
                      </a:endParaRPr>
                    </a:p>
                  </a:txBody>
                  <a:tcPr marB="91440" anchorCtr="1">
                    <a:lnL w="12700" cap="flat" cmpd="sng" algn="ctr">
                      <a:solidFill>
                        <a:srgbClr val="063DE8"/>
                      </a:solidFill>
                      <a:prstDash val="solid"/>
                      <a:round/>
                      <a:headEnd type="none" w="med" len="med"/>
                      <a:tailEnd type="none" w="med" len="med"/>
                    </a:lnL>
                    <a:lnR w="12700" cmpd="sng">
                      <a:solidFill>
                        <a:srgbClr val="063DE8"/>
                      </a:solidFill>
                    </a:lnR>
                    <a:lnT w="12700" cap="flat" cmpd="sng" algn="ctr">
                      <a:solidFill>
                        <a:srgbClr val="063DE8"/>
                      </a:solidFill>
                      <a:prstDash val="solid"/>
                      <a:round/>
                      <a:headEnd type="none" w="med" len="med"/>
                      <a:tailEnd type="none" w="med" len="med"/>
                    </a:lnT>
                    <a:lnB w="12700" cap="flat" cmpd="sng" algn="ctr">
                      <a:solidFill>
                        <a:srgbClr val="063DE8"/>
                      </a:solidFill>
                      <a:prstDash val="solid"/>
                      <a:round/>
                      <a:headEnd type="none" w="med" len="med"/>
                      <a:tailEnd type="none" w="med" len="med"/>
                    </a:lnB>
                    <a:lnTlToBr w="12700" cmpd="sng">
                      <a:noFill/>
                      <a:prstDash val="solid"/>
                    </a:lnTlToBr>
                    <a:lnBlToTr w="12700" cmpd="sng">
                      <a:noFill/>
                      <a:prstDash val="solid"/>
                    </a:lnBlToTr>
                    <a:solidFill>
                      <a:srgbClr val="618FFD">
                        <a:tint val="40000"/>
                      </a:srgbClr>
                    </a:solidFill>
                  </a:tcPr>
                </a:tc>
                <a:tc hMerge="1">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endParaRPr lang="en-US" sz="1000" dirty="0">
                        <a:latin typeface="Arial Narrow"/>
                        <a:cs typeface="Arial Narrow"/>
                      </a:endParaRPr>
                    </a:p>
                  </a:txBody>
                  <a:tcPr marB="91440" anchorCtr="1">
                    <a:lnL w="12700" cmpd="sng">
                      <a:solidFill>
                        <a:srgbClr val="063DE8"/>
                      </a:solidFill>
                    </a:lnL>
                    <a:lnR w="12700" cmpd="sng">
                      <a:solidFill>
                        <a:srgbClr val="063DE8"/>
                      </a:solidFill>
                    </a:lnR>
                    <a:lnT w="12700" cmpd="sng">
                      <a:solidFill>
                        <a:srgbClr val="063DE8"/>
                      </a:solidFill>
                    </a:lnT>
                    <a:lnB w="12700" cmpd="sng">
                      <a:solidFill>
                        <a:srgbClr val="063DE8"/>
                      </a:solidFill>
                    </a:lnB>
                    <a:lnTlToBr w="12700" cmpd="sng">
                      <a:noFill/>
                      <a:prstDash val="solid"/>
                    </a:lnTlToBr>
                    <a:lnBlToTr w="12700" cmpd="sng">
                      <a:noFill/>
                      <a:prstDash val="solid"/>
                    </a:lnBlToTr>
                    <a:solidFill>
                      <a:srgbClr val="618FFD">
                        <a:tint val="40000"/>
                      </a:srgbClr>
                    </a:solidFill>
                  </a:tcPr>
                </a:tc>
                <a:extLst>
                  <a:ext uri="{0D108BD9-81ED-4DB2-BD59-A6C34878D82A}">
                    <a16:rowId xmlns:a16="http://schemas.microsoft.com/office/drawing/2014/main" val="10003"/>
                  </a:ext>
                </a:extLst>
              </a:tr>
              <a:tr h="392327">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lnSpc>
                          <a:spcPct val="70000"/>
                        </a:lnSpc>
                      </a:pPr>
                      <a:endParaRPr lang="en-US" sz="1200" b="1" dirty="0">
                        <a:latin typeface="Arial Narrow"/>
                        <a:cs typeface="Arial Narrow"/>
                      </a:endParaRPr>
                    </a:p>
                    <a:p>
                      <a:pPr algn="ctr">
                        <a:lnSpc>
                          <a:spcPct val="70000"/>
                        </a:lnSpc>
                      </a:pPr>
                      <a:r>
                        <a:rPr lang="en-US" sz="1200" b="1" dirty="0">
                          <a:latin typeface="Arial Narrow"/>
                          <a:cs typeface="Arial Narrow"/>
                        </a:rPr>
                        <a:t>PCT</a:t>
                      </a:r>
                    </a:p>
                  </a:txBody>
                  <a:tcPr marB="91440" anchorCtr="1">
                    <a:lnL w="12700" cmpd="sng">
                      <a:solidFill>
                        <a:srgbClr val="063DE8"/>
                      </a:solidFill>
                    </a:lnL>
                    <a:lnR w="12700" cap="flat" cmpd="sng" algn="ctr">
                      <a:solidFill>
                        <a:srgbClr val="063DE8"/>
                      </a:solidFill>
                      <a:prstDash val="solid"/>
                      <a:round/>
                      <a:headEnd type="none" w="med" len="med"/>
                      <a:tailEnd type="none" w="med" len="med"/>
                    </a:lnR>
                    <a:lnT w="12700" cap="flat" cmpd="sng" algn="ctr">
                      <a:solidFill>
                        <a:srgbClr val="063DE8"/>
                      </a:solidFill>
                      <a:prstDash val="solid"/>
                      <a:round/>
                      <a:headEnd type="none" w="med" len="med"/>
                      <a:tailEnd type="none" w="med" len="med"/>
                    </a:lnT>
                    <a:lnB w="12700" cap="flat" cmpd="sng" algn="ctr">
                      <a:solidFill>
                        <a:srgbClr val="063DE8"/>
                      </a:solidFill>
                      <a:prstDash val="solid"/>
                      <a:round/>
                      <a:headEnd type="none" w="med" len="med"/>
                      <a:tailEnd type="none" w="med" len="med"/>
                    </a:lnB>
                    <a:lnTlToBr w="12700" cmpd="sng">
                      <a:noFill/>
                      <a:prstDash val="solid"/>
                    </a:lnTlToBr>
                    <a:lnBlToTr w="12700" cmpd="sng">
                      <a:noFill/>
                      <a:prstDash val="solid"/>
                    </a:lnBlToTr>
                    <a:solidFill>
                      <a:srgbClr val="BCFFBC"/>
                    </a:solidFill>
                  </a:tcPr>
                </a:tc>
                <a:tc gridSpan="3">
                  <a:txBody>
                    <a:bodyPr/>
                    <a:lstStyle/>
                    <a:p>
                      <a:pPr algn="ctr">
                        <a:lnSpc>
                          <a:spcPct val="70000"/>
                        </a:lnSpc>
                      </a:pPr>
                      <a:r>
                        <a:rPr lang="en-US" sz="1200" b="1" dirty="0">
                          <a:latin typeface="Arial Narrow"/>
                          <a:cs typeface="Arial Narrow"/>
                        </a:rPr>
                        <a:t>85%</a:t>
                      </a:r>
                    </a:p>
                  </a:txBody>
                  <a:tcPr marT="91440" marB="91440" anchor="ctr">
                    <a:lnL w="12700" cap="flat" cmpd="sng" algn="ctr">
                      <a:solidFill>
                        <a:srgbClr val="063DE8"/>
                      </a:solidFill>
                      <a:prstDash val="solid"/>
                      <a:round/>
                      <a:headEnd type="none" w="med" len="med"/>
                      <a:tailEnd type="none" w="med" len="med"/>
                    </a:lnL>
                    <a:lnR w="12700" cap="flat" cmpd="sng" algn="ctr">
                      <a:solidFill>
                        <a:srgbClr val="063DE8"/>
                      </a:solidFill>
                      <a:prstDash val="solid"/>
                      <a:round/>
                      <a:headEnd type="none" w="med" len="med"/>
                      <a:tailEnd type="none" w="med" len="med"/>
                    </a:lnR>
                    <a:lnT w="12700" cap="flat" cmpd="sng" algn="ctr">
                      <a:solidFill>
                        <a:srgbClr val="063DE8"/>
                      </a:solidFill>
                      <a:prstDash val="solid"/>
                      <a:round/>
                      <a:headEnd type="none" w="med" len="med"/>
                      <a:tailEnd type="none" w="med" len="med"/>
                    </a:lnT>
                    <a:lnB w="12700" cap="flat" cmpd="sng" algn="ctr">
                      <a:solidFill>
                        <a:srgbClr val="063DE8"/>
                      </a:solidFill>
                      <a:prstDash val="solid"/>
                      <a:round/>
                      <a:headEnd type="none" w="med" len="med"/>
                      <a:tailEnd type="none" w="med" len="med"/>
                    </a:lnB>
                    <a:lnTlToBr w="12700" cmpd="sng">
                      <a:noFill/>
                      <a:prstDash val="solid"/>
                    </a:lnTlToBr>
                    <a:lnBlToTr w="12700" cmpd="sng">
                      <a:noFill/>
                      <a:prstDash val="solid"/>
                    </a:lnBlToTr>
                    <a:solidFill>
                      <a:srgbClr val="BCFFBC"/>
                    </a:solidFill>
                  </a:tcPr>
                </a:tc>
                <a:tc hMerge="1">
                  <a:txBody>
                    <a:bodyPr/>
                    <a:lstStyle/>
                    <a:p>
                      <a:pPr algn="ctr">
                        <a:lnSpc>
                          <a:spcPct val="70000"/>
                        </a:lnSpc>
                      </a:pPr>
                      <a:endParaRPr lang="en-US" sz="1000" dirty="0">
                        <a:latin typeface="Arial Narrow"/>
                        <a:cs typeface="Arial Narrow"/>
                      </a:endParaRPr>
                    </a:p>
                  </a:txBody>
                  <a:tcPr marT="91440" marB="91440" anchor="ctr">
                    <a:lnL w="12700" cap="flat" cmpd="sng" algn="ctr">
                      <a:solidFill>
                        <a:srgbClr val="063DE8"/>
                      </a:solidFill>
                      <a:prstDash val="solid"/>
                      <a:round/>
                      <a:headEnd type="none" w="med" len="med"/>
                      <a:tailEnd type="none" w="med" len="med"/>
                    </a:lnL>
                    <a:lnR w="12700" cap="flat" cmpd="sng" algn="ctr">
                      <a:solidFill>
                        <a:srgbClr val="063DE8"/>
                      </a:solidFill>
                      <a:prstDash val="solid"/>
                      <a:round/>
                      <a:headEnd type="none" w="med" len="med"/>
                      <a:tailEnd type="none" w="med" len="med"/>
                    </a:lnR>
                    <a:lnT w="12700" cap="flat" cmpd="sng" algn="ctr">
                      <a:solidFill>
                        <a:srgbClr val="063DE8"/>
                      </a:solidFill>
                      <a:prstDash val="solid"/>
                      <a:round/>
                      <a:headEnd type="none" w="med" len="med"/>
                      <a:tailEnd type="none" w="med" len="med"/>
                    </a:lnT>
                    <a:lnB w="12700" cap="flat" cmpd="sng" algn="ctr">
                      <a:solidFill>
                        <a:srgbClr val="063DE8"/>
                      </a:solidFill>
                      <a:prstDash val="solid"/>
                      <a:round/>
                      <a:headEnd type="none" w="med" len="med"/>
                      <a:tailEnd type="none" w="med" len="med"/>
                    </a:lnB>
                    <a:lnTlToBr w="12700" cmpd="sng">
                      <a:noFill/>
                      <a:prstDash val="solid"/>
                    </a:lnTlToBr>
                    <a:lnBlToTr w="12700" cmpd="sng">
                      <a:noFill/>
                      <a:prstDash val="solid"/>
                    </a:lnBlToTr>
                    <a:solidFill>
                      <a:srgbClr val="BCFFBC"/>
                    </a:solidFill>
                  </a:tcPr>
                </a:tc>
                <a:tc hMerge="1">
                  <a:txBody>
                    <a:bodyPr/>
                    <a:lstStyle/>
                    <a:p>
                      <a:pPr algn="ctr">
                        <a:lnSpc>
                          <a:spcPct val="70000"/>
                        </a:lnSpc>
                      </a:pPr>
                      <a:endParaRPr lang="en-US" sz="1000" dirty="0">
                        <a:latin typeface="Arial Narrow"/>
                        <a:cs typeface="Arial Narrow"/>
                      </a:endParaRPr>
                    </a:p>
                  </a:txBody>
                  <a:tcPr marT="91440" marB="91440" anchor="ctr">
                    <a:lnL w="12700" cap="flat" cmpd="sng" algn="ctr">
                      <a:solidFill>
                        <a:srgbClr val="063DE8"/>
                      </a:solidFill>
                      <a:prstDash val="solid"/>
                      <a:round/>
                      <a:headEnd type="none" w="med" len="med"/>
                      <a:tailEnd type="none" w="med" len="med"/>
                    </a:lnL>
                    <a:lnR w="12700" cmpd="sng">
                      <a:solidFill>
                        <a:srgbClr val="063DE8"/>
                      </a:solidFill>
                    </a:lnR>
                    <a:lnT w="12700" cap="flat" cmpd="sng" algn="ctr">
                      <a:solidFill>
                        <a:srgbClr val="063DE8"/>
                      </a:solidFill>
                      <a:prstDash val="solid"/>
                      <a:round/>
                      <a:headEnd type="none" w="med" len="med"/>
                      <a:tailEnd type="none" w="med" len="med"/>
                    </a:lnT>
                    <a:lnB w="12700" cmpd="sng">
                      <a:solidFill>
                        <a:srgbClr val="063DE8"/>
                      </a:solidFill>
                    </a:lnB>
                    <a:lnTlToBr w="12700" cmpd="sng">
                      <a:noFill/>
                      <a:prstDash val="solid"/>
                    </a:lnTlToBr>
                    <a:lnBlToTr w="12700" cmpd="sng">
                      <a:noFill/>
                      <a:prstDash val="solid"/>
                    </a:lnBlToTr>
                    <a:solidFill>
                      <a:srgbClr val="BCFFBC"/>
                    </a:solidFill>
                  </a:tcPr>
                </a:tc>
                <a:extLst>
                  <a:ext uri="{0D108BD9-81ED-4DB2-BD59-A6C34878D82A}">
                    <a16:rowId xmlns:a16="http://schemas.microsoft.com/office/drawing/2014/main" val="10004"/>
                  </a:ext>
                </a:extLst>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59293260"/>
              </p:ext>
            </p:extLst>
          </p:nvPr>
        </p:nvGraphicFramePr>
        <p:xfrm>
          <a:off x="1587376" y="3333399"/>
          <a:ext cx="3534263" cy="1489599"/>
        </p:xfrm>
        <a:graphic>
          <a:graphicData uri="http://schemas.openxmlformats.org/drawingml/2006/table">
            <a:tbl>
              <a:tblPr firstRow="1" bandRow="1"/>
              <a:tblGrid>
                <a:gridCol w="723615">
                  <a:extLst>
                    <a:ext uri="{9D8B030D-6E8A-4147-A177-3AD203B41FA5}">
                      <a16:colId xmlns:a16="http://schemas.microsoft.com/office/drawing/2014/main" val="20000"/>
                    </a:ext>
                  </a:extLst>
                </a:gridCol>
                <a:gridCol w="1052114">
                  <a:extLst>
                    <a:ext uri="{9D8B030D-6E8A-4147-A177-3AD203B41FA5}">
                      <a16:colId xmlns:a16="http://schemas.microsoft.com/office/drawing/2014/main" val="20002"/>
                    </a:ext>
                  </a:extLst>
                </a:gridCol>
                <a:gridCol w="1018576">
                  <a:extLst>
                    <a:ext uri="{9D8B030D-6E8A-4147-A177-3AD203B41FA5}">
                      <a16:colId xmlns:a16="http://schemas.microsoft.com/office/drawing/2014/main" val="20008"/>
                    </a:ext>
                  </a:extLst>
                </a:gridCol>
                <a:gridCol w="739958">
                  <a:extLst>
                    <a:ext uri="{9D8B030D-6E8A-4147-A177-3AD203B41FA5}">
                      <a16:colId xmlns:a16="http://schemas.microsoft.com/office/drawing/2014/main" val="20009"/>
                    </a:ext>
                  </a:extLst>
                </a:gridCol>
              </a:tblGrid>
              <a:tr h="429324">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9pPr>
                    </a:lstStyle>
                    <a:p>
                      <a:pPr algn="ctr"/>
                      <a:r>
                        <a:rPr lang="en-US" sz="1000" b="1" dirty="0">
                          <a:solidFill>
                            <a:schemeClr val="tx1"/>
                          </a:solidFill>
                          <a:latin typeface="Arial Narrow"/>
                          <a:cs typeface="Arial Narrow"/>
                        </a:rPr>
                        <a:t>No. of Pixels</a:t>
                      </a:r>
                    </a:p>
                  </a:txBody>
                  <a:tcPr>
                    <a:lnL w="12700" cmpd="sng">
                      <a:solidFill>
                        <a:srgbClr val="063DE8"/>
                      </a:solidFill>
                    </a:lnL>
                    <a:lnR w="12700" cmpd="sng">
                      <a:solidFill>
                        <a:srgbClr val="063DE8"/>
                      </a:solidFill>
                    </a:lnR>
                    <a:lnT w="12700" cmpd="sng">
                      <a:solidFill>
                        <a:srgbClr val="063DE8"/>
                      </a:solidFill>
                    </a:lnT>
                    <a:lnB w="38100" cmpd="sng">
                      <a:solidFill>
                        <a:srgbClr val="063DE8"/>
                      </a:solidFill>
                    </a:lnB>
                    <a:lnTlToBr w="12700" cmpd="sng">
                      <a:noFill/>
                      <a:prstDash val="solid"/>
                    </a:lnTlToBr>
                    <a:lnBlToTr w="12700" cmpd="sng">
                      <a:noFill/>
                      <a:prstDash val="solid"/>
                    </a:lnBlToTr>
                    <a:solidFill>
                      <a:schemeClr val="accent2">
                        <a:lumMod val="20000"/>
                        <a:lumOff val="80000"/>
                      </a:schemeClr>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9pPr>
                    </a:lstStyle>
                    <a:p>
                      <a:pPr algn="ctr"/>
                      <a:r>
                        <a:rPr lang="en-US" sz="1000" dirty="0">
                          <a:solidFill>
                            <a:schemeClr val="tx1"/>
                          </a:solidFill>
                          <a:latin typeface="Arial Narrow"/>
                          <a:cs typeface="Arial Narrow"/>
                        </a:rPr>
                        <a:t>Water</a:t>
                      </a:r>
                    </a:p>
                  </a:txBody>
                  <a:tcPr>
                    <a:lnL w="12700" cap="flat" cmpd="sng" algn="ctr">
                      <a:solidFill>
                        <a:srgbClr val="063DE8"/>
                      </a:solidFill>
                      <a:prstDash val="solid"/>
                      <a:round/>
                      <a:headEnd type="none" w="med" len="med"/>
                      <a:tailEnd type="none" w="med" len="med"/>
                    </a:lnL>
                    <a:lnR w="12700" cmpd="sng">
                      <a:solidFill>
                        <a:srgbClr val="063DE8"/>
                      </a:solidFill>
                    </a:lnR>
                    <a:lnT w="12700" cmpd="sng">
                      <a:solidFill>
                        <a:srgbClr val="063DE8"/>
                      </a:solidFill>
                    </a:lnT>
                    <a:lnB w="38100" cap="flat" cmpd="sng" algn="ctr">
                      <a:solidFill>
                        <a:srgbClr val="063DE8"/>
                      </a:solidFill>
                      <a:prstDash val="solid"/>
                      <a:round/>
                      <a:headEnd type="none" w="med" len="med"/>
                      <a:tailEnd type="none" w="med" len="med"/>
                    </a:lnB>
                    <a:lnTlToBr w="12700" cmpd="sng">
                      <a:noFill/>
                      <a:prstDash val="solid"/>
                    </a:lnTlToBr>
                    <a:lnBlToTr w="12700" cmpd="sng">
                      <a:noFill/>
                      <a:prstDash val="solid"/>
                    </a:lnBlToTr>
                    <a:solidFill>
                      <a:srgbClr val="B7C6FE"/>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9pPr>
                    </a:lstStyle>
                    <a:p>
                      <a:pPr algn="ctr"/>
                      <a:r>
                        <a:rPr lang="en-US" sz="1000" dirty="0">
                          <a:solidFill>
                            <a:schemeClr val="tx1"/>
                          </a:solidFill>
                          <a:latin typeface="Arial Narrow"/>
                          <a:cs typeface="Arial Narrow"/>
                        </a:rPr>
                        <a:t>New/Young Ice</a:t>
                      </a:r>
                    </a:p>
                    <a:p>
                      <a:pPr algn="ctr"/>
                      <a:r>
                        <a:rPr lang="en-US" sz="1000" dirty="0">
                          <a:solidFill>
                            <a:schemeClr val="tx1"/>
                          </a:solidFill>
                          <a:latin typeface="Arial Narrow"/>
                          <a:cs typeface="Arial Narrow"/>
                        </a:rPr>
                        <a:t>(&lt; 0.30 m)</a:t>
                      </a:r>
                    </a:p>
                  </a:txBody>
                  <a:tcPr>
                    <a:lnL w="12700" cap="flat" cmpd="sng" algn="ctr">
                      <a:solidFill>
                        <a:srgbClr val="063DE8"/>
                      </a:solidFill>
                      <a:prstDash val="solid"/>
                      <a:round/>
                      <a:headEnd type="none" w="med" len="med"/>
                      <a:tailEnd type="none" w="med" len="med"/>
                    </a:lnL>
                    <a:lnR w="12700" cmpd="sng">
                      <a:solidFill>
                        <a:srgbClr val="063DE8"/>
                      </a:solidFill>
                    </a:lnR>
                    <a:lnT w="12700" cmpd="sng">
                      <a:solidFill>
                        <a:srgbClr val="063DE8"/>
                      </a:solidFill>
                    </a:lnT>
                    <a:lnB w="38100" cap="flat" cmpd="sng" algn="ctr">
                      <a:solidFill>
                        <a:srgbClr val="063DE8"/>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9pPr>
                    </a:lstStyle>
                    <a:p>
                      <a:pPr algn="ctr"/>
                      <a:r>
                        <a:rPr lang="en-US" sz="1000" baseline="0" dirty="0">
                          <a:solidFill>
                            <a:schemeClr val="tx1"/>
                          </a:solidFill>
                          <a:latin typeface="Arial Narrow"/>
                          <a:cs typeface="Arial Narrow"/>
                        </a:rPr>
                        <a:t>Other ice</a:t>
                      </a:r>
                    </a:p>
                    <a:p>
                      <a:pPr algn="ctr"/>
                      <a:r>
                        <a:rPr lang="en-US" sz="1000" baseline="0" dirty="0">
                          <a:solidFill>
                            <a:schemeClr val="tx1"/>
                          </a:solidFill>
                          <a:latin typeface="Arial Narrow"/>
                          <a:cs typeface="Arial Narrow"/>
                        </a:rPr>
                        <a:t>(&gt;= 0.30 m)</a:t>
                      </a:r>
                      <a:endParaRPr lang="en-US" sz="1000" dirty="0">
                        <a:solidFill>
                          <a:schemeClr val="tx1"/>
                        </a:solidFill>
                        <a:latin typeface="Arial Narrow"/>
                        <a:cs typeface="Arial Narrow"/>
                      </a:endParaRPr>
                    </a:p>
                  </a:txBody>
                  <a:tcPr>
                    <a:lnL w="12700" cmpd="sng">
                      <a:solidFill>
                        <a:srgbClr val="063DE8"/>
                      </a:solidFill>
                    </a:lnL>
                    <a:lnR w="12700" cmpd="sng">
                      <a:solidFill>
                        <a:srgbClr val="063DE8"/>
                      </a:solidFill>
                    </a:lnR>
                    <a:lnT w="12700" cmpd="sng">
                      <a:solidFill>
                        <a:srgbClr val="063DE8"/>
                      </a:solidFill>
                    </a:lnT>
                    <a:lnB w="38100" cmpd="sng">
                      <a:solidFill>
                        <a:srgbClr val="063DE8"/>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r h="320517">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r>
                        <a:rPr lang="en-US" sz="1000" dirty="0">
                          <a:latin typeface="Arial Narrow"/>
                          <a:cs typeface="Arial Narrow"/>
                        </a:rPr>
                        <a:t>CTP</a:t>
                      </a:r>
                    </a:p>
                  </a:txBody>
                  <a:tcPr marB="91440" anchorCtr="1">
                    <a:lnL w="12700" cmpd="sng">
                      <a:solidFill>
                        <a:srgbClr val="063DE8"/>
                      </a:solidFill>
                    </a:lnL>
                    <a:lnR w="12700" cap="flat" cmpd="sng" algn="ctr">
                      <a:solidFill>
                        <a:srgbClr val="063DE8"/>
                      </a:solidFill>
                      <a:prstDash val="solid"/>
                      <a:round/>
                      <a:headEnd type="none" w="med" len="med"/>
                      <a:tailEnd type="none" w="med" len="med"/>
                    </a:lnR>
                    <a:lnT w="38100" cap="flat" cmpd="sng" algn="ctr">
                      <a:solidFill>
                        <a:srgbClr val="063DE8"/>
                      </a:solidFill>
                      <a:prstDash val="solid"/>
                      <a:round/>
                      <a:headEnd type="none" w="med" len="med"/>
                      <a:tailEnd type="none" w="med" len="med"/>
                    </a:lnT>
                    <a:lnB w="12700" cmpd="sng">
                      <a:solidFill>
                        <a:srgbClr val="063DE8"/>
                      </a:solidFill>
                    </a:lnB>
                    <a:lnTlToBr w="12700" cmpd="sng">
                      <a:noFill/>
                      <a:prstDash val="solid"/>
                    </a:lnTlToBr>
                    <a:lnBlToTr w="12700" cmpd="sng">
                      <a:noFill/>
                      <a:prstDash val="solid"/>
                    </a:lnBlToTr>
                    <a:solidFill>
                      <a:srgbClr val="618FFD">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00" dirty="0">
                          <a:latin typeface="Arial Narrow"/>
                          <a:cs typeface="Arial Narrow"/>
                        </a:rPr>
                        <a:t>20636</a:t>
                      </a:r>
                    </a:p>
                  </a:txBody>
                  <a:tcPr marB="91440" anchorCtr="1">
                    <a:lnL w="12700" cap="flat" cmpd="sng" algn="ctr">
                      <a:solidFill>
                        <a:srgbClr val="063DE8"/>
                      </a:solidFill>
                      <a:prstDash val="solid"/>
                      <a:round/>
                      <a:headEnd type="none" w="med" len="med"/>
                      <a:tailEnd type="none" w="med" len="med"/>
                    </a:lnL>
                    <a:lnR w="12700" cap="flat" cmpd="sng" algn="ctr">
                      <a:solidFill>
                        <a:srgbClr val="063DE8"/>
                      </a:solidFill>
                      <a:prstDash val="solid"/>
                      <a:round/>
                      <a:headEnd type="none" w="med" len="med"/>
                      <a:tailEnd type="none" w="med" len="med"/>
                    </a:lnR>
                    <a:lnT w="38100" cap="flat" cmpd="sng" algn="ctr">
                      <a:solidFill>
                        <a:srgbClr val="063DE8"/>
                      </a:solidFill>
                      <a:prstDash val="solid"/>
                      <a:round/>
                      <a:headEnd type="none" w="med" len="med"/>
                      <a:tailEnd type="none" w="med" len="med"/>
                    </a:lnT>
                    <a:lnB w="12700" cap="flat" cmpd="sng" algn="ctr">
                      <a:solidFill>
                        <a:srgbClr val="063DE8"/>
                      </a:solidFill>
                      <a:prstDash val="solid"/>
                      <a:round/>
                      <a:headEnd type="none" w="med" len="med"/>
                      <a:tailEnd type="none" w="med" len="med"/>
                    </a:lnB>
                    <a:lnTlToBr w="12700" cmpd="sng">
                      <a:noFill/>
                      <a:prstDash val="solid"/>
                    </a:lnTlToBr>
                    <a:lnBlToTr w="12700" cmpd="sng">
                      <a:noFill/>
                      <a:prstDash val="solid"/>
                    </a:lnBlToTr>
                    <a:solidFill>
                      <a:srgbClr val="618FFD">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r>
                        <a:rPr lang="en-US" sz="1000" dirty="0">
                          <a:latin typeface="Arial Narrow"/>
                          <a:cs typeface="Arial Narrow"/>
                        </a:rPr>
                        <a:t>413</a:t>
                      </a:r>
                    </a:p>
                  </a:txBody>
                  <a:tcPr marB="91440" anchorCtr="1">
                    <a:lnL w="12700" cap="flat" cmpd="sng" algn="ctr">
                      <a:solidFill>
                        <a:srgbClr val="063DE8"/>
                      </a:solidFill>
                      <a:prstDash val="solid"/>
                      <a:round/>
                      <a:headEnd type="none" w="med" len="med"/>
                      <a:tailEnd type="none" w="med" len="med"/>
                    </a:lnL>
                    <a:lnR w="12700" cap="flat" cmpd="sng" algn="ctr">
                      <a:solidFill>
                        <a:srgbClr val="063DE8"/>
                      </a:solidFill>
                      <a:prstDash val="solid"/>
                      <a:round/>
                      <a:headEnd type="none" w="med" len="med"/>
                      <a:tailEnd type="none" w="med" len="med"/>
                    </a:lnR>
                    <a:lnT w="38100" cap="flat" cmpd="sng" algn="ctr">
                      <a:solidFill>
                        <a:srgbClr val="063DE8"/>
                      </a:solidFill>
                      <a:prstDash val="solid"/>
                      <a:round/>
                      <a:headEnd type="none" w="med" len="med"/>
                      <a:tailEnd type="none" w="med" len="med"/>
                    </a:lnT>
                    <a:lnB w="12700" cap="flat" cmpd="sng" algn="ctr">
                      <a:solidFill>
                        <a:srgbClr val="063DE8"/>
                      </a:solidFill>
                      <a:prstDash val="solid"/>
                      <a:round/>
                      <a:headEnd type="none" w="med" len="med"/>
                      <a:tailEnd type="none" w="med" len="med"/>
                    </a:lnB>
                    <a:lnTlToBr w="12700" cmpd="sng">
                      <a:noFill/>
                      <a:prstDash val="solid"/>
                    </a:lnTlToBr>
                    <a:lnBlToTr w="12700" cmpd="sng">
                      <a:noFill/>
                      <a:prstDash val="solid"/>
                    </a:lnBlToTr>
                    <a:solidFill>
                      <a:srgbClr val="618FFD">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r>
                        <a:rPr lang="en-US" sz="1000" dirty="0">
                          <a:latin typeface="Arial Narrow"/>
                          <a:cs typeface="Arial Narrow"/>
                        </a:rPr>
                        <a:t>14852</a:t>
                      </a:r>
                    </a:p>
                  </a:txBody>
                  <a:tcPr marB="91440" anchorCtr="1">
                    <a:lnL w="12700" cap="flat" cmpd="sng" algn="ctr">
                      <a:solidFill>
                        <a:srgbClr val="063DE8"/>
                      </a:solidFill>
                      <a:prstDash val="solid"/>
                      <a:round/>
                      <a:headEnd type="none" w="med" len="med"/>
                      <a:tailEnd type="none" w="med" len="med"/>
                    </a:lnL>
                    <a:lnR w="12700" cmpd="sng">
                      <a:solidFill>
                        <a:srgbClr val="063DE8"/>
                      </a:solidFill>
                    </a:lnR>
                    <a:lnT w="38100" cap="flat" cmpd="sng" algn="ctr">
                      <a:solidFill>
                        <a:srgbClr val="063DE8"/>
                      </a:solidFill>
                      <a:prstDash val="solid"/>
                      <a:round/>
                      <a:headEnd type="none" w="med" len="med"/>
                      <a:tailEnd type="none" w="med" len="med"/>
                    </a:lnT>
                    <a:lnB w="12700" cmpd="sng">
                      <a:solidFill>
                        <a:srgbClr val="063DE8"/>
                      </a:solidFill>
                    </a:lnB>
                    <a:lnTlToBr w="12700" cmpd="sng">
                      <a:noFill/>
                      <a:prstDash val="solid"/>
                    </a:lnTlToBr>
                    <a:lnBlToTr w="12700" cmpd="sng">
                      <a:noFill/>
                      <a:prstDash val="solid"/>
                    </a:lnBlToTr>
                    <a:solidFill>
                      <a:srgbClr val="618FFD">
                        <a:tint val="20000"/>
                      </a:srgbClr>
                    </a:solidFill>
                  </a:tcPr>
                </a:tc>
                <a:extLst>
                  <a:ext uri="{0D108BD9-81ED-4DB2-BD59-A6C34878D82A}">
                    <a16:rowId xmlns:a16="http://schemas.microsoft.com/office/drawing/2014/main" val="10002"/>
                  </a:ext>
                </a:extLst>
              </a:tr>
              <a:tr h="313737">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r>
                        <a:rPr lang="en-US" sz="1000" b="0" dirty="0">
                          <a:latin typeface="Arial Narrow"/>
                          <a:cs typeface="Arial Narrow"/>
                        </a:rPr>
                        <a:t>TMP </a:t>
                      </a:r>
                    </a:p>
                  </a:txBody>
                  <a:tcPr marB="91440" anchorCtr="1">
                    <a:lnL w="12700" cmpd="sng">
                      <a:solidFill>
                        <a:srgbClr val="063DE8"/>
                      </a:solidFill>
                    </a:lnL>
                    <a:lnR w="12700" cmpd="sng">
                      <a:solidFill>
                        <a:srgbClr val="063DE8"/>
                      </a:solidFill>
                    </a:lnR>
                    <a:lnT w="12700" cmpd="sng">
                      <a:solidFill>
                        <a:srgbClr val="063DE8"/>
                      </a:solidFill>
                    </a:lnT>
                    <a:lnB w="12700" cmpd="sng">
                      <a:solidFill>
                        <a:srgbClr val="063DE8"/>
                      </a:solidFill>
                    </a:lnB>
                    <a:lnTlToBr w="12700" cmpd="sng">
                      <a:noFill/>
                      <a:prstDash val="solid"/>
                    </a:lnTlToBr>
                    <a:lnBlToTr w="12700" cmpd="sng">
                      <a:noFill/>
                      <a:prstDash val="solid"/>
                    </a:lnBlToTr>
                    <a:solidFill>
                      <a:srgbClr val="618FFD">
                        <a:tint val="40000"/>
                      </a:srgbClr>
                    </a:solidFill>
                  </a:tcPr>
                </a:tc>
                <a:tc gridSpan="3">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r>
                        <a:rPr lang="en-US" sz="1000" b="0" dirty="0">
                          <a:latin typeface="Arial Narrow"/>
                          <a:cs typeface="Arial Narrow"/>
                        </a:rPr>
                        <a:t>40059</a:t>
                      </a:r>
                    </a:p>
                  </a:txBody>
                  <a:tcPr marB="91440" anchorCtr="1">
                    <a:lnL w="12700" cap="flat" cmpd="sng" algn="ctr">
                      <a:solidFill>
                        <a:srgbClr val="063DE8"/>
                      </a:solidFill>
                      <a:prstDash val="solid"/>
                      <a:round/>
                      <a:headEnd type="none" w="med" len="med"/>
                      <a:tailEnd type="none" w="med" len="med"/>
                    </a:lnL>
                    <a:lnR w="12700" cap="flat" cmpd="sng" algn="ctr">
                      <a:solidFill>
                        <a:srgbClr val="063DE8"/>
                      </a:solidFill>
                      <a:prstDash val="solid"/>
                      <a:round/>
                      <a:headEnd type="none" w="med" len="med"/>
                      <a:tailEnd type="none" w="med" len="med"/>
                    </a:lnR>
                    <a:lnT w="12700" cap="flat" cmpd="sng" algn="ctr">
                      <a:solidFill>
                        <a:srgbClr val="063DE8"/>
                      </a:solidFill>
                      <a:prstDash val="solid"/>
                      <a:round/>
                      <a:headEnd type="none" w="med" len="med"/>
                      <a:tailEnd type="none" w="med" len="med"/>
                    </a:lnT>
                    <a:lnB w="12700" cap="flat" cmpd="sng" algn="ctr">
                      <a:solidFill>
                        <a:srgbClr val="063DE8"/>
                      </a:solidFill>
                      <a:prstDash val="solid"/>
                      <a:round/>
                      <a:headEnd type="none" w="med" len="med"/>
                      <a:tailEnd type="none" w="med" len="med"/>
                    </a:lnB>
                    <a:lnTlToBr w="12700" cmpd="sng">
                      <a:noFill/>
                      <a:prstDash val="solid"/>
                    </a:lnTlToBr>
                    <a:lnBlToTr w="12700" cmpd="sng">
                      <a:noFill/>
                      <a:prstDash val="solid"/>
                    </a:lnBlToTr>
                    <a:solidFill>
                      <a:srgbClr val="618FFD">
                        <a:tint val="40000"/>
                      </a:srgbClr>
                    </a:solidFill>
                  </a:tcPr>
                </a:tc>
                <a:tc hMerge="1">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endParaRPr lang="en-US" sz="1000" dirty="0">
                        <a:latin typeface="Arial Narrow"/>
                        <a:cs typeface="Arial Narrow"/>
                      </a:endParaRPr>
                    </a:p>
                  </a:txBody>
                  <a:tcPr marB="91440" anchorCtr="1">
                    <a:lnL w="12700" cap="flat" cmpd="sng" algn="ctr">
                      <a:solidFill>
                        <a:srgbClr val="063DE8"/>
                      </a:solidFill>
                      <a:prstDash val="solid"/>
                      <a:round/>
                      <a:headEnd type="none" w="med" len="med"/>
                      <a:tailEnd type="none" w="med" len="med"/>
                    </a:lnL>
                    <a:lnR w="12700" cmpd="sng">
                      <a:solidFill>
                        <a:srgbClr val="063DE8"/>
                      </a:solidFill>
                    </a:lnR>
                    <a:lnT w="12700" cap="flat" cmpd="sng" algn="ctr">
                      <a:solidFill>
                        <a:srgbClr val="063DE8"/>
                      </a:solidFill>
                      <a:prstDash val="solid"/>
                      <a:round/>
                      <a:headEnd type="none" w="med" len="med"/>
                      <a:tailEnd type="none" w="med" len="med"/>
                    </a:lnT>
                    <a:lnB w="12700" cap="flat" cmpd="sng" algn="ctr">
                      <a:solidFill>
                        <a:srgbClr val="063DE8"/>
                      </a:solidFill>
                      <a:prstDash val="solid"/>
                      <a:round/>
                      <a:headEnd type="none" w="med" len="med"/>
                      <a:tailEnd type="none" w="med" len="med"/>
                    </a:lnB>
                    <a:lnTlToBr w="12700" cmpd="sng">
                      <a:noFill/>
                      <a:prstDash val="solid"/>
                    </a:lnTlToBr>
                    <a:lnBlToTr w="12700" cmpd="sng">
                      <a:noFill/>
                      <a:prstDash val="solid"/>
                    </a:lnBlToTr>
                    <a:solidFill>
                      <a:srgbClr val="618FFD">
                        <a:tint val="40000"/>
                      </a:srgbClr>
                    </a:solidFill>
                  </a:tcPr>
                </a:tc>
                <a:tc hMerge="1">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endParaRPr lang="en-US" sz="1000" dirty="0">
                        <a:latin typeface="Arial Narrow"/>
                        <a:cs typeface="Arial Narrow"/>
                      </a:endParaRPr>
                    </a:p>
                  </a:txBody>
                  <a:tcPr marB="91440" anchorCtr="1">
                    <a:lnL w="12700" cmpd="sng">
                      <a:solidFill>
                        <a:srgbClr val="063DE8"/>
                      </a:solidFill>
                    </a:lnL>
                    <a:lnR w="12700" cmpd="sng">
                      <a:solidFill>
                        <a:srgbClr val="063DE8"/>
                      </a:solidFill>
                    </a:lnR>
                    <a:lnT w="12700" cmpd="sng">
                      <a:solidFill>
                        <a:srgbClr val="063DE8"/>
                      </a:solidFill>
                    </a:lnT>
                    <a:lnB w="12700" cmpd="sng">
                      <a:solidFill>
                        <a:srgbClr val="063DE8"/>
                      </a:solidFill>
                    </a:lnB>
                    <a:lnTlToBr w="12700" cmpd="sng">
                      <a:noFill/>
                      <a:prstDash val="solid"/>
                    </a:lnTlToBr>
                    <a:lnBlToTr w="12700" cmpd="sng">
                      <a:noFill/>
                      <a:prstDash val="solid"/>
                    </a:lnBlToTr>
                    <a:solidFill>
                      <a:srgbClr val="618FFD">
                        <a:tint val="40000"/>
                      </a:srgbClr>
                    </a:solidFill>
                  </a:tcPr>
                </a:tc>
                <a:extLst>
                  <a:ext uri="{0D108BD9-81ED-4DB2-BD59-A6C34878D82A}">
                    <a16:rowId xmlns:a16="http://schemas.microsoft.com/office/drawing/2014/main" val="10003"/>
                  </a:ext>
                </a:extLst>
              </a:tr>
              <a:tr h="426021">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lnSpc>
                          <a:spcPct val="70000"/>
                        </a:lnSpc>
                      </a:pPr>
                      <a:endParaRPr lang="en-US" sz="1200" b="1" dirty="0">
                        <a:latin typeface="Arial Narrow"/>
                        <a:cs typeface="Arial Narrow"/>
                      </a:endParaRPr>
                    </a:p>
                    <a:p>
                      <a:pPr algn="ctr">
                        <a:lnSpc>
                          <a:spcPct val="70000"/>
                        </a:lnSpc>
                      </a:pPr>
                      <a:r>
                        <a:rPr lang="en-US" sz="1200" b="1" dirty="0">
                          <a:latin typeface="Arial Narrow"/>
                          <a:cs typeface="Arial Narrow"/>
                        </a:rPr>
                        <a:t>PCT</a:t>
                      </a:r>
                    </a:p>
                  </a:txBody>
                  <a:tcPr marB="91440" anchorCtr="1">
                    <a:lnL w="12700" cmpd="sng">
                      <a:solidFill>
                        <a:srgbClr val="063DE8"/>
                      </a:solidFill>
                    </a:lnL>
                    <a:lnR w="12700" cap="flat" cmpd="sng" algn="ctr">
                      <a:solidFill>
                        <a:srgbClr val="063DE8"/>
                      </a:solidFill>
                      <a:prstDash val="solid"/>
                      <a:round/>
                      <a:headEnd type="none" w="med" len="med"/>
                      <a:tailEnd type="none" w="med" len="med"/>
                    </a:lnR>
                    <a:lnT w="12700" cap="flat" cmpd="sng" algn="ctr">
                      <a:solidFill>
                        <a:srgbClr val="063DE8"/>
                      </a:solidFill>
                      <a:prstDash val="solid"/>
                      <a:round/>
                      <a:headEnd type="none" w="med" len="med"/>
                      <a:tailEnd type="none" w="med" len="med"/>
                    </a:lnT>
                    <a:lnB w="12700" cap="flat" cmpd="sng" algn="ctr">
                      <a:solidFill>
                        <a:srgbClr val="063DE8"/>
                      </a:solidFill>
                      <a:prstDash val="solid"/>
                      <a:round/>
                      <a:headEnd type="none" w="med" len="med"/>
                      <a:tailEnd type="none" w="med" len="med"/>
                    </a:lnB>
                    <a:lnTlToBr w="12700" cmpd="sng">
                      <a:noFill/>
                      <a:prstDash val="solid"/>
                    </a:lnTlToBr>
                    <a:lnBlToTr w="12700" cmpd="sng">
                      <a:noFill/>
                      <a:prstDash val="solid"/>
                    </a:lnBlToTr>
                    <a:solidFill>
                      <a:srgbClr val="BCFFBC"/>
                    </a:solidFill>
                  </a:tcPr>
                </a:tc>
                <a:tc gridSpan="3">
                  <a:txBody>
                    <a:bodyPr/>
                    <a:lstStyle/>
                    <a:p>
                      <a:pPr algn="ctr">
                        <a:lnSpc>
                          <a:spcPct val="70000"/>
                        </a:lnSpc>
                      </a:pPr>
                      <a:r>
                        <a:rPr lang="en-US" sz="1200" b="1" dirty="0">
                          <a:latin typeface="Arial Narrow"/>
                          <a:cs typeface="Arial Narrow"/>
                        </a:rPr>
                        <a:t>90%</a:t>
                      </a:r>
                    </a:p>
                  </a:txBody>
                  <a:tcPr marT="91440" marB="91440" anchor="ctr">
                    <a:lnL w="12700" cap="flat" cmpd="sng" algn="ctr">
                      <a:solidFill>
                        <a:srgbClr val="063DE8"/>
                      </a:solidFill>
                      <a:prstDash val="solid"/>
                      <a:round/>
                      <a:headEnd type="none" w="med" len="med"/>
                      <a:tailEnd type="none" w="med" len="med"/>
                    </a:lnL>
                    <a:lnR w="12700" cap="flat" cmpd="sng" algn="ctr">
                      <a:solidFill>
                        <a:srgbClr val="063DE8"/>
                      </a:solidFill>
                      <a:prstDash val="solid"/>
                      <a:round/>
                      <a:headEnd type="none" w="med" len="med"/>
                      <a:tailEnd type="none" w="med" len="med"/>
                    </a:lnR>
                    <a:lnT w="12700" cap="flat" cmpd="sng" algn="ctr">
                      <a:solidFill>
                        <a:srgbClr val="063DE8"/>
                      </a:solidFill>
                      <a:prstDash val="solid"/>
                      <a:round/>
                      <a:headEnd type="none" w="med" len="med"/>
                      <a:tailEnd type="none" w="med" len="med"/>
                    </a:lnT>
                    <a:lnB w="12700" cap="flat" cmpd="sng" algn="ctr">
                      <a:solidFill>
                        <a:srgbClr val="063DE8"/>
                      </a:solidFill>
                      <a:prstDash val="solid"/>
                      <a:round/>
                      <a:headEnd type="none" w="med" len="med"/>
                      <a:tailEnd type="none" w="med" len="med"/>
                    </a:lnB>
                    <a:lnTlToBr w="12700" cmpd="sng">
                      <a:noFill/>
                      <a:prstDash val="solid"/>
                    </a:lnTlToBr>
                    <a:lnBlToTr w="12700" cmpd="sng">
                      <a:noFill/>
                      <a:prstDash val="solid"/>
                    </a:lnBlToTr>
                    <a:solidFill>
                      <a:srgbClr val="BCFFBC"/>
                    </a:solidFill>
                  </a:tcPr>
                </a:tc>
                <a:tc hMerge="1">
                  <a:txBody>
                    <a:bodyPr/>
                    <a:lstStyle/>
                    <a:p>
                      <a:pPr algn="ctr">
                        <a:lnSpc>
                          <a:spcPct val="70000"/>
                        </a:lnSpc>
                      </a:pPr>
                      <a:endParaRPr lang="en-US" sz="1000" dirty="0">
                        <a:latin typeface="Arial Narrow"/>
                        <a:cs typeface="Arial Narrow"/>
                      </a:endParaRPr>
                    </a:p>
                  </a:txBody>
                  <a:tcPr marT="91440" marB="91440" anchor="ctr">
                    <a:lnL w="12700" cap="flat" cmpd="sng" algn="ctr">
                      <a:solidFill>
                        <a:srgbClr val="063DE8"/>
                      </a:solidFill>
                      <a:prstDash val="solid"/>
                      <a:round/>
                      <a:headEnd type="none" w="med" len="med"/>
                      <a:tailEnd type="none" w="med" len="med"/>
                    </a:lnL>
                    <a:lnR w="12700" cap="flat" cmpd="sng" algn="ctr">
                      <a:solidFill>
                        <a:srgbClr val="063DE8"/>
                      </a:solidFill>
                      <a:prstDash val="solid"/>
                      <a:round/>
                      <a:headEnd type="none" w="med" len="med"/>
                      <a:tailEnd type="none" w="med" len="med"/>
                    </a:lnR>
                    <a:lnT w="12700" cap="flat" cmpd="sng" algn="ctr">
                      <a:solidFill>
                        <a:srgbClr val="063DE8"/>
                      </a:solidFill>
                      <a:prstDash val="solid"/>
                      <a:round/>
                      <a:headEnd type="none" w="med" len="med"/>
                      <a:tailEnd type="none" w="med" len="med"/>
                    </a:lnT>
                    <a:lnB w="12700" cap="flat" cmpd="sng" algn="ctr">
                      <a:solidFill>
                        <a:srgbClr val="063DE8"/>
                      </a:solidFill>
                      <a:prstDash val="solid"/>
                      <a:round/>
                      <a:headEnd type="none" w="med" len="med"/>
                      <a:tailEnd type="none" w="med" len="med"/>
                    </a:lnB>
                    <a:lnTlToBr w="12700" cmpd="sng">
                      <a:noFill/>
                      <a:prstDash val="solid"/>
                    </a:lnTlToBr>
                    <a:lnBlToTr w="12700" cmpd="sng">
                      <a:noFill/>
                      <a:prstDash val="solid"/>
                    </a:lnBlToTr>
                    <a:solidFill>
                      <a:srgbClr val="BCFFBC"/>
                    </a:solidFill>
                  </a:tcPr>
                </a:tc>
                <a:tc hMerge="1">
                  <a:txBody>
                    <a:bodyPr/>
                    <a:lstStyle/>
                    <a:p>
                      <a:pPr algn="ctr">
                        <a:lnSpc>
                          <a:spcPct val="70000"/>
                        </a:lnSpc>
                      </a:pPr>
                      <a:endParaRPr lang="en-US" sz="1000" dirty="0">
                        <a:latin typeface="Arial Narrow"/>
                        <a:cs typeface="Arial Narrow"/>
                      </a:endParaRPr>
                    </a:p>
                  </a:txBody>
                  <a:tcPr marT="91440" marB="91440" anchor="ctr">
                    <a:lnL w="12700" cap="flat" cmpd="sng" algn="ctr">
                      <a:solidFill>
                        <a:srgbClr val="063DE8"/>
                      </a:solidFill>
                      <a:prstDash val="solid"/>
                      <a:round/>
                      <a:headEnd type="none" w="med" len="med"/>
                      <a:tailEnd type="none" w="med" len="med"/>
                    </a:lnL>
                    <a:lnR w="12700" cmpd="sng">
                      <a:solidFill>
                        <a:srgbClr val="063DE8"/>
                      </a:solidFill>
                    </a:lnR>
                    <a:lnT w="12700" cap="flat" cmpd="sng" algn="ctr">
                      <a:solidFill>
                        <a:srgbClr val="063DE8"/>
                      </a:solidFill>
                      <a:prstDash val="solid"/>
                      <a:round/>
                      <a:headEnd type="none" w="med" len="med"/>
                      <a:tailEnd type="none" w="med" len="med"/>
                    </a:lnT>
                    <a:lnB w="12700" cmpd="sng">
                      <a:solidFill>
                        <a:srgbClr val="063DE8"/>
                      </a:solidFill>
                    </a:lnB>
                    <a:lnTlToBr w="12700" cmpd="sng">
                      <a:noFill/>
                      <a:prstDash val="solid"/>
                    </a:lnTlToBr>
                    <a:lnBlToTr w="12700" cmpd="sng">
                      <a:noFill/>
                      <a:prstDash val="solid"/>
                    </a:lnBlToTr>
                    <a:solidFill>
                      <a:srgbClr val="BCFFBC"/>
                    </a:solidFill>
                  </a:tcPr>
                </a:tc>
                <a:extLst>
                  <a:ext uri="{0D108BD9-81ED-4DB2-BD59-A6C34878D82A}">
                    <a16:rowId xmlns:a16="http://schemas.microsoft.com/office/drawing/2014/main" val="10004"/>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1840596486"/>
              </p:ext>
            </p:extLst>
          </p:nvPr>
        </p:nvGraphicFramePr>
        <p:xfrm>
          <a:off x="4018849" y="5154788"/>
          <a:ext cx="3534263" cy="1370203"/>
        </p:xfrm>
        <a:graphic>
          <a:graphicData uri="http://schemas.openxmlformats.org/drawingml/2006/table">
            <a:tbl>
              <a:tblPr firstRow="1" bandRow="1"/>
              <a:tblGrid>
                <a:gridCol w="723615">
                  <a:extLst>
                    <a:ext uri="{9D8B030D-6E8A-4147-A177-3AD203B41FA5}">
                      <a16:colId xmlns:a16="http://schemas.microsoft.com/office/drawing/2014/main" val="20000"/>
                    </a:ext>
                  </a:extLst>
                </a:gridCol>
                <a:gridCol w="1052114">
                  <a:extLst>
                    <a:ext uri="{9D8B030D-6E8A-4147-A177-3AD203B41FA5}">
                      <a16:colId xmlns:a16="http://schemas.microsoft.com/office/drawing/2014/main" val="20002"/>
                    </a:ext>
                  </a:extLst>
                </a:gridCol>
                <a:gridCol w="1018576">
                  <a:extLst>
                    <a:ext uri="{9D8B030D-6E8A-4147-A177-3AD203B41FA5}">
                      <a16:colId xmlns:a16="http://schemas.microsoft.com/office/drawing/2014/main" val="20008"/>
                    </a:ext>
                  </a:extLst>
                </a:gridCol>
                <a:gridCol w="739958">
                  <a:extLst>
                    <a:ext uri="{9D8B030D-6E8A-4147-A177-3AD203B41FA5}">
                      <a16:colId xmlns:a16="http://schemas.microsoft.com/office/drawing/2014/main" val="20009"/>
                    </a:ext>
                  </a:extLst>
                </a:gridCol>
              </a:tblGrid>
              <a:tr h="331541">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9pPr>
                    </a:lstStyle>
                    <a:p>
                      <a:pPr algn="ctr"/>
                      <a:r>
                        <a:rPr lang="en-US" sz="1000" b="1" dirty="0">
                          <a:solidFill>
                            <a:schemeClr val="tx1"/>
                          </a:solidFill>
                          <a:latin typeface="Arial Narrow"/>
                          <a:cs typeface="Arial Narrow"/>
                        </a:rPr>
                        <a:t>No. of Pixels</a:t>
                      </a:r>
                    </a:p>
                  </a:txBody>
                  <a:tcPr>
                    <a:lnL w="12700" cmpd="sng">
                      <a:solidFill>
                        <a:srgbClr val="063DE8"/>
                      </a:solidFill>
                    </a:lnL>
                    <a:lnR w="12700" cmpd="sng">
                      <a:solidFill>
                        <a:srgbClr val="063DE8"/>
                      </a:solidFill>
                    </a:lnR>
                    <a:lnT w="12700" cmpd="sng">
                      <a:solidFill>
                        <a:srgbClr val="063DE8"/>
                      </a:solidFill>
                    </a:lnT>
                    <a:lnB w="38100" cmpd="sng">
                      <a:solidFill>
                        <a:srgbClr val="063DE8"/>
                      </a:solidFill>
                    </a:lnB>
                    <a:lnTlToBr w="12700" cmpd="sng">
                      <a:noFill/>
                      <a:prstDash val="solid"/>
                    </a:lnTlToBr>
                    <a:lnBlToTr w="12700" cmpd="sng">
                      <a:noFill/>
                      <a:prstDash val="solid"/>
                    </a:lnBlToTr>
                    <a:solidFill>
                      <a:schemeClr val="accent2">
                        <a:lumMod val="20000"/>
                        <a:lumOff val="80000"/>
                      </a:schemeClr>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9pPr>
                    </a:lstStyle>
                    <a:p>
                      <a:pPr algn="ctr"/>
                      <a:r>
                        <a:rPr lang="en-US" sz="1000" dirty="0">
                          <a:solidFill>
                            <a:schemeClr val="tx1"/>
                          </a:solidFill>
                          <a:latin typeface="Arial Narrow"/>
                          <a:cs typeface="Arial Narrow"/>
                        </a:rPr>
                        <a:t>Water</a:t>
                      </a:r>
                    </a:p>
                  </a:txBody>
                  <a:tcPr>
                    <a:lnL w="12700" cap="flat" cmpd="sng" algn="ctr">
                      <a:solidFill>
                        <a:srgbClr val="063DE8"/>
                      </a:solidFill>
                      <a:prstDash val="solid"/>
                      <a:round/>
                      <a:headEnd type="none" w="med" len="med"/>
                      <a:tailEnd type="none" w="med" len="med"/>
                    </a:lnL>
                    <a:lnR w="12700" cmpd="sng">
                      <a:solidFill>
                        <a:srgbClr val="063DE8"/>
                      </a:solidFill>
                    </a:lnR>
                    <a:lnT w="12700" cmpd="sng">
                      <a:solidFill>
                        <a:srgbClr val="063DE8"/>
                      </a:solidFill>
                    </a:lnT>
                    <a:lnB w="38100" cap="flat" cmpd="sng" algn="ctr">
                      <a:solidFill>
                        <a:srgbClr val="063DE8"/>
                      </a:solidFill>
                      <a:prstDash val="solid"/>
                      <a:round/>
                      <a:headEnd type="none" w="med" len="med"/>
                      <a:tailEnd type="none" w="med" len="med"/>
                    </a:lnB>
                    <a:lnTlToBr w="12700" cmpd="sng">
                      <a:noFill/>
                      <a:prstDash val="solid"/>
                    </a:lnTlToBr>
                    <a:lnBlToTr w="12700" cmpd="sng">
                      <a:noFill/>
                      <a:prstDash val="solid"/>
                    </a:lnBlToTr>
                    <a:solidFill>
                      <a:srgbClr val="B7C6FE"/>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9pPr>
                    </a:lstStyle>
                    <a:p>
                      <a:pPr algn="ctr"/>
                      <a:r>
                        <a:rPr lang="en-US" sz="1000" dirty="0">
                          <a:solidFill>
                            <a:schemeClr val="tx1"/>
                          </a:solidFill>
                          <a:latin typeface="Arial Narrow"/>
                          <a:cs typeface="Arial Narrow"/>
                        </a:rPr>
                        <a:t>New/Young Ice</a:t>
                      </a:r>
                    </a:p>
                    <a:p>
                      <a:pPr algn="ctr"/>
                      <a:r>
                        <a:rPr lang="en-US" sz="1000" dirty="0">
                          <a:solidFill>
                            <a:schemeClr val="tx1"/>
                          </a:solidFill>
                          <a:latin typeface="Arial Narrow"/>
                          <a:cs typeface="Arial Narrow"/>
                        </a:rPr>
                        <a:t>(&lt; 0.30 m)</a:t>
                      </a:r>
                    </a:p>
                  </a:txBody>
                  <a:tcPr>
                    <a:lnL w="12700" cap="flat" cmpd="sng" algn="ctr">
                      <a:solidFill>
                        <a:srgbClr val="063DE8"/>
                      </a:solidFill>
                      <a:prstDash val="solid"/>
                      <a:round/>
                      <a:headEnd type="none" w="med" len="med"/>
                      <a:tailEnd type="none" w="med" len="med"/>
                    </a:lnL>
                    <a:lnR w="12700" cmpd="sng">
                      <a:solidFill>
                        <a:srgbClr val="063DE8"/>
                      </a:solidFill>
                    </a:lnR>
                    <a:lnT w="12700" cmpd="sng">
                      <a:solidFill>
                        <a:srgbClr val="063DE8"/>
                      </a:solidFill>
                    </a:lnT>
                    <a:lnB w="38100" cap="flat" cmpd="sng" algn="ctr">
                      <a:solidFill>
                        <a:srgbClr val="063DE8"/>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9pPr>
                    </a:lstStyle>
                    <a:p>
                      <a:pPr algn="ctr"/>
                      <a:r>
                        <a:rPr lang="en-US" sz="1000" baseline="0" dirty="0">
                          <a:solidFill>
                            <a:schemeClr val="tx1"/>
                          </a:solidFill>
                          <a:latin typeface="Arial Narrow"/>
                          <a:cs typeface="Arial Narrow"/>
                        </a:rPr>
                        <a:t>Other ice</a:t>
                      </a:r>
                    </a:p>
                    <a:p>
                      <a:pPr algn="ctr"/>
                      <a:r>
                        <a:rPr lang="en-US" sz="1000" baseline="0" dirty="0">
                          <a:solidFill>
                            <a:schemeClr val="tx1"/>
                          </a:solidFill>
                          <a:latin typeface="Arial Narrow"/>
                          <a:cs typeface="Arial Narrow"/>
                        </a:rPr>
                        <a:t>(&gt;= 0.30 m)</a:t>
                      </a:r>
                      <a:endParaRPr lang="en-US" sz="1000" dirty="0">
                        <a:solidFill>
                          <a:schemeClr val="tx1"/>
                        </a:solidFill>
                        <a:latin typeface="Arial Narrow"/>
                        <a:cs typeface="Arial Narrow"/>
                      </a:endParaRPr>
                    </a:p>
                  </a:txBody>
                  <a:tcPr>
                    <a:lnL w="12700" cmpd="sng">
                      <a:solidFill>
                        <a:srgbClr val="063DE8"/>
                      </a:solidFill>
                    </a:lnL>
                    <a:lnR w="12700" cmpd="sng">
                      <a:solidFill>
                        <a:srgbClr val="063DE8"/>
                      </a:solidFill>
                    </a:lnR>
                    <a:lnT w="12700" cmpd="sng">
                      <a:solidFill>
                        <a:srgbClr val="063DE8"/>
                      </a:solidFill>
                    </a:lnT>
                    <a:lnB w="38100" cmpd="sng">
                      <a:solidFill>
                        <a:srgbClr val="063DE8"/>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r h="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r>
                        <a:rPr lang="en-US" sz="1000" dirty="0">
                          <a:latin typeface="Arial Narrow"/>
                          <a:cs typeface="Arial Narrow"/>
                        </a:rPr>
                        <a:t>CTP</a:t>
                      </a:r>
                    </a:p>
                  </a:txBody>
                  <a:tcPr marB="91440" anchorCtr="1">
                    <a:lnL w="12700" cmpd="sng">
                      <a:solidFill>
                        <a:srgbClr val="063DE8"/>
                      </a:solidFill>
                    </a:lnL>
                    <a:lnR w="12700" cap="flat" cmpd="sng" algn="ctr">
                      <a:solidFill>
                        <a:srgbClr val="063DE8"/>
                      </a:solidFill>
                      <a:prstDash val="solid"/>
                      <a:round/>
                      <a:headEnd type="none" w="med" len="med"/>
                      <a:tailEnd type="none" w="med" len="med"/>
                    </a:lnR>
                    <a:lnT w="38100" cap="flat" cmpd="sng" algn="ctr">
                      <a:solidFill>
                        <a:srgbClr val="063DE8"/>
                      </a:solidFill>
                      <a:prstDash val="solid"/>
                      <a:round/>
                      <a:headEnd type="none" w="med" len="med"/>
                      <a:tailEnd type="none" w="med" len="med"/>
                    </a:lnT>
                    <a:lnB w="12700" cmpd="sng">
                      <a:solidFill>
                        <a:srgbClr val="063DE8"/>
                      </a:solidFill>
                    </a:lnB>
                    <a:lnTlToBr w="12700" cmpd="sng">
                      <a:noFill/>
                      <a:prstDash val="solid"/>
                    </a:lnTlToBr>
                    <a:lnBlToTr w="12700" cmpd="sng">
                      <a:noFill/>
                      <a:prstDash val="solid"/>
                    </a:lnBlToTr>
                    <a:solidFill>
                      <a:srgbClr val="618FFD">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00" dirty="0">
                          <a:latin typeface="Arial Narrow"/>
                          <a:cs typeface="Arial Narrow"/>
                        </a:rPr>
                        <a:t>19228</a:t>
                      </a:r>
                    </a:p>
                  </a:txBody>
                  <a:tcPr marB="91440" anchorCtr="1">
                    <a:lnL w="12700" cap="flat" cmpd="sng" algn="ctr">
                      <a:solidFill>
                        <a:srgbClr val="063DE8"/>
                      </a:solidFill>
                      <a:prstDash val="solid"/>
                      <a:round/>
                      <a:headEnd type="none" w="med" len="med"/>
                      <a:tailEnd type="none" w="med" len="med"/>
                    </a:lnL>
                    <a:lnR w="12700" cap="flat" cmpd="sng" algn="ctr">
                      <a:solidFill>
                        <a:srgbClr val="063DE8"/>
                      </a:solidFill>
                      <a:prstDash val="solid"/>
                      <a:round/>
                      <a:headEnd type="none" w="med" len="med"/>
                      <a:tailEnd type="none" w="med" len="med"/>
                    </a:lnR>
                    <a:lnT w="38100" cap="flat" cmpd="sng" algn="ctr">
                      <a:solidFill>
                        <a:srgbClr val="063DE8"/>
                      </a:solidFill>
                      <a:prstDash val="solid"/>
                      <a:round/>
                      <a:headEnd type="none" w="med" len="med"/>
                      <a:tailEnd type="none" w="med" len="med"/>
                    </a:lnT>
                    <a:lnB w="12700" cap="flat" cmpd="sng" algn="ctr">
                      <a:solidFill>
                        <a:srgbClr val="063DE8"/>
                      </a:solidFill>
                      <a:prstDash val="solid"/>
                      <a:round/>
                      <a:headEnd type="none" w="med" len="med"/>
                      <a:tailEnd type="none" w="med" len="med"/>
                    </a:lnB>
                    <a:lnTlToBr w="12700" cmpd="sng">
                      <a:noFill/>
                      <a:prstDash val="solid"/>
                    </a:lnTlToBr>
                    <a:lnBlToTr w="12700" cmpd="sng">
                      <a:noFill/>
                      <a:prstDash val="solid"/>
                    </a:lnBlToTr>
                    <a:solidFill>
                      <a:srgbClr val="618FFD">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r>
                        <a:rPr lang="en-US" sz="1000" dirty="0">
                          <a:latin typeface="Arial Narrow"/>
                          <a:cs typeface="Arial Narrow"/>
                        </a:rPr>
                        <a:t>273</a:t>
                      </a:r>
                    </a:p>
                  </a:txBody>
                  <a:tcPr marB="91440" anchorCtr="1">
                    <a:lnL w="12700" cap="flat" cmpd="sng" algn="ctr">
                      <a:solidFill>
                        <a:srgbClr val="063DE8"/>
                      </a:solidFill>
                      <a:prstDash val="solid"/>
                      <a:round/>
                      <a:headEnd type="none" w="med" len="med"/>
                      <a:tailEnd type="none" w="med" len="med"/>
                    </a:lnL>
                    <a:lnR w="12700" cap="flat" cmpd="sng" algn="ctr">
                      <a:solidFill>
                        <a:srgbClr val="063DE8"/>
                      </a:solidFill>
                      <a:prstDash val="solid"/>
                      <a:round/>
                      <a:headEnd type="none" w="med" len="med"/>
                      <a:tailEnd type="none" w="med" len="med"/>
                    </a:lnR>
                    <a:lnT w="38100" cap="flat" cmpd="sng" algn="ctr">
                      <a:solidFill>
                        <a:srgbClr val="063DE8"/>
                      </a:solidFill>
                      <a:prstDash val="solid"/>
                      <a:round/>
                      <a:headEnd type="none" w="med" len="med"/>
                      <a:tailEnd type="none" w="med" len="med"/>
                    </a:lnT>
                    <a:lnB w="12700" cap="flat" cmpd="sng" algn="ctr">
                      <a:solidFill>
                        <a:srgbClr val="063DE8"/>
                      </a:solidFill>
                      <a:prstDash val="solid"/>
                      <a:round/>
                      <a:headEnd type="none" w="med" len="med"/>
                      <a:tailEnd type="none" w="med" len="med"/>
                    </a:lnB>
                    <a:lnTlToBr w="12700" cmpd="sng">
                      <a:noFill/>
                      <a:prstDash val="solid"/>
                    </a:lnTlToBr>
                    <a:lnBlToTr w="12700" cmpd="sng">
                      <a:noFill/>
                      <a:prstDash val="solid"/>
                    </a:lnBlToTr>
                    <a:solidFill>
                      <a:srgbClr val="618FFD">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r>
                        <a:rPr lang="en-US" sz="1000" dirty="0">
                          <a:latin typeface="Arial Narrow"/>
                          <a:cs typeface="Arial Narrow"/>
                        </a:rPr>
                        <a:t>17156</a:t>
                      </a:r>
                    </a:p>
                  </a:txBody>
                  <a:tcPr marB="91440" anchorCtr="1">
                    <a:lnL w="12700" cap="flat" cmpd="sng" algn="ctr">
                      <a:solidFill>
                        <a:srgbClr val="063DE8"/>
                      </a:solidFill>
                      <a:prstDash val="solid"/>
                      <a:round/>
                      <a:headEnd type="none" w="med" len="med"/>
                      <a:tailEnd type="none" w="med" len="med"/>
                    </a:lnL>
                    <a:lnR w="12700" cmpd="sng">
                      <a:solidFill>
                        <a:srgbClr val="063DE8"/>
                      </a:solidFill>
                    </a:lnR>
                    <a:lnT w="38100" cap="flat" cmpd="sng" algn="ctr">
                      <a:solidFill>
                        <a:srgbClr val="063DE8"/>
                      </a:solidFill>
                      <a:prstDash val="solid"/>
                      <a:round/>
                      <a:headEnd type="none" w="med" len="med"/>
                      <a:tailEnd type="none" w="med" len="med"/>
                    </a:lnT>
                    <a:lnB w="12700" cmpd="sng">
                      <a:solidFill>
                        <a:srgbClr val="063DE8"/>
                      </a:solidFill>
                    </a:lnB>
                    <a:lnTlToBr w="12700" cmpd="sng">
                      <a:noFill/>
                      <a:prstDash val="solid"/>
                    </a:lnTlToBr>
                    <a:lnBlToTr w="12700" cmpd="sng">
                      <a:noFill/>
                      <a:prstDash val="solid"/>
                    </a:lnBlToTr>
                    <a:solidFill>
                      <a:srgbClr val="618FFD">
                        <a:tint val="20000"/>
                      </a:srgbClr>
                    </a:solidFill>
                  </a:tcPr>
                </a:tc>
                <a:extLst>
                  <a:ext uri="{0D108BD9-81ED-4DB2-BD59-A6C34878D82A}">
                    <a16:rowId xmlns:a16="http://schemas.microsoft.com/office/drawing/2014/main" val="10002"/>
                  </a:ext>
                </a:extLst>
              </a:tr>
              <a:tr h="286701">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r>
                        <a:rPr lang="en-US" sz="1000" dirty="0">
                          <a:latin typeface="Arial Narrow"/>
                          <a:cs typeface="Arial Narrow"/>
                        </a:rPr>
                        <a:t>TMP </a:t>
                      </a:r>
                    </a:p>
                  </a:txBody>
                  <a:tcPr marB="91440" anchorCtr="1">
                    <a:lnL w="12700" cmpd="sng">
                      <a:solidFill>
                        <a:srgbClr val="063DE8"/>
                      </a:solidFill>
                    </a:lnL>
                    <a:lnR w="12700" cmpd="sng">
                      <a:solidFill>
                        <a:srgbClr val="063DE8"/>
                      </a:solidFill>
                    </a:lnR>
                    <a:lnT w="12700" cmpd="sng">
                      <a:solidFill>
                        <a:srgbClr val="063DE8"/>
                      </a:solidFill>
                    </a:lnT>
                    <a:lnB w="12700" cmpd="sng">
                      <a:solidFill>
                        <a:srgbClr val="063DE8"/>
                      </a:solidFill>
                    </a:lnB>
                    <a:lnTlToBr w="12700" cmpd="sng">
                      <a:noFill/>
                      <a:prstDash val="solid"/>
                    </a:lnTlToBr>
                    <a:lnBlToTr w="12700" cmpd="sng">
                      <a:noFill/>
                      <a:prstDash val="solid"/>
                    </a:lnBlToTr>
                    <a:solidFill>
                      <a:srgbClr val="618FFD">
                        <a:tint val="40000"/>
                      </a:srgbClr>
                    </a:solidFill>
                  </a:tcPr>
                </a:tc>
                <a:tc gridSpan="3">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r>
                        <a:rPr lang="en-US" sz="1000" dirty="0">
                          <a:latin typeface="Arial Narrow"/>
                          <a:cs typeface="Arial Narrow"/>
                        </a:rPr>
                        <a:t>39962</a:t>
                      </a:r>
                    </a:p>
                  </a:txBody>
                  <a:tcPr marB="91440" anchorCtr="1">
                    <a:lnL w="12700" cap="flat" cmpd="sng" algn="ctr">
                      <a:solidFill>
                        <a:srgbClr val="063DE8"/>
                      </a:solidFill>
                      <a:prstDash val="solid"/>
                      <a:round/>
                      <a:headEnd type="none" w="med" len="med"/>
                      <a:tailEnd type="none" w="med" len="med"/>
                    </a:lnL>
                    <a:lnR w="12700" cap="flat" cmpd="sng" algn="ctr">
                      <a:solidFill>
                        <a:srgbClr val="063DE8"/>
                      </a:solidFill>
                      <a:prstDash val="solid"/>
                      <a:round/>
                      <a:headEnd type="none" w="med" len="med"/>
                      <a:tailEnd type="none" w="med" len="med"/>
                    </a:lnR>
                    <a:lnT w="12700" cap="flat" cmpd="sng" algn="ctr">
                      <a:solidFill>
                        <a:srgbClr val="063DE8"/>
                      </a:solidFill>
                      <a:prstDash val="solid"/>
                      <a:round/>
                      <a:headEnd type="none" w="med" len="med"/>
                      <a:tailEnd type="none" w="med" len="med"/>
                    </a:lnT>
                    <a:lnB w="12700" cap="flat" cmpd="sng" algn="ctr">
                      <a:solidFill>
                        <a:srgbClr val="063DE8"/>
                      </a:solidFill>
                      <a:prstDash val="solid"/>
                      <a:round/>
                      <a:headEnd type="none" w="med" len="med"/>
                      <a:tailEnd type="none" w="med" len="med"/>
                    </a:lnB>
                    <a:lnTlToBr w="12700" cmpd="sng">
                      <a:noFill/>
                      <a:prstDash val="solid"/>
                    </a:lnTlToBr>
                    <a:lnBlToTr w="12700" cmpd="sng">
                      <a:noFill/>
                      <a:prstDash val="solid"/>
                    </a:lnBlToTr>
                    <a:solidFill>
                      <a:srgbClr val="618FFD">
                        <a:tint val="40000"/>
                      </a:srgbClr>
                    </a:solidFill>
                  </a:tcPr>
                </a:tc>
                <a:tc hMerge="1">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endParaRPr lang="en-US" sz="1000" dirty="0">
                        <a:latin typeface="Arial Narrow"/>
                        <a:cs typeface="Arial Narrow"/>
                      </a:endParaRPr>
                    </a:p>
                  </a:txBody>
                  <a:tcPr marB="91440" anchorCtr="1">
                    <a:lnL w="12700" cap="flat" cmpd="sng" algn="ctr">
                      <a:solidFill>
                        <a:srgbClr val="063DE8"/>
                      </a:solidFill>
                      <a:prstDash val="solid"/>
                      <a:round/>
                      <a:headEnd type="none" w="med" len="med"/>
                      <a:tailEnd type="none" w="med" len="med"/>
                    </a:lnL>
                    <a:lnR w="12700" cmpd="sng">
                      <a:solidFill>
                        <a:srgbClr val="063DE8"/>
                      </a:solidFill>
                    </a:lnR>
                    <a:lnT w="12700" cap="flat" cmpd="sng" algn="ctr">
                      <a:solidFill>
                        <a:srgbClr val="063DE8"/>
                      </a:solidFill>
                      <a:prstDash val="solid"/>
                      <a:round/>
                      <a:headEnd type="none" w="med" len="med"/>
                      <a:tailEnd type="none" w="med" len="med"/>
                    </a:lnT>
                    <a:lnB w="12700" cap="flat" cmpd="sng" algn="ctr">
                      <a:solidFill>
                        <a:srgbClr val="063DE8"/>
                      </a:solidFill>
                      <a:prstDash val="solid"/>
                      <a:round/>
                      <a:headEnd type="none" w="med" len="med"/>
                      <a:tailEnd type="none" w="med" len="med"/>
                    </a:lnB>
                    <a:lnTlToBr w="12700" cmpd="sng">
                      <a:noFill/>
                      <a:prstDash val="solid"/>
                    </a:lnTlToBr>
                    <a:lnBlToTr w="12700" cmpd="sng">
                      <a:noFill/>
                      <a:prstDash val="solid"/>
                    </a:lnBlToTr>
                    <a:solidFill>
                      <a:srgbClr val="618FFD">
                        <a:tint val="40000"/>
                      </a:srgbClr>
                    </a:solidFill>
                  </a:tcPr>
                </a:tc>
                <a:tc hMerge="1">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endParaRPr lang="en-US" sz="1000" dirty="0">
                        <a:latin typeface="Arial Narrow"/>
                        <a:cs typeface="Arial Narrow"/>
                      </a:endParaRPr>
                    </a:p>
                  </a:txBody>
                  <a:tcPr marB="91440" anchorCtr="1">
                    <a:lnL w="12700" cmpd="sng">
                      <a:solidFill>
                        <a:srgbClr val="063DE8"/>
                      </a:solidFill>
                    </a:lnL>
                    <a:lnR w="12700" cmpd="sng">
                      <a:solidFill>
                        <a:srgbClr val="063DE8"/>
                      </a:solidFill>
                    </a:lnR>
                    <a:lnT w="12700" cmpd="sng">
                      <a:solidFill>
                        <a:srgbClr val="063DE8"/>
                      </a:solidFill>
                    </a:lnT>
                    <a:lnB w="12700" cmpd="sng">
                      <a:solidFill>
                        <a:srgbClr val="063DE8"/>
                      </a:solidFill>
                    </a:lnB>
                    <a:lnTlToBr w="12700" cmpd="sng">
                      <a:noFill/>
                      <a:prstDash val="solid"/>
                    </a:lnTlToBr>
                    <a:lnBlToTr w="12700" cmpd="sng">
                      <a:noFill/>
                      <a:prstDash val="solid"/>
                    </a:lnBlToTr>
                    <a:solidFill>
                      <a:srgbClr val="618FFD">
                        <a:tint val="40000"/>
                      </a:srgbClr>
                    </a:solidFill>
                  </a:tcPr>
                </a:tc>
                <a:extLst>
                  <a:ext uri="{0D108BD9-81ED-4DB2-BD59-A6C34878D82A}">
                    <a16:rowId xmlns:a16="http://schemas.microsoft.com/office/drawing/2014/main" val="10003"/>
                  </a:ext>
                </a:extLst>
              </a:tr>
              <a:tr h="392327">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lnSpc>
                          <a:spcPct val="70000"/>
                        </a:lnSpc>
                      </a:pPr>
                      <a:endParaRPr lang="en-US" sz="1200" b="1" dirty="0">
                        <a:latin typeface="Arial Narrow"/>
                        <a:cs typeface="Arial Narrow"/>
                      </a:endParaRPr>
                    </a:p>
                    <a:p>
                      <a:pPr algn="ctr">
                        <a:lnSpc>
                          <a:spcPct val="70000"/>
                        </a:lnSpc>
                      </a:pPr>
                      <a:r>
                        <a:rPr lang="en-US" sz="1200" b="1" dirty="0">
                          <a:latin typeface="Arial Narrow"/>
                          <a:cs typeface="Arial Narrow"/>
                        </a:rPr>
                        <a:t>PCT</a:t>
                      </a:r>
                    </a:p>
                  </a:txBody>
                  <a:tcPr marB="91440" anchorCtr="1">
                    <a:lnL w="12700" cmpd="sng">
                      <a:solidFill>
                        <a:srgbClr val="063DE8"/>
                      </a:solidFill>
                    </a:lnL>
                    <a:lnR w="12700" cap="flat" cmpd="sng" algn="ctr">
                      <a:solidFill>
                        <a:srgbClr val="063DE8"/>
                      </a:solidFill>
                      <a:prstDash val="solid"/>
                      <a:round/>
                      <a:headEnd type="none" w="med" len="med"/>
                      <a:tailEnd type="none" w="med" len="med"/>
                    </a:lnR>
                    <a:lnT w="12700" cap="flat" cmpd="sng" algn="ctr">
                      <a:solidFill>
                        <a:srgbClr val="063DE8"/>
                      </a:solidFill>
                      <a:prstDash val="solid"/>
                      <a:round/>
                      <a:headEnd type="none" w="med" len="med"/>
                      <a:tailEnd type="none" w="med" len="med"/>
                    </a:lnT>
                    <a:lnB w="12700" cap="flat" cmpd="sng" algn="ctr">
                      <a:solidFill>
                        <a:srgbClr val="063DE8"/>
                      </a:solidFill>
                      <a:prstDash val="solid"/>
                      <a:round/>
                      <a:headEnd type="none" w="med" len="med"/>
                      <a:tailEnd type="none" w="med" len="med"/>
                    </a:lnB>
                    <a:lnTlToBr w="12700" cmpd="sng">
                      <a:noFill/>
                      <a:prstDash val="solid"/>
                    </a:lnTlToBr>
                    <a:lnBlToTr w="12700" cmpd="sng">
                      <a:noFill/>
                      <a:prstDash val="solid"/>
                    </a:lnBlToTr>
                    <a:solidFill>
                      <a:srgbClr val="BCFFBC"/>
                    </a:solidFill>
                  </a:tcPr>
                </a:tc>
                <a:tc gridSpan="3">
                  <a:txBody>
                    <a:bodyPr/>
                    <a:lstStyle/>
                    <a:p>
                      <a:pPr algn="ctr">
                        <a:lnSpc>
                          <a:spcPct val="70000"/>
                        </a:lnSpc>
                      </a:pPr>
                      <a:r>
                        <a:rPr lang="en-US" sz="1200" b="1" dirty="0">
                          <a:latin typeface="Arial Narrow"/>
                          <a:cs typeface="Arial Narrow"/>
                        </a:rPr>
                        <a:t>92%</a:t>
                      </a:r>
                    </a:p>
                  </a:txBody>
                  <a:tcPr marT="91440" marB="91440" anchor="ctr">
                    <a:lnL w="12700" cap="flat" cmpd="sng" algn="ctr">
                      <a:solidFill>
                        <a:srgbClr val="063DE8"/>
                      </a:solidFill>
                      <a:prstDash val="solid"/>
                      <a:round/>
                      <a:headEnd type="none" w="med" len="med"/>
                      <a:tailEnd type="none" w="med" len="med"/>
                    </a:lnL>
                    <a:lnR w="12700" cap="flat" cmpd="sng" algn="ctr">
                      <a:solidFill>
                        <a:srgbClr val="063DE8"/>
                      </a:solidFill>
                      <a:prstDash val="solid"/>
                      <a:round/>
                      <a:headEnd type="none" w="med" len="med"/>
                      <a:tailEnd type="none" w="med" len="med"/>
                    </a:lnR>
                    <a:lnT w="12700" cap="flat" cmpd="sng" algn="ctr">
                      <a:solidFill>
                        <a:srgbClr val="063DE8"/>
                      </a:solidFill>
                      <a:prstDash val="solid"/>
                      <a:round/>
                      <a:headEnd type="none" w="med" len="med"/>
                      <a:tailEnd type="none" w="med" len="med"/>
                    </a:lnT>
                    <a:lnB w="12700" cap="flat" cmpd="sng" algn="ctr">
                      <a:solidFill>
                        <a:srgbClr val="063DE8"/>
                      </a:solidFill>
                      <a:prstDash val="solid"/>
                      <a:round/>
                      <a:headEnd type="none" w="med" len="med"/>
                      <a:tailEnd type="none" w="med" len="med"/>
                    </a:lnB>
                    <a:lnTlToBr w="12700" cmpd="sng">
                      <a:noFill/>
                      <a:prstDash val="solid"/>
                    </a:lnTlToBr>
                    <a:lnBlToTr w="12700" cmpd="sng">
                      <a:noFill/>
                      <a:prstDash val="solid"/>
                    </a:lnBlToTr>
                    <a:solidFill>
                      <a:srgbClr val="BCFFBC"/>
                    </a:solidFill>
                  </a:tcPr>
                </a:tc>
                <a:tc hMerge="1">
                  <a:txBody>
                    <a:bodyPr/>
                    <a:lstStyle/>
                    <a:p>
                      <a:pPr algn="ctr">
                        <a:lnSpc>
                          <a:spcPct val="70000"/>
                        </a:lnSpc>
                      </a:pPr>
                      <a:endParaRPr lang="en-US" sz="1000" dirty="0">
                        <a:latin typeface="Arial Narrow"/>
                        <a:cs typeface="Arial Narrow"/>
                      </a:endParaRPr>
                    </a:p>
                  </a:txBody>
                  <a:tcPr marT="91440" marB="91440" anchor="ctr">
                    <a:lnL w="12700" cap="flat" cmpd="sng" algn="ctr">
                      <a:solidFill>
                        <a:srgbClr val="063DE8"/>
                      </a:solidFill>
                      <a:prstDash val="solid"/>
                      <a:round/>
                      <a:headEnd type="none" w="med" len="med"/>
                      <a:tailEnd type="none" w="med" len="med"/>
                    </a:lnL>
                    <a:lnR w="12700" cap="flat" cmpd="sng" algn="ctr">
                      <a:solidFill>
                        <a:srgbClr val="063DE8"/>
                      </a:solidFill>
                      <a:prstDash val="solid"/>
                      <a:round/>
                      <a:headEnd type="none" w="med" len="med"/>
                      <a:tailEnd type="none" w="med" len="med"/>
                    </a:lnR>
                    <a:lnT w="12700" cap="flat" cmpd="sng" algn="ctr">
                      <a:solidFill>
                        <a:srgbClr val="063DE8"/>
                      </a:solidFill>
                      <a:prstDash val="solid"/>
                      <a:round/>
                      <a:headEnd type="none" w="med" len="med"/>
                      <a:tailEnd type="none" w="med" len="med"/>
                    </a:lnT>
                    <a:lnB w="12700" cap="flat" cmpd="sng" algn="ctr">
                      <a:solidFill>
                        <a:srgbClr val="063DE8"/>
                      </a:solidFill>
                      <a:prstDash val="solid"/>
                      <a:round/>
                      <a:headEnd type="none" w="med" len="med"/>
                      <a:tailEnd type="none" w="med" len="med"/>
                    </a:lnB>
                    <a:lnTlToBr w="12700" cmpd="sng">
                      <a:noFill/>
                      <a:prstDash val="solid"/>
                    </a:lnTlToBr>
                    <a:lnBlToTr w="12700" cmpd="sng">
                      <a:noFill/>
                      <a:prstDash val="solid"/>
                    </a:lnBlToTr>
                    <a:solidFill>
                      <a:srgbClr val="BCFFBC"/>
                    </a:solidFill>
                  </a:tcPr>
                </a:tc>
                <a:tc hMerge="1">
                  <a:txBody>
                    <a:bodyPr/>
                    <a:lstStyle/>
                    <a:p>
                      <a:pPr algn="ctr">
                        <a:lnSpc>
                          <a:spcPct val="70000"/>
                        </a:lnSpc>
                      </a:pPr>
                      <a:endParaRPr lang="en-US" sz="1000" dirty="0">
                        <a:latin typeface="Arial Narrow"/>
                        <a:cs typeface="Arial Narrow"/>
                      </a:endParaRPr>
                    </a:p>
                  </a:txBody>
                  <a:tcPr marT="91440" marB="91440" anchor="ctr">
                    <a:lnL w="12700" cap="flat" cmpd="sng" algn="ctr">
                      <a:solidFill>
                        <a:srgbClr val="063DE8"/>
                      </a:solidFill>
                      <a:prstDash val="solid"/>
                      <a:round/>
                      <a:headEnd type="none" w="med" len="med"/>
                      <a:tailEnd type="none" w="med" len="med"/>
                    </a:lnL>
                    <a:lnR w="12700" cmpd="sng">
                      <a:solidFill>
                        <a:srgbClr val="063DE8"/>
                      </a:solidFill>
                    </a:lnR>
                    <a:lnT w="12700" cap="flat" cmpd="sng" algn="ctr">
                      <a:solidFill>
                        <a:srgbClr val="063DE8"/>
                      </a:solidFill>
                      <a:prstDash val="solid"/>
                      <a:round/>
                      <a:headEnd type="none" w="med" len="med"/>
                      <a:tailEnd type="none" w="med" len="med"/>
                    </a:lnT>
                    <a:lnB w="12700" cmpd="sng">
                      <a:solidFill>
                        <a:srgbClr val="063DE8"/>
                      </a:solidFill>
                    </a:lnB>
                    <a:lnTlToBr w="12700" cmpd="sng">
                      <a:noFill/>
                      <a:prstDash val="solid"/>
                    </a:lnTlToBr>
                    <a:lnBlToTr w="12700" cmpd="sng">
                      <a:noFill/>
                      <a:prstDash val="solid"/>
                    </a:lnBlToTr>
                    <a:solidFill>
                      <a:srgbClr val="BCFFBC"/>
                    </a:solidFill>
                  </a:tcPr>
                </a:tc>
                <a:extLst>
                  <a:ext uri="{0D108BD9-81ED-4DB2-BD59-A6C34878D82A}">
                    <a16:rowId xmlns:a16="http://schemas.microsoft.com/office/drawing/2014/main" val="10004"/>
                  </a:ext>
                </a:extLst>
              </a:tr>
            </a:tbl>
          </a:graphicData>
        </a:graphic>
      </p:graphicFrame>
      <p:pic>
        <p:nvPicPr>
          <p:cNvPr id="18" name="Picture 17" descr="CryoSat-2_SMOS_20181299_icethk.ITHK_img_map.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36526" y="1393734"/>
            <a:ext cx="3018849" cy="3018849"/>
          </a:xfrm>
          <a:prstGeom prst="rect">
            <a:avLst/>
          </a:prstGeom>
          <a:solidFill>
            <a:schemeClr val="bg1"/>
          </a:solidFill>
        </p:spPr>
      </p:pic>
      <p:sp>
        <p:nvSpPr>
          <p:cNvPr id="19" name="TextBox 18"/>
          <p:cNvSpPr txBox="1"/>
          <p:nvPr/>
        </p:nvSpPr>
        <p:spPr>
          <a:xfrm>
            <a:off x="6220394" y="4801992"/>
            <a:ext cx="1358136" cy="307777"/>
          </a:xfrm>
          <a:prstGeom prst="rect">
            <a:avLst/>
          </a:prstGeom>
          <a:noFill/>
        </p:spPr>
        <p:txBody>
          <a:bodyPr wrap="square" rtlCol="0">
            <a:spAutoFit/>
          </a:bodyPr>
          <a:lstStyle/>
          <a:p>
            <a:r>
              <a:rPr lang="en-US" altLang="zh-CN" b="1" i="1" dirty="0">
                <a:solidFill>
                  <a:srgbClr val="FFFFFF"/>
                </a:solidFill>
                <a:latin typeface="Arial" charset="0"/>
                <a:ea typeface="宋体" charset="0"/>
                <a:cs typeface="宋体" charset="0"/>
              </a:rPr>
              <a:t>January 2019</a:t>
            </a:r>
          </a:p>
        </p:txBody>
      </p:sp>
      <p:sp>
        <p:nvSpPr>
          <p:cNvPr id="20" name="TextBox 19"/>
          <p:cNvSpPr txBox="1"/>
          <p:nvPr/>
        </p:nvSpPr>
        <p:spPr>
          <a:xfrm>
            <a:off x="3588953" y="2977683"/>
            <a:ext cx="1589883" cy="307777"/>
          </a:xfrm>
          <a:prstGeom prst="rect">
            <a:avLst/>
          </a:prstGeom>
          <a:noFill/>
        </p:spPr>
        <p:txBody>
          <a:bodyPr wrap="square" rtlCol="0">
            <a:spAutoFit/>
          </a:bodyPr>
          <a:lstStyle/>
          <a:p>
            <a:r>
              <a:rPr lang="en-US" altLang="zh-CN" b="1" i="1" dirty="0">
                <a:solidFill>
                  <a:srgbClr val="FFFFFF"/>
                </a:solidFill>
                <a:latin typeface="Arial" charset="0"/>
                <a:ea typeface="宋体" charset="0"/>
                <a:cs typeface="宋体" charset="0"/>
              </a:rPr>
              <a:t>December 2018</a:t>
            </a:r>
          </a:p>
        </p:txBody>
      </p:sp>
      <p:sp>
        <p:nvSpPr>
          <p:cNvPr id="21" name="TextBox 20"/>
          <p:cNvSpPr txBox="1"/>
          <p:nvPr/>
        </p:nvSpPr>
        <p:spPr>
          <a:xfrm>
            <a:off x="2385400" y="1132222"/>
            <a:ext cx="1595299" cy="307777"/>
          </a:xfrm>
          <a:prstGeom prst="rect">
            <a:avLst/>
          </a:prstGeom>
          <a:noFill/>
        </p:spPr>
        <p:txBody>
          <a:bodyPr wrap="square" rtlCol="0">
            <a:spAutoFit/>
          </a:bodyPr>
          <a:lstStyle/>
          <a:p>
            <a:r>
              <a:rPr lang="en-US" altLang="zh-CN" b="1" i="1" dirty="0">
                <a:solidFill>
                  <a:srgbClr val="FFFFFF"/>
                </a:solidFill>
                <a:latin typeface="Arial" charset="0"/>
                <a:ea typeface="宋体" charset="0"/>
                <a:cs typeface="宋体" charset="0"/>
              </a:rPr>
              <a:t>November 2018</a:t>
            </a:r>
          </a:p>
        </p:txBody>
      </p:sp>
    </p:spTree>
    <p:extLst>
      <p:ext uri="{BB962C8B-B14F-4D97-AF65-F5344CB8AC3E}">
        <p14:creationId xmlns:p14="http://schemas.microsoft.com/office/powerpoint/2010/main" val="917206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0781" y="1284296"/>
            <a:ext cx="5339562" cy="2907623"/>
          </a:xfrm>
          <a:prstGeom prst="rect">
            <a:avLst/>
          </a:prstGeom>
          <a:noFill/>
          <a:ln>
            <a:noFill/>
          </a:ln>
        </p:spPr>
      </p:pic>
      <p:sp>
        <p:nvSpPr>
          <p:cNvPr id="2" name="Rectangle 1"/>
          <p:cNvSpPr/>
          <p:nvPr/>
        </p:nvSpPr>
        <p:spPr>
          <a:xfrm>
            <a:off x="331919" y="4245432"/>
            <a:ext cx="8673180" cy="954107"/>
          </a:xfrm>
          <a:prstGeom prst="rect">
            <a:avLst/>
          </a:prstGeom>
        </p:spPr>
        <p:txBody>
          <a:bodyPr wrap="square">
            <a:spAutoFit/>
          </a:bodyPr>
          <a:lstStyle/>
          <a:p>
            <a:r>
              <a:rPr lang="en-US" b="1" dirty="0">
                <a:solidFill>
                  <a:schemeClr val="bg1"/>
                </a:solidFill>
              </a:rPr>
              <a:t>Figure 2.  </a:t>
            </a:r>
            <a:r>
              <a:rPr lang="en-US" dirty="0">
                <a:solidFill>
                  <a:schemeClr val="bg1"/>
                </a:solidFill>
              </a:rPr>
              <a:t>NOAA-20 ice thickness product (dark, smoother line) vs. IceBridge ice thickness measurements (jumpy line) along the flight track, for approximately 2500 observations.  IceBridge observations were smoothed with a running 20-point filter.  The same algorithm is used for both GOES , NOAA-20 and NPP ice thickness products. </a:t>
            </a:r>
            <a:r>
              <a:rPr lang="en-US" b="1" i="1" dirty="0">
                <a:solidFill>
                  <a:schemeClr val="bg1"/>
                </a:solidFill>
              </a:rPr>
              <a:t>From Mark A. Tschudi.</a:t>
            </a:r>
          </a:p>
        </p:txBody>
      </p:sp>
      <p:sp>
        <p:nvSpPr>
          <p:cNvPr id="7" name="Rectangle 6"/>
          <p:cNvSpPr/>
          <p:nvPr/>
        </p:nvSpPr>
        <p:spPr>
          <a:xfrm>
            <a:off x="366546" y="5315424"/>
            <a:ext cx="7214687" cy="954107"/>
          </a:xfrm>
          <a:prstGeom prst="rect">
            <a:avLst/>
          </a:prstGeom>
          <a:solidFill>
            <a:srgbClr val="FFFF00"/>
          </a:solidFill>
        </p:spPr>
        <p:txBody>
          <a:bodyPr wrap="square">
            <a:spAutoFit/>
          </a:bodyPr>
          <a:lstStyle/>
          <a:p>
            <a:r>
              <a:rPr lang="en-US" b="1" dirty="0"/>
              <a:t>Thickness product	     </a:t>
            </a:r>
            <a:r>
              <a:rPr lang="en-US" dirty="0"/>
              <a:t>Mean (m)	       St. Dev. (m) 	</a:t>
            </a:r>
          </a:p>
          <a:p>
            <a:r>
              <a:rPr lang="en-US" dirty="0"/>
              <a:t>IceBridge	                       2.80	                         2.32	                    </a:t>
            </a:r>
          </a:p>
          <a:p>
            <a:r>
              <a:rPr lang="en-US" dirty="0"/>
              <a:t>NOAA-20       	    2.68	                         1.48	</a:t>
            </a:r>
          </a:p>
          <a:p>
            <a:r>
              <a:rPr lang="en-US" dirty="0"/>
              <a:t>Accuracy of NPP-VIIRS in terms of IceBridge : 95%, for all Older ice</a:t>
            </a:r>
          </a:p>
        </p:txBody>
      </p:sp>
      <p:sp>
        <p:nvSpPr>
          <p:cNvPr id="5" name="Google Shape;680;p96"/>
          <p:cNvSpPr txBox="1">
            <a:spLocks noGrp="1"/>
          </p:cNvSpPr>
          <p:nvPr>
            <p:ph type="title"/>
          </p:nvPr>
        </p:nvSpPr>
        <p:spPr>
          <a:xfrm>
            <a:off x="1647537" y="142354"/>
            <a:ext cx="5928869" cy="925488"/>
          </a:xfrm>
          <a:prstGeom prst="rect">
            <a:avLst/>
          </a:prstGeom>
          <a:noFill/>
          <a:ln>
            <a:noFill/>
          </a:ln>
        </p:spPr>
        <p:txBody>
          <a:bodyPr spcFirstLastPara="1" wrap="square" lIns="0" tIns="0" rIns="0" bIns="0" anchor="t" anchorCtr="0">
            <a:noAutofit/>
          </a:bodyPr>
          <a:lstStyle/>
          <a:p>
            <a:pPr lvl="0">
              <a:buSzPts val="2000"/>
            </a:pPr>
            <a:r>
              <a:rPr lang="en-US" sz="2800" b="1" dirty="0">
                <a:solidFill>
                  <a:srgbClr val="FFFFFF"/>
                </a:solidFill>
                <a:latin typeface="Arial"/>
                <a:ea typeface="Arial"/>
                <a:cs typeface="Arial"/>
                <a:sym typeface="Arial"/>
              </a:rPr>
              <a:t>Additional Algorithm Verification:</a:t>
            </a:r>
            <a:r>
              <a:rPr lang="en-US" sz="2800" b="1" dirty="0">
                <a:solidFill>
                  <a:srgbClr val="FFFFFF"/>
                </a:solidFill>
              </a:rPr>
              <a:t> </a:t>
            </a:r>
            <a:r>
              <a:rPr lang="en-US" sz="2800" b="1" i="0" u="none" strike="noStrike" cap="none" dirty="0">
                <a:solidFill>
                  <a:srgbClr val="FFFFFF"/>
                </a:solidFill>
                <a:latin typeface="Arial"/>
                <a:ea typeface="Arial"/>
                <a:cs typeface="Arial"/>
                <a:sym typeface="Arial"/>
              </a:rPr>
              <a:t>NOAA-20 vs IceBridge</a:t>
            </a:r>
            <a:endParaRPr sz="2800" b="1" dirty="0">
              <a:solidFill>
                <a:srgbClr val="FFFFFF"/>
              </a:solidFill>
            </a:endParaRPr>
          </a:p>
        </p:txBody>
      </p:sp>
      <p:pic>
        <p:nvPicPr>
          <p:cNvPr id="6" name="Picture 5"/>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29206" y="1284297"/>
            <a:ext cx="3304756" cy="2900491"/>
          </a:xfrm>
          <a:prstGeom prst="rect">
            <a:avLst/>
          </a:prstGeom>
          <a:noFill/>
          <a:ln>
            <a:noFill/>
          </a:ln>
        </p:spPr>
      </p:pic>
    </p:spTree>
    <p:extLst>
      <p:ext uri="{BB962C8B-B14F-4D97-AF65-F5344CB8AC3E}">
        <p14:creationId xmlns:p14="http://schemas.microsoft.com/office/powerpoint/2010/main" val="17403046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43125" y="274975"/>
            <a:ext cx="6436337" cy="892552"/>
          </a:xfrm>
          <a:prstGeom prst="rect">
            <a:avLst/>
          </a:prstGeom>
          <a:noFill/>
        </p:spPr>
        <p:txBody>
          <a:bodyPr wrap="square" rtlCol="0">
            <a:spAutoFit/>
          </a:bodyPr>
          <a:lstStyle/>
          <a:p>
            <a:r>
              <a:rPr lang="en-US" sz="2000" b="1" dirty="0">
                <a:solidFill>
                  <a:schemeClr val="bg1"/>
                </a:solidFill>
              </a:rPr>
              <a:t>GOES-17 Ice Products (From ASSISTT) Validation </a:t>
            </a:r>
            <a:r>
              <a:rPr lang="en-US" dirty="0">
                <a:solidFill>
                  <a:schemeClr val="bg1"/>
                </a:solidFill>
              </a:rPr>
              <a:t>(</a:t>
            </a:r>
            <a:r>
              <a:rPr lang="en-US" sz="1600" dirty="0">
                <a:solidFill>
                  <a:schemeClr val="bg1"/>
                </a:solidFill>
              </a:rPr>
              <a:t>GOES daily composite ice products </a:t>
            </a:r>
            <a:r>
              <a:rPr lang="en-US" sz="1600" dirty="0" err="1">
                <a:solidFill>
                  <a:schemeClr val="bg1"/>
                </a:solidFill>
              </a:rPr>
              <a:t>vs</a:t>
            </a:r>
            <a:r>
              <a:rPr lang="en-US" sz="1600" dirty="0">
                <a:solidFill>
                  <a:schemeClr val="bg1"/>
                </a:solidFill>
              </a:rPr>
              <a:t> </a:t>
            </a:r>
            <a:r>
              <a:rPr lang="en-US" sz="1600" b="1" dirty="0">
                <a:solidFill>
                  <a:schemeClr val="bg1"/>
                </a:solidFill>
              </a:rPr>
              <a:t>NOAA-20</a:t>
            </a:r>
            <a:r>
              <a:rPr lang="en-US" sz="1600" dirty="0">
                <a:solidFill>
                  <a:schemeClr val="bg1"/>
                </a:solidFill>
              </a:rPr>
              <a:t>, both remapped to same EASE grid for the Arctic area</a:t>
            </a:r>
            <a:r>
              <a:rPr lang="en-US" dirty="0">
                <a:solidFill>
                  <a:schemeClr val="bg1"/>
                </a:solidFill>
              </a:rPr>
              <a:t>) </a:t>
            </a:r>
          </a:p>
        </p:txBody>
      </p:sp>
      <p:sp>
        <p:nvSpPr>
          <p:cNvPr id="10" name="TextBox 9"/>
          <p:cNvSpPr txBox="1"/>
          <p:nvPr/>
        </p:nvSpPr>
        <p:spPr>
          <a:xfrm>
            <a:off x="204377" y="1178293"/>
            <a:ext cx="2408716" cy="307777"/>
          </a:xfrm>
          <a:prstGeom prst="rect">
            <a:avLst/>
          </a:prstGeom>
          <a:noFill/>
        </p:spPr>
        <p:txBody>
          <a:bodyPr wrap="square" rtlCol="0">
            <a:spAutoFit/>
          </a:bodyPr>
          <a:lstStyle/>
          <a:p>
            <a:r>
              <a:rPr lang="en-US" dirty="0">
                <a:solidFill>
                  <a:srgbClr val="FFFFFF"/>
                </a:solidFill>
              </a:rPr>
              <a:t>GOES-17 from ASSISTT </a:t>
            </a:r>
          </a:p>
        </p:txBody>
      </p:sp>
      <p:sp>
        <p:nvSpPr>
          <p:cNvPr id="11" name="TextBox 10"/>
          <p:cNvSpPr txBox="1"/>
          <p:nvPr/>
        </p:nvSpPr>
        <p:spPr>
          <a:xfrm>
            <a:off x="3175962" y="1178293"/>
            <a:ext cx="2408716" cy="307777"/>
          </a:xfrm>
          <a:prstGeom prst="rect">
            <a:avLst/>
          </a:prstGeom>
          <a:noFill/>
        </p:spPr>
        <p:txBody>
          <a:bodyPr wrap="square" rtlCol="0">
            <a:spAutoFit/>
          </a:bodyPr>
          <a:lstStyle/>
          <a:p>
            <a:r>
              <a:rPr lang="en-US" dirty="0">
                <a:solidFill>
                  <a:srgbClr val="FFFFFF"/>
                </a:solidFill>
              </a:rPr>
              <a:t>NOAA-20</a:t>
            </a:r>
          </a:p>
        </p:txBody>
      </p:sp>
      <p:sp>
        <p:nvSpPr>
          <p:cNvPr id="12" name="TextBox 11"/>
          <p:cNvSpPr txBox="1"/>
          <p:nvPr/>
        </p:nvSpPr>
        <p:spPr>
          <a:xfrm>
            <a:off x="6131234" y="1178293"/>
            <a:ext cx="2846711" cy="307777"/>
          </a:xfrm>
          <a:prstGeom prst="rect">
            <a:avLst/>
          </a:prstGeom>
          <a:noFill/>
        </p:spPr>
        <p:txBody>
          <a:bodyPr wrap="square" rtlCol="0">
            <a:spAutoFit/>
          </a:bodyPr>
          <a:lstStyle/>
          <a:p>
            <a:r>
              <a:rPr lang="en-US" dirty="0">
                <a:solidFill>
                  <a:srgbClr val="FFFFFF"/>
                </a:solidFill>
              </a:rPr>
              <a:t>GOES-17 minus NOAA-20</a:t>
            </a:r>
          </a:p>
        </p:txBody>
      </p:sp>
      <p:sp>
        <p:nvSpPr>
          <p:cNvPr id="13" name="TextBox 12"/>
          <p:cNvSpPr txBox="1"/>
          <p:nvPr/>
        </p:nvSpPr>
        <p:spPr>
          <a:xfrm>
            <a:off x="103358" y="4070652"/>
            <a:ext cx="4990873" cy="1169551"/>
          </a:xfrm>
          <a:prstGeom prst="rect">
            <a:avLst/>
          </a:prstGeom>
          <a:noFill/>
        </p:spPr>
        <p:txBody>
          <a:bodyPr wrap="square" rtlCol="0">
            <a:spAutoFit/>
          </a:bodyPr>
          <a:lstStyle/>
          <a:p>
            <a:r>
              <a:rPr lang="en-US" b="1" dirty="0">
                <a:solidFill>
                  <a:srgbClr val="FFFFFF"/>
                </a:solidFill>
              </a:rPr>
              <a:t>02/16/2020               </a:t>
            </a:r>
          </a:p>
          <a:p>
            <a:r>
              <a:rPr lang="en-US" dirty="0">
                <a:solidFill>
                  <a:srgbClr val="FFFFFF"/>
                </a:solidFill>
              </a:rPr>
              <a:t>                                                   </a:t>
            </a:r>
            <a:r>
              <a:rPr lang="en-US" b="1" dirty="0">
                <a:solidFill>
                  <a:srgbClr val="FFFFFF"/>
                </a:solidFill>
              </a:rPr>
              <a:t>GOES-17         NOAA-20              </a:t>
            </a:r>
            <a:r>
              <a:rPr lang="en-US" dirty="0">
                <a:solidFill>
                  <a:srgbClr val="FFFFFF"/>
                </a:solidFill>
              </a:rPr>
              <a:t>             </a:t>
            </a:r>
          </a:p>
          <a:p>
            <a:r>
              <a:rPr lang="en-US" b="1" dirty="0">
                <a:solidFill>
                  <a:srgbClr val="FFFFFF"/>
                </a:solidFill>
              </a:rPr>
              <a:t>Mean                                          1.071               1.066</a:t>
            </a:r>
          </a:p>
          <a:p>
            <a:r>
              <a:rPr lang="en-US" b="1" dirty="0">
                <a:solidFill>
                  <a:srgbClr val="FFFFFF"/>
                </a:solidFill>
              </a:rPr>
              <a:t>Median                                       0.722               0.861</a:t>
            </a:r>
          </a:p>
          <a:p>
            <a:r>
              <a:rPr lang="en-US" b="1" dirty="0">
                <a:solidFill>
                  <a:srgbClr val="FFFFFF"/>
                </a:solidFill>
              </a:rPr>
              <a:t>STD                                            0.825               0.737</a:t>
            </a:r>
          </a:p>
        </p:txBody>
      </p:sp>
      <p:pic>
        <p:nvPicPr>
          <p:cNvPr id="2" name="Picture 1" descr="GOES_GOES_GOES17_ABI_FD_2020047_9999_99_CRYOS_ICE_AGE_EN.nc.D20200216.Day.ITHK.img.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019" y="1534674"/>
            <a:ext cx="2842956" cy="2525213"/>
          </a:xfrm>
          <a:prstGeom prst="rect">
            <a:avLst/>
          </a:prstGeom>
          <a:solidFill>
            <a:schemeClr val="bg1"/>
          </a:solidFill>
        </p:spPr>
      </p:pic>
      <p:pic>
        <p:nvPicPr>
          <p:cNvPr id="3" name="Picture 2" descr="GOES_vs_NOAA20_GOES_GOES17_ABI_FD_2020047_9999_99_CRYOS_ICE_AGE_EN.nc.D20200216.Day.ITHK.img.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47712" y="1529613"/>
            <a:ext cx="2857822" cy="2538418"/>
          </a:xfrm>
          <a:prstGeom prst="rect">
            <a:avLst/>
          </a:prstGeom>
          <a:solidFill>
            <a:schemeClr val="bg1"/>
          </a:solidFill>
        </p:spPr>
      </p:pic>
      <p:pic>
        <p:nvPicPr>
          <p:cNvPr id="4" name="Picture 3" descr="NOAA20_GOES_GOES17_ABI_FD_2020047_9999_99_CRYOS_ICE_AGE_EN.nc.D20200216.Day.ITHK.img.eps"/>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17150" y="1511883"/>
            <a:ext cx="2868614" cy="2548004"/>
          </a:xfrm>
          <a:prstGeom prst="rect">
            <a:avLst/>
          </a:prstGeom>
          <a:solidFill>
            <a:schemeClr val="bg1"/>
          </a:solidFill>
        </p:spPr>
      </p:pic>
      <p:graphicFrame>
        <p:nvGraphicFramePr>
          <p:cNvPr id="5" name="Table 4"/>
          <p:cNvGraphicFramePr>
            <a:graphicFrameLocks noGrp="1"/>
          </p:cNvGraphicFramePr>
          <p:nvPr>
            <p:extLst>
              <p:ext uri="{D42A27DB-BD31-4B8C-83A1-F6EECF244321}">
                <p14:modId xmlns:p14="http://schemas.microsoft.com/office/powerpoint/2010/main" val="3635081744"/>
              </p:ext>
            </p:extLst>
          </p:nvPr>
        </p:nvGraphicFramePr>
        <p:xfrm>
          <a:off x="154145" y="5361444"/>
          <a:ext cx="8692812" cy="1112520"/>
        </p:xfrm>
        <a:graphic>
          <a:graphicData uri="http://schemas.openxmlformats.org/drawingml/2006/table">
            <a:tbl>
              <a:tblPr firstRow="1" bandRow="1">
                <a:tableStyleId>{5C22544A-7EE6-4342-B048-85BDC9FD1C3A}</a:tableStyleId>
              </a:tblPr>
              <a:tblGrid>
                <a:gridCol w="2160240">
                  <a:extLst>
                    <a:ext uri="{9D8B030D-6E8A-4147-A177-3AD203B41FA5}">
                      <a16:colId xmlns:a16="http://schemas.microsoft.com/office/drawing/2014/main" val="20000"/>
                    </a:ext>
                  </a:extLst>
                </a:gridCol>
                <a:gridCol w="2212091">
                  <a:extLst>
                    <a:ext uri="{9D8B030D-6E8A-4147-A177-3AD203B41FA5}">
                      <a16:colId xmlns:a16="http://schemas.microsoft.com/office/drawing/2014/main" val="20001"/>
                    </a:ext>
                  </a:extLst>
                </a:gridCol>
                <a:gridCol w="2160241">
                  <a:extLst>
                    <a:ext uri="{9D8B030D-6E8A-4147-A177-3AD203B41FA5}">
                      <a16:colId xmlns:a16="http://schemas.microsoft.com/office/drawing/2014/main" val="20002"/>
                    </a:ext>
                  </a:extLst>
                </a:gridCol>
                <a:gridCol w="2160240">
                  <a:extLst>
                    <a:ext uri="{9D8B030D-6E8A-4147-A177-3AD203B41FA5}">
                      <a16:colId xmlns:a16="http://schemas.microsoft.com/office/drawing/2014/main" val="20003"/>
                    </a:ext>
                  </a:extLst>
                </a:gridCol>
              </a:tblGrid>
              <a:tr h="370840">
                <a:tc>
                  <a:txBody>
                    <a:bodyPr/>
                    <a:lstStyle/>
                    <a:p>
                      <a:r>
                        <a:rPr lang="en-US" sz="1400" b="1" dirty="0">
                          <a:solidFill>
                            <a:schemeClr val="tx1"/>
                          </a:solidFill>
                        </a:rPr>
                        <a:t>Requirement </a:t>
                      </a:r>
                    </a:p>
                  </a:txBody>
                  <a:tcPr>
                    <a:solidFill>
                      <a:srgbClr val="FFFF00"/>
                    </a:solidFill>
                  </a:tcPr>
                </a:tc>
                <a:tc>
                  <a:txBody>
                    <a:bodyPr/>
                    <a:lstStyle/>
                    <a:p>
                      <a:pPr algn="ctr"/>
                      <a:r>
                        <a:rPr lang="en-US" sz="1400" b="1" dirty="0">
                          <a:solidFill>
                            <a:schemeClr val="tx1"/>
                          </a:solidFill>
                        </a:rPr>
                        <a:t>Ice free</a:t>
                      </a:r>
                    </a:p>
                  </a:txBody>
                  <a:tcPr>
                    <a:solidFill>
                      <a:srgbClr val="FFFF00"/>
                    </a:solidFill>
                  </a:tcPr>
                </a:tc>
                <a:tc>
                  <a:txBody>
                    <a:bodyPr/>
                    <a:lstStyle/>
                    <a:p>
                      <a:pPr algn="ctr"/>
                      <a:r>
                        <a:rPr lang="en-US" sz="1400" b="1" dirty="0">
                          <a:solidFill>
                            <a:schemeClr val="tx1"/>
                          </a:solidFill>
                        </a:rPr>
                        <a:t>First-year ice </a:t>
                      </a:r>
                    </a:p>
                  </a:txBody>
                  <a:tcPr>
                    <a:solidFill>
                      <a:srgbClr val="FFFF00"/>
                    </a:solidFill>
                  </a:tcPr>
                </a:tc>
                <a:tc>
                  <a:txBody>
                    <a:bodyPr/>
                    <a:lstStyle/>
                    <a:p>
                      <a:pPr algn="ctr"/>
                      <a:r>
                        <a:rPr lang="en-US" sz="1400" b="1" dirty="0">
                          <a:solidFill>
                            <a:schemeClr val="tx1"/>
                          </a:solidFill>
                        </a:rPr>
                        <a:t>Older ice</a:t>
                      </a:r>
                    </a:p>
                  </a:txBody>
                  <a:tcPr>
                    <a:solidFill>
                      <a:srgbClr val="FFFF00"/>
                    </a:solidFill>
                  </a:tcPr>
                </a:tc>
                <a:extLst>
                  <a:ext uri="{0D108BD9-81ED-4DB2-BD59-A6C34878D82A}">
                    <a16:rowId xmlns:a16="http://schemas.microsoft.com/office/drawing/2014/main" val="10000"/>
                  </a:ext>
                </a:extLst>
              </a:tr>
              <a:tr h="370840">
                <a:tc>
                  <a:txBody>
                    <a:bodyPr/>
                    <a:lstStyle/>
                    <a:p>
                      <a:r>
                        <a:rPr lang="en-US" sz="1400" b="1" dirty="0">
                          <a:solidFill>
                            <a:schemeClr val="tx1"/>
                          </a:solidFill>
                        </a:rPr>
                        <a:t>Pixel number</a:t>
                      </a:r>
                    </a:p>
                  </a:txBody>
                  <a:tcPr>
                    <a:solidFill>
                      <a:srgbClr val="FFFF00"/>
                    </a:solidFill>
                  </a:tcPr>
                </a:tc>
                <a:tc>
                  <a:txBody>
                    <a:bodyPr/>
                    <a:lstStyle/>
                    <a:p>
                      <a:pPr algn="ctr"/>
                      <a:r>
                        <a:rPr lang="en-US" sz="1400" b="1" dirty="0">
                          <a:solidFill>
                            <a:schemeClr val="tx1"/>
                          </a:solidFill>
                        </a:rPr>
                        <a:t>GOES-17 </a:t>
                      </a:r>
                      <a:r>
                        <a:rPr lang="en-US" sz="1400" b="1" dirty="0" err="1">
                          <a:solidFill>
                            <a:schemeClr val="tx1"/>
                          </a:solidFill>
                        </a:rPr>
                        <a:t>vs</a:t>
                      </a:r>
                      <a:r>
                        <a:rPr lang="en-US" sz="1400" b="1" dirty="0">
                          <a:solidFill>
                            <a:schemeClr val="tx1"/>
                          </a:solidFill>
                        </a:rPr>
                        <a:t> NOAA-20</a:t>
                      </a:r>
                    </a:p>
                  </a:txBody>
                  <a:tcPr>
                    <a:solidFill>
                      <a:srgbClr val="FFFF00"/>
                    </a:solidFill>
                  </a:tcPr>
                </a:tc>
                <a:tc>
                  <a:txBody>
                    <a:bodyPr/>
                    <a:lstStyle/>
                    <a:p>
                      <a:pPr algn="ctr"/>
                      <a:r>
                        <a:rPr lang="en-US" sz="1400" b="1" dirty="0">
                          <a:solidFill>
                            <a:schemeClr val="tx1"/>
                          </a:solidFill>
                        </a:rPr>
                        <a:t>1041 </a:t>
                      </a:r>
                      <a:r>
                        <a:rPr lang="en-US" sz="1400" b="1" dirty="0" err="1">
                          <a:solidFill>
                            <a:schemeClr val="tx1"/>
                          </a:solidFill>
                        </a:rPr>
                        <a:t>vs</a:t>
                      </a:r>
                      <a:r>
                        <a:rPr lang="en-US" sz="1400" b="1" dirty="0">
                          <a:solidFill>
                            <a:schemeClr val="tx1"/>
                          </a:solidFill>
                        </a:rPr>
                        <a:t> 1122</a:t>
                      </a:r>
                    </a:p>
                  </a:txBody>
                  <a:tcPr>
                    <a:solidFill>
                      <a:srgbClr val="FFFF00"/>
                    </a:solidFill>
                  </a:tcPr>
                </a:tc>
                <a:tc>
                  <a:txBody>
                    <a:bodyPr/>
                    <a:lstStyle/>
                    <a:p>
                      <a:pPr algn="ctr"/>
                      <a:r>
                        <a:rPr lang="en-US" sz="1400" b="1" dirty="0">
                          <a:solidFill>
                            <a:schemeClr val="tx1"/>
                          </a:solidFill>
                        </a:rPr>
                        <a:t>316 </a:t>
                      </a:r>
                      <a:r>
                        <a:rPr lang="en-US" sz="1400" b="1" dirty="0" err="1">
                          <a:solidFill>
                            <a:schemeClr val="tx1"/>
                          </a:solidFill>
                        </a:rPr>
                        <a:t>vs</a:t>
                      </a:r>
                      <a:r>
                        <a:rPr lang="en-US" sz="1400" b="1" dirty="0">
                          <a:solidFill>
                            <a:schemeClr val="tx1"/>
                          </a:solidFill>
                        </a:rPr>
                        <a:t> 235</a:t>
                      </a:r>
                    </a:p>
                  </a:txBody>
                  <a:tcPr>
                    <a:solidFill>
                      <a:srgbClr val="FFFF00"/>
                    </a:solidFill>
                  </a:tcPr>
                </a:tc>
                <a:extLst>
                  <a:ext uri="{0D108BD9-81ED-4DB2-BD59-A6C34878D82A}">
                    <a16:rowId xmlns:a16="http://schemas.microsoft.com/office/drawing/2014/main" val="10001"/>
                  </a:ext>
                </a:extLst>
              </a:tr>
              <a:tr h="370840">
                <a:tc>
                  <a:txBody>
                    <a:bodyPr/>
                    <a:lstStyle/>
                    <a:p>
                      <a:r>
                        <a:rPr lang="en-US" sz="1400" b="1" dirty="0">
                          <a:solidFill>
                            <a:schemeClr val="tx1"/>
                          </a:solidFill>
                        </a:rPr>
                        <a:t>Accuracy (&gt;80%)</a:t>
                      </a:r>
                    </a:p>
                  </a:txBody>
                  <a:tcPr>
                    <a:solidFill>
                      <a:srgbClr val="FFFF00"/>
                    </a:solidFill>
                  </a:tcPr>
                </a:tc>
                <a:tc>
                  <a:txBody>
                    <a:bodyPr/>
                    <a:lstStyle/>
                    <a:p>
                      <a:pPr algn="ctr"/>
                      <a:endParaRPr lang="en-US" sz="1400" b="1" dirty="0">
                        <a:solidFill>
                          <a:schemeClr val="tx1"/>
                        </a:solidFill>
                      </a:endParaRPr>
                    </a:p>
                  </a:txBody>
                  <a:tcPr>
                    <a:solidFill>
                      <a:srgbClr val="FFFF00"/>
                    </a:solidFill>
                  </a:tcPr>
                </a:tc>
                <a:tc>
                  <a:txBody>
                    <a:bodyPr/>
                    <a:lstStyle/>
                    <a:p>
                      <a:pPr algn="ctr"/>
                      <a:r>
                        <a:rPr lang="en-US" sz="1400" b="1" dirty="0">
                          <a:solidFill>
                            <a:schemeClr val="tx1"/>
                          </a:solidFill>
                        </a:rPr>
                        <a:t>92.22% (7.78% error)</a:t>
                      </a:r>
                    </a:p>
                  </a:txBody>
                  <a:tcPr>
                    <a:solidFill>
                      <a:srgbClr val="FFFF00"/>
                    </a:solidFill>
                  </a:tcPr>
                </a:tc>
                <a:tc>
                  <a:txBody>
                    <a:bodyPr/>
                    <a:lstStyle/>
                    <a:p>
                      <a:pPr algn="ctr"/>
                      <a:r>
                        <a:rPr lang="en-US" sz="1400" b="1" dirty="0">
                          <a:solidFill>
                            <a:schemeClr val="tx1"/>
                          </a:solidFill>
                        </a:rPr>
                        <a:t>74.37% (25.63% error)</a:t>
                      </a:r>
                    </a:p>
                  </a:txBody>
                  <a:tcPr>
                    <a:solidFill>
                      <a:srgbClr val="FFFF00"/>
                    </a:solidFill>
                  </a:tcPr>
                </a:tc>
                <a:extLst>
                  <a:ext uri="{0D108BD9-81ED-4DB2-BD59-A6C34878D82A}">
                    <a16:rowId xmlns:a16="http://schemas.microsoft.com/office/drawing/2014/main" val="10002"/>
                  </a:ext>
                </a:extLst>
              </a:tr>
            </a:tbl>
          </a:graphicData>
        </a:graphic>
      </p:graphicFrame>
      <p:sp>
        <p:nvSpPr>
          <p:cNvPr id="7" name="TextBox 6"/>
          <p:cNvSpPr txBox="1"/>
          <p:nvPr/>
        </p:nvSpPr>
        <p:spPr>
          <a:xfrm>
            <a:off x="5036507" y="4271367"/>
            <a:ext cx="3983025" cy="584776"/>
          </a:xfrm>
          <a:prstGeom prst="rect">
            <a:avLst/>
          </a:prstGeom>
          <a:noFill/>
        </p:spPr>
        <p:txBody>
          <a:bodyPr wrap="square" rtlCol="0">
            <a:spAutoFit/>
          </a:bodyPr>
          <a:lstStyle/>
          <a:p>
            <a:r>
              <a:rPr lang="en-US" sz="1600" dirty="0">
                <a:solidFill>
                  <a:srgbClr val="FFFFFF"/>
                </a:solidFill>
              </a:rPr>
              <a:t>Older ice has small sample size  and more likely cloud contamination influence.</a:t>
            </a:r>
          </a:p>
        </p:txBody>
      </p:sp>
      <p:sp>
        <p:nvSpPr>
          <p:cNvPr id="14" name="Slide Number Placeholder 3"/>
          <p:cNvSpPr>
            <a:spLocks noGrp="1"/>
          </p:cNvSpPr>
          <p:nvPr>
            <p:ph type="sldNum" idx="12"/>
          </p:nvPr>
        </p:nvSpPr>
        <p:spPr>
          <a:xfrm>
            <a:off x="6553200" y="6356350"/>
            <a:ext cx="2133599" cy="365125"/>
          </a:xfrm>
        </p:spPr>
        <p:txBody>
          <a:bodyPr/>
          <a:lstStyle/>
          <a:p>
            <a:pPr algn="r">
              <a:buSzPct val="25000"/>
            </a:pPr>
            <a:fld id="{00000000-1234-1234-1234-123412341234}" type="slidenum">
              <a:rPr lang="en-US" sz="1200" smtClean="0">
                <a:solidFill>
                  <a:srgbClr val="FFFFFF"/>
                </a:solidFill>
                <a:latin typeface="Calibri"/>
                <a:ea typeface="Calibri"/>
                <a:cs typeface="Calibri"/>
                <a:sym typeface="Calibri"/>
              </a:rPr>
              <a:pPr algn="r">
                <a:buSzPct val="25000"/>
              </a:pPr>
              <a:t>76</a:t>
            </a:fld>
            <a:endParaRPr lang="en-US" sz="1200" dirty="0">
              <a:solidFill>
                <a:srgbClr val="FFFFFF"/>
              </a:solidFill>
              <a:latin typeface="Calibri"/>
              <a:ea typeface="Calibri"/>
              <a:cs typeface="Calibri"/>
              <a:sym typeface="Calibri"/>
            </a:endParaRPr>
          </a:p>
        </p:txBody>
      </p:sp>
      <p:sp>
        <p:nvSpPr>
          <p:cNvPr id="15" name="TextBox 14">
            <a:extLst>
              <a:ext uri="{FF2B5EF4-FFF2-40B4-BE49-F238E27FC236}">
                <a16:creationId xmlns:a16="http://schemas.microsoft.com/office/drawing/2014/main" id="{3DB11AB2-9EB4-E144-BC14-55CBDBE4C13E}"/>
              </a:ext>
            </a:extLst>
          </p:cNvPr>
          <p:cNvSpPr txBox="1"/>
          <p:nvPr/>
        </p:nvSpPr>
        <p:spPr>
          <a:xfrm>
            <a:off x="3668973" y="6397665"/>
            <a:ext cx="1108038" cy="400110"/>
          </a:xfrm>
          <a:prstGeom prst="rect">
            <a:avLst/>
          </a:prstGeom>
          <a:solidFill>
            <a:srgbClr val="00B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Calibri"/>
                <a:cs typeface="Arial"/>
                <a:sym typeface="Arial"/>
              </a:rPr>
              <a:t>PASSED</a:t>
            </a:r>
          </a:p>
        </p:txBody>
      </p:sp>
    </p:spTree>
    <p:extLst>
      <p:ext uri="{BB962C8B-B14F-4D97-AF65-F5344CB8AC3E}">
        <p14:creationId xmlns:p14="http://schemas.microsoft.com/office/powerpoint/2010/main" val="17636011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43125" y="274975"/>
            <a:ext cx="6436337" cy="892552"/>
          </a:xfrm>
          <a:prstGeom prst="rect">
            <a:avLst/>
          </a:prstGeom>
          <a:noFill/>
        </p:spPr>
        <p:txBody>
          <a:bodyPr wrap="square" rtlCol="0">
            <a:spAutoFit/>
          </a:bodyPr>
          <a:lstStyle/>
          <a:p>
            <a:r>
              <a:rPr lang="en-US" sz="2000" b="1" dirty="0">
                <a:solidFill>
                  <a:schemeClr val="bg1"/>
                </a:solidFill>
              </a:rPr>
              <a:t>GOES-17 Ice Products (From GS/PDA) Validation </a:t>
            </a:r>
            <a:r>
              <a:rPr lang="en-US" dirty="0">
                <a:solidFill>
                  <a:schemeClr val="bg1"/>
                </a:solidFill>
              </a:rPr>
              <a:t>(</a:t>
            </a:r>
            <a:r>
              <a:rPr lang="en-US" sz="1600" dirty="0">
                <a:solidFill>
                  <a:schemeClr val="bg1"/>
                </a:solidFill>
              </a:rPr>
              <a:t>GOES daily composite ice products </a:t>
            </a:r>
            <a:r>
              <a:rPr lang="en-US" sz="1600" dirty="0" err="1">
                <a:solidFill>
                  <a:schemeClr val="bg1"/>
                </a:solidFill>
              </a:rPr>
              <a:t>vs</a:t>
            </a:r>
            <a:r>
              <a:rPr lang="en-US" sz="1600" dirty="0">
                <a:solidFill>
                  <a:schemeClr val="bg1"/>
                </a:solidFill>
              </a:rPr>
              <a:t> </a:t>
            </a:r>
            <a:r>
              <a:rPr lang="en-US" sz="1600" b="1" dirty="0">
                <a:solidFill>
                  <a:schemeClr val="bg1"/>
                </a:solidFill>
              </a:rPr>
              <a:t>NOAA-20</a:t>
            </a:r>
            <a:r>
              <a:rPr lang="en-US" sz="1600" dirty="0">
                <a:solidFill>
                  <a:schemeClr val="bg1"/>
                </a:solidFill>
              </a:rPr>
              <a:t>, both remapped to same EASE grid for the Arctic area</a:t>
            </a:r>
            <a:r>
              <a:rPr lang="en-US" dirty="0">
                <a:solidFill>
                  <a:schemeClr val="bg1"/>
                </a:solidFill>
              </a:rPr>
              <a:t>)</a:t>
            </a:r>
          </a:p>
        </p:txBody>
      </p:sp>
      <p:sp>
        <p:nvSpPr>
          <p:cNvPr id="10" name="TextBox 9"/>
          <p:cNvSpPr txBox="1"/>
          <p:nvPr/>
        </p:nvSpPr>
        <p:spPr>
          <a:xfrm>
            <a:off x="204377" y="1178293"/>
            <a:ext cx="2408716" cy="307777"/>
          </a:xfrm>
          <a:prstGeom prst="rect">
            <a:avLst/>
          </a:prstGeom>
          <a:noFill/>
        </p:spPr>
        <p:txBody>
          <a:bodyPr wrap="square" rtlCol="0">
            <a:spAutoFit/>
          </a:bodyPr>
          <a:lstStyle/>
          <a:p>
            <a:r>
              <a:rPr lang="en-US" dirty="0">
                <a:solidFill>
                  <a:srgbClr val="FFFFFF"/>
                </a:solidFill>
              </a:rPr>
              <a:t>GOES-17 from GS/PDA </a:t>
            </a:r>
          </a:p>
        </p:txBody>
      </p:sp>
      <p:sp>
        <p:nvSpPr>
          <p:cNvPr id="11" name="TextBox 10"/>
          <p:cNvSpPr txBox="1"/>
          <p:nvPr/>
        </p:nvSpPr>
        <p:spPr>
          <a:xfrm>
            <a:off x="3175962" y="1178293"/>
            <a:ext cx="2408716" cy="307777"/>
          </a:xfrm>
          <a:prstGeom prst="rect">
            <a:avLst/>
          </a:prstGeom>
          <a:noFill/>
        </p:spPr>
        <p:txBody>
          <a:bodyPr wrap="square" rtlCol="0">
            <a:spAutoFit/>
          </a:bodyPr>
          <a:lstStyle/>
          <a:p>
            <a:r>
              <a:rPr lang="en-US" dirty="0">
                <a:solidFill>
                  <a:srgbClr val="FFFFFF"/>
                </a:solidFill>
              </a:rPr>
              <a:t>NOAA-20</a:t>
            </a:r>
          </a:p>
        </p:txBody>
      </p:sp>
      <p:sp>
        <p:nvSpPr>
          <p:cNvPr id="12" name="TextBox 11"/>
          <p:cNvSpPr txBox="1"/>
          <p:nvPr/>
        </p:nvSpPr>
        <p:spPr>
          <a:xfrm>
            <a:off x="6131234" y="1178293"/>
            <a:ext cx="2846711" cy="307777"/>
          </a:xfrm>
          <a:prstGeom prst="rect">
            <a:avLst/>
          </a:prstGeom>
          <a:noFill/>
        </p:spPr>
        <p:txBody>
          <a:bodyPr wrap="square" rtlCol="0">
            <a:spAutoFit/>
          </a:bodyPr>
          <a:lstStyle/>
          <a:p>
            <a:r>
              <a:rPr lang="en-US" dirty="0">
                <a:solidFill>
                  <a:srgbClr val="FFFFFF"/>
                </a:solidFill>
              </a:rPr>
              <a:t>GOES-17 minus NOAA-20</a:t>
            </a:r>
          </a:p>
        </p:txBody>
      </p:sp>
      <p:graphicFrame>
        <p:nvGraphicFramePr>
          <p:cNvPr id="5" name="Table 4"/>
          <p:cNvGraphicFramePr>
            <a:graphicFrameLocks noGrp="1"/>
          </p:cNvGraphicFramePr>
          <p:nvPr>
            <p:extLst>
              <p:ext uri="{D42A27DB-BD31-4B8C-83A1-F6EECF244321}">
                <p14:modId xmlns:p14="http://schemas.microsoft.com/office/powerpoint/2010/main" val="380868038"/>
              </p:ext>
            </p:extLst>
          </p:nvPr>
        </p:nvGraphicFramePr>
        <p:xfrm>
          <a:off x="139713" y="4510057"/>
          <a:ext cx="8692812" cy="1112520"/>
        </p:xfrm>
        <a:graphic>
          <a:graphicData uri="http://schemas.openxmlformats.org/drawingml/2006/table">
            <a:tbl>
              <a:tblPr firstRow="1" bandRow="1">
                <a:tableStyleId>{5C22544A-7EE6-4342-B048-85BDC9FD1C3A}</a:tableStyleId>
              </a:tblPr>
              <a:tblGrid>
                <a:gridCol w="2160240">
                  <a:extLst>
                    <a:ext uri="{9D8B030D-6E8A-4147-A177-3AD203B41FA5}">
                      <a16:colId xmlns:a16="http://schemas.microsoft.com/office/drawing/2014/main" val="20000"/>
                    </a:ext>
                  </a:extLst>
                </a:gridCol>
                <a:gridCol w="2212091">
                  <a:extLst>
                    <a:ext uri="{9D8B030D-6E8A-4147-A177-3AD203B41FA5}">
                      <a16:colId xmlns:a16="http://schemas.microsoft.com/office/drawing/2014/main" val="20001"/>
                    </a:ext>
                  </a:extLst>
                </a:gridCol>
                <a:gridCol w="2160241">
                  <a:extLst>
                    <a:ext uri="{9D8B030D-6E8A-4147-A177-3AD203B41FA5}">
                      <a16:colId xmlns:a16="http://schemas.microsoft.com/office/drawing/2014/main" val="20002"/>
                    </a:ext>
                  </a:extLst>
                </a:gridCol>
                <a:gridCol w="2160240">
                  <a:extLst>
                    <a:ext uri="{9D8B030D-6E8A-4147-A177-3AD203B41FA5}">
                      <a16:colId xmlns:a16="http://schemas.microsoft.com/office/drawing/2014/main" val="20003"/>
                    </a:ext>
                  </a:extLst>
                </a:gridCol>
              </a:tblGrid>
              <a:tr h="370840">
                <a:tc>
                  <a:txBody>
                    <a:bodyPr/>
                    <a:lstStyle/>
                    <a:p>
                      <a:r>
                        <a:rPr lang="en-US" sz="1400" b="1" dirty="0">
                          <a:solidFill>
                            <a:schemeClr val="tx1"/>
                          </a:solidFill>
                        </a:rPr>
                        <a:t>Requirement </a:t>
                      </a:r>
                    </a:p>
                  </a:txBody>
                  <a:tcPr>
                    <a:solidFill>
                      <a:srgbClr val="FFFF00"/>
                    </a:solidFill>
                  </a:tcPr>
                </a:tc>
                <a:tc>
                  <a:txBody>
                    <a:bodyPr/>
                    <a:lstStyle/>
                    <a:p>
                      <a:pPr algn="ctr"/>
                      <a:r>
                        <a:rPr lang="en-US" sz="1400" b="1" dirty="0">
                          <a:solidFill>
                            <a:schemeClr val="tx1"/>
                          </a:solidFill>
                        </a:rPr>
                        <a:t>Ice free</a:t>
                      </a:r>
                    </a:p>
                  </a:txBody>
                  <a:tcPr>
                    <a:solidFill>
                      <a:srgbClr val="FFFF00"/>
                    </a:solidFill>
                  </a:tcPr>
                </a:tc>
                <a:tc>
                  <a:txBody>
                    <a:bodyPr/>
                    <a:lstStyle/>
                    <a:p>
                      <a:pPr algn="ctr"/>
                      <a:r>
                        <a:rPr lang="en-US" sz="1400" b="1" dirty="0">
                          <a:solidFill>
                            <a:schemeClr val="tx1"/>
                          </a:solidFill>
                        </a:rPr>
                        <a:t>First-year ice </a:t>
                      </a:r>
                    </a:p>
                  </a:txBody>
                  <a:tcPr>
                    <a:solidFill>
                      <a:srgbClr val="FFFF00"/>
                    </a:solidFill>
                  </a:tcPr>
                </a:tc>
                <a:tc>
                  <a:txBody>
                    <a:bodyPr/>
                    <a:lstStyle/>
                    <a:p>
                      <a:pPr algn="ctr"/>
                      <a:r>
                        <a:rPr lang="en-US" sz="1400" b="1" dirty="0">
                          <a:solidFill>
                            <a:schemeClr val="tx1"/>
                          </a:solidFill>
                        </a:rPr>
                        <a:t>Older ice</a:t>
                      </a:r>
                    </a:p>
                  </a:txBody>
                  <a:tcPr>
                    <a:solidFill>
                      <a:srgbClr val="FFFF00"/>
                    </a:solidFill>
                  </a:tcPr>
                </a:tc>
                <a:extLst>
                  <a:ext uri="{0D108BD9-81ED-4DB2-BD59-A6C34878D82A}">
                    <a16:rowId xmlns:a16="http://schemas.microsoft.com/office/drawing/2014/main" val="10000"/>
                  </a:ext>
                </a:extLst>
              </a:tr>
              <a:tr h="370840">
                <a:tc>
                  <a:txBody>
                    <a:bodyPr/>
                    <a:lstStyle/>
                    <a:p>
                      <a:r>
                        <a:rPr lang="en-US" sz="1400" b="1" dirty="0">
                          <a:solidFill>
                            <a:schemeClr val="tx1"/>
                          </a:solidFill>
                        </a:rPr>
                        <a:t>Pixel number</a:t>
                      </a:r>
                    </a:p>
                  </a:txBody>
                  <a:tcPr>
                    <a:solidFill>
                      <a:srgbClr val="FFFF00"/>
                    </a:solidFill>
                  </a:tcPr>
                </a:tc>
                <a:tc>
                  <a:txBody>
                    <a:bodyPr/>
                    <a:lstStyle/>
                    <a:p>
                      <a:pPr algn="ctr"/>
                      <a:r>
                        <a:rPr lang="en-US" sz="1400" b="1" dirty="0">
                          <a:solidFill>
                            <a:schemeClr val="tx1"/>
                          </a:solidFill>
                        </a:rPr>
                        <a:t>GOES-17 </a:t>
                      </a:r>
                      <a:r>
                        <a:rPr lang="en-US" sz="1400" b="1" dirty="0" err="1">
                          <a:solidFill>
                            <a:schemeClr val="tx1"/>
                          </a:solidFill>
                        </a:rPr>
                        <a:t>vs</a:t>
                      </a:r>
                      <a:r>
                        <a:rPr lang="en-US" sz="1400" b="1" dirty="0">
                          <a:solidFill>
                            <a:schemeClr val="tx1"/>
                          </a:solidFill>
                        </a:rPr>
                        <a:t> NOAA-20</a:t>
                      </a:r>
                    </a:p>
                  </a:txBody>
                  <a:tcPr>
                    <a:solidFill>
                      <a:srgbClr val="FFFF00"/>
                    </a:solidFill>
                  </a:tcPr>
                </a:tc>
                <a:tc>
                  <a:txBody>
                    <a:bodyPr/>
                    <a:lstStyle/>
                    <a:p>
                      <a:pPr algn="ctr"/>
                      <a:r>
                        <a:rPr lang="en-US" sz="1400" b="1" dirty="0">
                          <a:solidFill>
                            <a:schemeClr val="tx1"/>
                          </a:solidFill>
                        </a:rPr>
                        <a:t>953 </a:t>
                      </a:r>
                      <a:r>
                        <a:rPr lang="en-US" sz="1400" b="1" dirty="0" err="1">
                          <a:solidFill>
                            <a:schemeClr val="tx1"/>
                          </a:solidFill>
                        </a:rPr>
                        <a:t>vs</a:t>
                      </a:r>
                      <a:r>
                        <a:rPr lang="en-US" sz="1400" b="1" dirty="0">
                          <a:solidFill>
                            <a:schemeClr val="tx1"/>
                          </a:solidFill>
                        </a:rPr>
                        <a:t> 953</a:t>
                      </a:r>
                    </a:p>
                  </a:txBody>
                  <a:tcPr>
                    <a:solidFill>
                      <a:srgbClr val="FFFF00"/>
                    </a:solidFill>
                  </a:tcPr>
                </a:tc>
                <a:tc>
                  <a:txBody>
                    <a:bodyPr/>
                    <a:lstStyle/>
                    <a:p>
                      <a:pPr algn="ctr"/>
                      <a:r>
                        <a:rPr lang="en-US" sz="1400" b="1" dirty="0">
                          <a:solidFill>
                            <a:schemeClr val="tx1"/>
                          </a:solidFill>
                        </a:rPr>
                        <a:t>8 </a:t>
                      </a:r>
                      <a:r>
                        <a:rPr lang="en-US" sz="1400" b="1" dirty="0" err="1">
                          <a:solidFill>
                            <a:schemeClr val="tx1"/>
                          </a:solidFill>
                        </a:rPr>
                        <a:t>vs</a:t>
                      </a:r>
                      <a:r>
                        <a:rPr lang="en-US" sz="1400" b="1" baseline="0" dirty="0">
                          <a:solidFill>
                            <a:schemeClr val="tx1"/>
                          </a:solidFill>
                        </a:rPr>
                        <a:t> 8</a:t>
                      </a:r>
                      <a:endParaRPr lang="en-US" sz="1400" b="1" dirty="0">
                        <a:solidFill>
                          <a:schemeClr val="tx1"/>
                        </a:solidFill>
                      </a:endParaRPr>
                    </a:p>
                  </a:txBody>
                  <a:tcPr>
                    <a:solidFill>
                      <a:srgbClr val="FFFF00"/>
                    </a:solidFill>
                  </a:tcPr>
                </a:tc>
                <a:extLst>
                  <a:ext uri="{0D108BD9-81ED-4DB2-BD59-A6C34878D82A}">
                    <a16:rowId xmlns:a16="http://schemas.microsoft.com/office/drawing/2014/main" val="10001"/>
                  </a:ext>
                </a:extLst>
              </a:tr>
              <a:tr h="370840">
                <a:tc>
                  <a:txBody>
                    <a:bodyPr/>
                    <a:lstStyle/>
                    <a:p>
                      <a:r>
                        <a:rPr lang="en-US" sz="1400" b="1" dirty="0">
                          <a:solidFill>
                            <a:schemeClr val="tx1"/>
                          </a:solidFill>
                        </a:rPr>
                        <a:t>Accuracy (&gt;80%)</a:t>
                      </a:r>
                    </a:p>
                  </a:txBody>
                  <a:tcPr>
                    <a:solidFill>
                      <a:srgbClr val="FFFF00"/>
                    </a:solidFill>
                  </a:tcPr>
                </a:tc>
                <a:tc>
                  <a:txBody>
                    <a:bodyPr/>
                    <a:lstStyle/>
                    <a:p>
                      <a:pPr algn="ctr"/>
                      <a:endParaRPr lang="en-US" sz="1400" b="1" dirty="0">
                        <a:solidFill>
                          <a:schemeClr val="tx1"/>
                        </a:solidFill>
                      </a:endParaRPr>
                    </a:p>
                  </a:txBody>
                  <a:tcPr>
                    <a:solidFill>
                      <a:srgbClr val="FFFF00"/>
                    </a:solidFill>
                  </a:tcPr>
                </a:tc>
                <a:tc>
                  <a:txBody>
                    <a:bodyPr/>
                    <a:lstStyle/>
                    <a:p>
                      <a:pPr algn="ctr"/>
                      <a:r>
                        <a:rPr lang="en-US" sz="1400" b="1" dirty="0">
                          <a:solidFill>
                            <a:schemeClr val="tx1"/>
                          </a:solidFill>
                        </a:rPr>
                        <a:t>100% (0% error)</a:t>
                      </a:r>
                    </a:p>
                  </a:txBody>
                  <a:tcPr>
                    <a:solidFill>
                      <a:srgbClr val="FFFF00"/>
                    </a:solidFill>
                  </a:tcPr>
                </a:tc>
                <a:tc>
                  <a:txBody>
                    <a:bodyPr/>
                    <a:lstStyle/>
                    <a:p>
                      <a:pPr algn="ctr"/>
                      <a:r>
                        <a:rPr lang="en-US" sz="1400" b="1" dirty="0">
                          <a:solidFill>
                            <a:schemeClr val="tx1"/>
                          </a:solidFill>
                        </a:rPr>
                        <a:t>100% (0% error)</a:t>
                      </a:r>
                    </a:p>
                  </a:txBody>
                  <a:tcPr>
                    <a:solidFill>
                      <a:srgbClr val="FFFF00"/>
                    </a:solidFill>
                  </a:tcPr>
                </a:tc>
                <a:extLst>
                  <a:ext uri="{0D108BD9-81ED-4DB2-BD59-A6C34878D82A}">
                    <a16:rowId xmlns:a16="http://schemas.microsoft.com/office/drawing/2014/main" val="10002"/>
                  </a:ext>
                </a:extLst>
              </a:tr>
            </a:tbl>
          </a:graphicData>
        </a:graphic>
      </p:graphicFrame>
      <p:sp>
        <p:nvSpPr>
          <p:cNvPr id="7" name="TextBox 6"/>
          <p:cNvSpPr txBox="1"/>
          <p:nvPr/>
        </p:nvSpPr>
        <p:spPr>
          <a:xfrm>
            <a:off x="115450" y="5743258"/>
            <a:ext cx="8730905" cy="584776"/>
          </a:xfrm>
          <a:prstGeom prst="rect">
            <a:avLst/>
          </a:prstGeom>
          <a:noFill/>
        </p:spPr>
        <p:txBody>
          <a:bodyPr wrap="square" rtlCol="0">
            <a:spAutoFit/>
          </a:bodyPr>
          <a:lstStyle/>
          <a:p>
            <a:r>
              <a:rPr lang="en-US" sz="1600" dirty="0">
                <a:solidFill>
                  <a:srgbClr val="FFFFFF"/>
                </a:solidFill>
              </a:rPr>
              <a:t>Older ice has small sample size  and more likely cloud contamination influence for the lower latitude part of the Arctic.</a:t>
            </a:r>
          </a:p>
        </p:txBody>
      </p:sp>
      <p:sp>
        <p:nvSpPr>
          <p:cNvPr id="14" name="Slide Number Placeholder 3"/>
          <p:cNvSpPr>
            <a:spLocks noGrp="1"/>
          </p:cNvSpPr>
          <p:nvPr>
            <p:ph type="sldNum" idx="12"/>
          </p:nvPr>
        </p:nvSpPr>
        <p:spPr>
          <a:xfrm>
            <a:off x="6553200" y="6356350"/>
            <a:ext cx="2133599" cy="365125"/>
          </a:xfrm>
        </p:spPr>
        <p:txBody>
          <a:bodyPr/>
          <a:lstStyle/>
          <a:p>
            <a:pPr algn="r">
              <a:buSzPct val="25000"/>
            </a:pPr>
            <a:fld id="{00000000-1234-1234-1234-123412341234}" type="slidenum">
              <a:rPr lang="en-US" sz="1200" smtClean="0">
                <a:solidFill>
                  <a:srgbClr val="FFFFFF"/>
                </a:solidFill>
                <a:latin typeface="Calibri"/>
                <a:ea typeface="Calibri"/>
                <a:cs typeface="Calibri"/>
                <a:sym typeface="Calibri"/>
              </a:rPr>
              <a:pPr algn="r">
                <a:buSzPct val="25000"/>
              </a:pPr>
              <a:t>77</a:t>
            </a:fld>
            <a:endParaRPr lang="en-US" sz="1200" dirty="0">
              <a:solidFill>
                <a:srgbClr val="FFFFFF"/>
              </a:solidFill>
              <a:latin typeface="Calibri"/>
              <a:ea typeface="Calibri"/>
              <a:cs typeface="Calibri"/>
              <a:sym typeface="Calibri"/>
            </a:endParaRPr>
          </a:p>
        </p:txBody>
      </p:sp>
      <p:pic>
        <p:nvPicPr>
          <p:cNvPr id="9" name="Picture 8" descr="GOES_GOES_OR_ABI-L2-AITAF-M6_G17_s2021011_9999_99_Composite.nc.D20210111.Day.ITHK.img.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275" y="1484070"/>
            <a:ext cx="2829345" cy="2513124"/>
          </a:xfrm>
          <a:prstGeom prst="rect">
            <a:avLst/>
          </a:prstGeom>
          <a:solidFill>
            <a:schemeClr val="bg1"/>
          </a:solidFill>
        </p:spPr>
      </p:pic>
      <p:pic>
        <p:nvPicPr>
          <p:cNvPr id="15" name="Picture 14" descr="NOAA20_GOES_OR_ABI-L2-AITAF-M6_G17_s2021011_9999_99_Composite.nc.D20210111.Day.ITHK.img.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79680" y="1498500"/>
            <a:ext cx="2831007" cy="2514600"/>
          </a:xfrm>
          <a:prstGeom prst="rect">
            <a:avLst/>
          </a:prstGeom>
          <a:solidFill>
            <a:schemeClr val="bg1"/>
          </a:solidFill>
        </p:spPr>
      </p:pic>
      <p:pic>
        <p:nvPicPr>
          <p:cNvPr id="16" name="Picture 15" descr="GOES_vs_NOAA20_GOES_OR_ABI-L2-AITAF-M6_G17_s2021011_9999_99_Composite.nc.D20210111.Day.ITHK.img.eps"/>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23656" y="1484069"/>
            <a:ext cx="2831007" cy="2514600"/>
          </a:xfrm>
          <a:prstGeom prst="rect">
            <a:avLst/>
          </a:prstGeom>
          <a:solidFill>
            <a:schemeClr val="bg1"/>
          </a:solidFill>
        </p:spPr>
      </p:pic>
      <p:sp>
        <p:nvSpPr>
          <p:cNvPr id="18" name="Rectangle 17"/>
          <p:cNvSpPr/>
          <p:nvPr/>
        </p:nvSpPr>
        <p:spPr>
          <a:xfrm>
            <a:off x="119519" y="4054348"/>
            <a:ext cx="1083224" cy="307777"/>
          </a:xfrm>
          <a:prstGeom prst="rect">
            <a:avLst/>
          </a:prstGeom>
        </p:spPr>
        <p:txBody>
          <a:bodyPr wrap="none">
            <a:spAutoFit/>
          </a:bodyPr>
          <a:lstStyle/>
          <a:p>
            <a:r>
              <a:rPr lang="en-US" b="1" dirty="0">
                <a:solidFill>
                  <a:srgbClr val="FFFFFF"/>
                </a:solidFill>
              </a:rPr>
              <a:t>01/11/2021               </a:t>
            </a:r>
          </a:p>
        </p:txBody>
      </p:sp>
      <p:sp>
        <p:nvSpPr>
          <p:cNvPr id="13" name="TextBox 12">
            <a:extLst>
              <a:ext uri="{FF2B5EF4-FFF2-40B4-BE49-F238E27FC236}">
                <a16:creationId xmlns:a16="http://schemas.microsoft.com/office/drawing/2014/main" id="{BFF09CFA-A1AA-F247-8E97-31EA82876928}"/>
              </a:ext>
            </a:extLst>
          </p:cNvPr>
          <p:cNvSpPr txBox="1"/>
          <p:nvPr/>
        </p:nvSpPr>
        <p:spPr>
          <a:xfrm>
            <a:off x="4017981" y="6156298"/>
            <a:ext cx="1108038" cy="400110"/>
          </a:xfrm>
          <a:prstGeom prst="rect">
            <a:avLst/>
          </a:prstGeom>
          <a:solidFill>
            <a:srgbClr val="00B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Calibri"/>
                <a:cs typeface="Arial"/>
                <a:sym typeface="Arial"/>
              </a:rPr>
              <a:t>PASSED</a:t>
            </a:r>
          </a:p>
        </p:txBody>
      </p:sp>
    </p:spTree>
    <p:extLst>
      <p:ext uri="{BB962C8B-B14F-4D97-AF65-F5344CB8AC3E}">
        <p14:creationId xmlns:p14="http://schemas.microsoft.com/office/powerpoint/2010/main" val="38288039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43125" y="274975"/>
            <a:ext cx="6436337" cy="892552"/>
          </a:xfrm>
          <a:prstGeom prst="rect">
            <a:avLst/>
          </a:prstGeom>
          <a:noFill/>
        </p:spPr>
        <p:txBody>
          <a:bodyPr wrap="square" rtlCol="0">
            <a:spAutoFit/>
          </a:bodyPr>
          <a:lstStyle/>
          <a:p>
            <a:r>
              <a:rPr lang="en-US" sz="2000" b="1" dirty="0">
                <a:solidFill>
                  <a:schemeClr val="bg1"/>
                </a:solidFill>
              </a:rPr>
              <a:t>GOES-16 Ice Products (From GS/PDA) Validation </a:t>
            </a:r>
            <a:r>
              <a:rPr lang="en-US" dirty="0">
                <a:solidFill>
                  <a:schemeClr val="bg1"/>
                </a:solidFill>
              </a:rPr>
              <a:t>(</a:t>
            </a:r>
            <a:r>
              <a:rPr lang="en-US" sz="1600" dirty="0">
                <a:solidFill>
                  <a:schemeClr val="bg1"/>
                </a:solidFill>
              </a:rPr>
              <a:t>GOES daily composite ice products </a:t>
            </a:r>
            <a:r>
              <a:rPr lang="en-US" sz="1600" dirty="0" err="1">
                <a:solidFill>
                  <a:schemeClr val="bg1"/>
                </a:solidFill>
              </a:rPr>
              <a:t>vs</a:t>
            </a:r>
            <a:r>
              <a:rPr lang="en-US" sz="1600" dirty="0">
                <a:solidFill>
                  <a:schemeClr val="bg1"/>
                </a:solidFill>
              </a:rPr>
              <a:t> </a:t>
            </a:r>
            <a:r>
              <a:rPr lang="en-US" sz="1600" b="1" dirty="0">
                <a:solidFill>
                  <a:schemeClr val="bg1"/>
                </a:solidFill>
              </a:rPr>
              <a:t>NOAA-20</a:t>
            </a:r>
            <a:r>
              <a:rPr lang="en-US" sz="1600" dirty="0">
                <a:solidFill>
                  <a:schemeClr val="bg1"/>
                </a:solidFill>
              </a:rPr>
              <a:t>, both remapped to same EASE grid for the Arctic area</a:t>
            </a:r>
            <a:r>
              <a:rPr lang="en-US" dirty="0">
                <a:solidFill>
                  <a:schemeClr val="bg1"/>
                </a:solidFill>
              </a:rPr>
              <a:t>) </a:t>
            </a:r>
          </a:p>
        </p:txBody>
      </p:sp>
      <p:sp>
        <p:nvSpPr>
          <p:cNvPr id="10" name="TextBox 9"/>
          <p:cNvSpPr txBox="1"/>
          <p:nvPr/>
        </p:nvSpPr>
        <p:spPr>
          <a:xfrm>
            <a:off x="204377" y="1178293"/>
            <a:ext cx="2408716" cy="307777"/>
          </a:xfrm>
          <a:prstGeom prst="rect">
            <a:avLst/>
          </a:prstGeom>
          <a:noFill/>
        </p:spPr>
        <p:txBody>
          <a:bodyPr wrap="square" rtlCol="0">
            <a:spAutoFit/>
          </a:bodyPr>
          <a:lstStyle/>
          <a:p>
            <a:r>
              <a:rPr lang="en-US" dirty="0">
                <a:solidFill>
                  <a:srgbClr val="FFFFFF"/>
                </a:solidFill>
              </a:rPr>
              <a:t>GOES-16 from GS/PDA </a:t>
            </a:r>
          </a:p>
        </p:txBody>
      </p:sp>
      <p:sp>
        <p:nvSpPr>
          <p:cNvPr id="11" name="TextBox 10"/>
          <p:cNvSpPr txBox="1"/>
          <p:nvPr/>
        </p:nvSpPr>
        <p:spPr>
          <a:xfrm>
            <a:off x="3175962" y="1178293"/>
            <a:ext cx="2408716" cy="307777"/>
          </a:xfrm>
          <a:prstGeom prst="rect">
            <a:avLst/>
          </a:prstGeom>
          <a:noFill/>
        </p:spPr>
        <p:txBody>
          <a:bodyPr wrap="square" rtlCol="0">
            <a:spAutoFit/>
          </a:bodyPr>
          <a:lstStyle/>
          <a:p>
            <a:r>
              <a:rPr lang="en-US" dirty="0">
                <a:solidFill>
                  <a:srgbClr val="FFFFFF"/>
                </a:solidFill>
              </a:rPr>
              <a:t>NOAA-20</a:t>
            </a:r>
          </a:p>
        </p:txBody>
      </p:sp>
      <p:sp>
        <p:nvSpPr>
          <p:cNvPr id="12" name="TextBox 11"/>
          <p:cNvSpPr txBox="1"/>
          <p:nvPr/>
        </p:nvSpPr>
        <p:spPr>
          <a:xfrm>
            <a:off x="6131234" y="1178293"/>
            <a:ext cx="2846711" cy="307777"/>
          </a:xfrm>
          <a:prstGeom prst="rect">
            <a:avLst/>
          </a:prstGeom>
          <a:noFill/>
        </p:spPr>
        <p:txBody>
          <a:bodyPr wrap="square" rtlCol="0">
            <a:spAutoFit/>
          </a:bodyPr>
          <a:lstStyle/>
          <a:p>
            <a:r>
              <a:rPr lang="en-US" dirty="0">
                <a:solidFill>
                  <a:srgbClr val="FFFFFF"/>
                </a:solidFill>
              </a:rPr>
              <a:t>GOES-16 minus NOAA-20</a:t>
            </a:r>
          </a:p>
        </p:txBody>
      </p:sp>
      <p:graphicFrame>
        <p:nvGraphicFramePr>
          <p:cNvPr id="5" name="Table 4"/>
          <p:cNvGraphicFramePr>
            <a:graphicFrameLocks noGrp="1"/>
          </p:cNvGraphicFramePr>
          <p:nvPr>
            <p:extLst>
              <p:ext uri="{D42A27DB-BD31-4B8C-83A1-F6EECF244321}">
                <p14:modId xmlns:p14="http://schemas.microsoft.com/office/powerpoint/2010/main" val="354601365"/>
              </p:ext>
            </p:extLst>
          </p:nvPr>
        </p:nvGraphicFramePr>
        <p:xfrm>
          <a:off x="139713" y="4510057"/>
          <a:ext cx="8692812" cy="1112520"/>
        </p:xfrm>
        <a:graphic>
          <a:graphicData uri="http://schemas.openxmlformats.org/drawingml/2006/table">
            <a:tbl>
              <a:tblPr firstRow="1" bandRow="1">
                <a:tableStyleId>{5C22544A-7EE6-4342-B048-85BDC9FD1C3A}</a:tableStyleId>
              </a:tblPr>
              <a:tblGrid>
                <a:gridCol w="2160240">
                  <a:extLst>
                    <a:ext uri="{9D8B030D-6E8A-4147-A177-3AD203B41FA5}">
                      <a16:colId xmlns:a16="http://schemas.microsoft.com/office/drawing/2014/main" val="20000"/>
                    </a:ext>
                  </a:extLst>
                </a:gridCol>
                <a:gridCol w="2212091">
                  <a:extLst>
                    <a:ext uri="{9D8B030D-6E8A-4147-A177-3AD203B41FA5}">
                      <a16:colId xmlns:a16="http://schemas.microsoft.com/office/drawing/2014/main" val="20001"/>
                    </a:ext>
                  </a:extLst>
                </a:gridCol>
                <a:gridCol w="2160241">
                  <a:extLst>
                    <a:ext uri="{9D8B030D-6E8A-4147-A177-3AD203B41FA5}">
                      <a16:colId xmlns:a16="http://schemas.microsoft.com/office/drawing/2014/main" val="20002"/>
                    </a:ext>
                  </a:extLst>
                </a:gridCol>
                <a:gridCol w="2160240">
                  <a:extLst>
                    <a:ext uri="{9D8B030D-6E8A-4147-A177-3AD203B41FA5}">
                      <a16:colId xmlns:a16="http://schemas.microsoft.com/office/drawing/2014/main" val="20003"/>
                    </a:ext>
                  </a:extLst>
                </a:gridCol>
              </a:tblGrid>
              <a:tr h="370840">
                <a:tc>
                  <a:txBody>
                    <a:bodyPr/>
                    <a:lstStyle/>
                    <a:p>
                      <a:r>
                        <a:rPr lang="en-US" sz="1400" b="1" dirty="0">
                          <a:solidFill>
                            <a:schemeClr val="tx1"/>
                          </a:solidFill>
                        </a:rPr>
                        <a:t>Requirement </a:t>
                      </a:r>
                    </a:p>
                  </a:txBody>
                  <a:tcPr>
                    <a:solidFill>
                      <a:srgbClr val="FFFF00"/>
                    </a:solidFill>
                  </a:tcPr>
                </a:tc>
                <a:tc>
                  <a:txBody>
                    <a:bodyPr/>
                    <a:lstStyle/>
                    <a:p>
                      <a:pPr algn="ctr"/>
                      <a:r>
                        <a:rPr lang="en-US" sz="1400" b="1" dirty="0">
                          <a:solidFill>
                            <a:schemeClr val="tx1"/>
                          </a:solidFill>
                        </a:rPr>
                        <a:t>Ice free</a:t>
                      </a:r>
                    </a:p>
                  </a:txBody>
                  <a:tcPr>
                    <a:solidFill>
                      <a:srgbClr val="FFFF00"/>
                    </a:solidFill>
                  </a:tcPr>
                </a:tc>
                <a:tc>
                  <a:txBody>
                    <a:bodyPr/>
                    <a:lstStyle/>
                    <a:p>
                      <a:pPr algn="ctr"/>
                      <a:r>
                        <a:rPr lang="en-US" sz="1400" b="1" dirty="0">
                          <a:solidFill>
                            <a:schemeClr val="tx1"/>
                          </a:solidFill>
                        </a:rPr>
                        <a:t>First-year ice </a:t>
                      </a:r>
                    </a:p>
                  </a:txBody>
                  <a:tcPr>
                    <a:solidFill>
                      <a:srgbClr val="FFFF00"/>
                    </a:solidFill>
                  </a:tcPr>
                </a:tc>
                <a:tc>
                  <a:txBody>
                    <a:bodyPr/>
                    <a:lstStyle/>
                    <a:p>
                      <a:pPr algn="ctr"/>
                      <a:r>
                        <a:rPr lang="en-US" sz="1400" b="1" dirty="0">
                          <a:solidFill>
                            <a:schemeClr val="tx1"/>
                          </a:solidFill>
                        </a:rPr>
                        <a:t>Older ice</a:t>
                      </a:r>
                    </a:p>
                  </a:txBody>
                  <a:tcPr>
                    <a:solidFill>
                      <a:srgbClr val="FFFF00"/>
                    </a:solidFill>
                  </a:tcPr>
                </a:tc>
                <a:extLst>
                  <a:ext uri="{0D108BD9-81ED-4DB2-BD59-A6C34878D82A}">
                    <a16:rowId xmlns:a16="http://schemas.microsoft.com/office/drawing/2014/main" val="10000"/>
                  </a:ext>
                </a:extLst>
              </a:tr>
              <a:tr h="370840">
                <a:tc>
                  <a:txBody>
                    <a:bodyPr/>
                    <a:lstStyle/>
                    <a:p>
                      <a:r>
                        <a:rPr lang="en-US" sz="1400" b="1" dirty="0">
                          <a:solidFill>
                            <a:schemeClr val="tx1"/>
                          </a:solidFill>
                        </a:rPr>
                        <a:t>Pixel number</a:t>
                      </a:r>
                    </a:p>
                  </a:txBody>
                  <a:tcPr>
                    <a:solidFill>
                      <a:srgbClr val="FFFF00"/>
                    </a:solidFill>
                  </a:tcPr>
                </a:tc>
                <a:tc>
                  <a:txBody>
                    <a:bodyPr/>
                    <a:lstStyle/>
                    <a:p>
                      <a:pPr algn="ctr"/>
                      <a:r>
                        <a:rPr lang="en-US" sz="1400" b="1" dirty="0">
                          <a:solidFill>
                            <a:schemeClr val="tx1"/>
                          </a:solidFill>
                        </a:rPr>
                        <a:t>GOES-16 </a:t>
                      </a:r>
                      <a:r>
                        <a:rPr lang="en-US" sz="1400" b="1" dirty="0" err="1">
                          <a:solidFill>
                            <a:schemeClr val="tx1"/>
                          </a:solidFill>
                        </a:rPr>
                        <a:t>vs</a:t>
                      </a:r>
                      <a:r>
                        <a:rPr lang="en-US" sz="1400" b="1" dirty="0">
                          <a:solidFill>
                            <a:schemeClr val="tx1"/>
                          </a:solidFill>
                        </a:rPr>
                        <a:t> NOAA-20</a:t>
                      </a:r>
                    </a:p>
                  </a:txBody>
                  <a:tcPr>
                    <a:solidFill>
                      <a:srgbClr val="FFFF00"/>
                    </a:solidFill>
                  </a:tcPr>
                </a:tc>
                <a:tc>
                  <a:txBody>
                    <a:bodyPr/>
                    <a:lstStyle/>
                    <a:p>
                      <a:pPr algn="ctr"/>
                      <a:r>
                        <a:rPr lang="en-US" sz="1400" b="1" dirty="0">
                          <a:solidFill>
                            <a:schemeClr val="tx1"/>
                          </a:solidFill>
                        </a:rPr>
                        <a:t>2488 </a:t>
                      </a:r>
                      <a:r>
                        <a:rPr lang="en-US" sz="1400" b="1" dirty="0" err="1">
                          <a:solidFill>
                            <a:schemeClr val="tx1"/>
                          </a:solidFill>
                        </a:rPr>
                        <a:t>vs</a:t>
                      </a:r>
                      <a:r>
                        <a:rPr lang="en-US" sz="1400" b="1" dirty="0">
                          <a:solidFill>
                            <a:schemeClr val="tx1"/>
                          </a:solidFill>
                        </a:rPr>
                        <a:t> 2433</a:t>
                      </a:r>
                    </a:p>
                  </a:txBody>
                  <a:tcPr>
                    <a:solidFill>
                      <a:srgbClr val="FFFF00"/>
                    </a:solidFill>
                  </a:tcPr>
                </a:tc>
                <a:tc>
                  <a:txBody>
                    <a:bodyPr/>
                    <a:lstStyle/>
                    <a:p>
                      <a:pPr algn="ctr"/>
                      <a:r>
                        <a:rPr lang="en-US" sz="1400" b="1" dirty="0">
                          <a:solidFill>
                            <a:schemeClr val="tx1"/>
                          </a:solidFill>
                        </a:rPr>
                        <a:t>55 </a:t>
                      </a:r>
                      <a:r>
                        <a:rPr lang="en-US" sz="1400" b="1" dirty="0" err="1">
                          <a:solidFill>
                            <a:schemeClr val="tx1"/>
                          </a:solidFill>
                        </a:rPr>
                        <a:t>vs</a:t>
                      </a:r>
                      <a:r>
                        <a:rPr lang="en-US" sz="1400" b="1" baseline="0" dirty="0">
                          <a:solidFill>
                            <a:schemeClr val="tx1"/>
                          </a:solidFill>
                        </a:rPr>
                        <a:t> 70</a:t>
                      </a:r>
                      <a:endParaRPr lang="en-US" sz="1400" b="1" dirty="0">
                        <a:solidFill>
                          <a:schemeClr val="tx1"/>
                        </a:solidFill>
                      </a:endParaRPr>
                    </a:p>
                  </a:txBody>
                  <a:tcPr>
                    <a:solidFill>
                      <a:srgbClr val="FFFF00"/>
                    </a:solidFill>
                  </a:tcPr>
                </a:tc>
                <a:extLst>
                  <a:ext uri="{0D108BD9-81ED-4DB2-BD59-A6C34878D82A}">
                    <a16:rowId xmlns:a16="http://schemas.microsoft.com/office/drawing/2014/main" val="10001"/>
                  </a:ext>
                </a:extLst>
              </a:tr>
              <a:tr h="370840">
                <a:tc>
                  <a:txBody>
                    <a:bodyPr/>
                    <a:lstStyle/>
                    <a:p>
                      <a:r>
                        <a:rPr lang="en-US" sz="1400" b="1" dirty="0">
                          <a:solidFill>
                            <a:schemeClr val="tx1"/>
                          </a:solidFill>
                        </a:rPr>
                        <a:t>Accuracy (&gt;80%)</a:t>
                      </a:r>
                    </a:p>
                  </a:txBody>
                  <a:tcPr>
                    <a:solidFill>
                      <a:srgbClr val="FFFF00"/>
                    </a:solidFill>
                  </a:tcPr>
                </a:tc>
                <a:tc>
                  <a:txBody>
                    <a:bodyPr/>
                    <a:lstStyle/>
                    <a:p>
                      <a:pPr algn="ctr"/>
                      <a:endParaRPr lang="en-US" sz="1400" b="1" dirty="0">
                        <a:solidFill>
                          <a:schemeClr val="tx1"/>
                        </a:solidFill>
                      </a:endParaRPr>
                    </a:p>
                  </a:txBody>
                  <a:tcPr>
                    <a:solidFill>
                      <a:srgbClr val="FFFF00"/>
                    </a:solidFill>
                  </a:tcPr>
                </a:tc>
                <a:tc>
                  <a:txBody>
                    <a:bodyPr/>
                    <a:lstStyle/>
                    <a:p>
                      <a:pPr algn="ctr"/>
                      <a:r>
                        <a:rPr lang="en-US" sz="1400" b="1" dirty="0">
                          <a:solidFill>
                            <a:schemeClr val="tx1"/>
                          </a:solidFill>
                        </a:rPr>
                        <a:t>97.79% (2.21% error)</a:t>
                      </a:r>
                    </a:p>
                  </a:txBody>
                  <a:tcPr>
                    <a:solidFill>
                      <a:srgbClr val="FFFF00"/>
                    </a:solidFill>
                  </a:tcPr>
                </a:tc>
                <a:tc>
                  <a:txBody>
                    <a:bodyPr/>
                    <a:lstStyle/>
                    <a:p>
                      <a:pPr algn="ctr"/>
                      <a:r>
                        <a:rPr lang="en-US" sz="1400" b="1" dirty="0">
                          <a:solidFill>
                            <a:schemeClr val="tx1"/>
                          </a:solidFill>
                        </a:rPr>
                        <a:t>72.73% (27.27% error)</a:t>
                      </a:r>
                    </a:p>
                  </a:txBody>
                  <a:tcPr>
                    <a:solidFill>
                      <a:srgbClr val="FFFF00"/>
                    </a:solidFill>
                  </a:tcPr>
                </a:tc>
                <a:extLst>
                  <a:ext uri="{0D108BD9-81ED-4DB2-BD59-A6C34878D82A}">
                    <a16:rowId xmlns:a16="http://schemas.microsoft.com/office/drawing/2014/main" val="10002"/>
                  </a:ext>
                </a:extLst>
              </a:tr>
            </a:tbl>
          </a:graphicData>
        </a:graphic>
      </p:graphicFrame>
      <p:sp>
        <p:nvSpPr>
          <p:cNvPr id="7" name="TextBox 6"/>
          <p:cNvSpPr txBox="1"/>
          <p:nvPr/>
        </p:nvSpPr>
        <p:spPr>
          <a:xfrm>
            <a:off x="115450" y="5743258"/>
            <a:ext cx="8730905" cy="584776"/>
          </a:xfrm>
          <a:prstGeom prst="rect">
            <a:avLst/>
          </a:prstGeom>
          <a:noFill/>
        </p:spPr>
        <p:txBody>
          <a:bodyPr wrap="square" rtlCol="0">
            <a:spAutoFit/>
          </a:bodyPr>
          <a:lstStyle/>
          <a:p>
            <a:r>
              <a:rPr lang="en-US" sz="1600" dirty="0">
                <a:solidFill>
                  <a:srgbClr val="FFFFFF"/>
                </a:solidFill>
              </a:rPr>
              <a:t>Older ice has small sample size  and more likely cloud contamination influence for the lower latitude part of the Arctic.</a:t>
            </a:r>
          </a:p>
        </p:txBody>
      </p:sp>
      <p:sp>
        <p:nvSpPr>
          <p:cNvPr id="14" name="Slide Number Placeholder 3"/>
          <p:cNvSpPr>
            <a:spLocks noGrp="1"/>
          </p:cNvSpPr>
          <p:nvPr>
            <p:ph type="sldNum" idx="12"/>
          </p:nvPr>
        </p:nvSpPr>
        <p:spPr>
          <a:xfrm>
            <a:off x="6553200" y="6356350"/>
            <a:ext cx="2133599" cy="365125"/>
          </a:xfrm>
        </p:spPr>
        <p:txBody>
          <a:bodyPr/>
          <a:lstStyle/>
          <a:p>
            <a:pPr algn="r">
              <a:buSzPct val="25000"/>
            </a:pPr>
            <a:fld id="{00000000-1234-1234-1234-123412341234}" type="slidenum">
              <a:rPr lang="en-US" sz="1200" smtClean="0">
                <a:solidFill>
                  <a:srgbClr val="FFFFFF"/>
                </a:solidFill>
                <a:latin typeface="Calibri"/>
                <a:ea typeface="Calibri"/>
                <a:cs typeface="Calibri"/>
                <a:sym typeface="Calibri"/>
              </a:rPr>
              <a:pPr algn="r">
                <a:buSzPct val="25000"/>
              </a:pPr>
              <a:t>78</a:t>
            </a:fld>
            <a:endParaRPr lang="en-US" sz="1200" dirty="0">
              <a:solidFill>
                <a:srgbClr val="FFFFFF"/>
              </a:solidFill>
              <a:latin typeface="Calibri"/>
              <a:ea typeface="Calibri"/>
              <a:cs typeface="Calibri"/>
              <a:sym typeface="Calibri"/>
            </a:endParaRPr>
          </a:p>
        </p:txBody>
      </p:sp>
      <p:sp>
        <p:nvSpPr>
          <p:cNvPr id="18" name="Rectangle 17"/>
          <p:cNvSpPr/>
          <p:nvPr/>
        </p:nvSpPr>
        <p:spPr>
          <a:xfrm>
            <a:off x="119519" y="4054348"/>
            <a:ext cx="1083224" cy="307777"/>
          </a:xfrm>
          <a:prstGeom prst="rect">
            <a:avLst/>
          </a:prstGeom>
        </p:spPr>
        <p:txBody>
          <a:bodyPr wrap="none">
            <a:spAutoFit/>
          </a:bodyPr>
          <a:lstStyle/>
          <a:p>
            <a:r>
              <a:rPr lang="en-US" b="1" dirty="0">
                <a:solidFill>
                  <a:srgbClr val="FFFFFF"/>
                </a:solidFill>
              </a:rPr>
              <a:t>01/10/2021               </a:t>
            </a:r>
          </a:p>
        </p:txBody>
      </p:sp>
      <p:pic>
        <p:nvPicPr>
          <p:cNvPr id="2" name="Picture 1" descr="GOES_GOES_OR_ABI-L2-AITAF-M6_G16_s2021010_9999_99_Composite.nc.D20210110.Day.ITHK.img.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844" y="1484070"/>
            <a:ext cx="2831007" cy="2514600"/>
          </a:xfrm>
          <a:prstGeom prst="rect">
            <a:avLst/>
          </a:prstGeom>
          <a:solidFill>
            <a:schemeClr val="bg1"/>
          </a:solidFill>
        </p:spPr>
      </p:pic>
      <p:pic>
        <p:nvPicPr>
          <p:cNvPr id="3" name="Picture 2" descr="NOAA20_GOES_OR_ABI-L2-AITAF-M6_G16_s2021010_9999_99_Composite.nc.D20210110.Day.ITHK.img.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36387" y="1498501"/>
            <a:ext cx="2831007" cy="2514600"/>
          </a:xfrm>
          <a:prstGeom prst="rect">
            <a:avLst/>
          </a:prstGeom>
          <a:solidFill>
            <a:schemeClr val="bg1"/>
          </a:solidFill>
        </p:spPr>
      </p:pic>
      <p:pic>
        <p:nvPicPr>
          <p:cNvPr id="4" name="Picture 3" descr="GOES_vs_NOAA20_GOES_OR_ABI-L2-AITAF-M6_G16_s2021010_9999_99_Composite.nc.D20210110.Day.ITHK.img.eps"/>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94793" y="1498500"/>
            <a:ext cx="2831007" cy="2514600"/>
          </a:xfrm>
          <a:prstGeom prst="rect">
            <a:avLst/>
          </a:prstGeom>
          <a:solidFill>
            <a:schemeClr val="bg1"/>
          </a:solidFill>
        </p:spPr>
      </p:pic>
      <p:sp>
        <p:nvSpPr>
          <p:cNvPr id="13" name="TextBox 12">
            <a:extLst>
              <a:ext uri="{FF2B5EF4-FFF2-40B4-BE49-F238E27FC236}">
                <a16:creationId xmlns:a16="http://schemas.microsoft.com/office/drawing/2014/main" id="{C7BA7854-B3E1-3843-BAEF-B58E46379C57}"/>
              </a:ext>
            </a:extLst>
          </p:cNvPr>
          <p:cNvSpPr txBox="1"/>
          <p:nvPr/>
        </p:nvSpPr>
        <p:spPr>
          <a:xfrm>
            <a:off x="4017981" y="6156298"/>
            <a:ext cx="1108038" cy="400110"/>
          </a:xfrm>
          <a:prstGeom prst="rect">
            <a:avLst/>
          </a:prstGeom>
          <a:solidFill>
            <a:srgbClr val="00B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Calibri"/>
                <a:cs typeface="Arial"/>
                <a:sym typeface="Arial"/>
              </a:rPr>
              <a:t>PASSED</a:t>
            </a:r>
          </a:p>
        </p:txBody>
      </p:sp>
    </p:spTree>
    <p:extLst>
      <p:ext uri="{BB962C8B-B14F-4D97-AF65-F5344CB8AC3E}">
        <p14:creationId xmlns:p14="http://schemas.microsoft.com/office/powerpoint/2010/main" val="5883729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43125" y="274975"/>
            <a:ext cx="6436337" cy="892552"/>
          </a:xfrm>
          <a:prstGeom prst="rect">
            <a:avLst/>
          </a:prstGeom>
          <a:noFill/>
        </p:spPr>
        <p:txBody>
          <a:bodyPr wrap="square" rtlCol="0">
            <a:spAutoFit/>
          </a:bodyPr>
          <a:lstStyle/>
          <a:p>
            <a:r>
              <a:rPr lang="en-US" sz="2000" b="1" dirty="0">
                <a:solidFill>
                  <a:schemeClr val="bg1"/>
                </a:solidFill>
              </a:rPr>
              <a:t>GOES-16 Ice Products (From GS/PDA) Validation </a:t>
            </a:r>
            <a:r>
              <a:rPr lang="en-US" dirty="0">
                <a:solidFill>
                  <a:schemeClr val="bg1"/>
                </a:solidFill>
              </a:rPr>
              <a:t>(</a:t>
            </a:r>
            <a:r>
              <a:rPr lang="en-US" sz="1600" dirty="0">
                <a:solidFill>
                  <a:schemeClr val="bg1"/>
                </a:solidFill>
              </a:rPr>
              <a:t>GOES daily composite ice products </a:t>
            </a:r>
            <a:r>
              <a:rPr lang="en-US" sz="1600" dirty="0" err="1">
                <a:solidFill>
                  <a:schemeClr val="bg1"/>
                </a:solidFill>
              </a:rPr>
              <a:t>vs</a:t>
            </a:r>
            <a:r>
              <a:rPr lang="en-US" sz="1600" dirty="0">
                <a:solidFill>
                  <a:schemeClr val="bg1"/>
                </a:solidFill>
              </a:rPr>
              <a:t> </a:t>
            </a:r>
            <a:r>
              <a:rPr lang="en-US" sz="1600" b="1" dirty="0">
                <a:solidFill>
                  <a:schemeClr val="bg1"/>
                </a:solidFill>
              </a:rPr>
              <a:t>NOAA-19</a:t>
            </a:r>
            <a:r>
              <a:rPr lang="en-US" sz="1600" dirty="0">
                <a:solidFill>
                  <a:schemeClr val="bg1"/>
                </a:solidFill>
              </a:rPr>
              <a:t>, both remapped to same EASE grid for the Arctic area</a:t>
            </a:r>
            <a:r>
              <a:rPr lang="en-US" dirty="0">
                <a:solidFill>
                  <a:schemeClr val="bg1"/>
                </a:solidFill>
              </a:rPr>
              <a:t>) </a:t>
            </a:r>
          </a:p>
        </p:txBody>
      </p:sp>
      <p:sp>
        <p:nvSpPr>
          <p:cNvPr id="10" name="TextBox 9"/>
          <p:cNvSpPr txBox="1"/>
          <p:nvPr/>
        </p:nvSpPr>
        <p:spPr>
          <a:xfrm>
            <a:off x="204377" y="1178293"/>
            <a:ext cx="2408716" cy="307777"/>
          </a:xfrm>
          <a:prstGeom prst="rect">
            <a:avLst/>
          </a:prstGeom>
          <a:noFill/>
        </p:spPr>
        <p:txBody>
          <a:bodyPr wrap="square" rtlCol="0">
            <a:spAutoFit/>
          </a:bodyPr>
          <a:lstStyle/>
          <a:p>
            <a:r>
              <a:rPr lang="en-US" dirty="0">
                <a:solidFill>
                  <a:srgbClr val="FFFFFF"/>
                </a:solidFill>
              </a:rPr>
              <a:t>GOES-16 from GS/PDA </a:t>
            </a:r>
          </a:p>
        </p:txBody>
      </p:sp>
      <p:sp>
        <p:nvSpPr>
          <p:cNvPr id="11" name="TextBox 10"/>
          <p:cNvSpPr txBox="1"/>
          <p:nvPr/>
        </p:nvSpPr>
        <p:spPr>
          <a:xfrm>
            <a:off x="3175962" y="1178293"/>
            <a:ext cx="2408716" cy="307777"/>
          </a:xfrm>
          <a:prstGeom prst="rect">
            <a:avLst/>
          </a:prstGeom>
          <a:noFill/>
        </p:spPr>
        <p:txBody>
          <a:bodyPr wrap="square" rtlCol="0">
            <a:spAutoFit/>
          </a:bodyPr>
          <a:lstStyle/>
          <a:p>
            <a:r>
              <a:rPr lang="en-US" dirty="0">
                <a:solidFill>
                  <a:srgbClr val="FFFFFF"/>
                </a:solidFill>
              </a:rPr>
              <a:t>NOAA-19</a:t>
            </a:r>
          </a:p>
        </p:txBody>
      </p:sp>
      <p:sp>
        <p:nvSpPr>
          <p:cNvPr id="12" name="TextBox 11"/>
          <p:cNvSpPr txBox="1"/>
          <p:nvPr/>
        </p:nvSpPr>
        <p:spPr>
          <a:xfrm>
            <a:off x="6131234" y="1178293"/>
            <a:ext cx="2846711" cy="307777"/>
          </a:xfrm>
          <a:prstGeom prst="rect">
            <a:avLst/>
          </a:prstGeom>
          <a:noFill/>
        </p:spPr>
        <p:txBody>
          <a:bodyPr wrap="square" rtlCol="0">
            <a:spAutoFit/>
          </a:bodyPr>
          <a:lstStyle/>
          <a:p>
            <a:r>
              <a:rPr lang="en-US" dirty="0">
                <a:solidFill>
                  <a:srgbClr val="FFFFFF"/>
                </a:solidFill>
              </a:rPr>
              <a:t>GOES-16 minus NOAA-19</a:t>
            </a:r>
          </a:p>
        </p:txBody>
      </p:sp>
      <p:graphicFrame>
        <p:nvGraphicFramePr>
          <p:cNvPr id="5" name="Table 4"/>
          <p:cNvGraphicFramePr>
            <a:graphicFrameLocks noGrp="1"/>
          </p:cNvGraphicFramePr>
          <p:nvPr>
            <p:extLst>
              <p:ext uri="{D42A27DB-BD31-4B8C-83A1-F6EECF244321}">
                <p14:modId xmlns:p14="http://schemas.microsoft.com/office/powerpoint/2010/main" val="2870937319"/>
              </p:ext>
            </p:extLst>
          </p:nvPr>
        </p:nvGraphicFramePr>
        <p:xfrm>
          <a:off x="139713" y="4510057"/>
          <a:ext cx="8692812" cy="1112520"/>
        </p:xfrm>
        <a:graphic>
          <a:graphicData uri="http://schemas.openxmlformats.org/drawingml/2006/table">
            <a:tbl>
              <a:tblPr firstRow="1" bandRow="1">
                <a:tableStyleId>{5C22544A-7EE6-4342-B048-85BDC9FD1C3A}</a:tableStyleId>
              </a:tblPr>
              <a:tblGrid>
                <a:gridCol w="2160240">
                  <a:extLst>
                    <a:ext uri="{9D8B030D-6E8A-4147-A177-3AD203B41FA5}">
                      <a16:colId xmlns:a16="http://schemas.microsoft.com/office/drawing/2014/main" val="20000"/>
                    </a:ext>
                  </a:extLst>
                </a:gridCol>
                <a:gridCol w="2212091">
                  <a:extLst>
                    <a:ext uri="{9D8B030D-6E8A-4147-A177-3AD203B41FA5}">
                      <a16:colId xmlns:a16="http://schemas.microsoft.com/office/drawing/2014/main" val="20001"/>
                    </a:ext>
                  </a:extLst>
                </a:gridCol>
                <a:gridCol w="2160241">
                  <a:extLst>
                    <a:ext uri="{9D8B030D-6E8A-4147-A177-3AD203B41FA5}">
                      <a16:colId xmlns:a16="http://schemas.microsoft.com/office/drawing/2014/main" val="20002"/>
                    </a:ext>
                  </a:extLst>
                </a:gridCol>
                <a:gridCol w="2160240">
                  <a:extLst>
                    <a:ext uri="{9D8B030D-6E8A-4147-A177-3AD203B41FA5}">
                      <a16:colId xmlns:a16="http://schemas.microsoft.com/office/drawing/2014/main" val="20003"/>
                    </a:ext>
                  </a:extLst>
                </a:gridCol>
              </a:tblGrid>
              <a:tr h="370840">
                <a:tc>
                  <a:txBody>
                    <a:bodyPr/>
                    <a:lstStyle/>
                    <a:p>
                      <a:r>
                        <a:rPr lang="en-US" sz="1400" b="1" dirty="0">
                          <a:solidFill>
                            <a:schemeClr val="tx1"/>
                          </a:solidFill>
                        </a:rPr>
                        <a:t>Requirement </a:t>
                      </a:r>
                    </a:p>
                  </a:txBody>
                  <a:tcPr>
                    <a:solidFill>
                      <a:srgbClr val="FFFF00"/>
                    </a:solidFill>
                  </a:tcPr>
                </a:tc>
                <a:tc>
                  <a:txBody>
                    <a:bodyPr/>
                    <a:lstStyle/>
                    <a:p>
                      <a:pPr algn="ctr"/>
                      <a:r>
                        <a:rPr lang="en-US" sz="1400" b="1" dirty="0">
                          <a:solidFill>
                            <a:schemeClr val="tx1"/>
                          </a:solidFill>
                        </a:rPr>
                        <a:t>Ice free</a:t>
                      </a:r>
                    </a:p>
                  </a:txBody>
                  <a:tcPr>
                    <a:solidFill>
                      <a:srgbClr val="FFFF00"/>
                    </a:solidFill>
                  </a:tcPr>
                </a:tc>
                <a:tc>
                  <a:txBody>
                    <a:bodyPr/>
                    <a:lstStyle/>
                    <a:p>
                      <a:pPr algn="ctr"/>
                      <a:r>
                        <a:rPr lang="en-US" sz="1400" b="1" dirty="0">
                          <a:solidFill>
                            <a:schemeClr val="tx1"/>
                          </a:solidFill>
                        </a:rPr>
                        <a:t>First-year ice </a:t>
                      </a:r>
                    </a:p>
                  </a:txBody>
                  <a:tcPr>
                    <a:solidFill>
                      <a:srgbClr val="FFFF00"/>
                    </a:solidFill>
                  </a:tcPr>
                </a:tc>
                <a:tc>
                  <a:txBody>
                    <a:bodyPr/>
                    <a:lstStyle/>
                    <a:p>
                      <a:pPr algn="ctr"/>
                      <a:r>
                        <a:rPr lang="en-US" sz="1400" b="1" dirty="0">
                          <a:solidFill>
                            <a:schemeClr val="tx1"/>
                          </a:solidFill>
                        </a:rPr>
                        <a:t>Older ice</a:t>
                      </a:r>
                    </a:p>
                  </a:txBody>
                  <a:tcPr>
                    <a:solidFill>
                      <a:srgbClr val="FFFF00"/>
                    </a:solidFill>
                  </a:tcPr>
                </a:tc>
                <a:extLst>
                  <a:ext uri="{0D108BD9-81ED-4DB2-BD59-A6C34878D82A}">
                    <a16:rowId xmlns:a16="http://schemas.microsoft.com/office/drawing/2014/main" val="10000"/>
                  </a:ext>
                </a:extLst>
              </a:tr>
              <a:tr h="370840">
                <a:tc>
                  <a:txBody>
                    <a:bodyPr/>
                    <a:lstStyle/>
                    <a:p>
                      <a:r>
                        <a:rPr lang="en-US" sz="1400" b="1" dirty="0">
                          <a:solidFill>
                            <a:schemeClr val="tx1"/>
                          </a:solidFill>
                        </a:rPr>
                        <a:t>Pixel number</a:t>
                      </a:r>
                    </a:p>
                  </a:txBody>
                  <a:tcPr>
                    <a:solidFill>
                      <a:srgbClr val="FFFF00"/>
                    </a:solidFill>
                  </a:tcPr>
                </a:tc>
                <a:tc>
                  <a:txBody>
                    <a:bodyPr/>
                    <a:lstStyle/>
                    <a:p>
                      <a:pPr algn="ctr"/>
                      <a:r>
                        <a:rPr lang="en-US" sz="1400" b="1" dirty="0">
                          <a:solidFill>
                            <a:schemeClr val="tx1"/>
                          </a:solidFill>
                        </a:rPr>
                        <a:t>GOES-16 </a:t>
                      </a:r>
                      <a:r>
                        <a:rPr lang="en-US" sz="1400" b="1" dirty="0" err="1">
                          <a:solidFill>
                            <a:schemeClr val="tx1"/>
                          </a:solidFill>
                        </a:rPr>
                        <a:t>vs</a:t>
                      </a:r>
                      <a:r>
                        <a:rPr lang="en-US" sz="1400" b="1" dirty="0">
                          <a:solidFill>
                            <a:schemeClr val="tx1"/>
                          </a:solidFill>
                        </a:rPr>
                        <a:t> NOAA-19</a:t>
                      </a:r>
                    </a:p>
                  </a:txBody>
                  <a:tcPr>
                    <a:solidFill>
                      <a:srgbClr val="FFFF00"/>
                    </a:solidFill>
                  </a:tcPr>
                </a:tc>
                <a:tc>
                  <a:txBody>
                    <a:bodyPr/>
                    <a:lstStyle/>
                    <a:p>
                      <a:pPr algn="ctr"/>
                      <a:r>
                        <a:rPr lang="en-US" sz="1400" b="1" dirty="0">
                          <a:solidFill>
                            <a:schemeClr val="tx1"/>
                          </a:solidFill>
                        </a:rPr>
                        <a:t>1159 </a:t>
                      </a:r>
                      <a:r>
                        <a:rPr lang="en-US" sz="1400" b="1" dirty="0" err="1">
                          <a:solidFill>
                            <a:schemeClr val="tx1"/>
                          </a:solidFill>
                        </a:rPr>
                        <a:t>vs</a:t>
                      </a:r>
                      <a:r>
                        <a:rPr lang="en-US" sz="1400" b="1" dirty="0">
                          <a:solidFill>
                            <a:schemeClr val="tx1"/>
                          </a:solidFill>
                        </a:rPr>
                        <a:t> 1161</a:t>
                      </a:r>
                    </a:p>
                  </a:txBody>
                  <a:tcPr>
                    <a:solidFill>
                      <a:srgbClr val="FFFF00"/>
                    </a:solidFill>
                  </a:tcPr>
                </a:tc>
                <a:tc>
                  <a:txBody>
                    <a:bodyPr/>
                    <a:lstStyle/>
                    <a:p>
                      <a:pPr algn="ctr"/>
                      <a:r>
                        <a:rPr lang="en-US" sz="1400" b="1" dirty="0">
                          <a:solidFill>
                            <a:schemeClr val="tx1"/>
                          </a:solidFill>
                        </a:rPr>
                        <a:t>2 </a:t>
                      </a:r>
                      <a:r>
                        <a:rPr lang="en-US" sz="1400" b="1" dirty="0" err="1">
                          <a:solidFill>
                            <a:schemeClr val="tx1"/>
                          </a:solidFill>
                        </a:rPr>
                        <a:t>vs</a:t>
                      </a:r>
                      <a:r>
                        <a:rPr lang="en-US" sz="1400" b="1" baseline="0" dirty="0">
                          <a:solidFill>
                            <a:schemeClr val="tx1"/>
                          </a:solidFill>
                        </a:rPr>
                        <a:t> 0</a:t>
                      </a:r>
                      <a:endParaRPr lang="en-US" sz="1400" b="1" dirty="0">
                        <a:solidFill>
                          <a:schemeClr val="tx1"/>
                        </a:solidFill>
                      </a:endParaRPr>
                    </a:p>
                  </a:txBody>
                  <a:tcPr>
                    <a:solidFill>
                      <a:srgbClr val="FFFF00"/>
                    </a:solidFill>
                  </a:tcPr>
                </a:tc>
                <a:extLst>
                  <a:ext uri="{0D108BD9-81ED-4DB2-BD59-A6C34878D82A}">
                    <a16:rowId xmlns:a16="http://schemas.microsoft.com/office/drawing/2014/main" val="10001"/>
                  </a:ext>
                </a:extLst>
              </a:tr>
              <a:tr h="370840">
                <a:tc>
                  <a:txBody>
                    <a:bodyPr/>
                    <a:lstStyle/>
                    <a:p>
                      <a:r>
                        <a:rPr lang="en-US" sz="1400" b="1" dirty="0">
                          <a:solidFill>
                            <a:schemeClr val="tx1"/>
                          </a:solidFill>
                        </a:rPr>
                        <a:t>Accuracy (&gt;80%)</a:t>
                      </a:r>
                    </a:p>
                  </a:txBody>
                  <a:tcPr>
                    <a:solidFill>
                      <a:srgbClr val="FFFF00"/>
                    </a:solidFill>
                  </a:tcPr>
                </a:tc>
                <a:tc>
                  <a:txBody>
                    <a:bodyPr/>
                    <a:lstStyle/>
                    <a:p>
                      <a:pPr algn="ctr"/>
                      <a:endParaRPr lang="en-US" sz="1400" b="1" dirty="0">
                        <a:solidFill>
                          <a:schemeClr val="tx1"/>
                        </a:solidFill>
                      </a:endParaRPr>
                    </a:p>
                  </a:txBody>
                  <a:tcPr>
                    <a:solidFill>
                      <a:srgbClr val="FFFF00"/>
                    </a:solidFill>
                  </a:tcPr>
                </a:tc>
                <a:tc>
                  <a:txBody>
                    <a:bodyPr/>
                    <a:lstStyle/>
                    <a:p>
                      <a:pPr algn="ctr"/>
                      <a:r>
                        <a:rPr lang="en-US" sz="1400" b="1" dirty="0">
                          <a:solidFill>
                            <a:schemeClr val="tx1"/>
                          </a:solidFill>
                        </a:rPr>
                        <a:t>~100% (~0% error)</a:t>
                      </a:r>
                    </a:p>
                  </a:txBody>
                  <a:tcP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Too less samples</a:t>
                      </a:r>
                    </a:p>
                  </a:txBody>
                  <a:tcPr>
                    <a:solidFill>
                      <a:srgbClr val="FFFF00"/>
                    </a:solidFill>
                  </a:tcPr>
                </a:tc>
                <a:extLst>
                  <a:ext uri="{0D108BD9-81ED-4DB2-BD59-A6C34878D82A}">
                    <a16:rowId xmlns:a16="http://schemas.microsoft.com/office/drawing/2014/main" val="10002"/>
                  </a:ext>
                </a:extLst>
              </a:tr>
            </a:tbl>
          </a:graphicData>
        </a:graphic>
      </p:graphicFrame>
      <p:sp>
        <p:nvSpPr>
          <p:cNvPr id="7" name="TextBox 6"/>
          <p:cNvSpPr txBox="1"/>
          <p:nvPr/>
        </p:nvSpPr>
        <p:spPr>
          <a:xfrm>
            <a:off x="115450" y="5743258"/>
            <a:ext cx="8730905" cy="584776"/>
          </a:xfrm>
          <a:prstGeom prst="rect">
            <a:avLst/>
          </a:prstGeom>
          <a:noFill/>
        </p:spPr>
        <p:txBody>
          <a:bodyPr wrap="square" rtlCol="0">
            <a:spAutoFit/>
          </a:bodyPr>
          <a:lstStyle/>
          <a:p>
            <a:r>
              <a:rPr lang="en-US" sz="1600" dirty="0">
                <a:solidFill>
                  <a:srgbClr val="FFFFFF"/>
                </a:solidFill>
              </a:rPr>
              <a:t>Older ice has small sample size  and more likely cloud contamination influence for the lower latitude part of the Arctic.</a:t>
            </a:r>
          </a:p>
        </p:txBody>
      </p:sp>
      <p:sp>
        <p:nvSpPr>
          <p:cNvPr id="14" name="Slide Number Placeholder 3"/>
          <p:cNvSpPr>
            <a:spLocks noGrp="1"/>
          </p:cNvSpPr>
          <p:nvPr>
            <p:ph type="sldNum" idx="12"/>
          </p:nvPr>
        </p:nvSpPr>
        <p:spPr>
          <a:xfrm>
            <a:off x="6553200" y="6356350"/>
            <a:ext cx="2133599" cy="365125"/>
          </a:xfrm>
        </p:spPr>
        <p:txBody>
          <a:bodyPr/>
          <a:lstStyle/>
          <a:p>
            <a:pPr algn="r">
              <a:buSzPct val="25000"/>
            </a:pPr>
            <a:fld id="{00000000-1234-1234-1234-123412341234}" type="slidenum">
              <a:rPr lang="en-US" sz="1200" smtClean="0">
                <a:solidFill>
                  <a:srgbClr val="FFFFFF"/>
                </a:solidFill>
                <a:latin typeface="Calibri"/>
                <a:ea typeface="Calibri"/>
                <a:cs typeface="Calibri"/>
                <a:sym typeface="Calibri"/>
              </a:rPr>
              <a:pPr algn="r">
                <a:buSzPct val="25000"/>
              </a:pPr>
              <a:t>79</a:t>
            </a:fld>
            <a:endParaRPr lang="en-US" sz="1200" dirty="0">
              <a:solidFill>
                <a:srgbClr val="FFFFFF"/>
              </a:solidFill>
              <a:latin typeface="Calibri"/>
              <a:ea typeface="Calibri"/>
              <a:cs typeface="Calibri"/>
              <a:sym typeface="Calibri"/>
            </a:endParaRPr>
          </a:p>
        </p:txBody>
      </p:sp>
      <p:sp>
        <p:nvSpPr>
          <p:cNvPr id="18" name="Rectangle 17"/>
          <p:cNvSpPr/>
          <p:nvPr/>
        </p:nvSpPr>
        <p:spPr>
          <a:xfrm>
            <a:off x="119519" y="4054348"/>
            <a:ext cx="1083224" cy="307777"/>
          </a:xfrm>
          <a:prstGeom prst="rect">
            <a:avLst/>
          </a:prstGeom>
        </p:spPr>
        <p:txBody>
          <a:bodyPr wrap="none">
            <a:spAutoFit/>
          </a:bodyPr>
          <a:lstStyle/>
          <a:p>
            <a:r>
              <a:rPr lang="en-US" b="1" dirty="0">
                <a:solidFill>
                  <a:srgbClr val="FFFFFF"/>
                </a:solidFill>
              </a:rPr>
              <a:t>01/11/2021               </a:t>
            </a:r>
          </a:p>
        </p:txBody>
      </p:sp>
      <p:pic>
        <p:nvPicPr>
          <p:cNvPr id="6" name="Picture 5" descr="GOES_GOES_OR_ABI-L2-AITAF-M6_G16_s2021011_9999_99_Composite.nc.D20210111.Day.ITHK.img.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4569" y="1527360"/>
            <a:ext cx="2831007" cy="2514600"/>
          </a:xfrm>
          <a:prstGeom prst="rect">
            <a:avLst/>
          </a:prstGeom>
          <a:solidFill>
            <a:schemeClr val="bg1"/>
          </a:solidFill>
        </p:spPr>
      </p:pic>
      <p:pic>
        <p:nvPicPr>
          <p:cNvPr id="9" name="Picture 8" descr="APP-x0400_GOES_OR_ABI-L2-AITAF-M6_G16_s2021011_9999_99_Composite.nc.D20210111.Day.ITHK.img.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94112" y="1527360"/>
            <a:ext cx="2831007" cy="2514600"/>
          </a:xfrm>
          <a:prstGeom prst="rect">
            <a:avLst/>
          </a:prstGeom>
          <a:solidFill>
            <a:schemeClr val="bg1"/>
          </a:solidFill>
        </p:spPr>
      </p:pic>
      <p:pic>
        <p:nvPicPr>
          <p:cNvPr id="13" name="Picture 12" descr="GOES_vs_APP-x0400_GOES_OR_ABI-L2-AITAF-M6_G16_s2021011_9999_99_Composite.nc.D20210111.Day.ITHK.img.eps"/>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38087" y="1527360"/>
            <a:ext cx="2831007" cy="2514600"/>
          </a:xfrm>
          <a:prstGeom prst="rect">
            <a:avLst/>
          </a:prstGeom>
          <a:solidFill>
            <a:schemeClr val="bg1"/>
          </a:solidFill>
        </p:spPr>
      </p:pic>
      <p:sp>
        <p:nvSpPr>
          <p:cNvPr id="15" name="TextBox 14">
            <a:extLst>
              <a:ext uri="{FF2B5EF4-FFF2-40B4-BE49-F238E27FC236}">
                <a16:creationId xmlns:a16="http://schemas.microsoft.com/office/drawing/2014/main" id="{2A6490B2-AF13-124B-B09B-B4C89E50F503}"/>
              </a:ext>
            </a:extLst>
          </p:cNvPr>
          <p:cNvSpPr txBox="1"/>
          <p:nvPr/>
        </p:nvSpPr>
        <p:spPr>
          <a:xfrm>
            <a:off x="4017981" y="6156298"/>
            <a:ext cx="1108038" cy="400110"/>
          </a:xfrm>
          <a:prstGeom prst="rect">
            <a:avLst/>
          </a:prstGeom>
          <a:solidFill>
            <a:srgbClr val="00B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Calibri"/>
                <a:cs typeface="Arial"/>
                <a:sym typeface="Arial"/>
              </a:rPr>
              <a:t>PASSED</a:t>
            </a:r>
          </a:p>
        </p:txBody>
      </p:sp>
    </p:spTree>
    <p:extLst>
      <p:ext uri="{BB962C8B-B14F-4D97-AF65-F5344CB8AC3E}">
        <p14:creationId xmlns:p14="http://schemas.microsoft.com/office/powerpoint/2010/main" val="3235895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Algorithm Overview</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0" cap="none" spc="0" normalizeH="0" baseline="0" noProof="0" dirty="0">
              <a:ln>
                <a:noFill/>
              </a:ln>
              <a:solidFill>
                <a:prstClr val="white"/>
              </a:solidFill>
              <a:effectLst/>
              <a:uLnTx/>
              <a:uFillTx/>
              <a:latin typeface="Arial"/>
              <a:cs typeface="Arial"/>
              <a:sym typeface="Arial"/>
            </a:endParaRPr>
          </a:p>
        </p:txBody>
      </p:sp>
      <p:sp>
        <p:nvSpPr>
          <p:cNvPr id="9" name="TextBox 8">
            <a:extLst>
              <a:ext uri="{FF2B5EF4-FFF2-40B4-BE49-F238E27FC236}">
                <a16:creationId xmlns:a16="http://schemas.microsoft.com/office/drawing/2014/main" id="{93DA3A5E-CB5C-C944-8A6D-0E389A571D86}"/>
              </a:ext>
            </a:extLst>
          </p:cNvPr>
          <p:cNvSpPr txBox="1"/>
          <p:nvPr/>
        </p:nvSpPr>
        <p:spPr>
          <a:xfrm>
            <a:off x="278295" y="1421296"/>
            <a:ext cx="8507895" cy="510909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white"/>
                </a:solidFill>
                <a:effectLst/>
                <a:uLnTx/>
                <a:uFillTx/>
                <a:latin typeface="Arial"/>
                <a:cs typeface="Arial"/>
                <a:sym typeface="Arial"/>
              </a:rPr>
              <a:t>Read in the sensor data, ancillary data (land/sea mask), and </a:t>
            </a:r>
            <a:br>
              <a:rPr kumimoji="0" lang="en-US" sz="2000" b="0" i="0" u="none" strike="noStrike" kern="0" cap="none" spc="0" normalizeH="0" baseline="0" noProof="0" dirty="0">
                <a:ln>
                  <a:noFill/>
                </a:ln>
                <a:solidFill>
                  <a:prstClr val="white"/>
                </a:solidFill>
                <a:effectLst/>
                <a:uLnTx/>
                <a:uFillTx/>
                <a:latin typeface="Arial"/>
                <a:cs typeface="Arial"/>
                <a:sym typeface="Arial"/>
              </a:rPr>
            </a:br>
            <a:r>
              <a:rPr kumimoji="0" lang="en-US" sz="2000" b="0" i="0" u="none" strike="noStrike" kern="0" cap="none" spc="0" normalizeH="0" baseline="0" noProof="0" dirty="0">
                <a:ln>
                  <a:noFill/>
                </a:ln>
                <a:solidFill>
                  <a:prstClr val="white"/>
                </a:solidFill>
                <a:effectLst/>
                <a:uLnTx/>
                <a:uFillTx/>
                <a:latin typeface="Arial"/>
                <a:cs typeface="Arial"/>
                <a:sym typeface="Arial"/>
              </a:rPr>
              <a:t>derived product (cloud mask);</a:t>
            </a:r>
            <a:br>
              <a:rPr kumimoji="0" lang="en-US" sz="2000" b="0" i="0" u="none" strike="noStrike" kern="0" cap="none" spc="0" normalizeH="0" baseline="0" noProof="0" dirty="0">
                <a:ln>
                  <a:noFill/>
                </a:ln>
                <a:solidFill>
                  <a:prstClr val="white"/>
                </a:solidFill>
                <a:effectLst/>
                <a:uLnTx/>
                <a:uFillTx/>
                <a:latin typeface="Arial"/>
                <a:cs typeface="Arial"/>
                <a:sym typeface="Arial"/>
              </a:rPr>
            </a:br>
            <a:endParaRPr kumimoji="0" lang="en-US" sz="800" b="0" i="0" u="none" strike="noStrike" kern="0" cap="none" spc="0" normalizeH="0" baseline="0" noProof="0" dirty="0">
              <a:ln>
                <a:noFill/>
              </a:ln>
              <a:solidFill>
                <a:prstClr val="white"/>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white"/>
                </a:solidFill>
                <a:effectLst/>
                <a:uLnTx/>
                <a:uFillTx/>
                <a:latin typeface="Arial"/>
                <a:cs typeface="Arial"/>
                <a:sym typeface="Arial"/>
              </a:rPr>
              <a:t>Calculate the surface temperature using split-window approach</a:t>
            </a:r>
            <a:endParaRPr kumimoji="0" lang="en-US" sz="2000" b="0" i="1" u="none" strike="noStrike" kern="0" cap="none" spc="0" normalizeH="0" baseline="0" noProof="0" dirty="0">
              <a:ln>
                <a:noFill/>
              </a:ln>
              <a:solidFill>
                <a:prstClr val="white"/>
              </a:solidFill>
              <a:effectLst/>
              <a:uLnTx/>
              <a:uFillTx/>
              <a:latin typeface="Arial"/>
              <a:cs typeface="Arial"/>
              <a:sym typeface="Arial"/>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a:ln>
                  <a:noFill/>
                </a:ln>
                <a:solidFill>
                  <a:prstClr val="white"/>
                </a:solidFill>
                <a:effectLst/>
                <a:uLnTx/>
                <a:uFillTx/>
                <a:latin typeface="Arial"/>
                <a:cs typeface="Arial"/>
                <a:sym typeface="Arial"/>
              </a:rPr>
              <a:t>           T</a:t>
            </a:r>
            <a:r>
              <a:rPr kumimoji="0" lang="en-US" sz="2000" b="0" i="0" u="none" strike="noStrike" kern="0" cap="none" spc="0" normalizeH="0" baseline="-25000" noProof="0" dirty="0">
                <a:ln>
                  <a:noFill/>
                </a:ln>
                <a:solidFill>
                  <a:prstClr val="white"/>
                </a:solidFill>
                <a:effectLst/>
                <a:uLnTx/>
                <a:uFillTx/>
                <a:latin typeface="Arial"/>
                <a:cs typeface="Arial"/>
                <a:sym typeface="Arial"/>
              </a:rPr>
              <a:t>s</a:t>
            </a:r>
            <a:r>
              <a:rPr kumimoji="0" lang="en-US" sz="2000" b="0" i="0" u="none" strike="noStrike" kern="0" cap="none" spc="0" normalizeH="0" baseline="0" noProof="0" dirty="0">
                <a:ln>
                  <a:noFill/>
                </a:ln>
                <a:solidFill>
                  <a:prstClr val="white"/>
                </a:solidFill>
                <a:effectLst/>
                <a:uLnTx/>
                <a:uFillTx/>
                <a:latin typeface="Arial"/>
                <a:cs typeface="Arial"/>
                <a:sym typeface="Arial"/>
              </a:rPr>
              <a:t> = </a:t>
            </a:r>
            <a:r>
              <a:rPr kumimoji="0" lang="en-US" sz="2000" b="0" i="1" u="none" strike="noStrike" kern="0" cap="none" spc="0" normalizeH="0" baseline="0" noProof="0" dirty="0">
                <a:ln>
                  <a:noFill/>
                </a:ln>
                <a:solidFill>
                  <a:prstClr val="white"/>
                </a:solidFill>
                <a:effectLst/>
                <a:uLnTx/>
                <a:uFillTx/>
                <a:latin typeface="Arial"/>
                <a:cs typeface="Arial"/>
                <a:sym typeface="Arial"/>
              </a:rPr>
              <a:t>a</a:t>
            </a:r>
            <a:r>
              <a:rPr kumimoji="0" lang="en-US" sz="2000" b="0" i="0" u="none" strike="noStrike" kern="0" cap="none" spc="0" normalizeH="0" baseline="0" noProof="0" dirty="0">
                <a:ln>
                  <a:noFill/>
                </a:ln>
                <a:solidFill>
                  <a:prstClr val="white"/>
                </a:solidFill>
                <a:effectLst/>
                <a:uLnTx/>
                <a:uFillTx/>
                <a:latin typeface="Arial"/>
                <a:cs typeface="Arial"/>
                <a:sym typeface="Arial"/>
              </a:rPr>
              <a:t> + </a:t>
            </a:r>
            <a:r>
              <a:rPr kumimoji="0" lang="en-US" sz="2000" b="0" i="1" u="none" strike="noStrike" kern="0" cap="none" spc="0" normalizeH="0" baseline="0" noProof="0" dirty="0">
                <a:ln>
                  <a:noFill/>
                </a:ln>
                <a:solidFill>
                  <a:prstClr val="white"/>
                </a:solidFill>
                <a:effectLst/>
                <a:uLnTx/>
                <a:uFillTx/>
                <a:latin typeface="Arial"/>
                <a:cs typeface="Arial"/>
                <a:sym typeface="Arial"/>
              </a:rPr>
              <a:t>bT</a:t>
            </a:r>
            <a:r>
              <a:rPr kumimoji="0" lang="en-US" sz="2000" b="0" i="0" u="none" strike="noStrike" kern="0" cap="none" spc="0" normalizeH="0" baseline="-25000" noProof="0" dirty="0">
                <a:ln>
                  <a:noFill/>
                </a:ln>
                <a:solidFill>
                  <a:prstClr val="white"/>
                </a:solidFill>
                <a:effectLst/>
                <a:uLnTx/>
                <a:uFillTx/>
                <a:latin typeface="Arial"/>
                <a:cs typeface="Arial"/>
                <a:sym typeface="Arial"/>
              </a:rPr>
              <a:t>11</a:t>
            </a:r>
            <a:r>
              <a:rPr kumimoji="0" lang="en-US" sz="2000" b="0" i="0" u="none" strike="noStrike" kern="0" cap="none" spc="0" normalizeH="0" baseline="0" noProof="0" dirty="0">
                <a:ln>
                  <a:noFill/>
                </a:ln>
                <a:solidFill>
                  <a:prstClr val="white"/>
                </a:solidFill>
                <a:effectLst/>
                <a:uLnTx/>
                <a:uFillTx/>
                <a:latin typeface="Arial"/>
                <a:cs typeface="Arial"/>
                <a:sym typeface="Arial"/>
              </a:rPr>
              <a:t> + </a:t>
            </a:r>
            <a:r>
              <a:rPr kumimoji="0" lang="en-US" sz="2000" b="0" i="1" u="none" strike="noStrike" kern="0" cap="none" spc="0" normalizeH="0" baseline="0" noProof="0" dirty="0">
                <a:ln>
                  <a:noFill/>
                </a:ln>
                <a:solidFill>
                  <a:prstClr val="white"/>
                </a:solidFill>
                <a:effectLst/>
                <a:uLnTx/>
                <a:uFillTx/>
                <a:latin typeface="Arial"/>
                <a:cs typeface="Arial"/>
                <a:sym typeface="Arial"/>
              </a:rPr>
              <a:t>cT</a:t>
            </a:r>
            <a:r>
              <a:rPr kumimoji="0" lang="en-US" sz="2000" b="0" i="0" u="none" strike="noStrike" kern="0" cap="none" spc="0" normalizeH="0" baseline="-25000" noProof="0" dirty="0">
                <a:ln>
                  <a:noFill/>
                </a:ln>
                <a:solidFill>
                  <a:prstClr val="white"/>
                </a:solidFill>
                <a:effectLst/>
                <a:uLnTx/>
                <a:uFillTx/>
                <a:latin typeface="Arial"/>
                <a:cs typeface="Arial"/>
                <a:sym typeface="Arial"/>
              </a:rPr>
              <a:t>12</a:t>
            </a:r>
            <a:r>
              <a:rPr kumimoji="0" lang="en-US" sz="2000" b="0" i="0" u="none" strike="noStrike" kern="0" cap="none" spc="0" normalizeH="0" baseline="0" noProof="0" dirty="0">
                <a:ln>
                  <a:noFill/>
                </a:ln>
                <a:solidFill>
                  <a:prstClr val="white"/>
                </a:solidFill>
                <a:effectLst/>
                <a:uLnTx/>
                <a:uFillTx/>
                <a:latin typeface="Arial"/>
                <a:cs typeface="Arial"/>
                <a:sym typeface="Arial"/>
              </a:rPr>
              <a:t> + </a:t>
            </a:r>
            <a:r>
              <a:rPr kumimoji="0" lang="en-US" sz="2000" b="0" i="1" u="none" strike="noStrike" kern="0" cap="none" spc="0" normalizeH="0" baseline="0" noProof="0" dirty="0">
                <a:ln>
                  <a:noFill/>
                </a:ln>
                <a:solidFill>
                  <a:prstClr val="white"/>
                </a:solidFill>
                <a:effectLst/>
                <a:uLnTx/>
                <a:uFillTx/>
                <a:latin typeface="Arial"/>
                <a:cs typeface="Arial"/>
                <a:sym typeface="Arial"/>
              </a:rPr>
              <a:t>d</a:t>
            </a:r>
            <a:r>
              <a:rPr kumimoji="0" lang="en-US" sz="2000" b="0" i="0" u="none" strike="noStrike" kern="0" cap="none" spc="0" normalizeH="0" baseline="0" noProof="0" dirty="0">
                <a:ln>
                  <a:noFill/>
                </a:ln>
                <a:solidFill>
                  <a:prstClr val="white"/>
                </a:solidFill>
                <a:effectLst/>
                <a:uLnTx/>
                <a:uFillTx/>
                <a:latin typeface="Arial"/>
                <a:cs typeface="Arial"/>
                <a:sym typeface="Arial"/>
              </a:rPr>
              <a:t> [(</a:t>
            </a:r>
            <a:r>
              <a:rPr kumimoji="0" lang="en-US" sz="2000" b="0" i="1" u="none" strike="noStrike" kern="0" cap="none" spc="0" normalizeH="0" baseline="0" noProof="0" dirty="0">
                <a:ln>
                  <a:noFill/>
                </a:ln>
                <a:solidFill>
                  <a:prstClr val="white"/>
                </a:solidFill>
                <a:effectLst/>
                <a:uLnTx/>
                <a:uFillTx/>
                <a:latin typeface="Arial"/>
                <a:cs typeface="Arial"/>
                <a:sym typeface="Arial"/>
              </a:rPr>
              <a:t>T</a:t>
            </a:r>
            <a:r>
              <a:rPr kumimoji="0" lang="en-US" sz="2000" b="0" i="0" u="none" strike="noStrike" kern="0" cap="none" spc="0" normalizeH="0" baseline="-25000" noProof="0" dirty="0">
                <a:ln>
                  <a:noFill/>
                </a:ln>
                <a:solidFill>
                  <a:prstClr val="white"/>
                </a:solidFill>
                <a:effectLst/>
                <a:uLnTx/>
                <a:uFillTx/>
                <a:latin typeface="Arial"/>
                <a:cs typeface="Arial"/>
                <a:sym typeface="Arial"/>
              </a:rPr>
              <a:t>11</a:t>
            </a:r>
            <a:r>
              <a:rPr kumimoji="0" lang="en-US" sz="2000" b="0" i="0" u="none" strike="noStrike" kern="0" cap="none" spc="0" normalizeH="0" baseline="0" noProof="0" dirty="0">
                <a:ln>
                  <a:noFill/>
                </a:ln>
                <a:solidFill>
                  <a:prstClr val="white"/>
                </a:solidFill>
                <a:effectLst/>
                <a:uLnTx/>
                <a:uFillTx/>
                <a:latin typeface="Arial"/>
                <a:cs typeface="Arial"/>
                <a:sym typeface="Arial"/>
              </a:rPr>
              <a:t> − </a:t>
            </a:r>
            <a:r>
              <a:rPr kumimoji="0" lang="en-US" sz="2000" b="0" i="1" u="none" strike="noStrike" kern="0" cap="none" spc="0" normalizeH="0" baseline="0" noProof="0" dirty="0">
                <a:ln>
                  <a:noFill/>
                </a:ln>
                <a:solidFill>
                  <a:prstClr val="white"/>
                </a:solidFill>
                <a:effectLst/>
                <a:uLnTx/>
                <a:uFillTx/>
                <a:latin typeface="Arial"/>
                <a:cs typeface="Arial"/>
                <a:sym typeface="Arial"/>
              </a:rPr>
              <a:t>T</a:t>
            </a:r>
            <a:r>
              <a:rPr kumimoji="0" lang="en-US" sz="2000" b="0" i="0" u="none" strike="noStrike" kern="0" cap="none" spc="0" normalizeH="0" baseline="-25000" noProof="0" dirty="0">
                <a:ln>
                  <a:noFill/>
                </a:ln>
                <a:solidFill>
                  <a:prstClr val="white"/>
                </a:solidFill>
                <a:effectLst/>
                <a:uLnTx/>
                <a:uFillTx/>
                <a:latin typeface="Arial"/>
                <a:cs typeface="Arial"/>
                <a:sym typeface="Arial"/>
              </a:rPr>
              <a:t>12</a:t>
            </a:r>
            <a:r>
              <a:rPr kumimoji="0" lang="en-US" sz="2000" b="0" i="0" u="none" strike="noStrike" kern="0" cap="none" spc="0" normalizeH="0" baseline="0" noProof="0" dirty="0">
                <a:ln>
                  <a:noFill/>
                </a:ln>
                <a:solidFill>
                  <a:prstClr val="white"/>
                </a:solidFill>
                <a:effectLst/>
                <a:uLnTx/>
                <a:uFillTx/>
                <a:latin typeface="Arial"/>
                <a:cs typeface="Arial"/>
                <a:sym typeface="Arial"/>
              </a:rPr>
              <a:t>)(sec</a:t>
            </a:r>
            <a:r>
              <a:rPr kumimoji="0" lang="el-GR" sz="2000" b="0" i="1" u="none" strike="noStrike" kern="0" cap="none" spc="0" normalizeH="0" baseline="0" noProof="0" dirty="0">
                <a:ln>
                  <a:noFill/>
                </a:ln>
                <a:solidFill>
                  <a:prstClr val="white"/>
                </a:solidFill>
                <a:effectLst/>
                <a:uLnTx/>
                <a:uFillTx/>
                <a:latin typeface="Arial"/>
                <a:cs typeface="Arial"/>
                <a:sym typeface="Arial"/>
              </a:rPr>
              <a:t>θ</a:t>
            </a:r>
            <a:r>
              <a:rPr kumimoji="0" lang="el-GR" sz="2000" b="0" i="0" u="none" strike="noStrike" kern="0" cap="none" spc="0" normalizeH="0" baseline="0" noProof="0" dirty="0">
                <a:ln>
                  <a:noFill/>
                </a:ln>
                <a:solidFill>
                  <a:prstClr val="white"/>
                </a:solidFill>
                <a:effectLst/>
                <a:uLnTx/>
                <a:uFillTx/>
                <a:latin typeface="Arial"/>
                <a:cs typeface="Arial"/>
                <a:sym typeface="Arial"/>
              </a:rPr>
              <a:t> − 1)]</a:t>
            </a:r>
            <a:br>
              <a:rPr kumimoji="0" lang="el-GR" sz="2000" b="0" i="0" u="none" strike="noStrike" kern="0" cap="none" spc="0" normalizeH="0" baseline="0" noProof="0" dirty="0">
                <a:ln>
                  <a:noFill/>
                </a:ln>
                <a:solidFill>
                  <a:srgbClr val="000000"/>
                </a:solidFill>
                <a:effectLst/>
                <a:uLnTx/>
                <a:uFillTx/>
                <a:latin typeface="Arial"/>
                <a:cs typeface="Arial"/>
                <a:sym typeface="Arial"/>
              </a:rPr>
            </a:b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1400" b="0" i="1" u="none" strike="noStrike" kern="0" cap="none" spc="0" normalizeH="0" baseline="0" noProof="0" dirty="0">
                <a:ln>
                  <a:noFill/>
                </a:ln>
                <a:solidFill>
                  <a:prstClr val="white"/>
                </a:solidFill>
                <a:effectLst/>
                <a:uLnTx/>
                <a:uFillTx/>
                <a:latin typeface="Arial"/>
                <a:cs typeface="Arial"/>
                <a:sym typeface="Arial"/>
              </a:rPr>
              <a:t>T</a:t>
            </a:r>
            <a:r>
              <a:rPr kumimoji="0" lang="en-US" sz="1400" b="0" i="0" u="none" strike="noStrike" kern="0" cap="none" spc="0" normalizeH="0" baseline="-25000" noProof="0" dirty="0">
                <a:ln>
                  <a:noFill/>
                </a:ln>
                <a:solidFill>
                  <a:prstClr val="white"/>
                </a:solidFill>
                <a:effectLst/>
                <a:uLnTx/>
                <a:uFillTx/>
                <a:latin typeface="Arial"/>
                <a:cs typeface="Arial"/>
                <a:sym typeface="Arial"/>
              </a:rPr>
              <a:t>s</a:t>
            </a:r>
            <a:r>
              <a:rPr kumimoji="0" lang="en-US" sz="1400" b="0" i="0" u="none" strike="noStrike" kern="0" cap="none" spc="0" normalizeH="0" baseline="0" noProof="0" dirty="0">
                <a:ln>
                  <a:noFill/>
                </a:ln>
                <a:solidFill>
                  <a:prstClr val="white"/>
                </a:solidFill>
                <a:effectLst/>
                <a:uLnTx/>
                <a:uFillTx/>
                <a:latin typeface="Arial"/>
                <a:cs typeface="Arial"/>
                <a:sym typeface="Arial"/>
              </a:rPr>
              <a:t> is the estimated surface skin temperature (K), </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prstClr val="white"/>
                </a:solidFill>
                <a:effectLst/>
                <a:uLnTx/>
                <a:uFillTx/>
                <a:latin typeface="Arial"/>
                <a:cs typeface="Arial"/>
                <a:sym typeface="Arial"/>
              </a:rPr>
              <a:t>                    T</a:t>
            </a:r>
            <a:r>
              <a:rPr kumimoji="0" lang="en-US" sz="1400" b="0" i="0" u="none" strike="noStrike" kern="0" cap="none" spc="0" normalizeH="0" baseline="-25000" noProof="0" dirty="0">
                <a:ln>
                  <a:noFill/>
                </a:ln>
                <a:solidFill>
                  <a:prstClr val="white"/>
                </a:solidFill>
                <a:effectLst/>
                <a:uLnTx/>
                <a:uFillTx/>
                <a:latin typeface="Arial"/>
                <a:cs typeface="Arial"/>
                <a:sym typeface="Arial"/>
              </a:rPr>
              <a:t>11</a:t>
            </a:r>
            <a:r>
              <a:rPr kumimoji="0" lang="en-US" sz="1400" b="0" i="0" u="none" strike="noStrike" kern="0" cap="none" spc="0" normalizeH="0" baseline="0" noProof="0" dirty="0">
                <a:ln>
                  <a:noFill/>
                </a:ln>
                <a:solidFill>
                  <a:prstClr val="white"/>
                </a:solidFill>
                <a:effectLst/>
                <a:uLnTx/>
                <a:uFillTx/>
                <a:latin typeface="Arial"/>
                <a:cs typeface="Arial"/>
                <a:sym typeface="Arial"/>
              </a:rPr>
              <a:t> and </a:t>
            </a:r>
            <a:r>
              <a:rPr kumimoji="0" lang="en-US" sz="1400" b="0" i="1" u="none" strike="noStrike" kern="0" cap="none" spc="0" normalizeH="0" baseline="0" noProof="0" dirty="0">
                <a:ln>
                  <a:noFill/>
                </a:ln>
                <a:solidFill>
                  <a:prstClr val="white"/>
                </a:solidFill>
                <a:effectLst/>
                <a:uLnTx/>
                <a:uFillTx/>
                <a:latin typeface="Arial"/>
                <a:cs typeface="Arial"/>
                <a:sym typeface="Arial"/>
              </a:rPr>
              <a:t>T</a:t>
            </a:r>
            <a:r>
              <a:rPr kumimoji="0" lang="en-US" sz="1400" b="0" i="0" u="none" strike="noStrike" kern="0" cap="none" spc="0" normalizeH="0" baseline="-25000" noProof="0" dirty="0">
                <a:ln>
                  <a:noFill/>
                </a:ln>
                <a:solidFill>
                  <a:prstClr val="white"/>
                </a:solidFill>
                <a:effectLst/>
                <a:uLnTx/>
                <a:uFillTx/>
                <a:latin typeface="Arial"/>
                <a:cs typeface="Arial"/>
                <a:sym typeface="Arial"/>
              </a:rPr>
              <a:t>12</a:t>
            </a:r>
            <a:r>
              <a:rPr kumimoji="0" lang="en-US" sz="1400" b="0" i="0" u="none" strike="noStrike" kern="0" cap="none" spc="0" normalizeH="0" baseline="0" noProof="0" dirty="0">
                <a:ln>
                  <a:noFill/>
                </a:ln>
                <a:solidFill>
                  <a:prstClr val="white"/>
                </a:solidFill>
                <a:effectLst/>
                <a:uLnTx/>
                <a:uFillTx/>
                <a:latin typeface="Arial"/>
                <a:cs typeface="Arial"/>
                <a:sym typeface="Arial"/>
              </a:rPr>
              <a:t> are the brightness temperatures (K) at 11 </a:t>
            </a:r>
            <a:r>
              <a:rPr kumimoji="0" lang="el-GR" sz="1400" b="0" i="0" u="none" strike="noStrike" kern="0" cap="none" spc="0" normalizeH="0" baseline="0" noProof="0" dirty="0">
                <a:ln>
                  <a:noFill/>
                </a:ln>
                <a:solidFill>
                  <a:prstClr val="white"/>
                </a:solidFill>
                <a:effectLst/>
                <a:uLnTx/>
                <a:uFillTx/>
                <a:latin typeface="Arial"/>
                <a:cs typeface="Arial"/>
                <a:sym typeface="Arial"/>
              </a:rPr>
              <a:t>μ</a:t>
            </a:r>
            <a:r>
              <a:rPr kumimoji="0" lang="en-US" sz="1400" b="0" i="0" u="none" strike="noStrike" kern="0" cap="none" spc="0" normalizeH="0" baseline="0" noProof="0" dirty="0">
                <a:ln>
                  <a:noFill/>
                </a:ln>
                <a:solidFill>
                  <a:prstClr val="white"/>
                </a:solidFill>
                <a:effectLst/>
                <a:uLnTx/>
                <a:uFillTx/>
                <a:latin typeface="Arial"/>
                <a:cs typeface="Arial"/>
                <a:sym typeface="Arial"/>
              </a:rPr>
              <a:t>m and 12 </a:t>
            </a:r>
            <a:r>
              <a:rPr kumimoji="0" lang="el-GR" sz="1400" b="0" i="0" u="none" strike="noStrike" kern="0" cap="none" spc="0" normalizeH="0" baseline="0" noProof="0" dirty="0">
                <a:ln>
                  <a:noFill/>
                </a:ln>
                <a:solidFill>
                  <a:prstClr val="white"/>
                </a:solidFill>
                <a:effectLst/>
                <a:uLnTx/>
                <a:uFillTx/>
                <a:latin typeface="Arial"/>
                <a:cs typeface="Arial"/>
                <a:sym typeface="Arial"/>
              </a:rPr>
              <a:t>μ</a:t>
            </a:r>
            <a:r>
              <a:rPr kumimoji="0" lang="en-US" sz="1400" b="0" i="0" u="none" strike="noStrike" kern="0" cap="none" spc="0" normalizeH="0" baseline="0" noProof="0" dirty="0">
                <a:ln>
                  <a:noFill/>
                </a:ln>
                <a:solidFill>
                  <a:prstClr val="white"/>
                </a:solidFill>
                <a:effectLst/>
                <a:uLnTx/>
                <a:uFillTx/>
                <a:latin typeface="Arial"/>
                <a:cs typeface="Arial"/>
                <a:sym typeface="Arial"/>
              </a:rPr>
              <a:t>m bands, </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rial"/>
                <a:cs typeface="Arial"/>
                <a:sym typeface="Arial"/>
              </a:rPr>
              <a:t>                    </a:t>
            </a:r>
            <a:r>
              <a:rPr kumimoji="0" lang="el-GR" sz="1400" b="0" i="1" u="none" strike="noStrike" kern="0" cap="none" spc="0" normalizeH="0" baseline="0" noProof="0" dirty="0">
                <a:ln>
                  <a:noFill/>
                </a:ln>
                <a:solidFill>
                  <a:prstClr val="white"/>
                </a:solidFill>
                <a:effectLst/>
                <a:uLnTx/>
                <a:uFillTx/>
                <a:latin typeface="Arial"/>
                <a:cs typeface="Arial"/>
                <a:sym typeface="Arial"/>
              </a:rPr>
              <a:t>θ</a:t>
            </a:r>
            <a:r>
              <a:rPr kumimoji="0" lang="el-GR" sz="1400" b="0" i="0" u="none" strike="noStrike" kern="0" cap="none" spc="0" normalizeH="0" baseline="0" noProof="0" dirty="0">
                <a:ln>
                  <a:noFill/>
                </a:ln>
                <a:solidFill>
                  <a:prstClr val="white"/>
                </a:solidFill>
                <a:effectLst/>
                <a:uLnTx/>
                <a:uFillTx/>
                <a:latin typeface="Arial"/>
                <a:cs typeface="Arial"/>
                <a:sym typeface="Arial"/>
              </a:rPr>
              <a:t> </a:t>
            </a:r>
            <a:r>
              <a:rPr kumimoji="0" lang="en-US" sz="1400" b="0" i="0" u="none" strike="noStrike" kern="0" cap="none" spc="0" normalizeH="0" baseline="0" noProof="0" dirty="0">
                <a:ln>
                  <a:noFill/>
                </a:ln>
                <a:solidFill>
                  <a:prstClr val="white"/>
                </a:solidFill>
                <a:effectLst/>
                <a:uLnTx/>
                <a:uFillTx/>
                <a:latin typeface="Arial"/>
                <a:cs typeface="Arial"/>
                <a:sym typeface="Arial"/>
              </a:rPr>
              <a:t>is the sensor scan angle, and </a:t>
            </a:r>
            <a:r>
              <a:rPr kumimoji="0" lang="en-US" sz="1400" b="0" i="1" u="none" strike="noStrike" kern="0" cap="none" spc="0" normalizeH="0" baseline="0" noProof="0" dirty="0">
                <a:ln>
                  <a:noFill/>
                </a:ln>
                <a:solidFill>
                  <a:prstClr val="white"/>
                </a:solidFill>
                <a:effectLst/>
                <a:uLnTx/>
                <a:uFillTx/>
                <a:latin typeface="Arial"/>
                <a:cs typeface="Arial"/>
                <a:sym typeface="Arial"/>
              </a:rPr>
              <a:t>a, b, c</a:t>
            </a:r>
            <a:r>
              <a:rPr kumimoji="0" lang="en-US" sz="1400" b="0" i="0" u="none" strike="noStrike" kern="0" cap="none" spc="0" normalizeH="0" baseline="0" noProof="0" dirty="0">
                <a:ln>
                  <a:noFill/>
                </a:ln>
                <a:solidFill>
                  <a:prstClr val="white"/>
                </a:solidFill>
                <a:effectLst/>
                <a:uLnTx/>
                <a:uFillTx/>
                <a:latin typeface="Arial"/>
                <a:cs typeface="Arial"/>
                <a:sym typeface="Arial"/>
              </a:rPr>
              <a:t>, and </a:t>
            </a:r>
            <a:r>
              <a:rPr kumimoji="0" lang="en-US" sz="1400" b="0" i="1" u="none" strike="noStrike" kern="0" cap="none" spc="0" normalizeH="0" baseline="0" noProof="0" dirty="0">
                <a:ln>
                  <a:noFill/>
                </a:ln>
                <a:solidFill>
                  <a:prstClr val="white"/>
                </a:solidFill>
                <a:effectLst/>
                <a:uLnTx/>
                <a:uFillTx/>
                <a:latin typeface="Arial"/>
                <a:cs typeface="Arial"/>
                <a:sym typeface="Arial"/>
              </a:rPr>
              <a:t>d</a:t>
            </a:r>
            <a:r>
              <a:rPr kumimoji="0" lang="en-US" sz="1400" b="0" i="0" u="none" strike="noStrike" kern="0" cap="none" spc="0" normalizeH="0" baseline="0" noProof="0" dirty="0">
                <a:ln>
                  <a:noFill/>
                </a:ln>
                <a:solidFill>
                  <a:prstClr val="white"/>
                </a:solidFill>
                <a:effectLst/>
                <a:uLnTx/>
                <a:uFillTx/>
                <a:latin typeface="Arial"/>
                <a:cs typeface="Arial"/>
                <a:sym typeface="Arial"/>
              </a:rPr>
              <a:t> are retrieval coefficients. </a:t>
            </a:r>
          </a:p>
          <a:p>
            <a:pPr marL="0" marR="0" lvl="0" indent="0" algn="l" defTabSz="914400" rtl="0" eaLnBrk="1" fontAlgn="ctr"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white"/>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white"/>
                </a:solidFill>
                <a:effectLst/>
                <a:uLnTx/>
                <a:uFillTx/>
                <a:latin typeface="Arial"/>
                <a:cs typeface="Arial"/>
                <a:sym typeface="Arial"/>
              </a:rPr>
              <a:t>Apply threshold tests to detect ice covered pixels based on NDSI (Normalized Difference Snow Index), reflectance at 0.86 𝝁m, and surface temperature in daytime and surface temperature at nighttime;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0" cap="none" spc="0" normalizeH="0" baseline="0" noProof="0" dirty="0">
              <a:ln>
                <a:noFill/>
              </a:ln>
              <a:solidFill>
                <a:prstClr val="white"/>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white"/>
                </a:solidFill>
                <a:effectLst/>
                <a:uLnTx/>
                <a:uFillTx/>
                <a:latin typeface="Arial"/>
                <a:cs typeface="Arial"/>
                <a:sym typeface="Arial"/>
              </a:rPr>
              <a:t>Derive the ice concentration using a tie point algorithm.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a:ln>
                  <a:noFill/>
                </a:ln>
                <a:solidFill>
                  <a:prstClr val="white"/>
                </a:solidFill>
                <a:effectLst/>
                <a:uLnTx/>
                <a:uFillTx/>
                <a:latin typeface="Arial"/>
                <a:cs typeface="Arial"/>
                <a:sym typeface="Arial"/>
              </a:rPr>
              <a:t>                C</a:t>
            </a:r>
            <a:r>
              <a:rPr kumimoji="0" lang="en-US" sz="2000" b="0" i="0" u="none" strike="noStrike" kern="0" cap="none" spc="0" normalizeH="0" baseline="-25000" noProof="0" dirty="0">
                <a:ln>
                  <a:noFill/>
                </a:ln>
                <a:solidFill>
                  <a:prstClr val="white"/>
                </a:solidFill>
                <a:effectLst/>
                <a:uLnTx/>
                <a:uFillTx/>
                <a:latin typeface="Arial"/>
                <a:cs typeface="Arial"/>
                <a:sym typeface="Arial"/>
              </a:rPr>
              <a:t>p</a:t>
            </a:r>
            <a:r>
              <a:rPr kumimoji="0" lang="en-US" sz="2000" b="0" i="0" u="none" strike="noStrike" kern="0" cap="none" spc="0" normalizeH="0" baseline="0" noProof="0" dirty="0">
                <a:ln>
                  <a:noFill/>
                </a:ln>
                <a:solidFill>
                  <a:prstClr val="white"/>
                </a:solidFill>
                <a:effectLst/>
                <a:uLnTx/>
                <a:uFillTx/>
                <a:latin typeface="Arial"/>
                <a:cs typeface="Arial"/>
                <a:sym typeface="Arial"/>
              </a:rPr>
              <a:t> = (</a:t>
            </a:r>
            <a:r>
              <a:rPr kumimoji="0" lang="en-US" sz="2000" b="0" i="1" u="none" strike="noStrike" kern="0" cap="none" spc="0" normalizeH="0" baseline="0" noProof="0" dirty="0">
                <a:ln>
                  <a:noFill/>
                </a:ln>
                <a:solidFill>
                  <a:prstClr val="white"/>
                </a:solidFill>
                <a:effectLst/>
                <a:uLnTx/>
                <a:uFillTx/>
                <a:latin typeface="Arial"/>
                <a:cs typeface="Arial"/>
                <a:sym typeface="Arial"/>
              </a:rPr>
              <a:t>B</a:t>
            </a:r>
            <a:r>
              <a:rPr kumimoji="0" lang="en-US" sz="2000" b="0" i="0" u="none" strike="noStrike" kern="0" cap="none" spc="0" normalizeH="0" baseline="-25000" noProof="0" dirty="0">
                <a:ln>
                  <a:noFill/>
                </a:ln>
                <a:solidFill>
                  <a:prstClr val="white"/>
                </a:solidFill>
                <a:effectLst/>
                <a:uLnTx/>
                <a:uFillTx/>
                <a:latin typeface="Arial"/>
                <a:cs typeface="Arial"/>
                <a:sym typeface="Arial"/>
              </a:rPr>
              <a:t>p</a:t>
            </a:r>
            <a:r>
              <a:rPr kumimoji="0" lang="en-US" sz="2000" b="0" i="0" u="none" strike="noStrike" kern="0" cap="none" spc="0" normalizeH="0" baseline="0" noProof="0" dirty="0">
                <a:ln>
                  <a:noFill/>
                </a:ln>
                <a:solidFill>
                  <a:prstClr val="white"/>
                </a:solidFill>
                <a:effectLst/>
                <a:uLnTx/>
                <a:uFillTx/>
                <a:latin typeface="Arial"/>
                <a:cs typeface="Arial"/>
                <a:sym typeface="Arial"/>
              </a:rPr>
              <a:t> − </a:t>
            </a:r>
            <a:r>
              <a:rPr kumimoji="0" lang="en-US" sz="2000" b="0" i="1" u="none" strike="noStrike" kern="0" cap="none" spc="0" normalizeH="0" baseline="0" noProof="0" dirty="0" err="1">
                <a:ln>
                  <a:noFill/>
                </a:ln>
                <a:solidFill>
                  <a:prstClr val="white"/>
                </a:solidFill>
                <a:effectLst/>
                <a:uLnTx/>
                <a:uFillTx/>
                <a:latin typeface="Arial"/>
                <a:cs typeface="Arial"/>
                <a:sym typeface="Arial"/>
              </a:rPr>
              <a:t>B</a:t>
            </a:r>
            <a:r>
              <a:rPr kumimoji="0" lang="en-US" sz="2000" b="0" i="0" u="none" strike="noStrike" kern="0" cap="none" spc="0" normalizeH="0" baseline="-25000" noProof="0" dirty="0" err="1">
                <a:ln>
                  <a:noFill/>
                </a:ln>
                <a:solidFill>
                  <a:prstClr val="white"/>
                </a:solidFill>
                <a:effectLst/>
                <a:uLnTx/>
                <a:uFillTx/>
                <a:latin typeface="Arial"/>
                <a:cs typeface="Arial"/>
                <a:sym typeface="Arial"/>
              </a:rPr>
              <a:t>water</a:t>
            </a:r>
            <a:r>
              <a:rPr kumimoji="0" lang="en-US" sz="2000" b="0" i="0" u="none" strike="noStrike" kern="0" cap="none" spc="0" normalizeH="0" baseline="0" noProof="0" dirty="0">
                <a:ln>
                  <a:noFill/>
                </a:ln>
                <a:solidFill>
                  <a:prstClr val="white"/>
                </a:solidFill>
                <a:effectLst/>
                <a:uLnTx/>
                <a:uFillTx/>
                <a:latin typeface="Arial"/>
                <a:cs typeface="Arial"/>
                <a:sym typeface="Arial"/>
              </a:rPr>
              <a:t>)/(</a:t>
            </a:r>
            <a:r>
              <a:rPr kumimoji="0" lang="en-US" sz="2000" b="0" i="1" u="none" strike="noStrike" kern="0" cap="none" spc="0" normalizeH="0" baseline="0" noProof="0" dirty="0">
                <a:ln>
                  <a:noFill/>
                </a:ln>
                <a:solidFill>
                  <a:prstClr val="white"/>
                </a:solidFill>
                <a:effectLst/>
                <a:uLnTx/>
                <a:uFillTx/>
                <a:latin typeface="Arial"/>
                <a:cs typeface="Arial"/>
                <a:sym typeface="Arial"/>
              </a:rPr>
              <a:t>B</a:t>
            </a:r>
            <a:r>
              <a:rPr kumimoji="0" lang="en-US" sz="2000" b="0" i="0" u="none" strike="noStrike" kern="0" cap="none" spc="0" normalizeH="0" baseline="-25000" noProof="0" dirty="0">
                <a:ln>
                  <a:noFill/>
                </a:ln>
                <a:solidFill>
                  <a:prstClr val="white"/>
                </a:solidFill>
                <a:effectLst/>
                <a:uLnTx/>
                <a:uFillTx/>
                <a:latin typeface="Arial"/>
                <a:cs typeface="Arial"/>
                <a:sym typeface="Arial"/>
              </a:rPr>
              <a:t>ice</a:t>
            </a:r>
            <a:r>
              <a:rPr kumimoji="0" lang="en-US" sz="2000" b="0" i="0" u="none" strike="noStrike" kern="0" cap="none" spc="0" normalizeH="0" baseline="0" noProof="0" dirty="0">
                <a:ln>
                  <a:noFill/>
                </a:ln>
                <a:solidFill>
                  <a:prstClr val="white"/>
                </a:solidFill>
                <a:effectLst/>
                <a:uLnTx/>
                <a:uFillTx/>
                <a:latin typeface="Arial"/>
                <a:cs typeface="Arial"/>
                <a:sym typeface="Arial"/>
              </a:rPr>
              <a:t> − </a:t>
            </a:r>
            <a:r>
              <a:rPr kumimoji="0" lang="en-US" sz="2000" b="0" i="1" u="none" strike="noStrike" kern="0" cap="none" spc="0" normalizeH="0" baseline="0" noProof="0" dirty="0" err="1">
                <a:ln>
                  <a:noFill/>
                </a:ln>
                <a:solidFill>
                  <a:prstClr val="white"/>
                </a:solidFill>
                <a:effectLst/>
                <a:uLnTx/>
                <a:uFillTx/>
                <a:latin typeface="Arial"/>
                <a:cs typeface="Arial"/>
                <a:sym typeface="Arial"/>
              </a:rPr>
              <a:t>B</a:t>
            </a:r>
            <a:r>
              <a:rPr kumimoji="0" lang="en-US" sz="2000" b="0" i="0" u="none" strike="noStrike" kern="0" cap="none" spc="0" normalizeH="0" baseline="-25000" noProof="0" dirty="0" err="1">
                <a:ln>
                  <a:noFill/>
                </a:ln>
                <a:solidFill>
                  <a:prstClr val="white"/>
                </a:solidFill>
                <a:effectLst/>
                <a:uLnTx/>
                <a:uFillTx/>
                <a:latin typeface="Arial"/>
                <a:cs typeface="Arial"/>
                <a:sym typeface="Arial"/>
              </a:rPr>
              <a:t>water</a:t>
            </a:r>
            <a:r>
              <a:rPr kumimoji="0" lang="en-US" sz="2000" b="0" i="0" u="none" strike="noStrike" kern="0" cap="none" spc="0" normalizeH="0" baseline="0" noProof="0" dirty="0">
                <a:ln>
                  <a:noFill/>
                </a:ln>
                <a:solidFill>
                  <a:prstClr val="white"/>
                </a:solidFill>
                <a:effectLst/>
                <a:uLnTx/>
                <a:uFillTx/>
                <a:latin typeface="Arial"/>
                <a:cs typeface="Arial"/>
                <a:sym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rial"/>
                <a:cs typeface="Arial"/>
                <a:sym typeface="Arial"/>
              </a:rPr>
              <a:t>          where </a:t>
            </a:r>
            <a:r>
              <a:rPr kumimoji="0" lang="en-US" sz="1400" b="0" i="1" u="none" strike="noStrike" kern="0" cap="none" spc="0" normalizeH="0" baseline="0" noProof="0" dirty="0" err="1">
                <a:ln>
                  <a:noFill/>
                </a:ln>
                <a:solidFill>
                  <a:prstClr val="white"/>
                </a:solidFill>
                <a:effectLst/>
                <a:uLnTx/>
                <a:uFillTx/>
                <a:latin typeface="Arial"/>
                <a:cs typeface="Arial"/>
                <a:sym typeface="Arial"/>
              </a:rPr>
              <a:t>B</a:t>
            </a:r>
            <a:r>
              <a:rPr kumimoji="0" lang="en-US" sz="1400" b="0" i="0" u="none" strike="noStrike" kern="0" cap="none" spc="0" normalizeH="0" baseline="-25000" noProof="0" dirty="0" err="1">
                <a:ln>
                  <a:noFill/>
                </a:ln>
                <a:solidFill>
                  <a:prstClr val="white"/>
                </a:solidFill>
                <a:effectLst/>
                <a:uLnTx/>
                <a:uFillTx/>
                <a:latin typeface="Arial"/>
                <a:cs typeface="Arial"/>
                <a:sym typeface="Arial"/>
              </a:rPr>
              <a:t>water</a:t>
            </a:r>
            <a:r>
              <a:rPr kumimoji="0" lang="en-US" sz="1400" b="0" i="0" u="none" strike="noStrike" kern="0" cap="none" spc="0" normalizeH="0" baseline="0" noProof="0" dirty="0">
                <a:ln>
                  <a:noFill/>
                </a:ln>
                <a:solidFill>
                  <a:prstClr val="white"/>
                </a:solidFill>
                <a:effectLst/>
                <a:uLnTx/>
                <a:uFillTx/>
                <a:latin typeface="Arial"/>
                <a:cs typeface="Arial"/>
                <a:sym typeface="Arial"/>
              </a:rPr>
              <a:t> is the reflectance or temperature of pure water pixels,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prstClr val="white"/>
                </a:solidFill>
                <a:effectLst/>
                <a:uLnTx/>
                <a:uFillTx/>
                <a:latin typeface="Arial"/>
                <a:cs typeface="Arial"/>
                <a:sym typeface="Arial"/>
              </a:rPr>
              <a:t>          B</a:t>
            </a:r>
            <a:r>
              <a:rPr kumimoji="0" lang="en-US" sz="1400" b="0" i="0" u="none" strike="noStrike" kern="0" cap="none" spc="0" normalizeH="0" baseline="-25000" noProof="0" dirty="0">
                <a:ln>
                  <a:noFill/>
                </a:ln>
                <a:solidFill>
                  <a:prstClr val="white"/>
                </a:solidFill>
                <a:effectLst/>
                <a:uLnTx/>
                <a:uFillTx/>
                <a:latin typeface="Arial"/>
                <a:cs typeface="Arial"/>
                <a:sym typeface="Arial"/>
              </a:rPr>
              <a:t>ice</a:t>
            </a:r>
            <a:r>
              <a:rPr kumimoji="0" lang="en-US" sz="1400" b="0" i="0" u="none" strike="noStrike" kern="0" cap="none" spc="0" normalizeH="0" baseline="0" noProof="0" dirty="0">
                <a:ln>
                  <a:noFill/>
                </a:ln>
                <a:solidFill>
                  <a:prstClr val="white"/>
                </a:solidFill>
                <a:effectLst/>
                <a:uLnTx/>
                <a:uFillTx/>
                <a:latin typeface="Arial"/>
                <a:cs typeface="Arial"/>
                <a:sym typeface="Arial"/>
              </a:rPr>
              <a:t> is the reflectance or temperature of pure ice pixels (tie point reflectance or temperature),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rial"/>
                <a:cs typeface="Arial"/>
                <a:sym typeface="Arial"/>
              </a:rPr>
              <a:t>         and </a:t>
            </a:r>
            <a:r>
              <a:rPr kumimoji="0" lang="en-US" sz="1400" b="0" i="1" u="none" strike="noStrike" kern="0" cap="none" spc="0" normalizeH="0" baseline="0" noProof="0" dirty="0">
                <a:ln>
                  <a:noFill/>
                </a:ln>
                <a:solidFill>
                  <a:prstClr val="white"/>
                </a:solidFill>
                <a:effectLst/>
                <a:uLnTx/>
                <a:uFillTx/>
                <a:latin typeface="Arial"/>
                <a:cs typeface="Arial"/>
                <a:sym typeface="Arial"/>
              </a:rPr>
              <a:t>B</a:t>
            </a:r>
            <a:r>
              <a:rPr kumimoji="0" lang="en-US" sz="1400" b="0" i="0" u="none" strike="noStrike" kern="0" cap="none" spc="0" normalizeH="0" baseline="-25000" noProof="0" dirty="0">
                <a:ln>
                  <a:noFill/>
                </a:ln>
                <a:solidFill>
                  <a:prstClr val="white"/>
                </a:solidFill>
                <a:effectLst/>
                <a:uLnTx/>
                <a:uFillTx/>
                <a:latin typeface="Arial"/>
                <a:cs typeface="Arial"/>
                <a:sym typeface="Arial"/>
              </a:rPr>
              <a:t>p</a:t>
            </a:r>
            <a:r>
              <a:rPr kumimoji="0" lang="en-US" sz="1400" b="0" i="0" u="none" strike="noStrike" kern="0" cap="none" spc="0" normalizeH="0" baseline="0" noProof="0" dirty="0">
                <a:ln>
                  <a:noFill/>
                </a:ln>
                <a:solidFill>
                  <a:prstClr val="white"/>
                </a:solidFill>
                <a:effectLst/>
                <a:uLnTx/>
                <a:uFillTx/>
                <a:latin typeface="Arial"/>
                <a:cs typeface="Arial"/>
                <a:sym typeface="Arial"/>
              </a:rPr>
              <a:t> is the observed reflectance or temperature of the pixel. </a:t>
            </a:r>
            <a:endParaRPr kumimoji="0" lang="en-US" sz="2000" b="0" i="0" u="none" strike="noStrike" kern="0" cap="none" spc="0" normalizeH="0" baseline="0" noProof="0" dirty="0">
              <a:ln>
                <a:noFill/>
              </a:ln>
              <a:solidFill>
                <a:prstClr val="white"/>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0" cap="none" spc="0" normalizeH="0" baseline="0" noProof="0" dirty="0">
              <a:ln>
                <a:noFill/>
              </a:ln>
              <a:solidFill>
                <a:prstClr val="white"/>
              </a:solidFill>
              <a:effectLst/>
              <a:uLnTx/>
              <a:uFillTx/>
              <a:latin typeface="Arial"/>
              <a:cs typeface="Arial"/>
              <a:sym typeface="Arial"/>
            </a:endParaRPr>
          </a:p>
        </p:txBody>
      </p:sp>
    </p:spTree>
    <p:extLst>
      <p:ext uri="{BB962C8B-B14F-4D97-AF65-F5344CB8AC3E}">
        <p14:creationId xmlns:p14="http://schemas.microsoft.com/office/powerpoint/2010/main" val="11501219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43125" y="274975"/>
            <a:ext cx="6436337" cy="892552"/>
          </a:xfrm>
          <a:prstGeom prst="rect">
            <a:avLst/>
          </a:prstGeom>
          <a:noFill/>
        </p:spPr>
        <p:txBody>
          <a:bodyPr wrap="square" rtlCol="0">
            <a:spAutoFit/>
          </a:bodyPr>
          <a:lstStyle/>
          <a:p>
            <a:r>
              <a:rPr lang="en-US" sz="2000" b="1" dirty="0">
                <a:solidFill>
                  <a:schemeClr val="bg1"/>
                </a:solidFill>
              </a:rPr>
              <a:t>GOES-17 Ice Products (From GS/PDA) Validation </a:t>
            </a:r>
            <a:r>
              <a:rPr lang="en-US" dirty="0">
                <a:solidFill>
                  <a:schemeClr val="bg1"/>
                </a:solidFill>
              </a:rPr>
              <a:t>(</a:t>
            </a:r>
            <a:r>
              <a:rPr lang="en-US" sz="1600" dirty="0">
                <a:solidFill>
                  <a:schemeClr val="bg1"/>
                </a:solidFill>
              </a:rPr>
              <a:t>GOES daily composite ice products </a:t>
            </a:r>
            <a:r>
              <a:rPr lang="en-US" sz="1600" dirty="0" err="1">
                <a:solidFill>
                  <a:schemeClr val="bg1"/>
                </a:solidFill>
              </a:rPr>
              <a:t>vs</a:t>
            </a:r>
            <a:r>
              <a:rPr lang="en-US" sz="1600" dirty="0">
                <a:solidFill>
                  <a:schemeClr val="bg1"/>
                </a:solidFill>
              </a:rPr>
              <a:t> </a:t>
            </a:r>
            <a:r>
              <a:rPr lang="en-US" sz="1600" b="1" dirty="0">
                <a:solidFill>
                  <a:schemeClr val="bg1"/>
                </a:solidFill>
              </a:rPr>
              <a:t>NOAA-19</a:t>
            </a:r>
            <a:r>
              <a:rPr lang="en-US" sz="1600" dirty="0">
                <a:solidFill>
                  <a:schemeClr val="bg1"/>
                </a:solidFill>
              </a:rPr>
              <a:t>, both remapped to same EASE grid for the Arctic area</a:t>
            </a:r>
            <a:r>
              <a:rPr lang="en-US" dirty="0">
                <a:solidFill>
                  <a:schemeClr val="bg1"/>
                </a:solidFill>
              </a:rPr>
              <a:t>) </a:t>
            </a:r>
          </a:p>
        </p:txBody>
      </p:sp>
      <p:sp>
        <p:nvSpPr>
          <p:cNvPr id="10" name="TextBox 9"/>
          <p:cNvSpPr txBox="1"/>
          <p:nvPr/>
        </p:nvSpPr>
        <p:spPr>
          <a:xfrm>
            <a:off x="204377" y="1178293"/>
            <a:ext cx="2408716" cy="307777"/>
          </a:xfrm>
          <a:prstGeom prst="rect">
            <a:avLst/>
          </a:prstGeom>
          <a:noFill/>
        </p:spPr>
        <p:txBody>
          <a:bodyPr wrap="square" rtlCol="0">
            <a:spAutoFit/>
          </a:bodyPr>
          <a:lstStyle/>
          <a:p>
            <a:r>
              <a:rPr lang="en-US" dirty="0">
                <a:solidFill>
                  <a:srgbClr val="FFFFFF"/>
                </a:solidFill>
              </a:rPr>
              <a:t>GOES-17 from GS/PDA </a:t>
            </a:r>
          </a:p>
        </p:txBody>
      </p:sp>
      <p:sp>
        <p:nvSpPr>
          <p:cNvPr id="11" name="TextBox 10"/>
          <p:cNvSpPr txBox="1"/>
          <p:nvPr/>
        </p:nvSpPr>
        <p:spPr>
          <a:xfrm>
            <a:off x="3175962" y="1178293"/>
            <a:ext cx="2408716" cy="307777"/>
          </a:xfrm>
          <a:prstGeom prst="rect">
            <a:avLst/>
          </a:prstGeom>
          <a:noFill/>
        </p:spPr>
        <p:txBody>
          <a:bodyPr wrap="square" rtlCol="0">
            <a:spAutoFit/>
          </a:bodyPr>
          <a:lstStyle/>
          <a:p>
            <a:r>
              <a:rPr lang="en-US" dirty="0">
                <a:solidFill>
                  <a:srgbClr val="FFFFFF"/>
                </a:solidFill>
              </a:rPr>
              <a:t>NOAA-19</a:t>
            </a:r>
          </a:p>
        </p:txBody>
      </p:sp>
      <p:sp>
        <p:nvSpPr>
          <p:cNvPr id="12" name="TextBox 11"/>
          <p:cNvSpPr txBox="1"/>
          <p:nvPr/>
        </p:nvSpPr>
        <p:spPr>
          <a:xfrm>
            <a:off x="6131234" y="1178293"/>
            <a:ext cx="2846711" cy="307777"/>
          </a:xfrm>
          <a:prstGeom prst="rect">
            <a:avLst/>
          </a:prstGeom>
          <a:noFill/>
        </p:spPr>
        <p:txBody>
          <a:bodyPr wrap="square" rtlCol="0">
            <a:spAutoFit/>
          </a:bodyPr>
          <a:lstStyle/>
          <a:p>
            <a:r>
              <a:rPr lang="en-US" dirty="0">
                <a:solidFill>
                  <a:srgbClr val="FFFFFF"/>
                </a:solidFill>
              </a:rPr>
              <a:t>GOES-17 minus NOAA-19</a:t>
            </a:r>
          </a:p>
        </p:txBody>
      </p:sp>
      <p:graphicFrame>
        <p:nvGraphicFramePr>
          <p:cNvPr id="5" name="Table 4"/>
          <p:cNvGraphicFramePr>
            <a:graphicFrameLocks noGrp="1"/>
          </p:cNvGraphicFramePr>
          <p:nvPr>
            <p:extLst>
              <p:ext uri="{D42A27DB-BD31-4B8C-83A1-F6EECF244321}">
                <p14:modId xmlns:p14="http://schemas.microsoft.com/office/powerpoint/2010/main" val="1557886008"/>
              </p:ext>
            </p:extLst>
          </p:nvPr>
        </p:nvGraphicFramePr>
        <p:xfrm>
          <a:off x="139713" y="4510057"/>
          <a:ext cx="8692812" cy="1112520"/>
        </p:xfrm>
        <a:graphic>
          <a:graphicData uri="http://schemas.openxmlformats.org/drawingml/2006/table">
            <a:tbl>
              <a:tblPr firstRow="1" bandRow="1">
                <a:tableStyleId>{5C22544A-7EE6-4342-B048-85BDC9FD1C3A}</a:tableStyleId>
              </a:tblPr>
              <a:tblGrid>
                <a:gridCol w="2160240">
                  <a:extLst>
                    <a:ext uri="{9D8B030D-6E8A-4147-A177-3AD203B41FA5}">
                      <a16:colId xmlns:a16="http://schemas.microsoft.com/office/drawing/2014/main" val="20000"/>
                    </a:ext>
                  </a:extLst>
                </a:gridCol>
                <a:gridCol w="2212091">
                  <a:extLst>
                    <a:ext uri="{9D8B030D-6E8A-4147-A177-3AD203B41FA5}">
                      <a16:colId xmlns:a16="http://schemas.microsoft.com/office/drawing/2014/main" val="20001"/>
                    </a:ext>
                  </a:extLst>
                </a:gridCol>
                <a:gridCol w="2160241">
                  <a:extLst>
                    <a:ext uri="{9D8B030D-6E8A-4147-A177-3AD203B41FA5}">
                      <a16:colId xmlns:a16="http://schemas.microsoft.com/office/drawing/2014/main" val="20002"/>
                    </a:ext>
                  </a:extLst>
                </a:gridCol>
                <a:gridCol w="2160240">
                  <a:extLst>
                    <a:ext uri="{9D8B030D-6E8A-4147-A177-3AD203B41FA5}">
                      <a16:colId xmlns:a16="http://schemas.microsoft.com/office/drawing/2014/main" val="20003"/>
                    </a:ext>
                  </a:extLst>
                </a:gridCol>
              </a:tblGrid>
              <a:tr h="370840">
                <a:tc>
                  <a:txBody>
                    <a:bodyPr/>
                    <a:lstStyle/>
                    <a:p>
                      <a:r>
                        <a:rPr lang="en-US" sz="1400" b="1" dirty="0">
                          <a:solidFill>
                            <a:schemeClr val="tx1"/>
                          </a:solidFill>
                        </a:rPr>
                        <a:t>Requirement </a:t>
                      </a:r>
                    </a:p>
                  </a:txBody>
                  <a:tcPr>
                    <a:solidFill>
                      <a:srgbClr val="FFFF00"/>
                    </a:solidFill>
                  </a:tcPr>
                </a:tc>
                <a:tc>
                  <a:txBody>
                    <a:bodyPr/>
                    <a:lstStyle/>
                    <a:p>
                      <a:pPr algn="ctr"/>
                      <a:r>
                        <a:rPr lang="en-US" sz="1400" b="1" dirty="0">
                          <a:solidFill>
                            <a:schemeClr val="tx1"/>
                          </a:solidFill>
                        </a:rPr>
                        <a:t>Ice free</a:t>
                      </a:r>
                    </a:p>
                  </a:txBody>
                  <a:tcPr>
                    <a:solidFill>
                      <a:srgbClr val="FFFF00"/>
                    </a:solidFill>
                  </a:tcPr>
                </a:tc>
                <a:tc>
                  <a:txBody>
                    <a:bodyPr/>
                    <a:lstStyle/>
                    <a:p>
                      <a:pPr algn="ctr"/>
                      <a:r>
                        <a:rPr lang="en-US" sz="1400" b="1" dirty="0">
                          <a:solidFill>
                            <a:schemeClr val="tx1"/>
                          </a:solidFill>
                        </a:rPr>
                        <a:t>First-year ice </a:t>
                      </a:r>
                    </a:p>
                  </a:txBody>
                  <a:tcPr>
                    <a:solidFill>
                      <a:srgbClr val="FFFF00"/>
                    </a:solidFill>
                  </a:tcPr>
                </a:tc>
                <a:tc>
                  <a:txBody>
                    <a:bodyPr/>
                    <a:lstStyle/>
                    <a:p>
                      <a:pPr algn="ctr"/>
                      <a:r>
                        <a:rPr lang="en-US" sz="1400" b="1" dirty="0">
                          <a:solidFill>
                            <a:schemeClr val="tx1"/>
                          </a:solidFill>
                        </a:rPr>
                        <a:t>Older ice</a:t>
                      </a:r>
                    </a:p>
                  </a:txBody>
                  <a:tcPr>
                    <a:solidFill>
                      <a:srgbClr val="FFFF00"/>
                    </a:solidFill>
                  </a:tcPr>
                </a:tc>
                <a:extLst>
                  <a:ext uri="{0D108BD9-81ED-4DB2-BD59-A6C34878D82A}">
                    <a16:rowId xmlns:a16="http://schemas.microsoft.com/office/drawing/2014/main" val="10000"/>
                  </a:ext>
                </a:extLst>
              </a:tr>
              <a:tr h="370840">
                <a:tc>
                  <a:txBody>
                    <a:bodyPr/>
                    <a:lstStyle/>
                    <a:p>
                      <a:r>
                        <a:rPr lang="en-US" sz="1400" b="1" dirty="0">
                          <a:solidFill>
                            <a:schemeClr val="tx1"/>
                          </a:solidFill>
                        </a:rPr>
                        <a:t>Pixel number</a:t>
                      </a:r>
                    </a:p>
                  </a:txBody>
                  <a:tcPr>
                    <a:solidFill>
                      <a:srgbClr val="FFFF00"/>
                    </a:solidFill>
                  </a:tcPr>
                </a:tc>
                <a:tc>
                  <a:txBody>
                    <a:bodyPr/>
                    <a:lstStyle/>
                    <a:p>
                      <a:pPr algn="ctr"/>
                      <a:r>
                        <a:rPr lang="en-US" sz="1400" b="1" dirty="0">
                          <a:solidFill>
                            <a:schemeClr val="tx1"/>
                          </a:solidFill>
                        </a:rPr>
                        <a:t>GOES-17 </a:t>
                      </a:r>
                      <a:r>
                        <a:rPr lang="en-US" sz="1400" b="1" dirty="0" err="1">
                          <a:solidFill>
                            <a:schemeClr val="tx1"/>
                          </a:solidFill>
                        </a:rPr>
                        <a:t>vs</a:t>
                      </a:r>
                      <a:r>
                        <a:rPr lang="en-US" sz="1400" b="1" dirty="0">
                          <a:solidFill>
                            <a:schemeClr val="tx1"/>
                          </a:solidFill>
                        </a:rPr>
                        <a:t> NOAA-19</a:t>
                      </a:r>
                    </a:p>
                  </a:txBody>
                  <a:tcPr>
                    <a:solidFill>
                      <a:srgbClr val="FFFF00"/>
                    </a:solidFill>
                  </a:tcPr>
                </a:tc>
                <a:tc>
                  <a:txBody>
                    <a:bodyPr/>
                    <a:lstStyle/>
                    <a:p>
                      <a:pPr algn="ctr"/>
                      <a:r>
                        <a:rPr lang="en-US" sz="1400" b="1" dirty="0">
                          <a:solidFill>
                            <a:schemeClr val="tx1"/>
                          </a:solidFill>
                        </a:rPr>
                        <a:t>965 </a:t>
                      </a:r>
                      <a:r>
                        <a:rPr lang="en-US" sz="1400" b="1" dirty="0" err="1">
                          <a:solidFill>
                            <a:schemeClr val="tx1"/>
                          </a:solidFill>
                        </a:rPr>
                        <a:t>vs</a:t>
                      </a:r>
                      <a:r>
                        <a:rPr lang="en-US" sz="1400" b="1" dirty="0">
                          <a:solidFill>
                            <a:schemeClr val="tx1"/>
                          </a:solidFill>
                        </a:rPr>
                        <a:t> 972</a:t>
                      </a:r>
                    </a:p>
                  </a:txBody>
                  <a:tcPr>
                    <a:solidFill>
                      <a:srgbClr val="FFFF00"/>
                    </a:solidFill>
                  </a:tcPr>
                </a:tc>
                <a:tc>
                  <a:txBody>
                    <a:bodyPr/>
                    <a:lstStyle/>
                    <a:p>
                      <a:pPr algn="ctr"/>
                      <a:r>
                        <a:rPr lang="en-US" sz="1400" b="1" dirty="0">
                          <a:solidFill>
                            <a:schemeClr val="tx1"/>
                          </a:solidFill>
                        </a:rPr>
                        <a:t>7 </a:t>
                      </a:r>
                      <a:r>
                        <a:rPr lang="en-US" sz="1400" b="1" dirty="0" err="1">
                          <a:solidFill>
                            <a:schemeClr val="tx1"/>
                          </a:solidFill>
                        </a:rPr>
                        <a:t>vs</a:t>
                      </a:r>
                      <a:r>
                        <a:rPr lang="en-US" sz="1400" b="1" baseline="0" dirty="0">
                          <a:solidFill>
                            <a:schemeClr val="tx1"/>
                          </a:solidFill>
                        </a:rPr>
                        <a:t> 0</a:t>
                      </a:r>
                      <a:endParaRPr lang="en-US" sz="1400" b="1" dirty="0">
                        <a:solidFill>
                          <a:schemeClr val="tx1"/>
                        </a:solidFill>
                      </a:endParaRPr>
                    </a:p>
                  </a:txBody>
                  <a:tcPr>
                    <a:solidFill>
                      <a:srgbClr val="FFFF00"/>
                    </a:solidFill>
                  </a:tcPr>
                </a:tc>
                <a:extLst>
                  <a:ext uri="{0D108BD9-81ED-4DB2-BD59-A6C34878D82A}">
                    <a16:rowId xmlns:a16="http://schemas.microsoft.com/office/drawing/2014/main" val="10001"/>
                  </a:ext>
                </a:extLst>
              </a:tr>
              <a:tr h="370840">
                <a:tc>
                  <a:txBody>
                    <a:bodyPr/>
                    <a:lstStyle/>
                    <a:p>
                      <a:r>
                        <a:rPr lang="en-US" sz="1400" b="1" dirty="0">
                          <a:solidFill>
                            <a:schemeClr val="tx1"/>
                          </a:solidFill>
                        </a:rPr>
                        <a:t>Accuracy (&gt;80%)</a:t>
                      </a:r>
                    </a:p>
                  </a:txBody>
                  <a:tcPr>
                    <a:solidFill>
                      <a:srgbClr val="FFFF00"/>
                    </a:solidFill>
                  </a:tcPr>
                </a:tc>
                <a:tc>
                  <a:txBody>
                    <a:bodyPr/>
                    <a:lstStyle/>
                    <a:p>
                      <a:pPr algn="ctr"/>
                      <a:endParaRPr lang="en-US" sz="1400" b="1" dirty="0">
                        <a:solidFill>
                          <a:schemeClr val="tx1"/>
                        </a:solidFill>
                      </a:endParaRPr>
                    </a:p>
                  </a:txBody>
                  <a:tcPr>
                    <a:solidFill>
                      <a:srgbClr val="FFFF00"/>
                    </a:solidFill>
                  </a:tcPr>
                </a:tc>
                <a:tc>
                  <a:txBody>
                    <a:bodyPr/>
                    <a:lstStyle/>
                    <a:p>
                      <a:pPr algn="ctr"/>
                      <a:r>
                        <a:rPr lang="en-US" sz="1400" b="1" dirty="0">
                          <a:solidFill>
                            <a:schemeClr val="tx1"/>
                          </a:solidFill>
                        </a:rPr>
                        <a:t>99.93% (0.07% error)</a:t>
                      </a:r>
                    </a:p>
                  </a:txBody>
                  <a:tcPr>
                    <a:solidFill>
                      <a:srgbClr val="FFFF00"/>
                    </a:solidFill>
                  </a:tcPr>
                </a:tc>
                <a:tc>
                  <a:txBody>
                    <a:bodyPr/>
                    <a:lstStyle/>
                    <a:p>
                      <a:pPr algn="ctr"/>
                      <a:r>
                        <a:rPr lang="en-US" sz="1400" b="1" dirty="0">
                          <a:solidFill>
                            <a:schemeClr val="tx1"/>
                          </a:solidFill>
                        </a:rPr>
                        <a:t>Too less samples</a:t>
                      </a:r>
                    </a:p>
                  </a:txBody>
                  <a:tcPr>
                    <a:solidFill>
                      <a:srgbClr val="FFFF00"/>
                    </a:solidFill>
                  </a:tcPr>
                </a:tc>
                <a:extLst>
                  <a:ext uri="{0D108BD9-81ED-4DB2-BD59-A6C34878D82A}">
                    <a16:rowId xmlns:a16="http://schemas.microsoft.com/office/drawing/2014/main" val="10002"/>
                  </a:ext>
                </a:extLst>
              </a:tr>
            </a:tbl>
          </a:graphicData>
        </a:graphic>
      </p:graphicFrame>
      <p:sp>
        <p:nvSpPr>
          <p:cNvPr id="7" name="TextBox 6"/>
          <p:cNvSpPr txBox="1"/>
          <p:nvPr/>
        </p:nvSpPr>
        <p:spPr>
          <a:xfrm>
            <a:off x="115450" y="5743258"/>
            <a:ext cx="8730905" cy="584776"/>
          </a:xfrm>
          <a:prstGeom prst="rect">
            <a:avLst/>
          </a:prstGeom>
          <a:noFill/>
        </p:spPr>
        <p:txBody>
          <a:bodyPr wrap="square" rtlCol="0">
            <a:spAutoFit/>
          </a:bodyPr>
          <a:lstStyle/>
          <a:p>
            <a:r>
              <a:rPr lang="en-US" sz="1600" dirty="0">
                <a:solidFill>
                  <a:srgbClr val="FFFFFF"/>
                </a:solidFill>
              </a:rPr>
              <a:t>Older ice has small sample size  and more likely cloud contamination influence for the lower latitude part of the Arctic.</a:t>
            </a:r>
          </a:p>
        </p:txBody>
      </p:sp>
      <p:sp>
        <p:nvSpPr>
          <p:cNvPr id="14" name="Slide Number Placeholder 3"/>
          <p:cNvSpPr>
            <a:spLocks noGrp="1"/>
          </p:cNvSpPr>
          <p:nvPr>
            <p:ph type="sldNum" idx="12"/>
          </p:nvPr>
        </p:nvSpPr>
        <p:spPr>
          <a:xfrm>
            <a:off x="6553200" y="6356350"/>
            <a:ext cx="2133599" cy="365125"/>
          </a:xfrm>
        </p:spPr>
        <p:txBody>
          <a:bodyPr/>
          <a:lstStyle/>
          <a:p>
            <a:pPr algn="r">
              <a:buSzPct val="25000"/>
            </a:pPr>
            <a:fld id="{00000000-1234-1234-1234-123412341234}" type="slidenum">
              <a:rPr lang="en-US" sz="1200" smtClean="0">
                <a:solidFill>
                  <a:srgbClr val="FFFFFF"/>
                </a:solidFill>
                <a:latin typeface="Calibri"/>
                <a:ea typeface="Calibri"/>
                <a:cs typeface="Calibri"/>
                <a:sym typeface="Calibri"/>
              </a:rPr>
              <a:pPr algn="r">
                <a:buSzPct val="25000"/>
              </a:pPr>
              <a:t>80</a:t>
            </a:fld>
            <a:endParaRPr lang="en-US" sz="1200" dirty="0">
              <a:solidFill>
                <a:srgbClr val="FFFFFF"/>
              </a:solidFill>
              <a:latin typeface="Calibri"/>
              <a:ea typeface="Calibri"/>
              <a:cs typeface="Calibri"/>
              <a:sym typeface="Calibri"/>
            </a:endParaRPr>
          </a:p>
        </p:txBody>
      </p:sp>
      <p:sp>
        <p:nvSpPr>
          <p:cNvPr id="18" name="Rectangle 17"/>
          <p:cNvSpPr/>
          <p:nvPr/>
        </p:nvSpPr>
        <p:spPr>
          <a:xfrm>
            <a:off x="119519" y="4054348"/>
            <a:ext cx="1083224" cy="307777"/>
          </a:xfrm>
          <a:prstGeom prst="rect">
            <a:avLst/>
          </a:prstGeom>
        </p:spPr>
        <p:txBody>
          <a:bodyPr wrap="none">
            <a:spAutoFit/>
          </a:bodyPr>
          <a:lstStyle/>
          <a:p>
            <a:r>
              <a:rPr lang="en-US" b="1" dirty="0">
                <a:solidFill>
                  <a:srgbClr val="FFFFFF"/>
                </a:solidFill>
              </a:rPr>
              <a:t>01/11/2021               </a:t>
            </a:r>
          </a:p>
        </p:txBody>
      </p:sp>
      <p:pic>
        <p:nvPicPr>
          <p:cNvPr id="2" name="Picture 1" descr="GOES_GOES_OR_ABI-L2-AITAF-M6_G17_s2021011_9999_99_Composite.nc.D20210111.Day.ITHK.img.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0137" y="1541790"/>
            <a:ext cx="2831007" cy="2514600"/>
          </a:xfrm>
          <a:prstGeom prst="rect">
            <a:avLst/>
          </a:prstGeom>
          <a:solidFill>
            <a:schemeClr val="bg1"/>
          </a:solidFill>
        </p:spPr>
      </p:pic>
      <p:pic>
        <p:nvPicPr>
          <p:cNvPr id="3" name="Picture 2" descr="APP-x0400_GOES_OR_ABI-L2-AITAF-M6_G17_s2021011_9999_99_Composite.nc.D20210111.Day.ITHK.img.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65250" y="1541791"/>
            <a:ext cx="2831007" cy="2514600"/>
          </a:xfrm>
          <a:prstGeom prst="rect">
            <a:avLst/>
          </a:prstGeom>
          <a:solidFill>
            <a:schemeClr val="bg1"/>
          </a:solidFill>
        </p:spPr>
      </p:pic>
      <p:pic>
        <p:nvPicPr>
          <p:cNvPr id="15" name="Picture 14" descr="GOES_vs_APP-x0400_GOES_OR_ABI-L2-AITAF-M6_G17_s2021011_9999_99_Composite.nc.D20210111.Day.ITHK.img.eps"/>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94793" y="1541790"/>
            <a:ext cx="2831007" cy="2514600"/>
          </a:xfrm>
          <a:prstGeom prst="rect">
            <a:avLst/>
          </a:prstGeom>
          <a:solidFill>
            <a:schemeClr val="bg1"/>
          </a:solidFill>
        </p:spPr>
      </p:pic>
      <p:sp>
        <p:nvSpPr>
          <p:cNvPr id="13" name="TextBox 12">
            <a:extLst>
              <a:ext uri="{FF2B5EF4-FFF2-40B4-BE49-F238E27FC236}">
                <a16:creationId xmlns:a16="http://schemas.microsoft.com/office/drawing/2014/main" id="{FE22FF20-ABFC-4745-9AB1-9CA332A8DC25}"/>
              </a:ext>
            </a:extLst>
          </p:cNvPr>
          <p:cNvSpPr txBox="1"/>
          <p:nvPr/>
        </p:nvSpPr>
        <p:spPr>
          <a:xfrm>
            <a:off x="4017981" y="6156298"/>
            <a:ext cx="1108038" cy="400110"/>
          </a:xfrm>
          <a:prstGeom prst="rect">
            <a:avLst/>
          </a:prstGeom>
          <a:solidFill>
            <a:srgbClr val="00B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Calibri"/>
                <a:cs typeface="Arial"/>
                <a:sym typeface="Arial"/>
              </a:rPr>
              <a:t>PASSED</a:t>
            </a:r>
          </a:p>
        </p:txBody>
      </p:sp>
    </p:spTree>
    <p:extLst>
      <p:ext uri="{BB962C8B-B14F-4D97-AF65-F5344CB8AC3E}">
        <p14:creationId xmlns:p14="http://schemas.microsoft.com/office/powerpoint/2010/main" val="19270747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Provisional Maturity Assessment</a:t>
            </a:r>
          </a:p>
        </p:txBody>
      </p:sp>
      <p:sp>
        <p:nvSpPr>
          <p:cNvPr id="3" name="Text Placeholder 2"/>
          <p:cNvSpPr>
            <a:spLocks noGrp="1"/>
          </p:cNvSpPr>
          <p:nvPr>
            <p:ph type="body" idx="1"/>
          </p:nvPr>
        </p:nvSpPr>
        <p:spPr/>
        <p:txBody>
          <a:bodyPr/>
          <a:lstStyle/>
          <a:p>
            <a:pPr fontAlgn="ctr"/>
            <a:r>
              <a:rPr lang="en-US" dirty="0"/>
              <a:t>GOES-16 &amp; GOES-17 NOAT Cryosphere Products Provisional PS-PVR</a:t>
            </a:r>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solidFill>
                  <a:prstClr val="white"/>
                </a:solidFill>
              </a:rPr>
              <a:pPr/>
              <a:t>81</a:t>
            </a:fld>
            <a:endParaRPr lang="en-US" altLang="en-US" dirty="0">
              <a:solidFill>
                <a:prstClr val="white"/>
              </a:solidFill>
            </a:endParaRPr>
          </a:p>
        </p:txBody>
      </p:sp>
    </p:spTree>
    <p:extLst>
      <p:ext uri="{BB962C8B-B14F-4D97-AF65-F5344CB8AC3E}">
        <p14:creationId xmlns:p14="http://schemas.microsoft.com/office/powerpoint/2010/main" val="33768803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226429"/>
            <a:ext cx="5961300" cy="8537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 sz="3600" b="0" i="0" u="none" strike="noStrike" cap="none" dirty="0">
                <a:solidFill>
                  <a:schemeClr val="bg1"/>
                </a:solidFill>
                <a:latin typeface="+mn-lt"/>
                <a:ea typeface="Arial"/>
                <a:cs typeface="Arial"/>
                <a:sym typeface="Arial"/>
              </a:rPr>
              <a:t>Provisional Validation</a:t>
            </a:r>
          </a:p>
        </p:txBody>
      </p:sp>
      <p:sp>
        <p:nvSpPr>
          <p:cNvPr id="201" name="Shape 201"/>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algn="l">
              <a:buClr>
                <a:prstClr val="white"/>
              </a:buClr>
              <a:buSzPct val="25000"/>
              <a:buFont typeface="Arial"/>
              <a:buNone/>
            </a:pPr>
            <a:fld id="{00000000-1234-1234-1234-123412341234}" type="slidenum">
              <a:rPr lang="en" sz="1400">
                <a:solidFill>
                  <a:prstClr val="white"/>
                </a:solidFill>
                <a:latin typeface="Arial"/>
                <a:ea typeface="Arial"/>
                <a:cs typeface="Arial"/>
                <a:sym typeface="Arial"/>
              </a:rPr>
              <a:pPr algn="l">
                <a:buClr>
                  <a:prstClr val="white"/>
                </a:buClr>
                <a:buSzPct val="25000"/>
                <a:buFont typeface="Arial"/>
                <a:buNone/>
              </a:pPr>
              <a:t>82</a:t>
            </a:fld>
            <a:endParaRPr lang="en" sz="1400">
              <a:solidFill>
                <a:prstClr val="white"/>
              </a:solidFill>
              <a:latin typeface="Arial"/>
              <a:ea typeface="Arial"/>
              <a:cs typeface="Arial"/>
              <a:sym typeface="Arial"/>
            </a:endParaRPr>
          </a:p>
        </p:txBody>
      </p:sp>
      <p:graphicFrame>
        <p:nvGraphicFramePr>
          <p:cNvPr id="202" name="Shape 202"/>
          <p:cNvGraphicFramePr/>
          <p:nvPr>
            <p:extLst>
              <p:ext uri="{D42A27DB-BD31-4B8C-83A1-F6EECF244321}">
                <p14:modId xmlns:p14="http://schemas.microsoft.com/office/powerpoint/2010/main" val="663362795"/>
              </p:ext>
            </p:extLst>
          </p:nvPr>
        </p:nvGraphicFramePr>
        <p:xfrm>
          <a:off x="228600" y="1315123"/>
          <a:ext cx="8686800" cy="2926120"/>
        </p:xfrm>
        <a:graphic>
          <a:graphicData uri="http://schemas.openxmlformats.org/drawingml/2006/table">
            <a:tbl>
              <a:tblPr>
                <a:noFill/>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409100">
                <a:tc>
                  <a:txBody>
                    <a:bodyPr/>
                    <a:lstStyle/>
                    <a:p>
                      <a:pPr marL="0" marR="0" lvl="0" indent="0" algn="ctr" rtl="0">
                        <a:lnSpc>
                          <a:spcPct val="100000"/>
                        </a:lnSpc>
                        <a:spcBef>
                          <a:spcPts val="0"/>
                        </a:spcBef>
                        <a:spcAft>
                          <a:spcPts val="0"/>
                        </a:spcAft>
                        <a:buClr>
                          <a:srgbClr val="000000"/>
                        </a:buClr>
                        <a:buSzPct val="25000"/>
                        <a:buFont typeface="Arial"/>
                        <a:buNone/>
                      </a:pPr>
                      <a:r>
                        <a:rPr lang="en" sz="2400" b="1" u="none" strike="noStrike" cap="none" dirty="0">
                          <a:solidFill>
                            <a:srgbClr val="FFFFFF"/>
                          </a:solidFill>
                        </a:rPr>
                        <a:t>Preparation Activities</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solidFill>
                        <a:srgbClr val="FFFFFF"/>
                      </a:solidFill>
                      <a:prstDash val="solid"/>
                      <a:round/>
                      <a:headEnd type="none" w="med" len="med"/>
                      <a:tailEnd type="none" w="med" len="med"/>
                    </a:lnB>
                    <a:solidFill>
                      <a:srgbClr val="4F81BD"/>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2400" b="1" u="none" strike="noStrike" cap="none" dirty="0">
                          <a:solidFill>
                            <a:srgbClr val="FFFFFF"/>
                          </a:solidFill>
                        </a:rPr>
                        <a:t>Assessment</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470744">
                <a:tc>
                  <a:txBody>
                    <a:bodyPr/>
                    <a:lstStyle/>
                    <a:p>
                      <a:pPr marL="0" marR="0" lvl="0" indent="0" algn="l" rtl="0">
                        <a:lnSpc>
                          <a:spcPct val="100000"/>
                        </a:lnSpc>
                        <a:spcBef>
                          <a:spcPts val="0"/>
                        </a:spcBef>
                        <a:spcAft>
                          <a:spcPts val="0"/>
                        </a:spcAft>
                        <a:buClr>
                          <a:srgbClr val="000000"/>
                        </a:buClr>
                        <a:buSzPct val="25000"/>
                        <a:buFont typeface="Arial"/>
                        <a:buNone/>
                      </a:pPr>
                      <a:r>
                        <a:rPr lang="en" sz="1800" b="0" i="0" u="none" strike="noStrike" cap="none" dirty="0">
                          <a:solidFill>
                            <a:schemeClr val="tx1"/>
                          </a:solidFill>
                          <a:latin typeface="+mn-lt"/>
                          <a:ea typeface="Arial"/>
                          <a:cs typeface="Arial"/>
                          <a:sym typeface="Arial"/>
                        </a:rPr>
                        <a:t>Validation activities are ongoing and the general research community is now encouraged to participate.</a:t>
                      </a:r>
                      <a:endParaRPr lang="en" sz="18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r>
                        <a:rPr lang="en-US" dirty="0"/>
                        <a:t>True</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1"/>
                  </a:ext>
                </a:extLst>
              </a:tr>
              <a:tr h="470744">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1800" b="0" i="0" u="none" strike="noStrike" cap="none" dirty="0">
                          <a:solidFill>
                            <a:schemeClr val="tx1"/>
                          </a:solidFill>
                          <a:latin typeface="+mn-lt"/>
                          <a:ea typeface="Arial"/>
                          <a:cs typeface="Arial"/>
                          <a:sym typeface="Arial"/>
                        </a:rPr>
                        <a:t>Some</a:t>
                      </a:r>
                      <a:r>
                        <a:rPr lang="en" sz="1800" b="0" i="0" u="none" strike="noStrike" cap="none" dirty="0">
                          <a:solidFill>
                            <a:schemeClr val="tx1"/>
                          </a:solidFill>
                          <a:latin typeface="+mn-lt"/>
                          <a:ea typeface="Arial"/>
                          <a:cs typeface="Arial"/>
                          <a:sym typeface="Arial"/>
                        </a:rPr>
                        <a:t> algorithm anomalies are identified and under analysis. Solutions to anomalies are in development and testing.</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r>
                        <a:rPr lang="en-US" dirty="0"/>
                        <a:t>There are no anomalies that need to be addressed.</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2"/>
                  </a:ext>
                </a:extLst>
              </a:tr>
              <a:tr h="409100">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a:solidFill>
                            <a:schemeClr val="tx1"/>
                          </a:solidFill>
                          <a:latin typeface="+mn-lt"/>
                          <a:ea typeface="Arial"/>
                          <a:cs typeface="Arial"/>
                          <a:sym typeface="Arial"/>
                        </a:rPr>
                        <a:t>Incremental product improvements may still be occurring.</a:t>
                      </a:r>
                      <a:endParaRPr lang="en" sz="18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r>
                        <a:rPr lang="en-US" dirty="0"/>
                        <a:t>The results of this review are not dependent upon any planned improvements.</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226429"/>
            <a:ext cx="5961300" cy="8537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 sz="3600" b="0" i="0" u="none" strike="noStrike" cap="none" dirty="0">
                <a:solidFill>
                  <a:schemeClr val="bg1"/>
                </a:solidFill>
                <a:latin typeface="+mn-lt"/>
                <a:ea typeface="Arial"/>
                <a:cs typeface="Arial"/>
                <a:sym typeface="Arial"/>
              </a:rPr>
              <a:t>Provisional Validation</a:t>
            </a:r>
          </a:p>
        </p:txBody>
      </p:sp>
      <p:sp>
        <p:nvSpPr>
          <p:cNvPr id="201" name="Shape 201"/>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algn="l">
              <a:buClr>
                <a:prstClr val="white"/>
              </a:buClr>
              <a:buSzPct val="25000"/>
              <a:buFont typeface="Arial"/>
              <a:buNone/>
            </a:pPr>
            <a:fld id="{00000000-1234-1234-1234-123412341234}" type="slidenum">
              <a:rPr lang="en" sz="1400">
                <a:solidFill>
                  <a:prstClr val="white"/>
                </a:solidFill>
                <a:latin typeface="Arial"/>
                <a:ea typeface="Arial"/>
                <a:cs typeface="Arial"/>
                <a:sym typeface="Arial"/>
              </a:rPr>
              <a:pPr algn="l">
                <a:buClr>
                  <a:prstClr val="white"/>
                </a:buClr>
                <a:buSzPct val="25000"/>
                <a:buFont typeface="Arial"/>
                <a:buNone/>
              </a:pPr>
              <a:t>83</a:t>
            </a:fld>
            <a:endParaRPr lang="en" sz="1400">
              <a:solidFill>
                <a:prstClr val="white"/>
              </a:solidFill>
              <a:latin typeface="Arial"/>
              <a:ea typeface="Arial"/>
              <a:cs typeface="Arial"/>
              <a:sym typeface="Arial"/>
            </a:endParaRPr>
          </a:p>
        </p:txBody>
      </p:sp>
      <p:graphicFrame>
        <p:nvGraphicFramePr>
          <p:cNvPr id="202" name="Shape 202"/>
          <p:cNvGraphicFramePr/>
          <p:nvPr>
            <p:extLst>
              <p:ext uri="{D42A27DB-BD31-4B8C-83A1-F6EECF244321}">
                <p14:modId xmlns:p14="http://schemas.microsoft.com/office/powerpoint/2010/main" val="1483361733"/>
              </p:ext>
            </p:extLst>
          </p:nvPr>
        </p:nvGraphicFramePr>
        <p:xfrm>
          <a:off x="237112" y="1105260"/>
          <a:ext cx="8686800" cy="5577900"/>
        </p:xfrm>
        <a:graphic>
          <a:graphicData uri="http://schemas.openxmlformats.org/drawingml/2006/table">
            <a:tbl>
              <a:tblPr>
                <a:noFill/>
              </a:tblPr>
              <a:tblGrid>
                <a:gridCol w="57150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tblGrid>
              <a:tr h="409100">
                <a:tc>
                  <a:txBody>
                    <a:bodyPr/>
                    <a:lstStyle/>
                    <a:p>
                      <a:pPr marL="0" marR="0" lvl="0" indent="0" algn="ctr" rtl="0">
                        <a:lnSpc>
                          <a:spcPct val="100000"/>
                        </a:lnSpc>
                        <a:spcBef>
                          <a:spcPts val="0"/>
                        </a:spcBef>
                        <a:spcAft>
                          <a:spcPts val="0"/>
                        </a:spcAft>
                        <a:buClr>
                          <a:schemeClr val="lt1"/>
                        </a:buClr>
                        <a:buSzPct val="25000"/>
                        <a:buFont typeface="Arial"/>
                        <a:buNone/>
                      </a:pPr>
                      <a:r>
                        <a:rPr lang="en" sz="2400" b="1" u="none" strike="noStrike" cap="none" dirty="0">
                          <a:solidFill>
                            <a:schemeClr val="lt1"/>
                          </a:solidFill>
                        </a:rPr>
                        <a:t>End State</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4F81BD"/>
                    </a:solidFill>
                  </a:tcPr>
                </a:tc>
                <a:tc>
                  <a:txBody>
                    <a:bodyPr/>
                    <a:lstStyle/>
                    <a:p>
                      <a:pPr marL="0" marR="0" lvl="0" indent="0" algn="ctr" rtl="0">
                        <a:lnSpc>
                          <a:spcPct val="100000"/>
                        </a:lnSpc>
                        <a:spcBef>
                          <a:spcPts val="0"/>
                        </a:spcBef>
                        <a:spcAft>
                          <a:spcPts val="0"/>
                        </a:spcAft>
                        <a:buClr>
                          <a:schemeClr val="lt1"/>
                        </a:buClr>
                        <a:buSzPct val="25000"/>
                        <a:buFont typeface="Arial"/>
                        <a:buNone/>
                      </a:pPr>
                      <a:r>
                        <a:rPr lang="en" sz="2400" b="1" u="none" strike="noStrike" cap="none" dirty="0">
                          <a:solidFill>
                            <a:schemeClr val="lt1"/>
                          </a:solidFill>
                        </a:rPr>
                        <a:t>Assessment</a:t>
                      </a:r>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655675">
                <a:tc>
                  <a:txBody>
                    <a:bodyPr/>
                    <a:lstStyle/>
                    <a:p>
                      <a:pPr marL="0" marR="0" lvl="0" indent="0" algn="l" rtl="0">
                        <a:lnSpc>
                          <a:spcPct val="100000"/>
                        </a:lnSpc>
                        <a:spcBef>
                          <a:spcPts val="0"/>
                        </a:spcBef>
                        <a:spcAft>
                          <a:spcPts val="0"/>
                        </a:spcAft>
                        <a:buClr>
                          <a:schemeClr val="lt1"/>
                        </a:buClr>
                        <a:buSzPct val="100000"/>
                        <a:buFont typeface="Arial"/>
                        <a:buNone/>
                      </a:pPr>
                      <a:r>
                        <a:rPr lang="en" sz="1800" b="0" i="0" u="none" strike="noStrike" cap="none" dirty="0">
                          <a:solidFill>
                            <a:schemeClr val="tx1"/>
                          </a:solidFill>
                          <a:latin typeface="+mn-lt"/>
                          <a:ea typeface="Arial"/>
                          <a:cs typeface="Arial"/>
                          <a:sym typeface="Arial"/>
                        </a:rPr>
                        <a:t>Product performance has been demonstrated through analysis of a number of independent measurements obtained from </a:t>
                      </a:r>
                      <a:r>
                        <a:rPr lang="en-US" sz="1800" b="0" i="0" u="none" strike="noStrike" cap="none" dirty="0">
                          <a:solidFill>
                            <a:schemeClr val="tx1"/>
                          </a:solidFill>
                          <a:latin typeface="+mn-lt"/>
                          <a:ea typeface="Arial"/>
                          <a:cs typeface="Arial"/>
                          <a:sym typeface="Arial"/>
                        </a:rPr>
                        <a:t>data sources</a:t>
                      </a:r>
                      <a:r>
                        <a:rPr lang="en" sz="1800" b="0" i="0" u="none" strike="noStrike" cap="none" dirty="0">
                          <a:solidFill>
                            <a:schemeClr val="tx1"/>
                          </a:solidFill>
                          <a:latin typeface="+mn-lt"/>
                          <a:ea typeface="Arial"/>
                          <a:cs typeface="Arial"/>
                          <a:sym typeface="Arial"/>
                        </a:rPr>
                        <a:t>, periods, and associated field campaign efforts.</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tc>
                  <a:txBody>
                    <a:bodyPr/>
                    <a:lstStyle/>
                    <a:p>
                      <a:r>
                        <a:rPr lang="en-US" dirty="0"/>
                        <a:t>A limited, but not small, set of product examples have been evaluated.</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1"/>
                  </a:ext>
                </a:extLst>
              </a:tr>
              <a:tr h="470744">
                <a:tc>
                  <a:txBody>
                    <a:bodyPr/>
                    <a:lstStyle/>
                    <a:p>
                      <a:pPr marL="0" marR="0" lvl="0" indent="0" algn="l" rtl="0">
                        <a:lnSpc>
                          <a:spcPct val="100000"/>
                        </a:lnSpc>
                        <a:spcBef>
                          <a:spcPts val="0"/>
                        </a:spcBef>
                        <a:spcAft>
                          <a:spcPts val="0"/>
                        </a:spcAft>
                        <a:buClr>
                          <a:srgbClr val="000000"/>
                        </a:buClr>
                        <a:buSzPct val="25000"/>
                        <a:buFont typeface="Arial"/>
                        <a:buNone/>
                      </a:pPr>
                      <a:r>
                        <a:rPr lang="en" sz="1800" b="0" i="0" u="none" strike="noStrike" cap="none" dirty="0">
                          <a:solidFill>
                            <a:schemeClr val="tx1"/>
                          </a:solidFill>
                          <a:latin typeface="+mn-lt"/>
                          <a:ea typeface="Arial"/>
                          <a:cs typeface="Arial"/>
                          <a:sym typeface="Arial"/>
                        </a:rPr>
                        <a:t>Product analysis is sufficient to communicate product performance to users relative to expectations (Performance Baseline).</a:t>
                      </a:r>
                      <a:endParaRPr lang="en" sz="18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r>
                        <a:rPr lang="en-US" dirty="0"/>
                        <a:t>True</a:t>
                      </a:r>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2"/>
                  </a:ext>
                </a:extLst>
              </a:tr>
              <a:tr h="840605">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a:solidFill>
                            <a:schemeClr val="tx1"/>
                          </a:solidFill>
                          <a:latin typeface="+mn-lt"/>
                          <a:ea typeface="Arial"/>
                          <a:cs typeface="Arial"/>
                          <a:sym typeface="Arial"/>
                        </a:rPr>
                        <a:t>Documentation of product performance exists that includes recommended remediation strategies for all anomalies and weaknesses. Any algorithm changes associated with severe anomalies have been documented, implemented, tested, and shared with the user community.</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r>
                        <a:rPr lang="en-US" dirty="0"/>
                        <a:t>There are no anomalies or significant weaknesses.</a:t>
                      </a:r>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3"/>
                  </a:ext>
                </a:extLst>
              </a:tr>
              <a:tr h="409100">
                <a:tc>
                  <a:txBody>
                    <a:bodyPr/>
                    <a:lstStyle/>
                    <a:p>
                      <a:pPr marL="0" marR="0" lvl="0" indent="0" algn="l" rtl="0">
                        <a:lnSpc>
                          <a:spcPct val="100000"/>
                        </a:lnSpc>
                        <a:spcBef>
                          <a:spcPts val="0"/>
                        </a:spcBef>
                        <a:spcAft>
                          <a:spcPts val="0"/>
                        </a:spcAft>
                        <a:buClr>
                          <a:schemeClr val="lt1"/>
                        </a:buClr>
                        <a:buSzPct val="100000"/>
                        <a:buFont typeface="Arial"/>
                        <a:buNone/>
                      </a:pPr>
                      <a:r>
                        <a:rPr lang="en" sz="1800" b="0" i="0" u="none" strike="noStrike" cap="none" dirty="0">
                          <a:solidFill>
                            <a:schemeClr val="tx1"/>
                          </a:solidFill>
                          <a:latin typeface="+mn-lt"/>
                          <a:ea typeface="Arial"/>
                          <a:cs typeface="Arial"/>
                          <a:sym typeface="Arial"/>
                        </a:rPr>
                        <a:t>Testing has been fully documented.</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r>
                        <a:rPr lang="en-US" dirty="0"/>
                        <a:t>This slide set is the documentation for test results.</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4"/>
                  </a:ext>
                </a:extLst>
              </a:tr>
              <a:tr h="470744">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a:solidFill>
                            <a:schemeClr val="tx1"/>
                          </a:solidFill>
                          <a:latin typeface="+mn-lt"/>
                          <a:ea typeface="Arial"/>
                          <a:cs typeface="Arial"/>
                          <a:sym typeface="Arial"/>
                        </a:rPr>
                        <a:t>Product is ready for operational use and for use in comprehensive cal/val activities and product optimization.</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r>
                        <a:rPr lang="en-US" dirty="0"/>
                        <a:t>True</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Path to Delta Review</a:t>
            </a:r>
          </a:p>
        </p:txBody>
      </p:sp>
      <p:sp>
        <p:nvSpPr>
          <p:cNvPr id="3" name="Text Placeholder 2"/>
          <p:cNvSpPr>
            <a:spLocks noGrp="1"/>
          </p:cNvSpPr>
          <p:nvPr>
            <p:ph type="body" idx="1"/>
          </p:nvPr>
        </p:nvSpPr>
        <p:spPr/>
        <p:txBody>
          <a:bodyPr/>
          <a:lstStyle/>
          <a:p>
            <a:pPr fontAlgn="ctr"/>
            <a:r>
              <a:rPr lang="en-US" dirty="0"/>
              <a:t>GOES-16 &amp; GOES-17 NOAT Cryosphere Products Provisional PS-PVR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52BE0-4CA4-4BD3-BC9F-B41F86E8D2EE}" type="slidenum">
              <a:rPr kumimoji="0" lang="en-US" altLang="en-US" sz="1200" b="0" i="0" u="none" strike="noStrike" kern="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spTree>
    <p:extLst>
      <p:ext uri="{BB962C8B-B14F-4D97-AF65-F5344CB8AC3E}">
        <p14:creationId xmlns:p14="http://schemas.microsoft.com/office/powerpoint/2010/main" val="20100178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Shape 527"/>
          <p:cNvSpPr txBox="1">
            <a:spLocks noGrp="1"/>
          </p:cNvSpPr>
          <p:nvPr>
            <p:ph type="title"/>
          </p:nvPr>
        </p:nvSpPr>
        <p:spPr>
          <a:xfrm>
            <a:off x="457200" y="4151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dirty="0"/>
              <a:t>Issues</a:t>
            </a:r>
            <a:endParaRPr lang="en-US" sz="3600" b="0" i="0" u="none" strike="noStrike" cap="none" dirty="0">
              <a:solidFill>
                <a:schemeClr val="lt1"/>
              </a:solidFill>
              <a:latin typeface="Calibri"/>
              <a:ea typeface="Calibri"/>
              <a:cs typeface="Calibri"/>
              <a:sym typeface="Calibri"/>
            </a:endParaRPr>
          </a:p>
        </p:txBody>
      </p:sp>
      <p:sp>
        <p:nvSpPr>
          <p:cNvPr id="528" name="Shape 528"/>
          <p:cNvSpPr txBox="1">
            <a:spLocks noGrp="1"/>
          </p:cNvSpPr>
          <p:nvPr>
            <p:ph type="body" idx="1"/>
          </p:nvPr>
        </p:nvSpPr>
        <p:spPr>
          <a:xfrm>
            <a:off x="457200" y="1322896"/>
            <a:ext cx="8229600" cy="4743368"/>
          </a:xfrm>
          <a:prstGeom prst="rect">
            <a:avLst/>
          </a:prstGeom>
          <a:noFill/>
          <a:ln>
            <a:noFill/>
          </a:ln>
        </p:spPr>
        <p:txBody>
          <a:bodyPr lIns="91425" tIns="45700" rIns="91425" bIns="45700" anchor="t" anchorCtr="0">
            <a:noAutofit/>
          </a:bodyPr>
          <a:lstStyle/>
          <a:p>
            <a:pPr marL="233362" marR="0" lvl="0" indent="-233362" algn="l" rtl="0">
              <a:spcBef>
                <a:spcPts val="0"/>
              </a:spcBef>
              <a:spcAft>
                <a:spcPts val="0"/>
              </a:spcAft>
              <a:buClr>
                <a:schemeClr val="lt1"/>
              </a:buClr>
              <a:buSzPct val="100000"/>
              <a:buFont typeface="Arial"/>
              <a:buChar char="•"/>
            </a:pPr>
            <a:r>
              <a:rPr lang="en-US" sz="2400" dirty="0"/>
              <a:t>The Delta Provisional PS-PVR is for enterprise algorithms with GOES-17 loop heat pipe (LHP) mitigation, including the “warm” period. It is currently scheduled for 7 January 2022.</a:t>
            </a:r>
          </a:p>
          <a:p>
            <a:pPr marL="233362" marR="0" lvl="0" indent="-233362" algn="l" rtl="0">
              <a:spcBef>
                <a:spcPts val="0"/>
              </a:spcBef>
              <a:spcAft>
                <a:spcPts val="0"/>
              </a:spcAft>
              <a:buClr>
                <a:schemeClr val="lt1"/>
              </a:buClr>
              <a:buSzPct val="100000"/>
              <a:buFont typeface="Arial"/>
              <a:buChar char="•"/>
            </a:pPr>
            <a:r>
              <a:rPr lang="en-US" sz="2400" dirty="0"/>
              <a:t>Major issues:</a:t>
            </a:r>
          </a:p>
          <a:p>
            <a:pPr marL="690562" lvl="1" indent="-233362">
              <a:spcBef>
                <a:spcPts val="360"/>
              </a:spcBef>
            </a:pPr>
            <a:r>
              <a:rPr lang="en-US" sz="2000" dirty="0"/>
              <a:t>FPM overheating degrades product quality</a:t>
            </a:r>
          </a:p>
          <a:p>
            <a:pPr marL="690562" lvl="1" indent="-233362">
              <a:spcBef>
                <a:spcPts val="360"/>
              </a:spcBef>
            </a:pPr>
            <a:r>
              <a:rPr lang="en-US" sz="2000" dirty="0"/>
              <a:t>An accurate cloud mask is key to the performance of sea and lake ice products</a:t>
            </a:r>
          </a:p>
          <a:p>
            <a:pPr marL="233362" marR="0" lvl="0" indent="-233362" algn="l" rtl="0">
              <a:spcBef>
                <a:spcPts val="0"/>
              </a:spcBef>
              <a:spcAft>
                <a:spcPts val="0"/>
              </a:spcAft>
              <a:buClr>
                <a:schemeClr val="lt1"/>
              </a:buClr>
              <a:buSzPct val="100000"/>
              <a:buFont typeface="Arial"/>
              <a:buChar char="•"/>
            </a:pPr>
            <a:r>
              <a:rPr lang="en-US" sz="2400" dirty="0"/>
              <a:t>Others:</a:t>
            </a:r>
          </a:p>
          <a:p>
            <a:pPr marL="690562" lvl="1" indent="-233362">
              <a:spcBef>
                <a:spcPts val="360"/>
              </a:spcBef>
            </a:pPr>
            <a:r>
              <a:rPr lang="en-US" sz="2000" dirty="0"/>
              <a:t>There are differences in performance between products during daytime and nighttime</a:t>
            </a:r>
          </a:p>
          <a:p>
            <a:pPr marL="690562" lvl="1" indent="-233362">
              <a:spcBef>
                <a:spcPts val="360"/>
              </a:spcBef>
            </a:pPr>
            <a:r>
              <a:rPr lang="en-US" sz="2000" dirty="0"/>
              <a:t>Quality flag and product indicator index needs further examination</a:t>
            </a:r>
          </a:p>
          <a:p>
            <a:pPr marL="233362" marR="0" lvl="0" indent="-233362" algn="l" rtl="0">
              <a:spcBef>
                <a:spcPts val="0"/>
              </a:spcBef>
              <a:spcAft>
                <a:spcPts val="0"/>
              </a:spcAft>
              <a:buClr>
                <a:schemeClr val="lt1"/>
              </a:buClr>
              <a:buSzPct val="100000"/>
              <a:buFont typeface="Arial"/>
              <a:buChar char="•"/>
            </a:pPr>
            <a:endParaRPr lang="en-US" sz="2400" dirty="0"/>
          </a:p>
          <a:p>
            <a:pPr marL="290512" marR="0" lvl="0" indent="-239712" algn="l" rtl="0">
              <a:spcBef>
                <a:spcPts val="480"/>
              </a:spcBef>
              <a:spcAft>
                <a:spcPts val="0"/>
              </a:spcAft>
              <a:buClr>
                <a:schemeClr val="lt1"/>
              </a:buClr>
              <a:buSzPct val="100000"/>
              <a:buFont typeface="Arial"/>
              <a:buNone/>
            </a:pPr>
            <a:endParaRPr sz="2400" b="0" i="0" u="none" strike="noStrike" cap="none" dirty="0">
              <a:solidFill>
                <a:schemeClr val="lt1"/>
              </a:solidFill>
              <a:latin typeface="Calibri"/>
              <a:ea typeface="Calibri"/>
              <a:cs typeface="Calibri"/>
              <a:sym typeface="Calibri"/>
            </a:endParaRPr>
          </a:p>
        </p:txBody>
      </p:sp>
      <p:sp>
        <p:nvSpPr>
          <p:cNvPr id="6" name="Slide Number Placeholder 5"/>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85</a:t>
            </a:fld>
            <a:endParaRPr kumimoji="0" lang="en-US" sz="12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872109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Shape 519"/>
          <p:cNvSpPr txBox="1">
            <a:spLocks noGrp="1"/>
          </p:cNvSpPr>
          <p:nvPr>
            <p:ph type="title"/>
          </p:nvPr>
        </p:nvSpPr>
        <p:spPr>
          <a:xfrm>
            <a:off x="457200" y="51238"/>
            <a:ext cx="8229600" cy="114300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Path to Delta Maturity</a:t>
            </a:r>
          </a:p>
        </p:txBody>
      </p:sp>
      <p:sp>
        <p:nvSpPr>
          <p:cNvPr id="520" name="Shape 520"/>
          <p:cNvSpPr txBox="1">
            <a:spLocks noGrp="1"/>
          </p:cNvSpPr>
          <p:nvPr>
            <p:ph type="body" idx="1"/>
          </p:nvPr>
        </p:nvSpPr>
        <p:spPr>
          <a:xfrm>
            <a:off x="218272" y="1393749"/>
            <a:ext cx="8832916" cy="5097900"/>
          </a:xfrm>
          <a:prstGeom prst="rect">
            <a:avLst/>
          </a:prstGeom>
          <a:noFill/>
          <a:ln>
            <a:noFill/>
          </a:ln>
        </p:spPr>
        <p:txBody>
          <a:bodyPr lIns="91425" tIns="45700" rIns="91425" bIns="45700" anchor="t" anchorCtr="0">
            <a:noAutofit/>
          </a:bodyPr>
          <a:lstStyle/>
          <a:p>
            <a:pPr marL="233363" marR="0" lvl="0" indent="-233363" algn="l" rtl="0">
              <a:spcBef>
                <a:spcPts val="0"/>
              </a:spcBef>
              <a:spcAft>
                <a:spcPts val="0"/>
              </a:spcAft>
              <a:buClr>
                <a:schemeClr val="lt1"/>
              </a:buClr>
              <a:buSzPct val="100000"/>
              <a:buFont typeface="Arial"/>
              <a:buChar char="•"/>
            </a:pPr>
            <a:r>
              <a:rPr lang="en-US" sz="2400" dirty="0"/>
              <a:t>Impact of LHP overheating on ice products and our LHP mitigation needs further testing and evaluation. </a:t>
            </a:r>
          </a:p>
          <a:p>
            <a:pPr marL="233363" marR="0" lvl="0" indent="-233363" algn="l" rtl="0">
              <a:spcBef>
                <a:spcPts val="0"/>
              </a:spcBef>
              <a:spcAft>
                <a:spcPts val="0"/>
              </a:spcAft>
              <a:buClr>
                <a:schemeClr val="lt1"/>
              </a:buClr>
              <a:buSzPct val="100000"/>
              <a:buFont typeface="Arial"/>
              <a:buChar char="•"/>
            </a:pPr>
            <a:r>
              <a:rPr lang="en-US" sz="2400" dirty="0"/>
              <a:t>We expect to carry out the same activities for future maturity review</a:t>
            </a:r>
            <a:endParaRPr lang="en-US" sz="2400" b="0" i="0" u="none" strike="noStrike" cap="none" dirty="0">
              <a:solidFill>
                <a:schemeClr val="lt1"/>
              </a:solidFill>
              <a:sym typeface="Calibri"/>
            </a:endParaRPr>
          </a:p>
          <a:p>
            <a:pPr marL="690563" marR="0" lvl="1" indent="-233362" algn="l" rtl="0">
              <a:spcBef>
                <a:spcPts val="360"/>
              </a:spcBef>
              <a:spcAft>
                <a:spcPts val="0"/>
              </a:spcAft>
              <a:buClr>
                <a:schemeClr val="lt1"/>
              </a:buClr>
              <a:buSzPct val="100000"/>
              <a:buFont typeface="Arial"/>
              <a:buChar char="–"/>
            </a:pPr>
            <a:r>
              <a:rPr lang="en-US" sz="2000" dirty="0"/>
              <a:t>The collection of Ground System ice products will continue. The current time series is not long enough to yield statistically significant conclusions.</a:t>
            </a:r>
          </a:p>
          <a:p>
            <a:pPr marL="690562" marR="0" lvl="1" indent="-233362" algn="l" rtl="0">
              <a:lnSpc>
                <a:spcPct val="100000"/>
              </a:lnSpc>
              <a:spcBef>
                <a:spcPts val="360"/>
              </a:spcBef>
              <a:spcAft>
                <a:spcPts val="0"/>
              </a:spcAft>
              <a:buClr>
                <a:schemeClr val="lt1"/>
              </a:buClr>
              <a:buSzPct val="100000"/>
              <a:buFont typeface="Arial"/>
              <a:buChar char="–"/>
            </a:pPr>
            <a:r>
              <a:rPr lang="en-US" sz="2000" dirty="0"/>
              <a:t>Case studies will be carried out.</a:t>
            </a:r>
          </a:p>
          <a:p>
            <a:pPr marL="690562" marR="0" lvl="1" indent="-233362" algn="l" rtl="0">
              <a:lnSpc>
                <a:spcPct val="100000"/>
              </a:lnSpc>
              <a:spcBef>
                <a:spcPts val="360"/>
              </a:spcBef>
              <a:spcAft>
                <a:spcPts val="0"/>
              </a:spcAft>
              <a:buClr>
                <a:schemeClr val="lt1"/>
              </a:buClr>
              <a:buSzPct val="100000"/>
              <a:buFont typeface="Arial"/>
              <a:buChar char="–"/>
            </a:pPr>
            <a:r>
              <a:rPr lang="en-US" sz="2000" dirty="0"/>
              <a:t>Validation employing data from polar-orbiting satellites, aircraft, and in situ measurements will continue.</a:t>
            </a:r>
            <a:endParaRPr lang="en-US" sz="2400" dirty="0"/>
          </a:p>
          <a:p>
            <a:pPr marL="400050" indent="-342900">
              <a:spcBef>
                <a:spcPts val="360"/>
              </a:spcBef>
            </a:pPr>
            <a:r>
              <a:rPr lang="en-US" sz="2400" dirty="0"/>
              <a:t>Install, testing, and GEAR review of the Enterprise algorithms.</a:t>
            </a:r>
          </a:p>
        </p:txBody>
      </p:sp>
      <p:sp>
        <p:nvSpPr>
          <p:cNvPr id="6" name="Slide Number Placeholder 5"/>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86</a:t>
            </a:fld>
            <a:endParaRPr kumimoji="0" lang="en-US" sz="12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5049456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Shape 329"/>
          <p:cNvSpPr txBox="1">
            <a:spLocks noGrp="1"/>
          </p:cNvSpPr>
          <p:nvPr>
            <p:ph type="title"/>
          </p:nvPr>
        </p:nvSpPr>
        <p:spPr>
          <a:xfrm>
            <a:off x="457200" y="90154"/>
            <a:ext cx="8229600" cy="10370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i="0" u="none" strike="noStrike" cap="none" dirty="0">
                <a:solidFill>
                  <a:schemeClr val="lt1"/>
                </a:solidFill>
                <a:latin typeface="Calibri"/>
                <a:ea typeface="Calibri"/>
                <a:cs typeface="Calibri"/>
                <a:sym typeface="Calibri"/>
              </a:rPr>
              <a:t>Full Validation PLPTs</a:t>
            </a:r>
          </a:p>
        </p:txBody>
      </p:sp>
      <p:graphicFrame>
        <p:nvGraphicFramePr>
          <p:cNvPr id="330" name="Shape 330"/>
          <p:cNvGraphicFramePr/>
          <p:nvPr>
            <p:extLst>
              <p:ext uri="{D42A27DB-BD31-4B8C-83A1-F6EECF244321}">
                <p14:modId xmlns:p14="http://schemas.microsoft.com/office/powerpoint/2010/main" val="4043253551"/>
              </p:ext>
            </p:extLst>
          </p:nvPr>
        </p:nvGraphicFramePr>
        <p:xfrm>
          <a:off x="371262" y="2487343"/>
          <a:ext cx="8401475" cy="3232370"/>
        </p:xfrm>
        <a:graphic>
          <a:graphicData uri="http://schemas.openxmlformats.org/drawingml/2006/table">
            <a:tbl>
              <a:tblPr firstRow="1" bandRow="1">
                <a:noFill/>
                <a:tableStyleId>{ED06A9B5-E392-42ED-BF47-95CADD0DC904}</a:tableStyleId>
              </a:tblPr>
              <a:tblGrid>
                <a:gridCol w="2751267">
                  <a:extLst>
                    <a:ext uri="{9D8B030D-6E8A-4147-A177-3AD203B41FA5}">
                      <a16:colId xmlns:a16="http://schemas.microsoft.com/office/drawing/2014/main" val="20000"/>
                    </a:ext>
                  </a:extLst>
                </a:gridCol>
                <a:gridCol w="5650208">
                  <a:extLst>
                    <a:ext uri="{9D8B030D-6E8A-4147-A177-3AD203B41FA5}">
                      <a16:colId xmlns:a16="http://schemas.microsoft.com/office/drawing/2014/main" val="20001"/>
                    </a:ext>
                  </a:extLst>
                </a:gridCol>
              </a:tblGrid>
              <a:tr h="548650">
                <a:tc>
                  <a:txBody>
                    <a:bodyPr/>
                    <a:lstStyle/>
                    <a:p>
                      <a:pPr marL="0" marR="0" lvl="0" indent="0" algn="ctr" rtl="0">
                        <a:lnSpc>
                          <a:spcPct val="100000"/>
                        </a:lnSpc>
                        <a:spcBef>
                          <a:spcPts val="0"/>
                        </a:spcBef>
                        <a:spcAft>
                          <a:spcPts val="0"/>
                        </a:spcAft>
                        <a:buClr>
                          <a:srgbClr val="000000"/>
                        </a:buClr>
                        <a:buSzPct val="25000"/>
                        <a:buFont typeface="Arial"/>
                        <a:buNone/>
                      </a:pPr>
                      <a:r>
                        <a:rPr lang="en-US" sz="1600" b="1" i="0" u="none" strike="noStrike" cap="none" dirty="0">
                          <a:solidFill>
                            <a:schemeClr val="bg1"/>
                          </a:solidFill>
                        </a:rPr>
                        <a:t>PLPT ID</a:t>
                      </a:r>
                    </a:p>
                  </a:txBody>
                  <a:tcPr marL="91450" marR="91450" marT="45725" marB="45725" anchor="ctr">
                    <a:solidFill>
                      <a:schemeClr val="accent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600" b="1" i="0" u="none" strike="noStrike" cap="none" dirty="0">
                          <a:solidFill>
                            <a:schemeClr val="bg1"/>
                          </a:solidFill>
                        </a:rPr>
                        <a:t>Descriptive Title</a:t>
                      </a:r>
                    </a:p>
                  </a:txBody>
                  <a:tcPr marL="91450" marR="91450" marT="45725" marB="45725" anchor="ctr">
                    <a:solidFill>
                      <a:schemeClr val="accent1"/>
                    </a:solidFill>
                  </a:tcPr>
                </a:tc>
                <a:extLst>
                  <a:ext uri="{0D108BD9-81ED-4DB2-BD59-A6C34878D82A}">
                    <a16:rowId xmlns:a16="http://schemas.microsoft.com/office/drawing/2014/main" val="10000"/>
                  </a:ext>
                </a:extLst>
              </a:tr>
              <a:tr h="495638">
                <a:tc>
                  <a:txBody>
                    <a:bodyPr/>
                    <a:lstStyle/>
                    <a:p>
                      <a:pPr marL="0" marR="0" lvl="0" indent="0" algn="l" rtl="0">
                        <a:lnSpc>
                          <a:spcPct val="107000"/>
                        </a:lnSpc>
                        <a:spcBef>
                          <a:spcPts val="0"/>
                        </a:spcBef>
                        <a:spcAft>
                          <a:spcPts val="0"/>
                        </a:spcAft>
                        <a:buSzPct val="25000"/>
                        <a:buNone/>
                      </a:pPr>
                      <a:r>
                        <a:rPr lang="en-US" sz="1400" b="0" dirty="0" err="1">
                          <a:solidFill>
                            <a:schemeClr val="dk1"/>
                          </a:solidFill>
                          <a:latin typeface="Calibri" panose="020F0502020204030204" pitchFamily="34" charset="0"/>
                        </a:rPr>
                        <a:t>IceThicknessQuickLook</a:t>
                      </a:r>
                      <a:endParaRPr lang="en-US" sz="1400" b="0" dirty="0">
                        <a:solidFill>
                          <a:schemeClr val="dk1"/>
                        </a:solidFill>
                        <a:latin typeface="Calibri" panose="020F0502020204030204" pitchFamily="34" charset="0"/>
                      </a:endParaRPr>
                    </a:p>
                  </a:txBody>
                  <a:tcPr marL="68575" marR="68575" marT="0" marB="0" anchor="ctr">
                    <a:solidFill>
                      <a:schemeClr val="lt1"/>
                    </a:solidFill>
                  </a:tcPr>
                </a:tc>
                <a:tc>
                  <a:txBody>
                    <a:bodyPr/>
                    <a:lstStyle/>
                    <a:p>
                      <a:pPr marL="0" marR="0" lvl="0" indent="0" algn="l" rtl="0">
                        <a:lnSpc>
                          <a:spcPct val="107000"/>
                        </a:lnSpc>
                        <a:spcBef>
                          <a:spcPts val="0"/>
                        </a:spcBef>
                        <a:spcAft>
                          <a:spcPts val="0"/>
                        </a:spcAft>
                        <a:buSzPct val="25000"/>
                        <a:buNone/>
                      </a:pPr>
                      <a:r>
                        <a:rPr lang="en-US" sz="1400" dirty="0">
                          <a:latin typeface="Calibri" panose="020F0502020204030204" pitchFamily="34" charset="0"/>
                        </a:rPr>
                        <a:t>Qualitative inspection of ice thickness product.</a:t>
                      </a:r>
                    </a:p>
                  </a:txBody>
                  <a:tcPr marL="68575" marR="68575" marT="0" marB="0" anchor="ctr">
                    <a:solidFill>
                      <a:schemeClr val="lt1"/>
                    </a:solidFill>
                  </a:tcPr>
                </a:tc>
                <a:extLst>
                  <a:ext uri="{0D108BD9-81ED-4DB2-BD59-A6C34878D82A}">
                    <a16:rowId xmlns:a16="http://schemas.microsoft.com/office/drawing/2014/main" val="2765027252"/>
                  </a:ext>
                </a:extLst>
              </a:tr>
              <a:tr h="495638">
                <a:tc>
                  <a:txBody>
                    <a:bodyPr/>
                    <a:lstStyle/>
                    <a:p>
                      <a:pPr marL="0" marR="0" lvl="0" indent="0" algn="l" rtl="0">
                        <a:lnSpc>
                          <a:spcPct val="107000"/>
                        </a:lnSpc>
                        <a:spcBef>
                          <a:spcPts val="0"/>
                        </a:spcBef>
                        <a:spcAft>
                          <a:spcPts val="0"/>
                        </a:spcAft>
                        <a:buSzPct val="25000"/>
                        <a:buNone/>
                      </a:pPr>
                      <a:r>
                        <a:rPr lang="en-US" sz="1400" b="0" dirty="0" err="1">
                          <a:solidFill>
                            <a:schemeClr val="dk1"/>
                          </a:solidFill>
                          <a:latin typeface="Calibri" panose="020F0502020204030204" pitchFamily="34" charset="0"/>
                        </a:rPr>
                        <a:t>IceAgeQuickLook</a:t>
                      </a:r>
                      <a:endParaRPr lang="en-US" sz="1400" b="0" dirty="0">
                        <a:solidFill>
                          <a:schemeClr val="dk1"/>
                        </a:solidFill>
                        <a:latin typeface="Calibri" panose="020F0502020204030204" pitchFamily="34" charset="0"/>
                      </a:endParaRPr>
                    </a:p>
                  </a:txBody>
                  <a:tcPr marL="68575" marR="68575" marT="0" marB="0" anchor="ctr">
                    <a:solidFill>
                      <a:schemeClr val="lt1"/>
                    </a:solidFill>
                  </a:tcPr>
                </a:tc>
                <a:tc>
                  <a:txBody>
                    <a:bodyPr/>
                    <a:lstStyle/>
                    <a:p>
                      <a:pPr marL="0" marR="0" lvl="0" indent="0" algn="l" defTabSz="457200" rtl="0" eaLnBrk="1" fontAlgn="auto" latinLnBrk="0" hangingPunct="1">
                        <a:lnSpc>
                          <a:spcPct val="107000"/>
                        </a:lnSpc>
                        <a:spcBef>
                          <a:spcPts val="0"/>
                        </a:spcBef>
                        <a:spcAft>
                          <a:spcPts val="0"/>
                        </a:spcAft>
                        <a:buClrTx/>
                        <a:buSzPct val="25000"/>
                        <a:buFontTx/>
                        <a:buNone/>
                        <a:tabLst/>
                        <a:defRPr/>
                      </a:pPr>
                      <a:r>
                        <a:rPr lang="en-US" sz="1400" dirty="0">
                          <a:latin typeface="Calibri" panose="020F0502020204030204" pitchFamily="34" charset="0"/>
                        </a:rPr>
                        <a:t>Qualitative inspection of ice age product.</a:t>
                      </a:r>
                    </a:p>
                  </a:txBody>
                  <a:tcPr marL="68575" marR="68575" marT="0" marB="0" anchor="ctr">
                    <a:solidFill>
                      <a:schemeClr val="lt1"/>
                    </a:solidFill>
                  </a:tcPr>
                </a:tc>
                <a:extLst>
                  <a:ext uri="{0D108BD9-81ED-4DB2-BD59-A6C34878D82A}">
                    <a16:rowId xmlns:a16="http://schemas.microsoft.com/office/drawing/2014/main" val="4004898357"/>
                  </a:ext>
                </a:extLst>
              </a:tr>
              <a:tr h="495638">
                <a:tc>
                  <a:txBody>
                    <a:bodyPr/>
                    <a:lstStyle/>
                    <a:p>
                      <a:pPr marL="0" marR="0" lvl="0" indent="0" algn="l" rtl="0">
                        <a:lnSpc>
                          <a:spcPct val="107000"/>
                        </a:lnSpc>
                        <a:spcBef>
                          <a:spcPts val="0"/>
                        </a:spcBef>
                        <a:spcAft>
                          <a:spcPts val="0"/>
                        </a:spcAft>
                        <a:buSzPct val="25000"/>
                        <a:buNone/>
                      </a:pPr>
                      <a:r>
                        <a:rPr lang="en-US" sz="1600" b="0" dirty="0" err="1">
                          <a:solidFill>
                            <a:schemeClr val="dk1"/>
                          </a:solidFill>
                          <a:latin typeface="Calibri" panose="020F0502020204030204" pitchFamily="34" charset="0"/>
                        </a:rPr>
                        <a:t>IceThickness</a:t>
                      </a:r>
                      <a:endParaRPr lang="en-US" sz="1600" b="0" dirty="0">
                        <a:solidFill>
                          <a:schemeClr val="dk1"/>
                        </a:solidFill>
                        <a:latin typeface="Calibri" panose="020F0502020204030204" pitchFamily="34" charset="0"/>
                      </a:endParaRPr>
                    </a:p>
                  </a:txBody>
                  <a:tcPr marL="68575" marR="68575" marT="0" marB="0" anchor="ctr">
                    <a:solidFill>
                      <a:schemeClr val="lt1"/>
                    </a:solidFill>
                  </a:tcPr>
                </a:tc>
                <a:tc>
                  <a:txBody>
                    <a:bodyPr/>
                    <a:lstStyle/>
                    <a:p>
                      <a:pPr marL="0" marR="0" lvl="0" indent="0" algn="l" rtl="0">
                        <a:lnSpc>
                          <a:spcPct val="107000"/>
                        </a:lnSpc>
                        <a:spcBef>
                          <a:spcPts val="0"/>
                        </a:spcBef>
                        <a:spcAft>
                          <a:spcPts val="0"/>
                        </a:spcAft>
                        <a:buSzPct val="25000"/>
                        <a:buNone/>
                      </a:pPr>
                      <a:r>
                        <a:rPr lang="en-US" sz="1600" dirty="0">
                          <a:latin typeface="Calibri" panose="020F0502020204030204" pitchFamily="34" charset="0"/>
                        </a:rPr>
                        <a:t>Full disk ice thickness</a:t>
                      </a:r>
                      <a:r>
                        <a:rPr lang="en-US" sz="1600" baseline="0" dirty="0">
                          <a:latin typeface="Calibri" panose="020F0502020204030204" pitchFamily="34" charset="0"/>
                        </a:rPr>
                        <a:t> product accuracy and precision assessment using in-house tools for matchup and statistical analysis comparing ABI ice thickness to ice charts and ice thickness from VIIRS and CryoSat2. Ice products generated by the Ground System will be used in the analyses.</a:t>
                      </a:r>
                      <a:endParaRPr lang="en-US" sz="1600" dirty="0">
                        <a:latin typeface="Calibri" panose="020F0502020204030204" pitchFamily="34" charset="0"/>
                      </a:endParaRPr>
                    </a:p>
                  </a:txBody>
                  <a:tcPr marL="68575" marR="68575" marT="0" marB="0" anchor="ctr">
                    <a:solidFill>
                      <a:schemeClr val="lt1"/>
                    </a:solidFill>
                  </a:tcPr>
                </a:tc>
                <a:extLst>
                  <a:ext uri="{0D108BD9-81ED-4DB2-BD59-A6C34878D82A}">
                    <a16:rowId xmlns:a16="http://schemas.microsoft.com/office/drawing/2014/main" val="10001"/>
                  </a:ext>
                </a:extLst>
              </a:tr>
              <a:tr h="399393">
                <a:tc>
                  <a:txBody>
                    <a:bodyPr/>
                    <a:lstStyle/>
                    <a:p>
                      <a:pPr marL="0" marR="0" lvl="0" indent="0" algn="l" rtl="0">
                        <a:lnSpc>
                          <a:spcPct val="107000"/>
                        </a:lnSpc>
                        <a:spcBef>
                          <a:spcPts val="0"/>
                        </a:spcBef>
                        <a:spcAft>
                          <a:spcPts val="0"/>
                        </a:spcAft>
                        <a:buSzPct val="25000"/>
                        <a:buNone/>
                      </a:pPr>
                      <a:r>
                        <a:rPr lang="en-US" sz="1600" b="0" dirty="0" err="1">
                          <a:solidFill>
                            <a:schemeClr val="dk1"/>
                          </a:solidFill>
                          <a:latin typeface="Calibri" panose="020F0502020204030204" pitchFamily="34" charset="0"/>
                          <a:ea typeface="Times New Roman"/>
                          <a:cs typeface="Times New Roman"/>
                          <a:sym typeface="Times New Roman"/>
                        </a:rPr>
                        <a:t>IceAge</a:t>
                      </a:r>
                      <a:endParaRPr lang="en-US" sz="1600" b="0" dirty="0">
                        <a:solidFill>
                          <a:schemeClr val="dk1"/>
                        </a:solidFill>
                        <a:latin typeface="Calibri" panose="020F0502020204030204" pitchFamily="34" charset="0"/>
                        <a:ea typeface="Times New Roman"/>
                        <a:cs typeface="Times New Roman"/>
                        <a:sym typeface="Times New Roman"/>
                      </a:endParaRPr>
                    </a:p>
                  </a:txBody>
                  <a:tcPr marL="68575" marR="68575" marT="0" marB="0" anchor="ctr">
                    <a:solidFill>
                      <a:schemeClr val="lt1"/>
                    </a:solidFill>
                  </a:tcPr>
                </a:tc>
                <a:tc>
                  <a:txBody>
                    <a:bodyPr/>
                    <a:lstStyle/>
                    <a:p>
                      <a:pPr marL="0" marR="0" lvl="0" indent="0" algn="l" rtl="0">
                        <a:lnSpc>
                          <a:spcPct val="107000"/>
                        </a:lnSpc>
                        <a:spcBef>
                          <a:spcPts val="0"/>
                        </a:spcBef>
                        <a:spcAft>
                          <a:spcPts val="0"/>
                        </a:spcAft>
                        <a:buSzPct val="25000"/>
                        <a:buNone/>
                      </a:pPr>
                      <a:r>
                        <a:rPr lang="en-US" sz="1600" dirty="0">
                          <a:latin typeface="Calibri" panose="020F0502020204030204" pitchFamily="34" charset="0"/>
                        </a:rPr>
                        <a:t>Same as above</a:t>
                      </a:r>
                    </a:p>
                  </a:txBody>
                  <a:tcPr marL="68575" marR="68575" marT="0" marB="0" anchor="ctr">
                    <a:solidFill>
                      <a:schemeClr val="lt1"/>
                    </a:solidFill>
                  </a:tcPr>
                </a:tc>
                <a:extLst>
                  <a:ext uri="{0D108BD9-81ED-4DB2-BD59-A6C34878D82A}">
                    <a16:rowId xmlns:a16="http://schemas.microsoft.com/office/drawing/2014/main" val="10002"/>
                  </a:ext>
                </a:extLst>
              </a:tr>
            </a:tbl>
          </a:graphicData>
        </a:graphic>
      </p:graphicFrame>
      <p:sp>
        <p:nvSpPr>
          <p:cNvPr id="331" name="Shape 331"/>
          <p:cNvSpPr txBox="1">
            <a:spLocks noGrp="1"/>
          </p:cNvSpPr>
          <p:nvPr>
            <p:ph type="sldNum" idx="12"/>
          </p:nvPr>
        </p:nvSpPr>
        <p:spPr>
          <a:xfrm>
            <a:off x="6553204" y="6356353"/>
            <a:ext cx="2133599" cy="36509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fld id="{00000000-1234-1234-1234-123412341234}" type="slidenum">
              <a:rPr kumimoji="0" lang="en-US" sz="1200" b="0" i="0" u="none" strike="noStrike" kern="0" cap="none" spc="0" normalizeH="0" baseline="0" noProof="0">
                <a:ln>
                  <a:noFill/>
                </a:ln>
                <a:solidFill>
                  <a:prstClr val="white"/>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t>87</a:t>
            </a:fld>
            <a:endParaRPr kumimoji="0" lang="en-US" sz="120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7" name="TextBox 6">
            <a:extLst>
              <a:ext uri="{FF2B5EF4-FFF2-40B4-BE49-F238E27FC236}">
                <a16:creationId xmlns:a16="http://schemas.microsoft.com/office/drawing/2014/main" id="{4BFAA1B4-CF9E-CE4E-8180-C5FACD45A3A9}"/>
              </a:ext>
            </a:extLst>
          </p:cNvPr>
          <p:cNvSpPr txBox="1"/>
          <p:nvPr/>
        </p:nvSpPr>
        <p:spPr>
          <a:xfrm>
            <a:off x="775441" y="1565818"/>
            <a:ext cx="7430713" cy="584775"/>
          </a:xfrm>
          <a:prstGeom prst="rect">
            <a:avLst/>
          </a:prstGeom>
          <a:noFill/>
        </p:spPr>
        <p:txBody>
          <a:bodyPr wrap="square" rtlCol="0">
            <a:spAutoFit/>
          </a:bodyPr>
          <a:lstStyle/>
          <a:p>
            <a:r>
              <a:rPr lang="en-US" sz="1600" dirty="0">
                <a:solidFill>
                  <a:schemeClr val="bg1"/>
                </a:solidFill>
              </a:rPr>
              <a:t>There are currently no Full Validation PLPTs for ice products. The table below lists the types of tests to be performed.</a:t>
            </a:r>
          </a:p>
        </p:txBody>
      </p:sp>
    </p:spTree>
    <p:extLst>
      <p:ext uri="{BB962C8B-B14F-4D97-AF65-F5344CB8AC3E}">
        <p14:creationId xmlns:p14="http://schemas.microsoft.com/office/powerpoint/2010/main" val="13290143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Path to Delta Validation – Risks</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graphicFrame>
        <p:nvGraphicFramePr>
          <p:cNvPr id="7" name="Content Placeholder 5"/>
          <p:cNvGraphicFramePr>
            <a:graphicFrameLocks noGrp="1"/>
          </p:cNvGraphicFramePr>
          <p:nvPr>
            <p:ph idx="1"/>
            <p:extLst>
              <p:ext uri="{D42A27DB-BD31-4B8C-83A1-F6EECF244321}">
                <p14:modId xmlns:p14="http://schemas.microsoft.com/office/powerpoint/2010/main" val="3057927682"/>
              </p:ext>
            </p:extLst>
          </p:nvPr>
        </p:nvGraphicFramePr>
        <p:xfrm>
          <a:off x="139148" y="1696278"/>
          <a:ext cx="8865704" cy="741680"/>
        </p:xfrm>
        <a:graphic>
          <a:graphicData uri="http://schemas.openxmlformats.org/drawingml/2006/table">
            <a:tbl>
              <a:tblPr firstRow="1" bandRow="1">
                <a:tableStyleId>{EC886631-476B-4E1F-8019-434EE7F9039B}</a:tableStyleId>
              </a:tblPr>
              <a:tblGrid>
                <a:gridCol w="1162876">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362200">
                  <a:extLst>
                    <a:ext uri="{9D8B030D-6E8A-4147-A177-3AD203B41FA5}">
                      <a16:colId xmlns:a16="http://schemas.microsoft.com/office/drawing/2014/main" val="20002"/>
                    </a:ext>
                  </a:extLst>
                </a:gridCol>
                <a:gridCol w="2902228">
                  <a:extLst>
                    <a:ext uri="{9D8B030D-6E8A-4147-A177-3AD203B41FA5}">
                      <a16:colId xmlns:a16="http://schemas.microsoft.com/office/drawing/2014/main" val="20003"/>
                    </a:ext>
                  </a:extLst>
                </a:gridCol>
              </a:tblGrid>
              <a:tr h="370840">
                <a:tc>
                  <a:txBody>
                    <a:bodyPr/>
                    <a:lstStyle/>
                    <a:p>
                      <a:pPr algn="ctr"/>
                      <a:r>
                        <a:rPr lang="en-US" sz="1100" dirty="0"/>
                        <a:t>Risk</a:t>
                      </a:r>
                      <a:r>
                        <a:rPr lang="en-US" sz="1100" baseline="0" dirty="0"/>
                        <a:t> Name</a:t>
                      </a:r>
                      <a:endParaRPr lang="en-US" sz="1100" dirty="0"/>
                    </a:p>
                  </a:txBody>
                  <a:tcPr anchor="ctr"/>
                </a:tc>
                <a:tc>
                  <a:txBody>
                    <a:bodyPr/>
                    <a:lstStyle/>
                    <a:p>
                      <a:pPr algn="ctr"/>
                      <a:r>
                        <a:rPr lang="en-US" sz="1100" dirty="0"/>
                        <a:t>Description</a:t>
                      </a:r>
                    </a:p>
                  </a:txBody>
                  <a:tcPr anchor="ctr"/>
                </a:tc>
                <a:tc>
                  <a:txBody>
                    <a:bodyPr/>
                    <a:lstStyle/>
                    <a:p>
                      <a:pPr algn="ctr"/>
                      <a:r>
                        <a:rPr lang="en-US" sz="1100" dirty="0"/>
                        <a:t>Impact</a:t>
                      </a:r>
                    </a:p>
                  </a:txBody>
                  <a:tcPr anchor="ctr"/>
                </a:tc>
                <a:tc>
                  <a:txBody>
                    <a:bodyPr/>
                    <a:lstStyle/>
                    <a:p>
                      <a:pPr algn="ctr"/>
                      <a:r>
                        <a:rPr lang="en-US" sz="1100" dirty="0"/>
                        <a:t>Mitigation</a:t>
                      </a:r>
                      <a:r>
                        <a:rPr lang="en-US" sz="1100" baseline="0" dirty="0"/>
                        <a:t> and Schedule</a:t>
                      </a:r>
                      <a:endParaRPr lang="en-US" sz="1100" dirty="0"/>
                    </a:p>
                  </a:txBody>
                  <a:tcPr anchor="ctr"/>
                </a:tc>
                <a:extLst>
                  <a:ext uri="{0D108BD9-81ED-4DB2-BD59-A6C34878D82A}">
                    <a16:rowId xmlns:a16="http://schemas.microsoft.com/office/drawing/2014/main" val="10000"/>
                  </a:ext>
                </a:extLst>
              </a:tr>
              <a:tr h="370840">
                <a:tc>
                  <a:txBody>
                    <a:bodyPr/>
                    <a:lstStyle/>
                    <a:p>
                      <a:pPr algn="ctr"/>
                      <a:r>
                        <a:rPr lang="en-US" sz="1100" dirty="0"/>
                        <a:t>N/A</a:t>
                      </a:r>
                    </a:p>
                  </a:txBody>
                  <a:tcPr anchor="ctr"/>
                </a:tc>
                <a:tc>
                  <a:txBody>
                    <a:bodyPr/>
                    <a:lstStyle/>
                    <a:p>
                      <a:endParaRPr lang="en-US" sz="1100" baseline="0" dirty="0"/>
                    </a:p>
                  </a:txBody>
                  <a:tcPr anchor="ctr"/>
                </a:tc>
                <a:tc>
                  <a:txBody>
                    <a:bodyPr/>
                    <a:lstStyle/>
                    <a:p>
                      <a:endParaRPr lang="en-US" sz="1100" dirty="0"/>
                    </a:p>
                  </a:txBody>
                  <a:tcPr anchor="ctr"/>
                </a:tc>
                <a:tc>
                  <a:txBody>
                    <a:bodyPr/>
                    <a:lstStyle/>
                    <a:p>
                      <a:pPr marL="230188" indent="-230188">
                        <a:buFont typeface="Arial" pitchFamily="34" charset="0"/>
                        <a:buChar char="•"/>
                      </a:pPr>
                      <a:endParaRPr lang="en-US" sz="1100" dirty="0"/>
                    </a:p>
                  </a:txBody>
                  <a:tcPr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3388142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Summary &amp; Recommendations</a:t>
            </a:r>
          </a:p>
        </p:txBody>
      </p:sp>
      <p:sp>
        <p:nvSpPr>
          <p:cNvPr id="3" name="Text Placeholder 2"/>
          <p:cNvSpPr>
            <a:spLocks noGrp="1"/>
          </p:cNvSpPr>
          <p:nvPr>
            <p:ph type="body" idx="1"/>
          </p:nvPr>
        </p:nvSpPr>
        <p:spPr/>
        <p:txBody>
          <a:bodyPr/>
          <a:lstStyle/>
          <a:p>
            <a:pPr fontAlgn="ctr"/>
            <a:r>
              <a:rPr lang="en-US" dirty="0"/>
              <a:t>GOES-16 &amp; GOES-17 NOAT Cryosphere Products Provisional PS-PVR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52BE0-4CA4-4BD3-BC9F-B41F86E8D2EE}" type="slidenum">
              <a:rPr kumimoji="0" lang="en-US" altLang="en-US" sz="1200" b="0" i="0" u="none" strike="noStrike" kern="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spTree>
    <p:extLst>
      <p:ext uri="{BB962C8B-B14F-4D97-AF65-F5344CB8AC3E}">
        <p14:creationId xmlns:p14="http://schemas.microsoft.com/office/powerpoint/2010/main" val="15209263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 quality evaluation</a:t>
            </a:r>
          </a:p>
        </p:txBody>
      </p:sp>
      <p:sp>
        <p:nvSpPr>
          <p:cNvPr id="3" name="Text Placeholder 2"/>
          <p:cNvSpPr>
            <a:spLocks noGrp="1"/>
          </p:cNvSpPr>
          <p:nvPr>
            <p:ph type="body" idx="1"/>
          </p:nvPr>
        </p:nvSpPr>
        <p:spPr/>
        <p:txBody>
          <a:bodyPr/>
          <a:lstStyle/>
          <a:p>
            <a:pPr fontAlgn="ctr"/>
            <a:r>
              <a:rPr lang="en-US" dirty="0"/>
              <a:t>GOES-16 &amp; GOES-17 NOAT Cryosphere Products Provisional PS-PVR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52BE0-4CA4-4BD3-BC9F-B41F86E8D2EE}" type="slidenum">
              <a:rPr kumimoji="0" lang="en-US" altLang="en-US" sz="1200" b="0" i="0" u="none" strike="noStrike" kern="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spTree>
    <p:extLst>
      <p:ext uri="{BB962C8B-B14F-4D97-AF65-F5344CB8AC3E}">
        <p14:creationId xmlns:p14="http://schemas.microsoft.com/office/powerpoint/2010/main" val="299664225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rPr>
              <a:t>Summary</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90</a:t>
            </a:fld>
            <a:endParaRPr lang="en-US" sz="1200" b="0" i="0" u="none" strike="noStrike" cap="none">
              <a:solidFill>
                <a:schemeClr val="lt1"/>
              </a:solidFill>
              <a:latin typeface="Calibri"/>
              <a:ea typeface="Calibri"/>
              <a:cs typeface="Calibri"/>
              <a:sym typeface="Calibri"/>
            </a:endParaRPr>
          </a:p>
        </p:txBody>
      </p:sp>
      <p:sp>
        <p:nvSpPr>
          <p:cNvPr id="6" name="Text Placeholder 5"/>
          <p:cNvSpPr txBox="1">
            <a:spLocks noGrp="1"/>
          </p:cNvSpPr>
          <p:nvPr>
            <p:ph type="body" idx="1"/>
          </p:nvPr>
        </p:nvSpPr>
        <p:spPr>
          <a:xfrm>
            <a:off x="529356" y="1212282"/>
            <a:ext cx="8229600" cy="5509170"/>
          </a:xfrm>
          <a:prstGeom prst="rect">
            <a:avLst/>
          </a:prstGeom>
          <a:noFill/>
        </p:spPr>
        <p:txBody>
          <a:bodyPr wrap="square" rtlCol="0">
            <a:spAutoFit/>
          </a:bodyPr>
          <a:lstStyle/>
          <a:p>
            <a:pPr indent="-342900"/>
            <a:r>
              <a:rPr lang="en-US" sz="2400" dirty="0"/>
              <a:t>With regard to the mission requirements, validating ice age categories (first-year and older ice) is simply a validation of the ice mask in the Great Lakes and Hudson Bay. Ice concentration validation showed that the ice mask has an accuracy well over 80%. That conclusion was confirmed here in all tests. </a:t>
            </a:r>
          </a:p>
          <a:p>
            <a:pPr indent="-342900"/>
            <a:r>
              <a:rPr lang="en-US" sz="2400" dirty="0"/>
              <a:t>Given that ice age is here defined in terms of ice thickness, we have gone beyond the basic requirement by validating ice thickness itself and additional age categories through comparisons to products from CryoSat-2, SMOS, IceBridge, NOAA-19, and NOAA-20.</a:t>
            </a:r>
          </a:p>
          <a:p>
            <a:pPr indent="-342900"/>
            <a:r>
              <a:rPr lang="en-US" sz="2400" dirty="0"/>
              <a:t>Overall, the GOES-16/17 ice age/thickness product meets the requirement. However, it appears that cloud contamination is still an issue. </a:t>
            </a:r>
            <a:endParaRPr lang="en-US" dirty="0"/>
          </a:p>
        </p:txBody>
      </p:sp>
    </p:spTree>
    <p:extLst>
      <p:ext uri="{BB962C8B-B14F-4D97-AF65-F5344CB8AC3E}">
        <p14:creationId xmlns:p14="http://schemas.microsoft.com/office/powerpoint/2010/main" val="328448154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rPr>
              <a:t>Recommendation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91</a:t>
            </a:fld>
            <a:endParaRPr lang="en-US" sz="1200" b="0" i="0" u="none" strike="noStrike" cap="none">
              <a:solidFill>
                <a:schemeClr val="lt1"/>
              </a:solidFill>
              <a:latin typeface="Calibri"/>
              <a:ea typeface="Calibri"/>
              <a:cs typeface="Calibri"/>
              <a:sym typeface="Calibri"/>
            </a:endParaRPr>
          </a:p>
        </p:txBody>
      </p:sp>
      <p:sp>
        <p:nvSpPr>
          <p:cNvPr id="6" name="Text Placeholder 5"/>
          <p:cNvSpPr txBox="1">
            <a:spLocks noGrp="1"/>
          </p:cNvSpPr>
          <p:nvPr>
            <p:ph type="body" idx="1"/>
          </p:nvPr>
        </p:nvSpPr>
        <p:spPr>
          <a:xfrm>
            <a:off x="529356" y="1695362"/>
            <a:ext cx="8229600" cy="923299"/>
          </a:xfrm>
          <a:prstGeom prst="rect">
            <a:avLst/>
          </a:prstGeom>
          <a:noFill/>
        </p:spPr>
        <p:txBody>
          <a:bodyPr wrap="square" rtlCol="0">
            <a:spAutoFit/>
          </a:bodyPr>
          <a:lstStyle/>
          <a:p>
            <a:pPr marL="0" indent="0">
              <a:buNone/>
            </a:pPr>
            <a:r>
              <a:rPr lang="en-US" sz="2400" dirty="0"/>
              <a:t>The Cryosphere Team recommends the GOES-16/-17 ice thickness and age product for Provisional Maturity. </a:t>
            </a:r>
            <a:endParaRPr lang="en-US" dirty="0"/>
          </a:p>
        </p:txBody>
      </p:sp>
    </p:spTree>
    <p:extLst>
      <p:ext uri="{BB962C8B-B14F-4D97-AF65-F5344CB8AC3E}">
        <p14:creationId xmlns:p14="http://schemas.microsoft.com/office/powerpoint/2010/main" val="320058172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Shape 312" descr="Picture1.jpg"/>
          <p:cNvPicPr preferRelativeResize="0"/>
          <p:nvPr/>
        </p:nvPicPr>
        <p:blipFill rotWithShape="1">
          <a:blip r:embed="rId3">
            <a:alphaModFix/>
          </a:blip>
          <a:srcRect/>
          <a:stretch/>
        </p:blipFill>
        <p:spPr>
          <a:xfrm>
            <a:off x="8" y="30106"/>
            <a:ext cx="9143983" cy="6858000"/>
          </a:xfrm>
          <a:prstGeom prst="rect">
            <a:avLst/>
          </a:prstGeom>
          <a:noFill/>
          <a:ln>
            <a:noFill/>
          </a:ln>
        </p:spPr>
      </p:pic>
      <p:sp>
        <p:nvSpPr>
          <p:cNvPr id="313" name="Shape 313"/>
          <p:cNvSpPr txBox="1"/>
          <p:nvPr/>
        </p:nvSpPr>
        <p:spPr>
          <a:xfrm>
            <a:off x="5727166" y="1634854"/>
            <a:ext cx="3033656" cy="2280300"/>
          </a:xfrm>
          <a:prstGeom prst="rect">
            <a:avLst/>
          </a:prstGeom>
          <a:noFill/>
          <a:ln>
            <a:noFill/>
          </a:ln>
        </p:spPr>
        <p:txBody>
          <a:bodyPr lIns="91425" tIns="91425" rIns="91425" bIns="91425" anchor="t" anchorCtr="0">
            <a:noAutofit/>
          </a:bodyPr>
          <a:lstStyle/>
          <a:p>
            <a:pPr algn="ctr" fontAlgn="ctr"/>
            <a:r>
              <a:rPr lang="en-US" sz="2400" dirty="0">
                <a:solidFill>
                  <a:schemeClr val="bg1"/>
                </a:solidFill>
                <a:latin typeface="Calibri"/>
                <a:ea typeface="Calibri"/>
                <a:cs typeface="Calibri"/>
                <a:sym typeface="Calibri"/>
              </a:rPr>
              <a:t>GOES-16 &amp; -17 ABI L2+</a:t>
            </a:r>
          </a:p>
          <a:p>
            <a:pPr algn="ctr" fontAlgn="ctr"/>
            <a:r>
              <a:rPr lang="en-US" sz="2000" dirty="0">
                <a:solidFill>
                  <a:schemeClr val="lt1"/>
                </a:solidFill>
                <a:latin typeface="Calibri"/>
                <a:ea typeface="Calibri"/>
                <a:cs typeface="Calibri"/>
                <a:sym typeface="Calibri"/>
              </a:rPr>
              <a:t>Provisional PS-PVR</a:t>
            </a:r>
          </a:p>
          <a:p>
            <a:pPr algn="ctr" fontAlgn="ctr"/>
            <a:endParaRPr lang="en-US" sz="2000" dirty="0">
              <a:solidFill>
                <a:schemeClr val="bg1"/>
              </a:solidFill>
              <a:latin typeface="Calibri" panose="020F0502020204030204" pitchFamily="34" charset="0"/>
              <a:cs typeface="Calibri" panose="020F0502020204030204" pitchFamily="34" charset="0"/>
            </a:endParaRPr>
          </a:p>
          <a:p>
            <a:pPr algn="ctr" fontAlgn="ctr"/>
            <a:r>
              <a:rPr lang="en-US" sz="2800" dirty="0">
                <a:solidFill>
                  <a:srgbClr val="FFFF00"/>
                </a:solidFill>
                <a:latin typeface="Calibri" panose="020F0502020204030204" pitchFamily="34" charset="0"/>
                <a:cs typeface="Calibri" panose="020F0502020204030204" pitchFamily="34" charset="0"/>
              </a:rPr>
              <a:t>Ice Motion</a:t>
            </a:r>
          </a:p>
        </p:txBody>
      </p:sp>
      <p:sp>
        <p:nvSpPr>
          <p:cNvPr id="314" name="Shape 314"/>
          <p:cNvSpPr txBox="1"/>
          <p:nvPr/>
        </p:nvSpPr>
        <p:spPr>
          <a:xfrm>
            <a:off x="5805547" y="4109802"/>
            <a:ext cx="2805953" cy="2429100"/>
          </a:xfrm>
          <a:prstGeom prst="rect">
            <a:avLst/>
          </a:prstGeom>
          <a:noFill/>
          <a:ln>
            <a:noFill/>
          </a:ln>
        </p:spPr>
        <p:txBody>
          <a:bodyPr lIns="91425" tIns="91425" rIns="91425" bIns="91425" anchor="t" anchorCtr="0">
            <a:noAutofit/>
          </a:bodyPr>
          <a:lstStyle/>
          <a:p>
            <a:pPr lvl="0" algn="ctr">
              <a:spcBef>
                <a:spcPts val="640"/>
              </a:spcBef>
              <a:buClr>
                <a:srgbClr val="888888"/>
              </a:buClr>
              <a:buSzPct val="25000"/>
            </a:pPr>
            <a:r>
              <a:rPr lang="en-US" sz="2000" dirty="0">
                <a:solidFill>
                  <a:srgbClr val="FFFF00"/>
                </a:solidFill>
                <a:latin typeface="Calibri"/>
                <a:ea typeface="Calibri"/>
                <a:cs typeface="Calibri"/>
                <a:sym typeface="Calibri"/>
              </a:rPr>
              <a:t>Aaron </a:t>
            </a:r>
            <a:r>
              <a:rPr lang="en-US" sz="2000" dirty="0" err="1">
                <a:solidFill>
                  <a:srgbClr val="FFFF00"/>
                </a:solidFill>
                <a:latin typeface="Calibri"/>
                <a:ea typeface="Calibri"/>
                <a:cs typeface="Calibri"/>
                <a:sym typeface="Calibri"/>
              </a:rPr>
              <a:t>Letterly</a:t>
            </a:r>
            <a:endParaRPr lang="en-US" dirty="0">
              <a:solidFill>
                <a:srgbClr val="FFFF00"/>
              </a:solidFill>
              <a:latin typeface="Calibri"/>
              <a:ea typeface="Calibri"/>
              <a:cs typeface="Calibri"/>
              <a:sym typeface="Calibri"/>
            </a:endParaRPr>
          </a:p>
          <a:p>
            <a:pPr lvl="0" algn="ctr">
              <a:buClr>
                <a:srgbClr val="888888"/>
              </a:buClr>
              <a:buSzPct val="25000"/>
            </a:pPr>
            <a:r>
              <a:rPr lang="en-US" sz="2000" dirty="0">
                <a:solidFill>
                  <a:srgbClr val="FFFF00"/>
                </a:solidFill>
                <a:latin typeface="Calibri"/>
                <a:ea typeface="Calibri"/>
                <a:cs typeface="Calibri"/>
                <a:sym typeface="Calibri"/>
              </a:rPr>
              <a:t>CIMSS/UW-Madison</a:t>
            </a:r>
          </a:p>
          <a:p>
            <a:pPr marL="0" marR="0" lvl="0" indent="0" algn="ctr" rtl="0">
              <a:lnSpc>
                <a:spcPct val="100000"/>
              </a:lnSpc>
              <a:spcBef>
                <a:spcPts val="0"/>
              </a:spcBef>
              <a:spcAft>
                <a:spcPts val="600"/>
              </a:spcAft>
              <a:buClr>
                <a:srgbClr val="888888"/>
              </a:buClr>
              <a:buSzPct val="25000"/>
              <a:buFont typeface="Arial"/>
              <a:buNone/>
            </a:pPr>
            <a:endParaRPr lang="en-US" sz="2000" b="0" i="0" u="none" strike="noStrike" cap="none" dirty="0">
              <a:solidFill>
                <a:schemeClr val="bg1"/>
              </a:solidFill>
              <a:latin typeface="Calibri"/>
              <a:ea typeface="Calibri"/>
              <a:cs typeface="Calibri"/>
              <a:sym typeface="Calibri"/>
            </a:endParaRPr>
          </a:p>
          <a:p>
            <a:pPr marL="0" marR="0" lvl="0" indent="0" algn="ctr" rtl="0">
              <a:lnSpc>
                <a:spcPct val="100000"/>
              </a:lnSpc>
              <a:spcBef>
                <a:spcPts val="0"/>
              </a:spcBef>
              <a:spcAft>
                <a:spcPts val="600"/>
              </a:spcAft>
              <a:buClr>
                <a:srgbClr val="888888"/>
              </a:buClr>
              <a:buSzPct val="25000"/>
              <a:buFont typeface="Arial"/>
              <a:buNone/>
            </a:pPr>
            <a:r>
              <a:rPr lang="en-US" sz="2000" b="0" i="0" u="none" strike="noStrike" cap="none" dirty="0">
                <a:solidFill>
                  <a:schemeClr val="bg1"/>
                </a:solidFill>
                <a:latin typeface="Calibri"/>
                <a:ea typeface="Calibri"/>
                <a:cs typeface="Calibri"/>
                <a:sym typeface="Calibri"/>
              </a:rPr>
              <a:t>January 21, 2021</a:t>
            </a:r>
          </a:p>
          <a:p>
            <a:pPr lvl="0" algn="ctr">
              <a:spcBef>
                <a:spcPts val="640"/>
              </a:spcBef>
              <a:buClr>
                <a:srgbClr val="888888"/>
              </a:buClr>
              <a:buSzPct val="25000"/>
            </a:pPr>
            <a:r>
              <a:rPr lang="en-US" sz="2000" dirty="0">
                <a:solidFill>
                  <a:schemeClr val="bg1"/>
                </a:solidFill>
                <a:latin typeface="Calibri"/>
                <a:ea typeface="Calibri"/>
                <a:cs typeface="Calibri"/>
                <a:sym typeface="Calibri"/>
              </a:rPr>
              <a:t>GOES-R AWG</a:t>
            </a:r>
          </a:p>
        </p:txBody>
      </p:sp>
      <p:sp>
        <p:nvSpPr>
          <p:cNvPr id="315" name="Shape 315"/>
          <p:cNvSpPr txBox="1">
            <a:spLocks noGrp="1"/>
          </p:cNvSpPr>
          <p:nvPr>
            <p:ph type="sldNum" idx="12"/>
          </p:nvPr>
        </p:nvSpPr>
        <p:spPr>
          <a:xfrm>
            <a:off x="6553204" y="6356353"/>
            <a:ext cx="2133599" cy="3650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92</a:t>
            </a:fld>
            <a:endParaRPr lang="en-US"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11033779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461963" indent="-461963"/>
            <a:r>
              <a:rPr lang="en-US" dirty="0"/>
              <a:t>PRODUCT OVERVIEW</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52BE0-4CA4-4BD3-BC9F-B41F86E8D2EE}" type="slidenum">
              <a:rPr kumimoji="0" lang="en-US" altLang="en-US" sz="1200" b="0" i="0" u="none" strike="noStrike" kern="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sp>
        <p:nvSpPr>
          <p:cNvPr id="6" name="Text Placeholder 2"/>
          <p:cNvSpPr>
            <a:spLocks noGrp="1"/>
          </p:cNvSpPr>
          <p:nvPr>
            <p:ph type="body" idx="1"/>
          </p:nvPr>
        </p:nvSpPr>
        <p:spPr>
          <a:xfrm>
            <a:off x="722313" y="2906713"/>
            <a:ext cx="7772400" cy="1500187"/>
          </a:xfrm>
        </p:spPr>
        <p:txBody>
          <a:bodyPr/>
          <a:lstStyle/>
          <a:p>
            <a:pPr fontAlgn="ctr"/>
            <a:r>
              <a:rPr lang="en-US" dirty="0"/>
              <a:t>GOES-16 &amp; GOES-17 NOAT Cryosphere Products Provisional PS-PVR</a:t>
            </a:r>
          </a:p>
        </p:txBody>
      </p:sp>
    </p:spTree>
    <p:extLst>
      <p:ext uri="{BB962C8B-B14F-4D97-AF65-F5344CB8AC3E}">
        <p14:creationId xmlns:p14="http://schemas.microsoft.com/office/powerpoint/2010/main" val="122125581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0413"/>
            <a:ext cx="8229600" cy="1143001"/>
          </a:xfrm>
        </p:spPr>
        <p:txBody>
          <a:bodyPr/>
          <a:lstStyle/>
          <a:p>
            <a:r>
              <a:rPr lang="en-US" dirty="0"/>
              <a:t>Ice Motion Background</a:t>
            </a:r>
          </a:p>
        </p:txBody>
      </p:sp>
      <p:sp>
        <p:nvSpPr>
          <p:cNvPr id="8" name="Shape 125">
            <a:extLst>
              <a:ext uri="{FF2B5EF4-FFF2-40B4-BE49-F238E27FC236}">
                <a16:creationId xmlns:a16="http://schemas.microsoft.com/office/drawing/2014/main" id="{41AF82DB-6228-6445-8403-60389D8B9A62}"/>
              </a:ext>
            </a:extLst>
          </p:cNvPr>
          <p:cNvSpPr txBox="1">
            <a:spLocks noGrp="1"/>
          </p:cNvSpPr>
          <p:nvPr/>
        </p:nvSpPr>
        <p:spPr bwMode="auto">
          <a:xfrm>
            <a:off x="189750" y="1463826"/>
            <a:ext cx="8764500" cy="4892524"/>
          </a:xfrm>
          <a:prstGeom prst="rect">
            <a:avLst/>
          </a:prstGeom>
          <a:noFill/>
          <a:ln w="9525">
            <a:noFill/>
            <a:miter lim="800000"/>
            <a:headEnd/>
            <a:tailEnd/>
          </a:ln>
          <a:effectLst/>
        </p:spPr>
        <p:txBody>
          <a:bodyPr vert="horz" wrap="square" lIns="91425" tIns="91425" rIns="91425" bIns="91425" numCol="1" anchor="t" anchorCtr="0" compatLnSpc="1">
            <a:prstTxWarp prst="textNoShape">
              <a:avLst/>
            </a:prstTxWarp>
            <a:normAutofit/>
          </a:bodyPr>
          <a:lstStyle>
            <a:lvl1pPr marL="342900" indent="-342900" algn="l" rtl="0" eaLnBrk="1" fontAlgn="base" hangingPunct="1">
              <a:spcBef>
                <a:spcPct val="20000"/>
              </a:spcBef>
              <a:spcAft>
                <a:spcPct val="0"/>
              </a:spcAft>
              <a:buClr>
                <a:srgbClr val="FAFD00"/>
              </a:buClr>
              <a:buSzPct val="100000"/>
              <a:buFont typeface="Symbol" pitchFamily="18" charset="2"/>
              <a:buChar char="·"/>
              <a:defRPr sz="2800">
                <a:solidFill>
                  <a:srgbClr val="F8F8F8"/>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rgbClr val="A2D7FF"/>
              </a:buClr>
              <a:buSzPct val="100000"/>
              <a:buChar char="»"/>
              <a:defRPr sz="2400">
                <a:solidFill>
                  <a:srgbClr val="F8F8F8"/>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rgbClr val="FF6600"/>
              </a:buClr>
              <a:buSzPct val="100000"/>
              <a:buFont typeface="Times New Roman" pitchFamily="18" charset="0"/>
              <a:buChar char="–"/>
              <a:defRPr sz="2400">
                <a:solidFill>
                  <a:srgbClr val="F8F8F8"/>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lr>
                <a:schemeClr val="accent2"/>
              </a:buClr>
              <a:buSzPct val="65000"/>
              <a:buFont typeface="Monotype Sorts" pitchFamily="2" charset="2"/>
              <a:buChar char="l"/>
              <a:defRPr sz="2000">
                <a:solidFill>
                  <a:srgbClr val="F8F8F8"/>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folHlink"/>
              </a:buClr>
              <a:buSzPct val="100000"/>
              <a:buChar char="»"/>
              <a:defRPr sz="2000">
                <a:solidFill>
                  <a:srgbClr val="F8F8F8"/>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folHlink"/>
              </a:buClr>
              <a:buSzPct val="100000"/>
              <a:buChar char="»"/>
              <a:defRPr sz="2000">
                <a:solidFill>
                  <a:srgbClr val="F8F8F8"/>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folHlink"/>
              </a:buClr>
              <a:buSzPct val="100000"/>
              <a:buChar char="»"/>
              <a:defRPr sz="2000">
                <a:solidFill>
                  <a:srgbClr val="F8F8F8"/>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folHlink"/>
              </a:buClr>
              <a:buSzPct val="100000"/>
              <a:buChar char="»"/>
              <a:defRPr sz="2000">
                <a:solidFill>
                  <a:srgbClr val="F8F8F8"/>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folHlink"/>
              </a:buClr>
              <a:buSzPct val="100000"/>
              <a:buChar char="»"/>
              <a:defRPr sz="2000">
                <a:solidFill>
                  <a:srgbClr val="F8F8F8"/>
                </a:solidFill>
                <a:effectLst>
                  <a:outerShdw blurRad="38100" dist="38100" dir="2700000" algn="tl">
                    <a:srgbClr val="000000"/>
                  </a:outerShdw>
                </a:effectLst>
                <a:latin typeface="+mn-lt"/>
              </a:defRPr>
            </a:lvl9pPr>
          </a:lstStyle>
          <a:p>
            <a:pPr marL="457200" lvl="0" indent="-228600">
              <a:spcBef>
                <a:spcPts val="0"/>
              </a:spcBef>
              <a:buClr>
                <a:schemeClr val="bg1"/>
              </a:buClr>
            </a:pPr>
            <a:r>
              <a:rPr lang="en-US" sz="2400" dirty="0">
                <a:solidFill>
                  <a:schemeClr val="bg1"/>
                </a:solidFill>
              </a:rPr>
              <a:t>The ABI Automated Ice Motion (AIM) algorithm outputs a vector displacement between two ice-covered sea or lake pixels in a pair of images 24 hours apart.</a:t>
            </a:r>
          </a:p>
          <a:p>
            <a:pPr marL="457200" lvl="0" indent="-228600">
              <a:spcBef>
                <a:spcPts val="0"/>
              </a:spcBef>
              <a:buClr>
                <a:schemeClr val="bg1"/>
              </a:buClr>
            </a:pPr>
            <a:endParaRPr lang="en-US" sz="2400" dirty="0">
              <a:solidFill>
                <a:schemeClr val="bg1"/>
              </a:solidFill>
            </a:endParaRPr>
          </a:p>
          <a:p>
            <a:pPr marL="457200" lvl="0" indent="-228600">
              <a:spcBef>
                <a:spcPts val="0"/>
              </a:spcBef>
              <a:buClr>
                <a:schemeClr val="bg1"/>
              </a:buClr>
            </a:pPr>
            <a:r>
              <a:rPr lang="en-US" sz="2400" dirty="0">
                <a:solidFill>
                  <a:schemeClr val="bg1"/>
                </a:solidFill>
              </a:rPr>
              <a:t>Ice motion is primarily caused by:</a:t>
            </a:r>
          </a:p>
          <a:p>
            <a:pPr marL="1085850" lvl="1" indent="-457200">
              <a:spcBef>
                <a:spcPts val="600"/>
              </a:spcBef>
              <a:buClr>
                <a:schemeClr val="bg1"/>
              </a:buClr>
              <a:buFont typeface="+mj-lt"/>
              <a:buAutoNum type="arabicPeriod"/>
            </a:pPr>
            <a:r>
              <a:rPr lang="en-US" dirty="0">
                <a:solidFill>
                  <a:schemeClr val="bg1"/>
                </a:solidFill>
              </a:rPr>
              <a:t>wind</a:t>
            </a:r>
          </a:p>
          <a:p>
            <a:pPr marL="1085850" lvl="1" indent="-457200">
              <a:spcBef>
                <a:spcPts val="600"/>
              </a:spcBef>
              <a:buClr>
                <a:schemeClr val="bg1"/>
              </a:buClr>
              <a:buFont typeface="+mj-lt"/>
              <a:buAutoNum type="arabicPeriod"/>
            </a:pPr>
            <a:r>
              <a:rPr lang="en-US" dirty="0">
                <a:solidFill>
                  <a:schemeClr val="bg1"/>
                </a:solidFill>
              </a:rPr>
              <a:t>water currents</a:t>
            </a:r>
          </a:p>
          <a:p>
            <a:pPr marL="1085850" lvl="1" indent="-457200">
              <a:spcBef>
                <a:spcPts val="600"/>
              </a:spcBef>
              <a:buClr>
                <a:schemeClr val="bg1"/>
              </a:buClr>
              <a:buFont typeface="+mj-lt"/>
              <a:buAutoNum type="arabicPeriod"/>
            </a:pPr>
            <a:r>
              <a:rPr lang="en-US" dirty="0">
                <a:solidFill>
                  <a:schemeClr val="bg1"/>
                </a:solidFill>
              </a:rPr>
              <a:t>internal stresses on the ice pack</a:t>
            </a:r>
          </a:p>
          <a:p>
            <a:pPr marL="228600" lvl="0" indent="0">
              <a:spcBef>
                <a:spcPts val="0"/>
              </a:spcBef>
              <a:buClr>
                <a:schemeClr val="bg1"/>
              </a:buClr>
              <a:buNone/>
            </a:pPr>
            <a:endParaRPr lang="en-US" sz="2400" dirty="0">
              <a:solidFill>
                <a:schemeClr val="bg1"/>
              </a:solidFill>
            </a:endParaRPr>
          </a:p>
          <a:p>
            <a:pPr marL="457200" indent="-228600">
              <a:spcBef>
                <a:spcPts val="0"/>
              </a:spcBef>
              <a:buClr>
                <a:schemeClr val="bg1"/>
              </a:buClr>
            </a:pPr>
            <a:r>
              <a:rPr lang="en-US" sz="2400" dirty="0">
                <a:solidFill>
                  <a:schemeClr val="bg1"/>
                </a:solidFill>
              </a:rPr>
              <a:t>The product provides a tool for ice analysts to better predict  short-term ice conditions. It can also be used to verify modeled ice motion. </a:t>
            </a:r>
          </a:p>
        </p:txBody>
      </p:sp>
      <p:sp>
        <p:nvSpPr>
          <p:cNvPr id="6" name="Slide Number Placeholder 4">
            <a:extLst>
              <a:ext uri="{FF2B5EF4-FFF2-40B4-BE49-F238E27FC236}">
                <a16:creationId xmlns:a16="http://schemas.microsoft.com/office/drawing/2014/main" id="{1314780E-9245-9145-B707-C489223079AA}"/>
              </a:ext>
            </a:extLst>
          </p:cNvPr>
          <p:cNvSpPr>
            <a:spLocks noGrp="1"/>
          </p:cNvSpPr>
          <p:nvPr>
            <p:ph type="sldNum" sz="quarter" idx="12"/>
          </p:nvPr>
        </p:nvSpPr>
        <p:spPr>
          <a:xfrm>
            <a:off x="8253662" y="6356350"/>
            <a:ext cx="68179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52BE0-4CA4-4BD3-BC9F-B41F86E8D2EE}" type="slidenum">
              <a:rPr kumimoji="0" lang="en-US" altLang="en-US" sz="1200" b="0" i="0" u="none" strike="noStrike" kern="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spTree>
    <p:extLst>
      <p:ext uri="{BB962C8B-B14F-4D97-AF65-F5344CB8AC3E}">
        <p14:creationId xmlns:p14="http://schemas.microsoft.com/office/powerpoint/2010/main" val="20491564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10413"/>
            <a:ext cx="8229600" cy="1143001"/>
          </a:xfrm>
        </p:spPr>
        <p:txBody>
          <a:bodyPr/>
          <a:lstStyle/>
          <a:p>
            <a:r>
              <a:rPr lang="en-US" dirty="0"/>
              <a:t>Mission Requirements</a:t>
            </a:r>
          </a:p>
        </p:txBody>
      </p:sp>
      <p:graphicFrame>
        <p:nvGraphicFramePr>
          <p:cNvPr id="7" name="Table 6"/>
          <p:cNvGraphicFramePr>
            <a:graphicFrameLocks noGrp="1"/>
          </p:cNvGraphicFramePr>
          <p:nvPr/>
        </p:nvGraphicFramePr>
        <p:xfrm>
          <a:off x="1363054" y="1399719"/>
          <a:ext cx="6417892" cy="5029388"/>
        </p:xfrm>
        <a:graphic>
          <a:graphicData uri="http://schemas.openxmlformats.org/drawingml/2006/table">
            <a:tbl>
              <a:tblPr firstRow="1" bandRow="1"/>
              <a:tblGrid>
                <a:gridCol w="2597922">
                  <a:extLst>
                    <a:ext uri="{9D8B030D-6E8A-4147-A177-3AD203B41FA5}">
                      <a16:colId xmlns:a16="http://schemas.microsoft.com/office/drawing/2014/main" val="20000"/>
                    </a:ext>
                  </a:extLst>
                </a:gridCol>
                <a:gridCol w="1880075">
                  <a:extLst>
                    <a:ext uri="{9D8B030D-6E8A-4147-A177-3AD203B41FA5}">
                      <a16:colId xmlns:a16="http://schemas.microsoft.com/office/drawing/2014/main" val="20001"/>
                    </a:ext>
                  </a:extLst>
                </a:gridCol>
                <a:gridCol w="1939895">
                  <a:extLst>
                    <a:ext uri="{9D8B030D-6E8A-4147-A177-3AD203B41FA5}">
                      <a16:colId xmlns:a16="http://schemas.microsoft.com/office/drawing/2014/main" val="20002"/>
                    </a:ext>
                  </a:extLst>
                </a:gridCol>
              </a:tblGrid>
              <a:tr h="378019">
                <a:tc>
                  <a:txBody>
                    <a:bodyPr/>
                    <a:lstStyle/>
                    <a:p>
                      <a:pPr algn="ctr"/>
                      <a:r>
                        <a:rPr lang="en-US" sz="1400" b="1" dirty="0"/>
                        <a:t>Products</a:t>
                      </a:r>
                    </a:p>
                  </a:txBody>
                  <a:tcPr>
                    <a:solidFill>
                      <a:schemeClr val="bg1">
                        <a:lumMod val="75000"/>
                      </a:schemeClr>
                    </a:solidFill>
                  </a:tcPr>
                </a:tc>
                <a:tc>
                  <a:txBody>
                    <a:bodyPr/>
                    <a:lstStyle/>
                    <a:p>
                      <a:pPr algn="ctr"/>
                      <a:r>
                        <a:rPr lang="en-US" sz="1400" b="1" dirty="0"/>
                        <a:t>Sea</a:t>
                      </a:r>
                      <a:r>
                        <a:rPr lang="en-US" sz="1400" b="1" baseline="0" dirty="0"/>
                        <a:t> and Lake Ice Motion</a:t>
                      </a:r>
                      <a:r>
                        <a:rPr lang="en-US" sz="1400" b="1" dirty="0"/>
                        <a:t>:</a:t>
                      </a:r>
                      <a:r>
                        <a:rPr lang="en-US" sz="1400" b="1" baseline="0" dirty="0"/>
                        <a:t> CONUS</a:t>
                      </a:r>
                      <a:endParaRPr lang="en-US" sz="1400" b="1" dirty="0"/>
                    </a:p>
                  </a:txBody>
                  <a:tcPr>
                    <a:solidFill>
                      <a:schemeClr val="bg1">
                        <a:lumMod val="75000"/>
                      </a:schemeClr>
                    </a:solidFill>
                  </a:tcPr>
                </a:tc>
                <a:tc>
                  <a:txBody>
                    <a:bodyPr/>
                    <a:lstStyle/>
                    <a:p>
                      <a:pPr algn="ctr"/>
                      <a:r>
                        <a:rPr lang="en-US" sz="1400" b="1" dirty="0"/>
                        <a:t>Sea</a:t>
                      </a:r>
                      <a:r>
                        <a:rPr lang="en-US" sz="1400" b="1" baseline="0" dirty="0"/>
                        <a:t> and Lake Ice Motion: Hemispheric</a:t>
                      </a:r>
                      <a:endParaRPr lang="en-US" sz="1400" b="1" dirty="0"/>
                    </a:p>
                  </a:txBody>
                  <a:tcPr>
                    <a:solidFill>
                      <a:schemeClr val="bg1">
                        <a:lumMod val="75000"/>
                      </a:schemeClr>
                    </a:solidFill>
                  </a:tcPr>
                </a:tc>
                <a:extLst>
                  <a:ext uri="{0D108BD9-81ED-4DB2-BD59-A6C34878D82A}">
                    <a16:rowId xmlns:a16="http://schemas.microsoft.com/office/drawing/2014/main" val="10000"/>
                  </a:ext>
                </a:extLst>
              </a:tr>
              <a:tr h="378019">
                <a:tc>
                  <a:txBody>
                    <a:bodyPr/>
                    <a:lstStyle/>
                    <a:p>
                      <a:pPr algn="ctr"/>
                      <a:r>
                        <a:rPr lang="en-US" sz="1400" dirty="0"/>
                        <a:t>Geographic Coverage</a:t>
                      </a:r>
                    </a:p>
                  </a:txBody>
                  <a:tcPr>
                    <a:solidFill>
                      <a:srgbClr val="FFFFFF"/>
                    </a:solidFill>
                  </a:tcPr>
                </a:tc>
                <a:tc>
                  <a:txBody>
                    <a:bodyPr/>
                    <a:lstStyle/>
                    <a:p>
                      <a:pPr algn="ctr"/>
                      <a:r>
                        <a:rPr lang="en-US" sz="1400" dirty="0"/>
                        <a:t>CONUS</a:t>
                      </a:r>
                    </a:p>
                  </a:txBody>
                  <a:tcPr>
                    <a:solidFill>
                      <a:srgbClr val="FFFFFF"/>
                    </a:solidFill>
                  </a:tcPr>
                </a:tc>
                <a:tc>
                  <a:txBody>
                    <a:bodyPr/>
                    <a:lstStyle/>
                    <a:p>
                      <a:pPr algn="ctr"/>
                      <a:r>
                        <a:rPr lang="en-US" sz="1400" dirty="0"/>
                        <a:t>Full Disk</a:t>
                      </a:r>
                    </a:p>
                  </a:txBody>
                  <a:tcPr>
                    <a:solidFill>
                      <a:srgbClr val="FFFFFF"/>
                    </a:solidFill>
                  </a:tcPr>
                </a:tc>
                <a:extLst>
                  <a:ext uri="{0D108BD9-81ED-4DB2-BD59-A6C34878D82A}">
                    <a16:rowId xmlns:a16="http://schemas.microsoft.com/office/drawing/2014/main" val="10001"/>
                  </a:ext>
                </a:extLst>
              </a:tr>
              <a:tr h="378019">
                <a:tc>
                  <a:txBody>
                    <a:bodyPr/>
                    <a:lstStyle/>
                    <a:p>
                      <a:pPr algn="ctr"/>
                      <a:r>
                        <a:rPr lang="en-US" sz="1400" dirty="0"/>
                        <a:t>Horizontal Resolution</a:t>
                      </a:r>
                    </a:p>
                  </a:txBody>
                  <a:tcPr>
                    <a:solidFill>
                      <a:srgbClr val="FFFFFF"/>
                    </a:solidFill>
                  </a:tcPr>
                </a:tc>
                <a:tc>
                  <a:txBody>
                    <a:bodyPr/>
                    <a:lstStyle/>
                    <a:p>
                      <a:pPr algn="ctr"/>
                      <a:r>
                        <a:rPr lang="en-US" sz="1400" dirty="0"/>
                        <a:t>5km</a:t>
                      </a:r>
                    </a:p>
                  </a:txBody>
                  <a:tcPr>
                    <a:solidFill>
                      <a:srgbClr val="FFFFFF"/>
                    </a:solidFill>
                  </a:tcPr>
                </a:tc>
                <a:tc>
                  <a:txBody>
                    <a:bodyPr/>
                    <a:lstStyle/>
                    <a:p>
                      <a:pPr algn="ctr"/>
                      <a:r>
                        <a:rPr lang="en-US" sz="1400" dirty="0"/>
                        <a:t>15km</a:t>
                      </a:r>
                    </a:p>
                  </a:txBody>
                  <a:tcPr>
                    <a:solidFill>
                      <a:srgbClr val="FFFFFF"/>
                    </a:solidFill>
                  </a:tcPr>
                </a:tc>
                <a:extLst>
                  <a:ext uri="{0D108BD9-81ED-4DB2-BD59-A6C34878D82A}">
                    <a16:rowId xmlns:a16="http://schemas.microsoft.com/office/drawing/2014/main" val="10002"/>
                  </a:ext>
                </a:extLst>
              </a:tr>
              <a:tr h="378019">
                <a:tc>
                  <a:txBody>
                    <a:bodyPr/>
                    <a:lstStyle/>
                    <a:p>
                      <a:pPr algn="ctr"/>
                      <a:r>
                        <a:rPr lang="en-US" sz="1400" dirty="0"/>
                        <a:t>Mapping Accuracy</a:t>
                      </a:r>
                    </a:p>
                  </a:txBody>
                  <a:tcPr>
                    <a:solidFill>
                      <a:srgbClr val="FFFFFF"/>
                    </a:solidFill>
                  </a:tcPr>
                </a:tc>
                <a:tc>
                  <a:txBody>
                    <a:bodyPr/>
                    <a:lstStyle/>
                    <a:p>
                      <a:pPr algn="ctr"/>
                      <a:r>
                        <a:rPr lang="en-US" sz="1400" dirty="0"/>
                        <a:t>≤ 2.5</a:t>
                      </a:r>
                      <a:r>
                        <a:rPr lang="en-US" sz="1400" baseline="0" dirty="0"/>
                        <a:t> </a:t>
                      </a:r>
                      <a:r>
                        <a:rPr lang="en-US" sz="1400" dirty="0"/>
                        <a:t>km</a:t>
                      </a:r>
                    </a:p>
                  </a:txBody>
                  <a:tcPr>
                    <a:solidFill>
                      <a:srgbClr val="FFFFFF"/>
                    </a:solidFill>
                  </a:tcPr>
                </a:tc>
                <a:tc>
                  <a:txBody>
                    <a:bodyPr/>
                    <a:lstStyle/>
                    <a:p>
                      <a:pPr algn="ctr"/>
                      <a:r>
                        <a:rPr lang="en-US" sz="1400" dirty="0"/>
                        <a:t>≤ 7.5</a:t>
                      </a:r>
                      <a:r>
                        <a:rPr lang="en-US" sz="1400" baseline="0" dirty="0"/>
                        <a:t> </a:t>
                      </a:r>
                      <a:r>
                        <a:rPr lang="en-US" sz="1400" dirty="0"/>
                        <a:t>km</a:t>
                      </a:r>
                    </a:p>
                  </a:txBody>
                  <a:tcPr>
                    <a:solidFill>
                      <a:srgbClr val="FFFFFF"/>
                    </a:solidFill>
                  </a:tcPr>
                </a:tc>
                <a:extLst>
                  <a:ext uri="{0D108BD9-81ED-4DB2-BD59-A6C34878D82A}">
                    <a16:rowId xmlns:a16="http://schemas.microsoft.com/office/drawing/2014/main" val="10003"/>
                  </a:ext>
                </a:extLst>
              </a:tr>
              <a:tr h="378019">
                <a:tc>
                  <a:txBody>
                    <a:bodyPr/>
                    <a:lstStyle/>
                    <a:p>
                      <a:pPr algn="ctr"/>
                      <a:r>
                        <a:rPr lang="en-US" sz="1400" dirty="0"/>
                        <a:t>Measurement Range (°)</a:t>
                      </a:r>
                    </a:p>
                  </a:txBody>
                  <a:tcPr>
                    <a:solidFill>
                      <a:srgbClr val="FFFFFF"/>
                    </a:solidFill>
                  </a:tcPr>
                </a:tc>
                <a:tc>
                  <a:txBody>
                    <a:bodyPr/>
                    <a:lstStyle/>
                    <a:p>
                      <a:pPr algn="ctr"/>
                      <a:r>
                        <a:rPr lang="en-US" sz="1400" dirty="0"/>
                        <a:t>0</a:t>
                      </a:r>
                      <a:r>
                        <a:rPr lang="en-US" sz="1400" baseline="0" dirty="0"/>
                        <a:t> - 360°</a:t>
                      </a:r>
                      <a:endParaRPr lang="en-US" sz="1400" dirty="0"/>
                    </a:p>
                  </a:txBody>
                  <a:tcPr>
                    <a:solidFill>
                      <a:srgbClr val="FFFFFF"/>
                    </a:solidFill>
                  </a:tcPr>
                </a:tc>
                <a:tc>
                  <a:txBody>
                    <a:bodyPr/>
                    <a:lstStyle/>
                    <a:p>
                      <a:pPr algn="ctr"/>
                      <a:r>
                        <a:rPr lang="en-US" sz="1400" dirty="0"/>
                        <a:t>0 - 360°</a:t>
                      </a:r>
                    </a:p>
                  </a:txBody>
                  <a:tcPr>
                    <a:solidFill>
                      <a:srgbClr val="FFFFFF"/>
                    </a:solidFill>
                  </a:tcPr>
                </a:tc>
                <a:extLst>
                  <a:ext uri="{0D108BD9-81ED-4DB2-BD59-A6C34878D82A}">
                    <a16:rowId xmlns:a16="http://schemas.microsoft.com/office/drawing/2014/main" val="10004"/>
                  </a:ext>
                </a:extLst>
              </a:tr>
              <a:tr h="378019">
                <a:tc>
                  <a:txBody>
                    <a:bodyPr/>
                    <a:lstStyle/>
                    <a:p>
                      <a:pPr algn="ctr"/>
                      <a:r>
                        <a:rPr lang="en-US" sz="1400" dirty="0"/>
                        <a:t>Measurement Range (km/day)</a:t>
                      </a:r>
                    </a:p>
                  </a:txBody>
                  <a:tcPr>
                    <a:solidFill>
                      <a:srgbClr val="FFFFFF"/>
                    </a:solidFill>
                  </a:tcPr>
                </a:tc>
                <a:tc>
                  <a:txBody>
                    <a:bodyPr/>
                    <a:lstStyle/>
                    <a:p>
                      <a:pPr algn="ctr"/>
                      <a:r>
                        <a:rPr lang="en-US" sz="1400" dirty="0"/>
                        <a:t>0 – 51.84</a:t>
                      </a:r>
                      <a:r>
                        <a:rPr lang="en-US" sz="1400" baseline="0" dirty="0"/>
                        <a:t> km/day</a:t>
                      </a:r>
                      <a:endParaRPr lang="en-US" sz="1400" dirty="0"/>
                    </a:p>
                  </a:txBody>
                  <a:tcPr>
                    <a:solidFill>
                      <a:srgbClr val="FFFFFF"/>
                    </a:solidFill>
                  </a:tcPr>
                </a:tc>
                <a:tc>
                  <a:txBody>
                    <a:bodyPr/>
                    <a:lstStyle/>
                    <a:p>
                      <a:pPr algn="ctr"/>
                      <a:r>
                        <a:rPr lang="en-US" sz="1400" dirty="0"/>
                        <a:t>0</a:t>
                      </a:r>
                      <a:r>
                        <a:rPr lang="en-US" sz="1400" baseline="0" dirty="0"/>
                        <a:t> – 51.84 km/day</a:t>
                      </a:r>
                      <a:endParaRPr lang="en-US" sz="1400" dirty="0"/>
                    </a:p>
                  </a:txBody>
                  <a:tcPr>
                    <a:solidFill>
                      <a:srgbClr val="FFFFFF"/>
                    </a:solidFill>
                  </a:tcPr>
                </a:tc>
                <a:extLst>
                  <a:ext uri="{0D108BD9-81ED-4DB2-BD59-A6C34878D82A}">
                    <a16:rowId xmlns:a16="http://schemas.microsoft.com/office/drawing/2014/main" val="2579764405"/>
                  </a:ext>
                </a:extLst>
              </a:tr>
              <a:tr h="383100">
                <a:tc>
                  <a:txBody>
                    <a:bodyPr/>
                    <a:lstStyle/>
                    <a:p>
                      <a:pPr algn="ctr"/>
                      <a:r>
                        <a:rPr lang="en-US" sz="1400" dirty="0"/>
                        <a:t>Measurement Accuracy (°)</a:t>
                      </a:r>
                    </a:p>
                  </a:txBody>
                  <a:tcPr>
                    <a:solidFill>
                      <a:srgbClr val="FFFFFF"/>
                    </a:solidFill>
                  </a:tcPr>
                </a:tc>
                <a:tc>
                  <a:txBody>
                    <a:bodyPr/>
                    <a:lstStyle/>
                    <a:p>
                      <a:pPr algn="ctr"/>
                      <a:r>
                        <a:rPr lang="en-US" sz="1400" dirty="0"/>
                        <a:t>22.5°</a:t>
                      </a:r>
                    </a:p>
                  </a:txBody>
                  <a:tcPr>
                    <a:solidFill>
                      <a:srgbClr val="FFFFFF"/>
                    </a:solidFill>
                  </a:tcPr>
                </a:tc>
                <a:tc>
                  <a:txBody>
                    <a:bodyPr/>
                    <a:lstStyle/>
                    <a:p>
                      <a:pPr algn="ctr"/>
                      <a:r>
                        <a:rPr lang="en-US" sz="1400" dirty="0"/>
                        <a:t>22.5°</a:t>
                      </a:r>
                    </a:p>
                  </a:txBody>
                  <a:tcPr>
                    <a:solidFill>
                      <a:srgbClr val="FFFFFF"/>
                    </a:solidFill>
                  </a:tcPr>
                </a:tc>
                <a:extLst>
                  <a:ext uri="{0D108BD9-81ED-4DB2-BD59-A6C34878D82A}">
                    <a16:rowId xmlns:a16="http://schemas.microsoft.com/office/drawing/2014/main" val="10005"/>
                  </a:ext>
                </a:extLst>
              </a:tr>
              <a:tr h="356437">
                <a:tc>
                  <a:txBody>
                    <a:bodyPr/>
                    <a:lstStyle/>
                    <a:p>
                      <a:pPr algn="ctr"/>
                      <a:r>
                        <a:rPr lang="en-US" sz="1400" dirty="0"/>
                        <a:t>Measurement Accuracy (km/day)</a:t>
                      </a:r>
                    </a:p>
                  </a:txBody>
                  <a:tcPr>
                    <a:solidFill>
                      <a:srgbClr val="FFFFFF"/>
                    </a:solidFill>
                  </a:tcPr>
                </a:tc>
                <a:tc>
                  <a:txBody>
                    <a:bodyPr/>
                    <a:lstStyle/>
                    <a:p>
                      <a:pPr algn="ctr"/>
                      <a:r>
                        <a:rPr lang="en-US" sz="1400" dirty="0"/>
                        <a:t>3 km/day</a:t>
                      </a:r>
                    </a:p>
                  </a:txBody>
                  <a:tcPr>
                    <a:solidFill>
                      <a:srgbClr val="FFFFFF"/>
                    </a:solidFill>
                  </a:tcPr>
                </a:tc>
                <a:tc>
                  <a:txBody>
                    <a:bodyPr/>
                    <a:lstStyle/>
                    <a:p>
                      <a:pPr algn="ctr"/>
                      <a:r>
                        <a:rPr lang="en-US" sz="1400" dirty="0"/>
                        <a:t>3 km/day</a:t>
                      </a:r>
                    </a:p>
                  </a:txBody>
                  <a:tcPr>
                    <a:solidFill>
                      <a:srgbClr val="FFFFFF"/>
                    </a:solidFill>
                  </a:tcPr>
                </a:tc>
                <a:extLst>
                  <a:ext uri="{0D108BD9-81ED-4DB2-BD59-A6C34878D82A}">
                    <a16:rowId xmlns:a16="http://schemas.microsoft.com/office/drawing/2014/main" val="731800218"/>
                  </a:ext>
                </a:extLst>
              </a:tr>
              <a:tr h="356437">
                <a:tc>
                  <a:txBody>
                    <a:bodyPr/>
                    <a:lstStyle/>
                    <a:p>
                      <a:pPr algn="ctr"/>
                      <a:r>
                        <a:rPr lang="en-US" sz="1400" dirty="0"/>
                        <a:t>Measurement</a:t>
                      </a:r>
                      <a:r>
                        <a:rPr lang="en-US" sz="1400" baseline="0" dirty="0"/>
                        <a:t> Precision (</a:t>
                      </a:r>
                      <a:r>
                        <a:rPr lang="en-US" sz="1400" dirty="0"/>
                        <a:t>°</a:t>
                      </a:r>
                      <a:r>
                        <a:rPr lang="en-US" sz="1400" baseline="0" dirty="0"/>
                        <a:t>)</a:t>
                      </a:r>
                      <a:endParaRPr lang="en-US" sz="1400" dirty="0"/>
                    </a:p>
                  </a:txBody>
                  <a:tcPr>
                    <a:solidFill>
                      <a:srgbClr val="FFFFFF"/>
                    </a:solidFill>
                  </a:tcPr>
                </a:tc>
                <a:tc>
                  <a:txBody>
                    <a:bodyPr/>
                    <a:lstStyle/>
                    <a:p>
                      <a:pPr algn="ctr"/>
                      <a:r>
                        <a:rPr lang="en-US" sz="1400" dirty="0"/>
                        <a:t>30.0°</a:t>
                      </a:r>
                    </a:p>
                  </a:txBody>
                  <a:tcPr>
                    <a:solidFill>
                      <a:srgbClr val="FFFFFF"/>
                    </a:solidFill>
                  </a:tcPr>
                </a:tc>
                <a:tc>
                  <a:txBody>
                    <a:bodyPr/>
                    <a:lstStyle/>
                    <a:p>
                      <a:pPr algn="ctr"/>
                      <a:r>
                        <a:rPr lang="en-US" sz="1400" dirty="0"/>
                        <a:t>30.0°</a:t>
                      </a:r>
                    </a:p>
                  </a:txBody>
                  <a:tcPr>
                    <a:solidFill>
                      <a:srgbClr val="FFFFFF"/>
                    </a:solidFill>
                  </a:tcPr>
                </a:tc>
                <a:extLst>
                  <a:ext uri="{0D108BD9-81ED-4DB2-BD59-A6C34878D82A}">
                    <a16:rowId xmlns:a16="http://schemas.microsoft.com/office/drawing/2014/main" val="10006"/>
                  </a:ext>
                </a:extLst>
              </a:tr>
              <a:tr h="378019">
                <a:tc>
                  <a:txBody>
                    <a:bodyPr/>
                    <a:lstStyle/>
                    <a:p>
                      <a:pPr algn="ctr"/>
                      <a:r>
                        <a:rPr lang="en-US" sz="1400" dirty="0"/>
                        <a:t>Measurement Precision (km/day)</a:t>
                      </a:r>
                    </a:p>
                  </a:txBody>
                  <a:tcPr>
                    <a:solidFill>
                      <a:srgbClr val="FFFFFF"/>
                    </a:solidFill>
                  </a:tcPr>
                </a:tc>
                <a:tc>
                  <a:txBody>
                    <a:bodyPr/>
                    <a:lstStyle/>
                    <a:p>
                      <a:pPr algn="ctr"/>
                      <a:r>
                        <a:rPr lang="en-US" sz="1400" dirty="0"/>
                        <a:t>3 km/day</a:t>
                      </a:r>
                    </a:p>
                  </a:txBody>
                  <a:tcPr>
                    <a:solidFill>
                      <a:srgbClr val="FFFFFF"/>
                    </a:solidFill>
                  </a:tcPr>
                </a:tc>
                <a:tc>
                  <a:txBody>
                    <a:bodyPr/>
                    <a:lstStyle/>
                    <a:p>
                      <a:pPr algn="ctr"/>
                      <a:r>
                        <a:rPr lang="en-US" sz="1400" dirty="0"/>
                        <a:t>3 km</a:t>
                      </a:r>
                      <a:r>
                        <a:rPr lang="en-US" sz="1400" baseline="0" dirty="0"/>
                        <a:t>/day</a:t>
                      </a:r>
                      <a:endParaRPr lang="en-US" sz="1400" dirty="0"/>
                    </a:p>
                  </a:txBody>
                  <a:tcPr>
                    <a:solidFill>
                      <a:srgbClr val="FFFFFF"/>
                    </a:solidFill>
                  </a:tcPr>
                </a:tc>
                <a:extLst>
                  <a:ext uri="{0D108BD9-81ED-4DB2-BD59-A6C34878D82A}">
                    <a16:rowId xmlns:a16="http://schemas.microsoft.com/office/drawing/2014/main" val="873121561"/>
                  </a:ext>
                </a:extLst>
              </a:tr>
              <a:tr h="378019">
                <a:tc>
                  <a:txBody>
                    <a:bodyPr/>
                    <a:lstStyle/>
                    <a:p>
                      <a:pPr algn="ctr"/>
                      <a:r>
                        <a:rPr lang="en-US" sz="1400" dirty="0"/>
                        <a:t>Refresh</a:t>
                      </a:r>
                      <a:r>
                        <a:rPr lang="en-US" sz="1400" baseline="0" dirty="0"/>
                        <a:t> Rate </a:t>
                      </a:r>
                      <a:endParaRPr lang="en-US" sz="1400" dirty="0"/>
                    </a:p>
                  </a:txBody>
                  <a:tcPr>
                    <a:solidFill>
                      <a:srgbClr val="FFFFFF"/>
                    </a:solidFill>
                  </a:tcPr>
                </a:tc>
                <a:tc>
                  <a:txBody>
                    <a:bodyPr/>
                    <a:lstStyle/>
                    <a:p>
                      <a:pPr algn="ctr"/>
                      <a:r>
                        <a:rPr lang="en-US" sz="1400" dirty="0"/>
                        <a:t>3 </a:t>
                      </a:r>
                      <a:r>
                        <a:rPr lang="en-US" sz="1400" dirty="0" err="1"/>
                        <a:t>hr</a:t>
                      </a:r>
                      <a:endParaRPr lang="en-US" sz="1400" dirty="0"/>
                    </a:p>
                  </a:txBody>
                  <a:tcPr>
                    <a:solidFill>
                      <a:srgbClr val="FFFFFF"/>
                    </a:solidFill>
                  </a:tcPr>
                </a:tc>
                <a:tc>
                  <a:txBody>
                    <a:bodyPr/>
                    <a:lstStyle/>
                    <a:p>
                      <a:pPr algn="ctr"/>
                      <a:r>
                        <a:rPr lang="en-US" sz="1400" dirty="0"/>
                        <a:t>3 </a:t>
                      </a:r>
                      <a:r>
                        <a:rPr lang="en-US" sz="1400" dirty="0" err="1"/>
                        <a:t>hr</a:t>
                      </a:r>
                      <a:endParaRPr lang="en-US" sz="1400" dirty="0"/>
                    </a:p>
                  </a:txBody>
                  <a:tcPr>
                    <a:solidFill>
                      <a:srgbClr val="FFFFFF"/>
                    </a:solidFill>
                  </a:tcPr>
                </a:tc>
                <a:extLst>
                  <a:ext uri="{0D108BD9-81ED-4DB2-BD59-A6C34878D82A}">
                    <a16:rowId xmlns:a16="http://schemas.microsoft.com/office/drawing/2014/main" val="10007"/>
                  </a:ext>
                </a:extLst>
              </a:tr>
              <a:tr h="391102">
                <a:tc>
                  <a:txBody>
                    <a:bodyPr/>
                    <a:lstStyle/>
                    <a:p>
                      <a:pPr algn="ctr"/>
                      <a:r>
                        <a:rPr lang="en-US" sz="1400" dirty="0"/>
                        <a:t>Temporal Coverage Qualifier</a:t>
                      </a:r>
                    </a:p>
                  </a:txBody>
                  <a:tcPr>
                    <a:solidFill>
                      <a:srgbClr val="FFFFFF"/>
                    </a:solidFill>
                  </a:tcPr>
                </a:tc>
                <a:tc>
                  <a:txBody>
                    <a:bodyPr/>
                    <a:lstStyle/>
                    <a:p>
                      <a:pPr algn="ctr"/>
                      <a:r>
                        <a:rPr lang="en-US" sz="1400" dirty="0"/>
                        <a:t>Solar Zenith Angle &lt;</a:t>
                      </a:r>
                      <a:r>
                        <a:rPr lang="en-US" sz="1400" baseline="0" dirty="0"/>
                        <a:t> 67</a:t>
                      </a:r>
                      <a:endParaRPr lang="en-US" sz="1400" dirty="0"/>
                    </a:p>
                  </a:txBody>
                  <a:tcPr>
                    <a:solidFill>
                      <a:srgbClr val="FFFFFF"/>
                    </a:solidFill>
                  </a:tcPr>
                </a:tc>
                <a:tc>
                  <a:txBody>
                    <a:bodyPr/>
                    <a:lstStyle/>
                    <a:p>
                      <a:pPr algn="ctr"/>
                      <a:r>
                        <a:rPr lang="en-US" sz="1400" dirty="0"/>
                        <a:t>Solar Zenith Angle &lt;</a:t>
                      </a:r>
                      <a:r>
                        <a:rPr lang="en-US" sz="1400" baseline="0" dirty="0"/>
                        <a:t> 67</a:t>
                      </a:r>
                      <a:endParaRPr lang="en-US" sz="1400" dirty="0"/>
                    </a:p>
                  </a:txBody>
                  <a:tcPr>
                    <a:solidFill>
                      <a:srgbClr val="FFFFFF"/>
                    </a:solidFill>
                  </a:tcPr>
                </a:tc>
                <a:extLst>
                  <a:ext uri="{0D108BD9-81ED-4DB2-BD59-A6C34878D82A}">
                    <a16:rowId xmlns:a16="http://schemas.microsoft.com/office/drawing/2014/main" val="10008"/>
                  </a:ext>
                </a:extLst>
              </a:tr>
              <a:tr h="378019">
                <a:tc>
                  <a:txBody>
                    <a:bodyPr/>
                    <a:lstStyle/>
                    <a:p>
                      <a:pPr algn="ctr"/>
                      <a:r>
                        <a:rPr lang="en-US" sz="1400" dirty="0"/>
                        <a:t>Extent Qualifier</a:t>
                      </a:r>
                    </a:p>
                  </a:txBody>
                  <a:tcPr>
                    <a:solidFill>
                      <a:srgbClr val="FFFFFF"/>
                    </a:solidFill>
                  </a:tcPr>
                </a:tc>
                <a:tc>
                  <a:txBody>
                    <a:bodyPr/>
                    <a:lstStyle/>
                    <a:p>
                      <a:pPr algn="ctr"/>
                      <a:r>
                        <a:rPr lang="en-US" sz="1400" dirty="0"/>
                        <a:t>Local Zenith Angle &lt;67</a:t>
                      </a:r>
                    </a:p>
                  </a:txBody>
                  <a:tcPr>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Local Zenith Angle &lt; 67</a:t>
                      </a:r>
                    </a:p>
                  </a:txBody>
                  <a:tcPr>
                    <a:solidFill>
                      <a:srgbClr val="FFFFFF"/>
                    </a:solidFill>
                  </a:tcPr>
                </a:tc>
                <a:extLst>
                  <a:ext uri="{0D108BD9-81ED-4DB2-BD59-A6C34878D82A}">
                    <a16:rowId xmlns:a16="http://schemas.microsoft.com/office/drawing/2014/main" val="10009"/>
                  </a:ext>
                </a:extLst>
              </a:tr>
            </a:tbl>
          </a:graphicData>
        </a:graphic>
      </p:graphicFrame>
      <p:sp>
        <p:nvSpPr>
          <p:cNvPr id="8" name="Slide Number Placeholder 4">
            <a:extLst>
              <a:ext uri="{FF2B5EF4-FFF2-40B4-BE49-F238E27FC236}">
                <a16:creationId xmlns:a16="http://schemas.microsoft.com/office/drawing/2014/main" id="{E88D7223-2AF6-D047-89F2-1E4ECD53885C}"/>
              </a:ext>
            </a:extLst>
          </p:cNvPr>
          <p:cNvSpPr>
            <a:spLocks noGrp="1"/>
          </p:cNvSpPr>
          <p:nvPr>
            <p:ph type="sldNum" sz="quarter" idx="12"/>
          </p:nvPr>
        </p:nvSpPr>
        <p:spPr>
          <a:xfrm>
            <a:off x="8253662" y="6356350"/>
            <a:ext cx="68179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52BE0-4CA4-4BD3-BC9F-B41F86E8D2EE}" type="slidenum">
              <a:rPr kumimoji="0" lang="en-US" altLang="en-US" sz="1200" b="0" i="0" u="none" strike="noStrike" kern="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spTree>
    <p:extLst>
      <p:ext uri="{BB962C8B-B14F-4D97-AF65-F5344CB8AC3E}">
        <p14:creationId xmlns:p14="http://schemas.microsoft.com/office/powerpoint/2010/main" val="35947490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a:xfrm>
            <a:off x="6811018" y="6388499"/>
            <a:ext cx="2133598" cy="365125"/>
          </a:xfrm>
        </p:spPr>
        <p:txBody>
          <a:bodyPr/>
          <a:lstStyle/>
          <a:p>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fld id="{00000000-1234-1234-1234-123412341234}" type="slidenum">
              <a:rPr kumimoji="0" lang="en-US" sz="1200" b="0" i="0" u="none" strike="noStrike" kern="0" cap="none" spc="0" normalizeH="0" baseline="0" noProof="0" smtClean="0">
                <a:ln>
                  <a:noFill/>
                </a:ln>
                <a:solidFill>
                  <a:prstClr val="white"/>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t>96</a:t>
            </a:fld>
            <a:endParaRPr kumimoji="0" lang="en-US" sz="1200" b="0" i="0" u="none" strike="noStrike" kern="0" cap="none" spc="0" normalizeH="0" baseline="0" noProof="0" dirty="0">
              <a:ln>
                <a:noFill/>
              </a:ln>
              <a:solidFill>
                <a:prstClr val="white"/>
              </a:solidFill>
              <a:effectLst/>
              <a:uLnTx/>
              <a:uFillTx/>
              <a:latin typeface="Calibri"/>
              <a:ea typeface="Calibri"/>
              <a:cs typeface="Calibri"/>
              <a:sym typeface="Calibri"/>
            </a:endParaRPr>
          </a:p>
        </p:txBody>
      </p:sp>
      <p:sp>
        <p:nvSpPr>
          <p:cNvPr id="18" name="Title 1"/>
          <p:cNvSpPr>
            <a:spLocks noGrp="1"/>
          </p:cNvSpPr>
          <p:nvPr>
            <p:ph type="title"/>
          </p:nvPr>
        </p:nvSpPr>
        <p:spPr>
          <a:xfrm>
            <a:off x="1175657" y="0"/>
            <a:ext cx="6436426" cy="1143000"/>
          </a:xfrm>
        </p:spPr>
        <p:txBody>
          <a:bodyPr>
            <a:noAutofit/>
          </a:bodyPr>
          <a:lstStyle/>
          <a:p>
            <a:r>
              <a:rPr lang="en-US" sz="3600" dirty="0"/>
              <a:t>AIM processing flow </a:t>
            </a:r>
          </a:p>
        </p:txBody>
      </p:sp>
      <p:sp>
        <p:nvSpPr>
          <p:cNvPr id="19" name="Content Placeholder 2"/>
          <p:cNvSpPr txBox="1">
            <a:spLocks/>
          </p:cNvSpPr>
          <p:nvPr/>
        </p:nvSpPr>
        <p:spPr>
          <a:xfrm>
            <a:off x="175448" y="1575153"/>
            <a:ext cx="3958394" cy="5178471"/>
          </a:xfrm>
          <a:prstGeom prst="rect">
            <a:avLst/>
          </a:prstGeom>
          <a:noFill/>
          <a:ln>
            <a:noFill/>
          </a:ln>
        </p:spPr>
        <p:txBody>
          <a:bodyPr lIns="91425" tIns="91425" rIns="91425" bIns="91425" anchor="t" anchorCtr="0"/>
          <a:lstStyle/>
          <a:p>
            <a:pPr marL="342900" marR="0" lvl="0" indent="-139700" algn="l" defTabSz="914400" rtl="0" eaLnBrk="1" fontAlgn="auto" latinLnBrk="0" hangingPunct="1">
              <a:lnSpc>
                <a:spcPct val="100000"/>
              </a:lnSpc>
              <a:spcBef>
                <a:spcPts val="640"/>
              </a:spcBef>
              <a:spcAft>
                <a:spcPts val="0"/>
              </a:spcAft>
              <a:buClr>
                <a:prstClr val="white"/>
              </a:buClr>
              <a:buSzPct val="100000"/>
              <a:buFontTx/>
              <a:buNone/>
              <a:tabLst/>
              <a:defRPr/>
            </a:pPr>
            <a:r>
              <a:rPr kumimoji="0" lang="en-US" sz="2000" b="0" i="0" u="none" strike="noStrike" kern="0" cap="none" spc="0" normalizeH="0" baseline="0" noProof="0" dirty="0">
                <a:ln>
                  <a:noFill/>
                </a:ln>
                <a:solidFill>
                  <a:prstClr val="white"/>
                </a:solidFill>
                <a:effectLst/>
                <a:uLnTx/>
                <a:uFillTx/>
                <a:latin typeface="Calibri"/>
                <a:ea typeface="Calibri"/>
                <a:cs typeface="Calibri"/>
                <a:sym typeface="Calibri"/>
              </a:rPr>
              <a:t>Ice Motion is retrieved if</a:t>
            </a:r>
          </a:p>
          <a:p>
            <a:pPr marL="688975" marR="0" lvl="1" indent="-227013" algn="l" defTabSz="914400" rtl="0" eaLnBrk="1" fontAlgn="auto" latinLnBrk="0" hangingPunct="1">
              <a:lnSpc>
                <a:spcPct val="100000"/>
              </a:lnSpc>
              <a:spcBef>
                <a:spcPts val="560"/>
              </a:spcBef>
              <a:spcAft>
                <a:spcPts val="0"/>
              </a:spcAft>
              <a:buClr>
                <a:prstClr val="white"/>
              </a:buClr>
              <a:buSzPct val="100000"/>
              <a:buFont typeface="Arial"/>
              <a:buChar char="–"/>
              <a:tabLst/>
              <a:defRPr/>
            </a:pPr>
            <a:r>
              <a:rPr kumimoji="0" lang="en-US" sz="2000" b="0" i="0" u="none" strike="noStrike" kern="0" cap="none" spc="0" normalizeH="0" baseline="0" noProof="0" dirty="0">
                <a:ln>
                  <a:noFill/>
                </a:ln>
                <a:solidFill>
                  <a:prstClr val="white"/>
                </a:solidFill>
                <a:effectLst/>
                <a:uLnTx/>
                <a:uFillTx/>
                <a:latin typeface="Calibri"/>
                <a:ea typeface="Calibri"/>
                <a:cs typeface="Calibri"/>
                <a:sym typeface="Calibri"/>
              </a:rPr>
              <a:t>Pixel availability</a:t>
            </a:r>
          </a:p>
          <a:p>
            <a:pPr marL="914400" marR="0" lvl="4" indent="-225425" algn="l" defTabSz="914400" rtl="0" eaLnBrk="1" fontAlgn="auto" latinLnBrk="0" hangingPunct="1">
              <a:lnSpc>
                <a:spcPct val="100000"/>
              </a:lnSpc>
              <a:spcBef>
                <a:spcPts val="480"/>
              </a:spcBef>
              <a:spcAft>
                <a:spcPts val="0"/>
              </a:spcAft>
              <a:buClr>
                <a:prstClr val="white"/>
              </a:buClr>
              <a:buSzPct val="100000"/>
              <a:buFont typeface="Arial"/>
              <a:buChar char="•"/>
              <a:tabLst/>
              <a:defRPr/>
            </a:pPr>
            <a:r>
              <a:rPr kumimoji="0" lang="en-US" sz="2000" b="0" i="0" u="none" strike="noStrike" kern="0" cap="none" spc="0" normalizeH="0" baseline="0" noProof="0" dirty="0">
                <a:ln>
                  <a:noFill/>
                </a:ln>
                <a:solidFill>
                  <a:prstClr val="white"/>
                </a:solidFill>
                <a:effectLst/>
                <a:uLnTx/>
                <a:uFillTx/>
                <a:latin typeface="Calibri"/>
                <a:ea typeface="Calibri"/>
                <a:cs typeface="Calibri"/>
                <a:sym typeface="Calibri"/>
              </a:rPr>
              <a:t>input data not bad data</a:t>
            </a:r>
          </a:p>
          <a:p>
            <a:pPr marL="914400" marR="0" lvl="4" indent="-225425" algn="l" defTabSz="914400" rtl="0" eaLnBrk="1" fontAlgn="auto" latinLnBrk="0" hangingPunct="1">
              <a:lnSpc>
                <a:spcPct val="100000"/>
              </a:lnSpc>
              <a:spcBef>
                <a:spcPts val="480"/>
              </a:spcBef>
              <a:spcAft>
                <a:spcPts val="0"/>
              </a:spcAft>
              <a:buClr>
                <a:prstClr val="white"/>
              </a:buClr>
              <a:buSzPct val="100000"/>
              <a:buFont typeface="Arial"/>
              <a:buChar char="•"/>
              <a:tabLst/>
              <a:defRPr/>
            </a:pPr>
            <a:r>
              <a:rPr kumimoji="0" lang="en-US" sz="2000" b="0" i="0" u="none" strike="noStrike" kern="0" cap="none" spc="0" normalizeH="0" baseline="0" noProof="0" dirty="0">
                <a:ln>
                  <a:noFill/>
                </a:ln>
                <a:solidFill>
                  <a:prstClr val="white"/>
                </a:solidFill>
                <a:effectLst/>
                <a:uLnTx/>
                <a:uFillTx/>
                <a:latin typeface="Calibri"/>
                <a:ea typeface="Calibri"/>
                <a:cs typeface="Calibri"/>
                <a:sym typeface="Calibri"/>
              </a:rPr>
              <a:t>input data not missing</a:t>
            </a:r>
          </a:p>
          <a:p>
            <a:pPr marL="688975" marR="0" lvl="1" indent="-227013" algn="l" defTabSz="914400" rtl="0" eaLnBrk="1" fontAlgn="auto" latinLnBrk="0" hangingPunct="1">
              <a:lnSpc>
                <a:spcPct val="100000"/>
              </a:lnSpc>
              <a:spcBef>
                <a:spcPts val="560"/>
              </a:spcBef>
              <a:spcAft>
                <a:spcPts val="0"/>
              </a:spcAft>
              <a:buClr>
                <a:prstClr val="white"/>
              </a:buClr>
              <a:buSzPct val="100000"/>
              <a:buFont typeface="Arial"/>
              <a:buChar char="–"/>
              <a:tabLst/>
              <a:defRPr/>
            </a:pPr>
            <a:r>
              <a:rPr kumimoji="0" lang="en-US" sz="2000" b="0" i="0" u="none" strike="noStrike" kern="0" cap="none" spc="0" normalizeH="0" baseline="0" noProof="0" dirty="0">
                <a:ln>
                  <a:noFill/>
                </a:ln>
                <a:solidFill>
                  <a:prstClr val="white"/>
                </a:solidFill>
                <a:effectLst/>
                <a:uLnTx/>
                <a:uFillTx/>
                <a:latin typeface="Calibri"/>
                <a:ea typeface="Calibri"/>
                <a:cs typeface="Calibri"/>
                <a:sym typeface="Calibri"/>
              </a:rPr>
              <a:t>Not over land</a:t>
            </a:r>
          </a:p>
          <a:p>
            <a:pPr marL="688975" marR="0" lvl="1" indent="-227013" algn="l" defTabSz="914400" rtl="0" eaLnBrk="1" fontAlgn="auto" latinLnBrk="0" hangingPunct="1">
              <a:lnSpc>
                <a:spcPct val="100000"/>
              </a:lnSpc>
              <a:spcBef>
                <a:spcPts val="560"/>
              </a:spcBef>
              <a:spcAft>
                <a:spcPts val="0"/>
              </a:spcAft>
              <a:buClr>
                <a:prstClr val="white"/>
              </a:buClr>
              <a:buSzPct val="100000"/>
              <a:buFont typeface="Arial"/>
              <a:buChar char="–"/>
              <a:tabLst/>
              <a:defRPr/>
            </a:pPr>
            <a:r>
              <a:rPr kumimoji="0" lang="en-US" sz="2000" b="0" i="0" u="none" strike="noStrike" kern="0" cap="none" spc="0" normalizeH="0" baseline="0" noProof="0" dirty="0">
                <a:ln>
                  <a:noFill/>
                </a:ln>
                <a:solidFill>
                  <a:prstClr val="white"/>
                </a:solidFill>
                <a:effectLst/>
                <a:uLnTx/>
                <a:uFillTx/>
                <a:latin typeface="Calibri"/>
                <a:ea typeface="Calibri"/>
                <a:cs typeface="Calibri"/>
                <a:sym typeface="Calibri"/>
              </a:rPr>
              <a:t>Cloud Mask</a:t>
            </a:r>
          </a:p>
          <a:p>
            <a:pPr marL="914400" marR="0" lvl="2" indent="-225425" algn="l" defTabSz="914400" rtl="0" eaLnBrk="1" fontAlgn="auto" latinLnBrk="0" hangingPunct="1">
              <a:lnSpc>
                <a:spcPct val="100000"/>
              </a:lnSpc>
              <a:spcBef>
                <a:spcPts val="480"/>
              </a:spcBef>
              <a:spcAft>
                <a:spcPts val="0"/>
              </a:spcAft>
              <a:buClr>
                <a:prstClr val="white"/>
              </a:buClr>
              <a:buSzPct val="100000"/>
              <a:buFont typeface="Arial"/>
              <a:buChar char="•"/>
              <a:tabLst/>
              <a:defRPr/>
            </a:pPr>
            <a:r>
              <a:rPr kumimoji="0" lang="en-US" sz="2000" b="0" i="0" u="none" strike="noStrike" kern="0" cap="none" spc="0" normalizeH="0" baseline="0" noProof="0" dirty="0">
                <a:ln>
                  <a:noFill/>
                </a:ln>
                <a:solidFill>
                  <a:prstClr val="white"/>
                </a:solidFill>
                <a:effectLst/>
                <a:uLnTx/>
                <a:uFillTx/>
                <a:latin typeface="Calibri"/>
                <a:ea typeface="Calibri"/>
                <a:cs typeface="Calibri"/>
                <a:sym typeface="Calibri"/>
              </a:rPr>
              <a:t>Clear at current time</a:t>
            </a:r>
          </a:p>
          <a:p>
            <a:pPr marL="914400" marR="0" lvl="2" indent="-225425" algn="l" defTabSz="914400" rtl="0" eaLnBrk="1" fontAlgn="auto" latinLnBrk="0" hangingPunct="1">
              <a:lnSpc>
                <a:spcPct val="100000"/>
              </a:lnSpc>
              <a:spcBef>
                <a:spcPts val="480"/>
              </a:spcBef>
              <a:spcAft>
                <a:spcPts val="0"/>
              </a:spcAft>
              <a:buClr>
                <a:prstClr val="white"/>
              </a:buClr>
              <a:buSzPct val="100000"/>
              <a:buFont typeface="Arial"/>
              <a:buChar char="•"/>
              <a:tabLst/>
              <a:defRPr/>
            </a:pPr>
            <a:r>
              <a:rPr kumimoji="0" lang="en-US" sz="2000" b="0" i="0" u="none" strike="noStrike" kern="0" cap="none" spc="0" normalizeH="0" baseline="0" noProof="0" dirty="0">
                <a:ln>
                  <a:noFill/>
                </a:ln>
                <a:solidFill>
                  <a:prstClr val="white"/>
                </a:solidFill>
                <a:effectLst/>
                <a:uLnTx/>
                <a:uFillTx/>
                <a:latin typeface="Calibri"/>
                <a:ea typeface="Calibri"/>
                <a:cs typeface="Calibri"/>
                <a:sym typeface="Calibri"/>
              </a:rPr>
              <a:t>Clear at 24-hours previous</a:t>
            </a:r>
          </a:p>
          <a:p>
            <a:pPr marL="688975" marR="0" lvl="1" indent="-227013" algn="l" defTabSz="914400" rtl="0" eaLnBrk="1" fontAlgn="auto" latinLnBrk="0" hangingPunct="1">
              <a:lnSpc>
                <a:spcPct val="100000"/>
              </a:lnSpc>
              <a:spcBef>
                <a:spcPts val="560"/>
              </a:spcBef>
              <a:spcAft>
                <a:spcPts val="0"/>
              </a:spcAft>
              <a:buClr>
                <a:prstClr val="white"/>
              </a:buClr>
              <a:buSzPct val="100000"/>
              <a:buFont typeface="Arial"/>
              <a:buChar char="–"/>
              <a:tabLst/>
              <a:defRPr/>
            </a:pPr>
            <a:r>
              <a:rPr kumimoji="0" lang="en-US" sz="2000" b="0" i="0" u="none" strike="noStrike" kern="0" cap="none" spc="0" normalizeH="0" baseline="0" noProof="0" dirty="0">
                <a:ln>
                  <a:noFill/>
                </a:ln>
                <a:solidFill>
                  <a:prstClr val="white"/>
                </a:solidFill>
                <a:effectLst/>
                <a:uLnTx/>
                <a:uFillTx/>
                <a:latin typeface="Calibri"/>
                <a:ea typeface="Calibri"/>
                <a:cs typeface="Calibri"/>
                <a:sym typeface="Calibri"/>
              </a:rPr>
              <a:t>Ice mask </a:t>
            </a:r>
          </a:p>
          <a:p>
            <a:pPr marL="914400" marR="0" lvl="2" indent="-225425" algn="l" defTabSz="914400" rtl="0" eaLnBrk="1" fontAlgn="auto" latinLnBrk="0" hangingPunct="1">
              <a:lnSpc>
                <a:spcPct val="100000"/>
              </a:lnSpc>
              <a:spcBef>
                <a:spcPts val="480"/>
              </a:spcBef>
              <a:spcAft>
                <a:spcPts val="0"/>
              </a:spcAft>
              <a:buClr>
                <a:prstClr val="white"/>
              </a:buClr>
              <a:buSzPct val="100000"/>
              <a:buFont typeface="Arial"/>
              <a:buChar char="•"/>
              <a:tabLst/>
              <a:defRPr/>
            </a:pPr>
            <a:r>
              <a:rPr kumimoji="0" lang="en-US" sz="2000" b="0" i="0" u="none" strike="noStrike" kern="0" cap="none" spc="0" normalizeH="0" baseline="0" noProof="0" dirty="0">
                <a:ln>
                  <a:noFill/>
                </a:ln>
                <a:solidFill>
                  <a:prstClr val="white"/>
                </a:solidFill>
                <a:effectLst/>
                <a:uLnTx/>
                <a:uFillTx/>
                <a:latin typeface="Calibri"/>
                <a:ea typeface="Calibri"/>
                <a:cs typeface="Calibri"/>
                <a:sym typeface="Calibri"/>
              </a:rPr>
              <a:t>Ice-covered pixel at current time</a:t>
            </a:r>
          </a:p>
          <a:p>
            <a:pPr marL="914400" marR="0" lvl="2" indent="-225425" algn="l" defTabSz="914400" rtl="0" eaLnBrk="1" fontAlgn="auto" latinLnBrk="0" hangingPunct="1">
              <a:lnSpc>
                <a:spcPct val="100000"/>
              </a:lnSpc>
              <a:spcBef>
                <a:spcPts val="480"/>
              </a:spcBef>
              <a:spcAft>
                <a:spcPts val="0"/>
              </a:spcAft>
              <a:buClr>
                <a:prstClr val="white"/>
              </a:buClr>
              <a:buSzPct val="100000"/>
              <a:buFont typeface="Arial"/>
              <a:buChar char="•"/>
              <a:tabLst/>
              <a:defRPr/>
            </a:pPr>
            <a:r>
              <a:rPr kumimoji="0" lang="en-US" sz="2000" b="0" i="0" u="none" strike="noStrike" kern="0" cap="none" spc="0" normalizeH="0" baseline="0" noProof="0" dirty="0">
                <a:ln>
                  <a:noFill/>
                </a:ln>
                <a:solidFill>
                  <a:prstClr val="white"/>
                </a:solidFill>
                <a:effectLst/>
                <a:uLnTx/>
                <a:uFillTx/>
                <a:latin typeface="Calibri"/>
                <a:ea typeface="Calibri"/>
                <a:cs typeface="Calibri"/>
                <a:sym typeface="Calibri"/>
              </a:rPr>
              <a:t>Ice-covered pixel 24 hours previous</a:t>
            </a:r>
          </a:p>
        </p:txBody>
      </p:sp>
      <p:sp>
        <p:nvSpPr>
          <p:cNvPr id="2" name="Rectangle 1"/>
          <p:cNvSpPr/>
          <p:nvPr/>
        </p:nvSpPr>
        <p:spPr>
          <a:xfrm>
            <a:off x="4260857" y="3275112"/>
            <a:ext cx="622285"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begin</a:t>
            </a:r>
            <a:endParaRPr kumimoji="0" lang="en-US" sz="1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sp>
        <p:nvSpPr>
          <p:cNvPr id="3" name="Rectangle 2"/>
          <p:cNvSpPr/>
          <p:nvPr/>
        </p:nvSpPr>
        <p:spPr>
          <a:xfrm>
            <a:off x="4205077" y="885122"/>
            <a:ext cx="4267283" cy="589277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grpSp>
        <p:nvGrpSpPr>
          <p:cNvPr id="7" name="Group 6"/>
          <p:cNvGrpSpPr>
            <a:grpSpLocks/>
          </p:cNvGrpSpPr>
          <p:nvPr/>
        </p:nvGrpSpPr>
        <p:grpSpPr bwMode="auto">
          <a:xfrm>
            <a:off x="4285997" y="1027689"/>
            <a:ext cx="4194456" cy="5725935"/>
            <a:chOff x="1655" y="1555"/>
            <a:chExt cx="8532" cy="9570"/>
          </a:xfrm>
        </p:grpSpPr>
        <p:sp>
          <p:nvSpPr>
            <p:cNvPr id="8" name="AutoShape 73"/>
            <p:cNvSpPr>
              <a:spLocks noChangeArrowheads="1"/>
            </p:cNvSpPr>
            <p:nvPr/>
          </p:nvSpPr>
          <p:spPr bwMode="auto">
            <a:xfrm>
              <a:off x="2495" y="1555"/>
              <a:ext cx="3005" cy="915"/>
            </a:xfrm>
            <a:prstGeom prst="roundRect">
              <a:avLst>
                <a:gd name="adj" fmla="val 16667"/>
              </a:avLst>
            </a:prstGeom>
            <a:solidFill>
              <a:srgbClr val="FFFFCC"/>
            </a:solidFill>
            <a:ln>
              <a:noFill/>
            </a:ln>
            <a:effectLst/>
            <a:scene3d>
              <a:camera prst="legacyObliqueTopLeft"/>
              <a:lightRig rig="legacyFlat2" dir="t"/>
            </a:scene3d>
            <a:sp3d extrusionH="201600" prstMaterial="legacyMatte">
              <a:bevelT w="13500" h="13500" prst="angle"/>
              <a:bevelB w="13500" h="13500" prst="angle"/>
              <a:extrusionClr>
                <a:srgbClr val="FFFFCC"/>
              </a:extrusionClr>
            </a:sp3d>
            <a:extLst>
              <a:ext uri="{91240B29-F687-4F45-9708-019B960494DF}">
                <a14:hiddenLine xmlns:a14="http://schemas.microsoft.com/office/drawing/2010/main" w="12700">
                  <a:noFill/>
                  <a:round/>
                  <a:headEnd/>
                  <a:tailEnd/>
                </a14:hiddenLine>
              </a:ext>
              <a:ext uri="{AF507438-7753-43E0-B8FC-AC1667EBCBE1}">
                <a14:hiddenEffects xmlns:a14="http://schemas.microsoft.com/office/drawing/2010/main">
                  <a:effectLst>
                    <a:outerShdw dist="107763" dir="13500000" sx="125000" sy="125000" algn="br" rotWithShape="0">
                      <a:srgbClr val="808080">
                        <a:alpha val="50000"/>
                      </a:srgbClr>
                    </a:outerShdw>
                  </a:effectLst>
                </a14:hiddenEffects>
              </a:ext>
            </a:extLst>
          </p:spPr>
          <p:txBody>
            <a:bodyPr rot="0" vert="horz" wrap="square" lIns="91440" tIns="45720" rIns="91440" bIns="45720" anchor="ctr" anchorCtr="0" upright="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Ice motion algorithm begin</a:t>
              </a:r>
              <a:endPar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sp>
          <p:nvSpPr>
            <p:cNvPr id="9" name="AutoShape 74"/>
            <p:cNvSpPr>
              <a:spLocks noChangeArrowheads="1"/>
            </p:cNvSpPr>
            <p:nvPr/>
          </p:nvSpPr>
          <p:spPr bwMode="auto">
            <a:xfrm>
              <a:off x="1655" y="3280"/>
              <a:ext cx="4566" cy="1607"/>
            </a:xfrm>
            <a:prstGeom prst="flowChartInputOutput">
              <a:avLst/>
            </a:prstGeom>
            <a:solidFill>
              <a:srgbClr val="9999FF"/>
            </a:solidFill>
            <a:ln w="12700">
              <a:miter lim="800000"/>
              <a:headEnd/>
              <a:tailEnd/>
            </a:ln>
            <a:effectLst/>
            <a:scene3d>
              <a:camera prst="legacyObliqueTopLeft"/>
              <a:lightRig rig="legacyFlat3" dir="t"/>
            </a:scene3d>
            <a:sp3d extrusionH="201600" prstMaterial="legacyMatte">
              <a:bevelT w="13500" h="13500" prst="angle"/>
              <a:bevelB w="13500" h="13500" prst="angle"/>
              <a:extrusionClr>
                <a:srgbClr val="9999FF"/>
              </a:extrusionClr>
            </a:sp3d>
            <a:extLst>
              <a:ext uri="{AF507438-7753-43E0-B8FC-AC1667EBCBE1}">
                <a14:hiddenEffects xmlns:a14="http://schemas.microsoft.com/office/drawing/2010/main">
                  <a:effectLst>
                    <a:outerShdw dist="53882" dir="13500000" algn="ctr" rotWithShape="0">
                      <a:srgbClr val="CCECFF">
                        <a:alpha val="50000"/>
                      </a:srgbClr>
                    </a:outerShdw>
                  </a:effectLst>
                </a14:hiddenEffects>
              </a:ext>
            </a:extLst>
          </p:spPr>
          <p:txBody>
            <a:bodyPr rot="0" vert="horz" wrap="square" lIns="9144" tIns="45720" rIns="9144" bIns="45720" anchor="ctr" anchorCtr="0" upright="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Current and 24-hour previous ABI band BTs and cloud mask, land/water mask </a:t>
              </a:r>
            </a:p>
          </p:txBody>
        </p:sp>
        <p:sp>
          <p:nvSpPr>
            <p:cNvPr id="10" name="AutoShape 75"/>
            <p:cNvSpPr>
              <a:spLocks noChangeArrowheads="1"/>
            </p:cNvSpPr>
            <p:nvPr/>
          </p:nvSpPr>
          <p:spPr bwMode="auto">
            <a:xfrm>
              <a:off x="2426" y="10270"/>
              <a:ext cx="3125" cy="855"/>
            </a:xfrm>
            <a:prstGeom prst="roundRect">
              <a:avLst>
                <a:gd name="adj" fmla="val 50000"/>
              </a:avLst>
            </a:prstGeom>
            <a:solidFill>
              <a:srgbClr val="FFFFCC"/>
            </a:solidFill>
            <a:ln w="12700">
              <a:round/>
              <a:headEnd/>
              <a:tailEnd/>
            </a:ln>
            <a:effectLst/>
            <a:scene3d>
              <a:camera prst="legacyObliqueTopLeft"/>
              <a:lightRig rig="legacyFlat3" dir="t"/>
            </a:scene3d>
            <a:sp3d extrusionH="201600" prstMaterial="legacyMatte">
              <a:bevelT w="13500" h="13500" prst="angle"/>
              <a:bevelB w="13500" h="13500" prst="angle"/>
              <a:extrusionClr>
                <a:srgbClr val="FFFFCC"/>
              </a:extrusionClr>
            </a:sp3d>
            <a:extLst>
              <a:ext uri="{AF507438-7753-43E0-B8FC-AC1667EBCBE1}">
                <a14:hiddenEffects xmlns:a14="http://schemas.microsoft.com/office/drawing/2010/main">
                  <a:effectLst>
                    <a:outerShdw dist="107763" dir="2700000" algn="ctr" rotWithShape="0">
                      <a:srgbClr val="CCECFF"/>
                    </a:outerShdw>
                  </a:effectLst>
                </a14:hiddenEffects>
              </a:ext>
            </a:extLst>
          </p:spPr>
          <p:txBody>
            <a:bodyPr rot="0" vert="horz" wrap="square" lIns="91440" tIns="45720" rIns="91440" bIns="45720" anchor="ctr" anchorCtr="0" upright="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a:sym typeface="Arial"/>
                </a:rPr>
                <a:t>Ice motion algorithm end</a:t>
              </a:r>
              <a:endParaRPr kumimoji="0" lang="en-US" sz="12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sp>
          <p:nvSpPr>
            <p:cNvPr id="11" name="Text Box 76"/>
            <p:cNvSpPr txBox="1">
              <a:spLocks noChangeArrowheads="1"/>
            </p:cNvSpPr>
            <p:nvPr/>
          </p:nvSpPr>
          <p:spPr bwMode="auto">
            <a:xfrm>
              <a:off x="6581" y="1555"/>
              <a:ext cx="3606" cy="4320"/>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a:sym typeface="Arial"/>
                </a:rPr>
                <a:t>ABI Band Used:</a:t>
              </a:r>
              <a:r>
                <a:rPr kumimoji="0" lang="en-US" sz="12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a:sym typeface="Arial"/>
                </a:rPr>
                <a:t> </a:t>
              </a:r>
              <a:endParaRPr kumimoji="0" lang="en-US" sz="12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a:sym typeface="Arial"/>
                </a:rPr>
                <a:t>Band No 2</a:t>
              </a:r>
              <a:endParaRPr kumimoji="0" lang="en-US" sz="12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a:sym typeface="Arial"/>
                </a:rPr>
                <a:t>Band No 14</a:t>
              </a:r>
              <a:endParaRPr kumimoji="0" lang="en-US" sz="12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a:sym typeface="Arial"/>
                </a:rPr>
                <a:t> </a:t>
              </a:r>
              <a:endParaRPr kumimoji="0" lang="en-US" sz="12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a:sym typeface="Arial"/>
                </a:rPr>
                <a:t>Algorithm Dependencies:</a:t>
              </a:r>
              <a:r>
                <a:rPr kumimoji="0" lang="en-US" sz="12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a:sym typeface="Arial"/>
                </a:rPr>
                <a:t> </a:t>
              </a:r>
              <a:endParaRPr kumimoji="0" lang="en-US" sz="12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a:sym typeface="Arial"/>
                </a:rPr>
                <a:t>Cloud mask </a:t>
              </a:r>
              <a:endParaRPr kumimoji="0" lang="en-US" sz="12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a:sym typeface="Arial"/>
                </a:rPr>
                <a:t>Ice mask</a:t>
              </a:r>
              <a:endParaRPr kumimoji="0" lang="en-US" sz="12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a:sym typeface="Arial"/>
                </a:rPr>
                <a:t> </a:t>
              </a:r>
              <a:endParaRPr kumimoji="0" lang="en-US" sz="12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a:sym typeface="Arial"/>
                </a:rPr>
                <a:t>Ancillary Data Dependencies:</a:t>
              </a:r>
              <a:r>
                <a:rPr kumimoji="0" lang="en-US" sz="12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a:sym typeface="Arial"/>
                </a:rPr>
                <a:t> </a:t>
              </a:r>
              <a:endParaRPr kumimoji="0" lang="en-US" sz="12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a:sym typeface="Arial"/>
                </a:rPr>
                <a:t>Land/water mask.</a:t>
              </a:r>
              <a:endParaRPr kumimoji="0" lang="en-US" sz="12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a:sym typeface="Arial"/>
                </a:rPr>
                <a:t> </a:t>
              </a:r>
              <a:endParaRPr kumimoji="0" lang="en-US" sz="12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a:sym typeface="Arial"/>
                </a:rPr>
                <a:t>Products Generated:</a:t>
              </a:r>
              <a:r>
                <a:rPr kumimoji="0" lang="en-US" sz="12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a:sym typeface="Arial"/>
                </a:rPr>
                <a:t> </a:t>
              </a:r>
              <a:endParaRPr kumimoji="0" lang="en-US" sz="12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a:sym typeface="Arial"/>
                </a:rPr>
                <a:t>Ice motion vector and associated quality flags. </a:t>
              </a:r>
              <a:endParaRPr kumimoji="0" lang="en-US" sz="12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cxnSp>
          <p:nvCxnSpPr>
            <p:cNvPr id="12" name="Line 77"/>
            <p:cNvCxnSpPr/>
            <p:nvPr/>
          </p:nvCxnSpPr>
          <p:spPr bwMode="auto">
            <a:xfrm flipH="1">
              <a:off x="3937" y="4675"/>
              <a:ext cx="0" cy="66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3" name="Line 78"/>
            <p:cNvCxnSpPr/>
            <p:nvPr/>
          </p:nvCxnSpPr>
          <p:spPr bwMode="auto">
            <a:xfrm flipH="1">
              <a:off x="3967" y="6010"/>
              <a:ext cx="0" cy="615"/>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4" name="Line 79"/>
            <p:cNvCxnSpPr/>
            <p:nvPr/>
          </p:nvCxnSpPr>
          <p:spPr bwMode="auto">
            <a:xfrm>
              <a:off x="3982" y="7110"/>
              <a:ext cx="10" cy="695"/>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5" name="Line 81"/>
            <p:cNvCxnSpPr/>
            <p:nvPr/>
          </p:nvCxnSpPr>
          <p:spPr bwMode="auto">
            <a:xfrm>
              <a:off x="3989" y="8590"/>
              <a:ext cx="0" cy="54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6" name="Line 82"/>
            <p:cNvCxnSpPr/>
            <p:nvPr/>
          </p:nvCxnSpPr>
          <p:spPr bwMode="auto">
            <a:xfrm>
              <a:off x="3989" y="9715"/>
              <a:ext cx="0" cy="54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7" name="Line 83"/>
            <p:cNvCxnSpPr/>
            <p:nvPr/>
          </p:nvCxnSpPr>
          <p:spPr bwMode="auto">
            <a:xfrm>
              <a:off x="3915" y="2625"/>
              <a:ext cx="0" cy="63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1" name="AutoShape 84"/>
            <p:cNvSpPr>
              <a:spLocks noChangeArrowheads="1"/>
            </p:cNvSpPr>
            <p:nvPr/>
          </p:nvSpPr>
          <p:spPr bwMode="auto">
            <a:xfrm>
              <a:off x="1886" y="5365"/>
              <a:ext cx="4086" cy="672"/>
            </a:xfrm>
            <a:prstGeom prst="flowChartProcess">
              <a:avLst/>
            </a:prstGeom>
            <a:solidFill>
              <a:srgbClr val="99CCFF"/>
            </a:solidFill>
            <a:ln w="12700">
              <a:miter lim="800000"/>
              <a:headEnd/>
              <a:tailEnd/>
            </a:ln>
            <a:effectLst/>
            <a:scene3d>
              <a:camera prst="legacyObliqueTopLeft"/>
              <a:lightRig rig="legacyFlat3" dir="t"/>
            </a:scene3d>
            <a:sp3d extrusionH="125400" prstMaterial="legacyMatte">
              <a:bevelT w="13500" h="13500" prst="angle"/>
              <a:bevelB w="13500" h="13500" prst="angle"/>
              <a:extrusionClr>
                <a:srgbClr val="99CCFF"/>
              </a:extrusionClr>
            </a:sp3d>
            <a:extLst>
              <a:ext uri="{AF507438-7753-43E0-B8FC-AC1667EBCBE1}">
                <a14:hiddenEffects xmlns:a14="http://schemas.microsoft.com/office/drawing/2010/main">
                  <a:effectLst>
                    <a:outerShdw dist="107763" dir="2700000" algn="ctr" rotWithShape="0">
                      <a:srgbClr val="CCECFF"/>
                    </a:outerShdw>
                  </a:effectLst>
                </a14:hiddenEffects>
              </a:ext>
            </a:extLst>
          </p:spPr>
          <p:txBody>
            <a:bodyPr rot="0" vert="horz" wrap="square" lIns="91440" tIns="45720" rIns="91440" bIns="45720" anchor="ctr" anchorCtr="0" upright="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Calculate Maximum cross-correlation</a:t>
              </a:r>
              <a:endPar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p>
          </p:txBody>
        </p:sp>
        <p:sp>
          <p:nvSpPr>
            <p:cNvPr id="22" name="AutoShape 86"/>
            <p:cNvSpPr>
              <a:spLocks noChangeArrowheads="1"/>
            </p:cNvSpPr>
            <p:nvPr/>
          </p:nvSpPr>
          <p:spPr bwMode="auto">
            <a:xfrm>
              <a:off x="1931" y="7810"/>
              <a:ext cx="4011" cy="707"/>
            </a:xfrm>
            <a:prstGeom prst="flowChartProcess">
              <a:avLst/>
            </a:prstGeom>
            <a:solidFill>
              <a:srgbClr val="99CCFF"/>
            </a:solidFill>
            <a:ln w="12700">
              <a:miter lim="800000"/>
              <a:headEnd/>
              <a:tailEnd/>
            </a:ln>
            <a:effectLst/>
            <a:scene3d>
              <a:camera prst="legacyObliqueTopLeft"/>
              <a:lightRig rig="legacyFlat3" dir="t"/>
            </a:scene3d>
            <a:sp3d extrusionH="379400" prstMaterial="legacyMatte">
              <a:bevelT w="13500" h="13500" prst="angle"/>
              <a:bevelB w="13500" h="13500" prst="angle"/>
              <a:extrusionClr>
                <a:srgbClr val="99CCFF"/>
              </a:extrusionClr>
            </a:sp3d>
            <a:extLst>
              <a:ext uri="{AF507438-7753-43E0-B8FC-AC1667EBCBE1}">
                <a14:hiddenEffects xmlns:a14="http://schemas.microsoft.com/office/drawing/2010/main">
                  <a:effectLst>
                    <a:outerShdw dist="107763" dir="2700000" algn="ctr" rotWithShape="0">
                      <a:srgbClr val="CCECFF"/>
                    </a:outerShdw>
                  </a:effectLst>
                </a14:hiddenEffects>
              </a:ext>
            </a:extLst>
          </p:spPr>
          <p:txBody>
            <a:bodyPr rot="0" vert="horz" wrap="square" lIns="91440" tIns="45720" rIns="91440" bIns="45720" anchor="ctr" anchorCtr="0" upright="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Determine ice motion vector based on ice mask</a:t>
              </a:r>
            </a:p>
          </p:txBody>
        </p:sp>
        <p:sp>
          <p:nvSpPr>
            <p:cNvPr id="23" name="AutoShape 87"/>
            <p:cNvSpPr>
              <a:spLocks noChangeArrowheads="1"/>
            </p:cNvSpPr>
            <p:nvPr/>
          </p:nvSpPr>
          <p:spPr bwMode="auto">
            <a:xfrm>
              <a:off x="2487" y="9160"/>
              <a:ext cx="3010" cy="452"/>
            </a:xfrm>
            <a:prstGeom prst="flowChartInputOutput">
              <a:avLst/>
            </a:prstGeom>
            <a:solidFill>
              <a:srgbClr val="9999FF"/>
            </a:solidFill>
            <a:ln w="12700">
              <a:miter lim="800000"/>
              <a:headEnd/>
              <a:tailEnd/>
            </a:ln>
            <a:effectLst/>
            <a:scene3d>
              <a:camera prst="legacyObliqueTopLeft"/>
              <a:lightRig rig="legacyFlat3" dir="t"/>
            </a:scene3d>
            <a:sp3d extrusionH="201600" prstMaterial="legacyMatte">
              <a:bevelT w="13500" h="13500" prst="angle"/>
              <a:bevelB w="13500" h="13500" prst="angle"/>
              <a:extrusionClr>
                <a:srgbClr val="9999FF"/>
              </a:extrusionClr>
            </a:sp3d>
            <a:extLst>
              <a:ext uri="{AF507438-7753-43E0-B8FC-AC1667EBCBE1}">
                <a14:hiddenEffects xmlns:a14="http://schemas.microsoft.com/office/drawing/2010/main">
                  <a:effectLst>
                    <a:outerShdw dist="107763" dir="2700000" algn="ctr" rotWithShape="0">
                      <a:srgbClr val="CCECFF"/>
                    </a:outerShdw>
                  </a:effectLst>
                </a14:hiddenEffects>
              </a:ext>
            </a:extLst>
          </p:spPr>
          <p:txBody>
            <a:bodyPr rot="0" vert="horz" wrap="square" lIns="9144" tIns="45720" rIns="9144" bIns="45720" anchor="ctr" anchorCtr="0" upright="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a:sym typeface="Arial"/>
                </a:rPr>
                <a:t>Ice motion</a:t>
              </a:r>
              <a:endParaRPr kumimoji="0" lang="en-US" sz="12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sp>
          <p:nvSpPr>
            <p:cNvPr id="24" name="AutoShape 90"/>
            <p:cNvSpPr>
              <a:spLocks noChangeArrowheads="1"/>
            </p:cNvSpPr>
            <p:nvPr/>
          </p:nvSpPr>
          <p:spPr bwMode="auto">
            <a:xfrm>
              <a:off x="1871" y="6640"/>
              <a:ext cx="4221" cy="447"/>
            </a:xfrm>
            <a:prstGeom prst="flowChartProcess">
              <a:avLst/>
            </a:prstGeom>
            <a:solidFill>
              <a:srgbClr val="99CCFF"/>
            </a:solidFill>
            <a:ln w="12700">
              <a:miter lim="800000"/>
              <a:headEnd/>
              <a:tailEnd/>
            </a:ln>
            <a:effectLst/>
            <a:scene3d>
              <a:camera prst="legacyObliqueTopLeft"/>
              <a:lightRig rig="legacyFlat3" dir="t"/>
            </a:scene3d>
            <a:sp3d extrusionH="379400" prstMaterial="legacyMatte">
              <a:bevelT w="13500" h="13500" prst="angle"/>
              <a:bevelB w="13500" h="13500" prst="angle"/>
              <a:extrusionClr>
                <a:srgbClr val="99CCFF"/>
              </a:extrusionClr>
            </a:sp3d>
            <a:extLst>
              <a:ext uri="{AF507438-7753-43E0-B8FC-AC1667EBCBE1}">
                <a14:hiddenEffects xmlns:a14="http://schemas.microsoft.com/office/drawing/2010/main">
                  <a:effectLst>
                    <a:outerShdw dist="107763" dir="2700000" algn="ctr" rotWithShape="0">
                      <a:srgbClr val="CCECFF"/>
                    </a:outerShdw>
                  </a:effectLst>
                </a14:hiddenEffects>
              </a:ext>
            </a:extLst>
          </p:spPr>
          <p:txBody>
            <a:bodyPr rot="0" vert="horz" wrap="square" lIns="91440" tIns="45720" rIns="91440" bIns="45720" anchor="ctr" anchorCtr="0" upright="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a:sym typeface="Arial"/>
                </a:rPr>
                <a:t>Run vector filtering</a:t>
              </a:r>
              <a:endParaRPr kumimoji="0" lang="en-US" sz="12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p>
          </p:txBody>
        </p:sp>
      </p:grpSp>
    </p:spTree>
    <p:extLst>
      <p:ext uri="{BB962C8B-B14F-4D97-AF65-F5344CB8AC3E}">
        <p14:creationId xmlns:p14="http://schemas.microsoft.com/office/powerpoint/2010/main" val="227303825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AIM Algorithm Overview</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0" cap="none" spc="0" normalizeH="0" baseline="0" noProof="0" dirty="0">
              <a:ln>
                <a:noFill/>
              </a:ln>
              <a:solidFill>
                <a:prstClr val="white"/>
              </a:solidFill>
              <a:effectLst/>
              <a:uLnTx/>
              <a:uFillTx/>
              <a:latin typeface="Arial"/>
              <a:cs typeface="Arial"/>
              <a:sym typeface="Arial"/>
            </a:endParaRPr>
          </a:p>
        </p:txBody>
      </p:sp>
      <p:sp>
        <p:nvSpPr>
          <p:cNvPr id="7" name="Text Placeholder 2">
            <a:extLst>
              <a:ext uri="{FF2B5EF4-FFF2-40B4-BE49-F238E27FC236}">
                <a16:creationId xmlns:a16="http://schemas.microsoft.com/office/drawing/2014/main" id="{9F83E1BC-C9A3-4E06-ADE5-53B7EC24813D}"/>
              </a:ext>
            </a:extLst>
          </p:cNvPr>
          <p:cNvSpPr txBox="1">
            <a:spLocks/>
          </p:cNvSpPr>
          <p:nvPr/>
        </p:nvSpPr>
        <p:spPr>
          <a:xfrm>
            <a:off x="373439" y="1647305"/>
            <a:ext cx="4954385" cy="3563390"/>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457200" marR="0" lvl="0" indent="-431800" algn="l" defTabSz="914400" rtl="0" eaLnBrk="1" fontAlgn="auto" latinLnBrk="0" hangingPunct="1">
              <a:lnSpc>
                <a:spcPct val="90000"/>
              </a:lnSpc>
              <a:spcBef>
                <a:spcPts val="0"/>
              </a:spcBef>
              <a:spcAft>
                <a:spcPts val="0"/>
              </a:spcAft>
              <a:buClr>
                <a:prstClr val="white"/>
              </a:buClr>
              <a:buSzPts val="3200"/>
              <a:buFont typeface="Arial"/>
              <a:buChar char="•"/>
              <a:tabLst/>
              <a:defRPr/>
            </a:pPr>
            <a:r>
              <a:rPr kumimoji="0" lang="en-US" sz="2400" b="0" i="0" u="none" strike="noStrike" kern="0" cap="none" spc="0" normalizeH="0" baseline="0" noProof="0" dirty="0">
                <a:ln>
                  <a:noFill/>
                </a:ln>
                <a:solidFill>
                  <a:prstClr val="white"/>
                </a:solidFill>
                <a:effectLst/>
                <a:uLnTx/>
                <a:uFillTx/>
                <a:latin typeface="Calibri"/>
                <a:cs typeface="Calibri"/>
                <a:sym typeface="Calibri"/>
              </a:rPr>
              <a:t>Ice motion algorithm utilizes a  cross correlation between sets of pixels in image pairs to determine motion</a:t>
            </a:r>
          </a:p>
          <a:p>
            <a:pPr marL="457200" marR="0" lvl="0" indent="-431800" algn="l" defTabSz="914400" rtl="0" eaLnBrk="1" fontAlgn="auto" latinLnBrk="0" hangingPunct="1">
              <a:lnSpc>
                <a:spcPct val="90000"/>
              </a:lnSpc>
              <a:spcBef>
                <a:spcPts val="0"/>
              </a:spcBef>
              <a:spcAft>
                <a:spcPts val="0"/>
              </a:spcAft>
              <a:buClr>
                <a:prstClr val="white"/>
              </a:buClr>
              <a:buSzPts val="3200"/>
              <a:buFont typeface="Arial"/>
              <a:buChar char="•"/>
              <a:tabLst/>
              <a:defRPr/>
            </a:pPr>
            <a:endParaRPr kumimoji="0" lang="en-US" sz="2400" b="0" i="0" u="none" strike="noStrike" kern="0" cap="none" spc="0" normalizeH="0" baseline="0" noProof="0" dirty="0">
              <a:ln>
                <a:noFill/>
              </a:ln>
              <a:solidFill>
                <a:prstClr val="white"/>
              </a:solidFill>
              <a:effectLst/>
              <a:uLnTx/>
              <a:uFillTx/>
              <a:latin typeface="Calibri"/>
              <a:cs typeface="Calibri"/>
              <a:sym typeface="Calibri"/>
            </a:endParaRPr>
          </a:p>
          <a:p>
            <a:pPr marL="457200" marR="0" lvl="0" indent="-431800" algn="l" defTabSz="914400" rtl="0" eaLnBrk="1" fontAlgn="auto" latinLnBrk="0" hangingPunct="1">
              <a:lnSpc>
                <a:spcPct val="90000"/>
              </a:lnSpc>
              <a:spcBef>
                <a:spcPts val="640"/>
              </a:spcBef>
              <a:spcAft>
                <a:spcPts val="0"/>
              </a:spcAft>
              <a:buClr>
                <a:prstClr val="white"/>
              </a:buClr>
              <a:buSzPts val="3200"/>
              <a:buFont typeface="Arial"/>
              <a:buChar char="•"/>
              <a:tabLst/>
              <a:defRPr/>
            </a:pPr>
            <a:r>
              <a:rPr kumimoji="0" lang="en-US" sz="2400" b="0" i="0" u="none" strike="noStrike" kern="0" cap="none" spc="0" normalizeH="0" baseline="0" noProof="0" dirty="0">
                <a:ln>
                  <a:noFill/>
                </a:ln>
                <a:solidFill>
                  <a:prstClr val="white"/>
                </a:solidFill>
                <a:effectLst/>
                <a:uLnTx/>
                <a:uFillTx/>
                <a:latin typeface="Calibri"/>
                <a:cs typeface="Calibri"/>
                <a:sym typeface="Calibri"/>
              </a:rPr>
              <a:t>Current ice motion algorithms apply:</a:t>
            </a:r>
          </a:p>
          <a:p>
            <a:pPr marL="914400" marR="0" lvl="1" indent="-406400" algn="l" defTabSz="914400" rtl="0" eaLnBrk="1" fontAlgn="auto" latinLnBrk="0" hangingPunct="1">
              <a:lnSpc>
                <a:spcPct val="90000"/>
              </a:lnSpc>
              <a:spcBef>
                <a:spcPts val="560"/>
              </a:spcBef>
              <a:spcAft>
                <a:spcPts val="0"/>
              </a:spcAft>
              <a:buClr>
                <a:prstClr val="white"/>
              </a:buClr>
              <a:buSzPts val="2800"/>
              <a:buFont typeface="Arial"/>
              <a:buChar char="–"/>
              <a:tabLst/>
              <a:defRPr/>
            </a:pPr>
            <a:r>
              <a:rPr kumimoji="0" lang="en-US" sz="2000" b="0" i="0" u="none" strike="noStrike" kern="0" cap="none" spc="0" normalizeH="0" baseline="0" noProof="0" dirty="0">
                <a:ln>
                  <a:noFill/>
                </a:ln>
                <a:solidFill>
                  <a:prstClr val="white"/>
                </a:solidFill>
                <a:effectLst/>
                <a:uLnTx/>
                <a:uFillTx/>
                <a:latin typeface="Calibri"/>
                <a:cs typeface="Calibri"/>
                <a:sym typeface="Calibri"/>
              </a:rPr>
              <a:t> spatial coherence filter</a:t>
            </a:r>
          </a:p>
          <a:p>
            <a:pPr marL="914400" marR="0" lvl="1" indent="-406400" algn="l" defTabSz="914400" rtl="0" eaLnBrk="1" fontAlgn="auto" latinLnBrk="0" hangingPunct="1">
              <a:lnSpc>
                <a:spcPct val="90000"/>
              </a:lnSpc>
              <a:spcBef>
                <a:spcPts val="560"/>
              </a:spcBef>
              <a:spcAft>
                <a:spcPts val="0"/>
              </a:spcAft>
              <a:buClr>
                <a:prstClr val="white"/>
              </a:buClr>
              <a:buSzPts val="2800"/>
              <a:buFont typeface="Arial"/>
              <a:buChar char="–"/>
              <a:tabLst/>
              <a:defRPr/>
            </a:pPr>
            <a:r>
              <a:rPr kumimoji="0" lang="en-US" sz="2000" b="0" i="0" u="none" strike="noStrike" kern="0" cap="none" spc="0" normalizeH="0" baseline="0" noProof="0" dirty="0">
                <a:ln>
                  <a:noFill/>
                </a:ln>
                <a:solidFill>
                  <a:prstClr val="white"/>
                </a:solidFill>
                <a:effectLst/>
                <a:uLnTx/>
                <a:uFillTx/>
                <a:latin typeface="Calibri"/>
                <a:cs typeface="Calibri"/>
                <a:sym typeface="Calibri"/>
              </a:rPr>
              <a:t> displacement filter</a:t>
            </a:r>
          </a:p>
          <a:p>
            <a:pPr marL="914400" marR="0" lvl="1" indent="-406400" algn="l" defTabSz="914400" rtl="0" eaLnBrk="1" fontAlgn="auto" latinLnBrk="0" hangingPunct="1">
              <a:lnSpc>
                <a:spcPct val="90000"/>
              </a:lnSpc>
              <a:spcBef>
                <a:spcPts val="560"/>
              </a:spcBef>
              <a:spcAft>
                <a:spcPts val="0"/>
              </a:spcAft>
              <a:buClr>
                <a:prstClr val="white"/>
              </a:buClr>
              <a:buSzPts val="2800"/>
              <a:buFont typeface="Arial"/>
              <a:buChar char="–"/>
              <a:tabLst/>
              <a:defRPr/>
            </a:pPr>
            <a:r>
              <a:rPr kumimoji="0" lang="en-US" sz="2000" b="0" i="0" u="none" strike="noStrike" kern="0" cap="none" spc="0" normalizeH="0" baseline="0" noProof="0" dirty="0">
                <a:ln>
                  <a:noFill/>
                </a:ln>
                <a:solidFill>
                  <a:prstClr val="white"/>
                </a:solidFill>
                <a:effectLst/>
                <a:uLnTx/>
                <a:uFillTx/>
                <a:latin typeface="Calibri"/>
                <a:cs typeface="Calibri"/>
                <a:sym typeface="Calibri"/>
              </a:rPr>
              <a:t> threshold of the correlation coefficient</a:t>
            </a:r>
          </a:p>
          <a:p>
            <a:pPr marL="508000" marR="0" lvl="1" indent="0" algn="l" defTabSz="914400" rtl="0" eaLnBrk="1" fontAlgn="auto" latinLnBrk="0" hangingPunct="1">
              <a:lnSpc>
                <a:spcPct val="90000"/>
              </a:lnSpc>
              <a:spcBef>
                <a:spcPts val="560"/>
              </a:spcBef>
              <a:spcAft>
                <a:spcPts val="0"/>
              </a:spcAft>
              <a:buClr>
                <a:prstClr val="white"/>
              </a:buClr>
              <a:buSzPts val="2800"/>
              <a:buFont typeface="Arial"/>
              <a:buNone/>
              <a:tabLst/>
              <a:defRPr/>
            </a:pPr>
            <a:r>
              <a:rPr kumimoji="0" lang="en-US" sz="2400" b="0" i="0" u="none" strike="noStrike" kern="0" cap="none" spc="0" normalizeH="0" baseline="0" noProof="0" dirty="0">
                <a:ln>
                  <a:noFill/>
                </a:ln>
                <a:solidFill>
                  <a:prstClr val="white"/>
                </a:solidFill>
                <a:effectLst/>
                <a:uLnTx/>
                <a:uFillTx/>
                <a:latin typeface="Calibri"/>
                <a:cs typeface="Calibri"/>
                <a:sym typeface="Calibri"/>
              </a:rPr>
              <a:t>to distinguish realistic ice motion vectors</a:t>
            </a:r>
          </a:p>
        </p:txBody>
      </p:sp>
      <p:sp>
        <p:nvSpPr>
          <p:cNvPr id="8" name="Arrow: Right 7">
            <a:extLst>
              <a:ext uri="{FF2B5EF4-FFF2-40B4-BE49-F238E27FC236}">
                <a16:creationId xmlns:a16="http://schemas.microsoft.com/office/drawing/2014/main" id="{6F2FF8C7-45B9-4E23-90AF-E2E4CB562565}"/>
              </a:ext>
            </a:extLst>
          </p:cNvPr>
          <p:cNvSpPr/>
          <p:nvPr/>
        </p:nvSpPr>
        <p:spPr>
          <a:xfrm>
            <a:off x="4934435" y="3324815"/>
            <a:ext cx="532014" cy="216131"/>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55395" y="2354912"/>
            <a:ext cx="2933851" cy="2267067"/>
          </a:xfrm>
          <a:prstGeom prst="rect">
            <a:avLst/>
          </a:prstGeom>
        </p:spPr>
      </p:pic>
    </p:spTree>
    <p:extLst>
      <p:ext uri="{BB962C8B-B14F-4D97-AF65-F5344CB8AC3E}">
        <p14:creationId xmlns:p14="http://schemas.microsoft.com/office/powerpoint/2010/main" val="275849457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55"/>
            <a:ext cx="8229600" cy="1143001"/>
          </a:xfrm>
        </p:spPr>
        <p:txBody>
          <a:bodyPr/>
          <a:lstStyle/>
          <a:p>
            <a:r>
              <a:rPr lang="en-US" dirty="0"/>
              <a:t>GOES-R AIM Product </a:t>
            </a:r>
            <a:br>
              <a:rPr lang="en-US" dirty="0"/>
            </a:br>
            <a:r>
              <a:rPr lang="en-US" dirty="0"/>
              <a:t>Precedence Chain</a:t>
            </a:r>
          </a:p>
        </p:txBody>
      </p:sp>
      <p:sp>
        <p:nvSpPr>
          <p:cNvPr id="7" name="Rounded Rectangle 6"/>
          <p:cNvSpPr/>
          <p:nvPr/>
        </p:nvSpPr>
        <p:spPr>
          <a:xfrm>
            <a:off x="6553200" y="2580498"/>
            <a:ext cx="2264115" cy="1867276"/>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sym typeface="Arial"/>
              </a:rPr>
              <a:t>Ice Motion Product</a:t>
            </a:r>
          </a:p>
        </p:txBody>
      </p:sp>
      <p:cxnSp>
        <p:nvCxnSpPr>
          <p:cNvPr id="5" name="Connector: Elbow 4">
            <a:extLst>
              <a:ext uri="{FF2B5EF4-FFF2-40B4-BE49-F238E27FC236}">
                <a16:creationId xmlns:a16="http://schemas.microsoft.com/office/drawing/2014/main" id="{E269EA97-0F08-4D18-83B7-8DD0CA50DC06}"/>
              </a:ext>
            </a:extLst>
          </p:cNvPr>
          <p:cNvCxnSpPr/>
          <p:nvPr/>
        </p:nvCxnSpPr>
        <p:spPr>
          <a:xfrm rot="5400000">
            <a:off x="3683013" y="3758684"/>
            <a:ext cx="1495677" cy="600292"/>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Connector: Elbow 15">
            <a:extLst>
              <a:ext uri="{FF2B5EF4-FFF2-40B4-BE49-F238E27FC236}">
                <a16:creationId xmlns:a16="http://schemas.microsoft.com/office/drawing/2014/main" id="{F27BFA17-FEFE-4729-8264-6B43CBE03557}"/>
              </a:ext>
            </a:extLst>
          </p:cNvPr>
          <p:cNvCxnSpPr/>
          <p:nvPr/>
        </p:nvCxnSpPr>
        <p:spPr>
          <a:xfrm>
            <a:off x="1434572" y="3351511"/>
            <a:ext cx="1460903" cy="12700"/>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sp>
        <p:nvSpPr>
          <p:cNvPr id="13" name="Rounded Rectangle 5">
            <a:extLst>
              <a:ext uri="{FF2B5EF4-FFF2-40B4-BE49-F238E27FC236}">
                <a16:creationId xmlns:a16="http://schemas.microsoft.com/office/drawing/2014/main" id="{6371EDBC-201B-49C4-A5C0-54B6A8D1506A}"/>
              </a:ext>
            </a:extLst>
          </p:cNvPr>
          <p:cNvSpPr/>
          <p:nvPr/>
        </p:nvSpPr>
        <p:spPr>
          <a:xfrm>
            <a:off x="124362" y="2848419"/>
            <a:ext cx="2080564" cy="1033660"/>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sym typeface="Arial"/>
              </a:rPr>
              <a:t>Imagery</a:t>
            </a:r>
          </a:p>
        </p:txBody>
      </p:sp>
      <p:sp>
        <p:nvSpPr>
          <p:cNvPr id="6" name="Rounded Rectangle 5"/>
          <p:cNvSpPr/>
          <p:nvPr/>
        </p:nvSpPr>
        <p:spPr>
          <a:xfrm>
            <a:off x="2919068" y="2580498"/>
            <a:ext cx="2423273" cy="1725513"/>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sym typeface="Arial"/>
              </a:rPr>
              <a:t>Cloud Mask Day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sym typeface="Arial"/>
              </a:rPr>
              <a:t>Ice Mask Day 1</a:t>
            </a:r>
          </a:p>
        </p:txBody>
      </p:sp>
      <p:cxnSp>
        <p:nvCxnSpPr>
          <p:cNvPr id="43" name="Elbow Connector 42"/>
          <p:cNvCxnSpPr/>
          <p:nvPr/>
        </p:nvCxnSpPr>
        <p:spPr>
          <a:xfrm flipV="1">
            <a:off x="4315448" y="3514136"/>
            <a:ext cx="2237752" cy="2165830"/>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sp>
        <p:nvSpPr>
          <p:cNvPr id="33" name="Rounded Rectangle 32"/>
          <p:cNvSpPr/>
          <p:nvPr/>
        </p:nvSpPr>
        <p:spPr>
          <a:xfrm>
            <a:off x="2866301" y="4813402"/>
            <a:ext cx="2423273" cy="1725513"/>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sym typeface="Arial"/>
              </a:rPr>
              <a:t>Cloud Mask Day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sym typeface="Arial"/>
              </a:rPr>
              <a:t>Ice Mask Day 2</a:t>
            </a:r>
          </a:p>
        </p:txBody>
      </p:sp>
    </p:spTree>
    <p:extLst>
      <p:ext uri="{BB962C8B-B14F-4D97-AF65-F5344CB8AC3E}">
        <p14:creationId xmlns:p14="http://schemas.microsoft.com/office/powerpoint/2010/main" val="320172402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 quality evaluation</a:t>
            </a:r>
          </a:p>
        </p:txBody>
      </p:sp>
      <p:sp>
        <p:nvSpPr>
          <p:cNvPr id="3" name="Text Placeholder 2"/>
          <p:cNvSpPr>
            <a:spLocks noGrp="1"/>
          </p:cNvSpPr>
          <p:nvPr>
            <p:ph type="body" idx="1"/>
          </p:nvPr>
        </p:nvSpPr>
        <p:spPr/>
        <p:txBody>
          <a:bodyPr/>
          <a:lstStyle/>
          <a:p>
            <a:pPr fontAlgn="ctr"/>
            <a:r>
              <a:rPr lang="en-US" dirty="0"/>
              <a:t>GOES-16 &amp; GOES-17 NOAT Cryosphere Products Provisional PS-PVR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52BE0-4CA4-4BD3-BC9F-B41F86E8D2EE}" type="slidenum">
              <a:rPr kumimoji="0" lang="en-US" altLang="en-US" sz="1200" b="0" i="0" u="none" strike="noStrike" kern="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spTree>
    <p:extLst>
      <p:ext uri="{BB962C8B-B14F-4D97-AF65-F5344CB8AC3E}">
        <p14:creationId xmlns:p14="http://schemas.microsoft.com/office/powerpoint/2010/main" val="861042502"/>
      </p:ext>
    </p:extLst>
  </p:cSld>
  <p:clrMapOvr>
    <a:masterClrMapping/>
  </p:clrMapOvr>
</p:sld>
</file>

<file path=ppt/theme/theme1.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1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1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1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2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2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2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2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2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2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2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9.xml><?xml version="1.0" encoding="utf-8"?>
<a:theme xmlns:a="http://schemas.openxmlformats.org/drawingml/2006/main" name="2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0.xml><?xml version="1.0" encoding="utf-8"?>
<a:theme xmlns:a="http://schemas.openxmlformats.org/drawingml/2006/main" name="2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1.xml><?xml version="1.0" encoding="utf-8"?>
<a:theme xmlns:a="http://schemas.openxmlformats.org/drawingml/2006/main" name="2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2.xml><?xml version="1.0" encoding="utf-8"?>
<a:theme xmlns:a="http://schemas.openxmlformats.org/drawingml/2006/main" name="3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3.xml><?xml version="1.0" encoding="utf-8"?>
<a:theme xmlns:a="http://schemas.openxmlformats.org/drawingml/2006/main" name="3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4.xml><?xml version="1.0" encoding="utf-8"?>
<a:theme xmlns:a="http://schemas.openxmlformats.org/drawingml/2006/main" name="3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5.xml><?xml version="1.0" encoding="utf-8"?>
<a:theme xmlns:a="http://schemas.openxmlformats.org/drawingml/2006/main" name="3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6.xml><?xml version="1.0" encoding="utf-8"?>
<a:theme xmlns:a="http://schemas.openxmlformats.org/drawingml/2006/main" name="3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3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8.xml><?xml version="1.0" encoding="utf-8"?>
<a:theme xmlns:a="http://schemas.openxmlformats.org/drawingml/2006/main" name="3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3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0.xml><?xml version="1.0" encoding="utf-8"?>
<a:theme xmlns:a="http://schemas.openxmlformats.org/drawingml/2006/main" name="3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1.xml><?xml version="1.0" encoding="utf-8"?>
<a:theme xmlns:a="http://schemas.openxmlformats.org/drawingml/2006/main" name="3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2.xml><?xml version="1.0" encoding="utf-8"?>
<a:theme xmlns:a="http://schemas.openxmlformats.org/drawingml/2006/main" name="4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3.xml><?xml version="1.0" encoding="utf-8"?>
<a:theme xmlns:a="http://schemas.openxmlformats.org/drawingml/2006/main" name="4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4.xml><?xml version="1.0" encoding="utf-8"?>
<a:theme xmlns:a="http://schemas.openxmlformats.org/drawingml/2006/main" name="4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5.xml><?xml version="1.0" encoding="utf-8"?>
<a:theme xmlns:a="http://schemas.openxmlformats.org/drawingml/2006/main" name="4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6.xml><?xml version="1.0" encoding="utf-8"?>
<a:theme xmlns:a="http://schemas.openxmlformats.org/drawingml/2006/main" name="4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7.xml><?xml version="1.0" encoding="utf-8"?>
<a:theme xmlns:a="http://schemas.openxmlformats.org/drawingml/2006/main" name="4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8.xml><?xml version="1.0" encoding="utf-8"?>
<a:theme xmlns:a="http://schemas.openxmlformats.org/drawingml/2006/main" name="4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9.xml><?xml version="1.0" encoding="utf-8"?>
<a:theme xmlns:a="http://schemas.openxmlformats.org/drawingml/2006/main" name="4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0.xml><?xml version="1.0" encoding="utf-8"?>
<a:theme xmlns:a="http://schemas.openxmlformats.org/drawingml/2006/main" name="4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1.xml><?xml version="1.0" encoding="utf-8"?>
<a:theme xmlns:a="http://schemas.openxmlformats.org/drawingml/2006/main" name="4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2.xml><?xml version="1.0" encoding="utf-8"?>
<a:theme xmlns:a="http://schemas.openxmlformats.org/drawingml/2006/main" name="5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3.xml><?xml version="1.0" encoding="utf-8"?>
<a:theme xmlns:a="http://schemas.openxmlformats.org/drawingml/2006/main" name="5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4.xml><?xml version="1.0" encoding="utf-8"?>
<a:theme xmlns:a="http://schemas.openxmlformats.org/drawingml/2006/main" name="5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5.xml><?xml version="1.0" encoding="utf-8"?>
<a:theme xmlns:a="http://schemas.openxmlformats.org/drawingml/2006/main" name="5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6.xml><?xml version="1.0" encoding="utf-8"?>
<a:theme xmlns:a="http://schemas.openxmlformats.org/drawingml/2006/main" name="5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7.xml><?xml version="1.0" encoding="utf-8"?>
<a:theme xmlns:a="http://schemas.openxmlformats.org/drawingml/2006/main" name="5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8.xml><?xml version="1.0" encoding="utf-8"?>
<a:theme xmlns:a="http://schemas.openxmlformats.org/drawingml/2006/main" name="5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9.xml><?xml version="1.0" encoding="utf-8"?>
<a:theme xmlns:a="http://schemas.openxmlformats.org/drawingml/2006/main" name="5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0.xml><?xml version="1.0" encoding="utf-8"?>
<a:theme xmlns:a="http://schemas.openxmlformats.org/drawingml/2006/main" name="5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1.xml><?xml version="1.0" encoding="utf-8"?>
<a:theme xmlns:a="http://schemas.openxmlformats.org/drawingml/2006/main" name="5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2.xml><?xml version="1.0" encoding="utf-8"?>
<a:theme xmlns:a="http://schemas.openxmlformats.org/drawingml/2006/main" name="6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3.xml><?xml version="1.0" encoding="utf-8"?>
<a:theme xmlns:a="http://schemas.openxmlformats.org/drawingml/2006/main" name="6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4.xml><?xml version="1.0" encoding="utf-8"?>
<a:theme xmlns:a="http://schemas.openxmlformats.org/drawingml/2006/main" name="62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5.xml><?xml version="1.0" encoding="utf-8"?>
<a:theme xmlns:a="http://schemas.openxmlformats.org/drawingml/2006/main" name="66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6.xml><?xml version="1.0" encoding="utf-8"?>
<a:theme xmlns:a="http://schemas.openxmlformats.org/drawingml/2006/main" name="6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7.xml><?xml version="1.0" encoding="utf-8"?>
<a:theme xmlns:a="http://schemas.openxmlformats.org/drawingml/2006/main" name="64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8.xml><?xml version="1.0" encoding="utf-8"?>
<a:theme xmlns:a="http://schemas.openxmlformats.org/drawingml/2006/main" name="6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9.xml><?xml version="1.0" encoding="utf-8"?>
<a:theme xmlns:a="http://schemas.openxmlformats.org/drawingml/2006/main" name="6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0.xml><?xml version="1.0" encoding="utf-8"?>
<a:theme xmlns:a="http://schemas.openxmlformats.org/drawingml/2006/main" name="6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1.xml><?xml version="1.0" encoding="utf-8"?>
<a:theme xmlns:a="http://schemas.openxmlformats.org/drawingml/2006/main" name="69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56078</TotalTime>
  <Words>11971</Words>
  <Application>Microsoft Macintosh PowerPoint</Application>
  <PresentationFormat>On-screen Show (4:3)</PresentationFormat>
  <Paragraphs>1904</Paragraphs>
  <Slides>138</Slides>
  <Notes>101</Notes>
  <HiddenSlides>1</HiddenSlides>
  <MMClips>0</MMClips>
  <ScaleCrop>false</ScaleCrop>
  <HeadingPairs>
    <vt:vector size="6" baseType="variant">
      <vt:variant>
        <vt:lpstr>Fonts Used</vt:lpstr>
      </vt:variant>
      <vt:variant>
        <vt:i4>8</vt:i4>
      </vt:variant>
      <vt:variant>
        <vt:lpstr>Theme</vt:lpstr>
      </vt:variant>
      <vt:variant>
        <vt:i4>71</vt:i4>
      </vt:variant>
      <vt:variant>
        <vt:lpstr>Slide Titles</vt:lpstr>
      </vt:variant>
      <vt:variant>
        <vt:i4>138</vt:i4>
      </vt:variant>
    </vt:vector>
  </HeadingPairs>
  <TitlesOfParts>
    <vt:vector size="217" baseType="lpstr">
      <vt:lpstr>Arial</vt:lpstr>
      <vt:lpstr>Arial Narrow</vt:lpstr>
      <vt:lpstr>Book Antiqua</vt:lpstr>
      <vt:lpstr>Calibri</vt:lpstr>
      <vt:lpstr>Courier New</vt:lpstr>
      <vt:lpstr>Symbol</vt:lpstr>
      <vt:lpstr>Times New Roman</vt:lpstr>
      <vt:lpstr>Wingdings</vt:lpstr>
      <vt:lpstr>Custom Design</vt:lpstr>
      <vt:lpstr>Custom Design</vt:lpstr>
      <vt:lpstr>1_Custom Design</vt:lpstr>
      <vt:lpstr>2_Custom Design</vt:lpstr>
      <vt:lpstr>3_Custom Design</vt:lpstr>
      <vt:lpstr>4_Custom Design</vt:lpstr>
      <vt:lpstr>5_Custom Design</vt:lpstr>
      <vt:lpstr>6_Custom Design</vt:lpstr>
      <vt:lpstr>7_Custom Design</vt:lpstr>
      <vt:lpstr>8_Custom Design</vt:lpstr>
      <vt:lpstr>9_Custom Design</vt:lpstr>
      <vt:lpstr>10_Custom Design</vt:lpstr>
      <vt:lpstr>11_Custom Design</vt:lpstr>
      <vt:lpstr>12_Custom Design</vt:lpstr>
      <vt:lpstr>13_Custom Design</vt:lpstr>
      <vt:lpstr>14_Custom Design</vt:lpstr>
      <vt:lpstr>15_Custom Design</vt:lpstr>
      <vt:lpstr>16_Custom Design</vt:lpstr>
      <vt:lpstr>17_Custom Design</vt:lpstr>
      <vt:lpstr>18_Custom Design</vt:lpstr>
      <vt:lpstr>19_Custom Design</vt:lpstr>
      <vt:lpstr>20_Custom Design</vt:lpstr>
      <vt:lpstr>21_Custom Design</vt:lpstr>
      <vt:lpstr>22_Custom Design</vt:lpstr>
      <vt:lpstr>23_Custom Design</vt:lpstr>
      <vt:lpstr>24_Custom Design</vt:lpstr>
      <vt:lpstr>25_Custom Design</vt:lpstr>
      <vt:lpstr>26_Custom Design</vt:lpstr>
      <vt:lpstr>27_Custom Design</vt:lpstr>
      <vt:lpstr>28_Custom Design</vt:lpstr>
      <vt:lpstr>29_Custom Design</vt:lpstr>
      <vt:lpstr>30_Custom Design</vt:lpstr>
      <vt:lpstr>31_Custom Design</vt:lpstr>
      <vt:lpstr>32_Custom Design</vt:lpstr>
      <vt:lpstr>33_Custom Design</vt:lpstr>
      <vt:lpstr>34_Custom Design</vt:lpstr>
      <vt:lpstr>35_Custom Design</vt:lpstr>
      <vt:lpstr>36_Custom Design</vt:lpstr>
      <vt:lpstr>37_Custom Design</vt:lpstr>
      <vt:lpstr>38_Custom Design</vt:lpstr>
      <vt:lpstr>39_Custom Design</vt:lpstr>
      <vt:lpstr>40_Custom Design</vt:lpstr>
      <vt:lpstr>41_Custom Design</vt:lpstr>
      <vt:lpstr>42_Custom Design</vt:lpstr>
      <vt:lpstr>43_Custom Design</vt:lpstr>
      <vt:lpstr>44_Custom Design</vt:lpstr>
      <vt:lpstr>45_Custom Design</vt:lpstr>
      <vt:lpstr>46_Custom Design</vt:lpstr>
      <vt:lpstr>47_Custom Design</vt:lpstr>
      <vt:lpstr>48_Custom Design</vt:lpstr>
      <vt:lpstr>49_Custom Design</vt:lpstr>
      <vt:lpstr>50_Custom Design</vt:lpstr>
      <vt:lpstr>51_Custom Design</vt:lpstr>
      <vt:lpstr>52_Custom Design</vt:lpstr>
      <vt:lpstr>53_Custom Design</vt:lpstr>
      <vt:lpstr>54_Custom Design</vt:lpstr>
      <vt:lpstr>55_Custom Design</vt:lpstr>
      <vt:lpstr>56_Custom Design</vt:lpstr>
      <vt:lpstr>57_Custom Design</vt:lpstr>
      <vt:lpstr>58_Custom Design</vt:lpstr>
      <vt:lpstr>59_Custom Design</vt:lpstr>
      <vt:lpstr>60_Custom Design</vt:lpstr>
      <vt:lpstr>61_Custom Design</vt:lpstr>
      <vt:lpstr>62_Custom Design</vt:lpstr>
      <vt:lpstr>66_Custom Design</vt:lpstr>
      <vt:lpstr>63_Custom Design</vt:lpstr>
      <vt:lpstr>64_Custom Design</vt:lpstr>
      <vt:lpstr>65_Custom Design</vt:lpstr>
      <vt:lpstr>67_Custom Design</vt:lpstr>
      <vt:lpstr>68_Custom Design</vt:lpstr>
      <vt:lpstr>69_Custom Design</vt:lpstr>
      <vt:lpstr>PowerPoint Presentation</vt:lpstr>
      <vt:lpstr>Outline</vt:lpstr>
      <vt:lpstr>PowerPoint Presentation</vt:lpstr>
      <vt:lpstr>PRODUCT OVERVIEW</vt:lpstr>
      <vt:lpstr>Ice Concentration Background</vt:lpstr>
      <vt:lpstr>Mission Requirements</vt:lpstr>
      <vt:lpstr>Ice concentration flow chart</vt:lpstr>
      <vt:lpstr>Algorithm Overview</vt:lpstr>
      <vt:lpstr>Product quality evaluation</vt:lpstr>
      <vt:lpstr>Top Level Summary of  Product Quality</vt:lpstr>
      <vt:lpstr>PLPTs Under Review: Provisional</vt:lpstr>
      <vt:lpstr>Closed ADRs </vt:lpstr>
      <vt:lpstr>Open/Pending ADRs </vt:lpstr>
      <vt:lpstr>GOES-16 and GOES-17 Data  Used in this Review</vt:lpstr>
      <vt:lpstr>Visual Inspection</vt:lpstr>
      <vt:lpstr>Product Inspection</vt:lpstr>
      <vt:lpstr>PRODUCT VALIDATION</vt:lpstr>
      <vt:lpstr>Reference Data</vt:lpstr>
      <vt:lpstr>AMSR2 ice concentration</vt:lpstr>
      <vt:lpstr>Calibration/Validation Results</vt:lpstr>
      <vt:lpstr>Validation Procedures</vt:lpstr>
      <vt:lpstr>Ice Cover Validation</vt:lpstr>
      <vt:lpstr>Ice Cover Validation</vt:lpstr>
      <vt:lpstr>GOES-16 Ice Concentration Validation</vt:lpstr>
      <vt:lpstr>GOES-16 Ice Concentration Validation</vt:lpstr>
      <vt:lpstr>GOES-16 Ice Concentration Validation</vt:lpstr>
      <vt:lpstr>GOES-17 Ice Concentration Validation</vt:lpstr>
      <vt:lpstr>GOES-17 Ice Concentration Validation</vt:lpstr>
      <vt:lpstr>GOES-17 Ice Concentration Validation</vt:lpstr>
      <vt:lpstr>Validation of ASSISTT products</vt:lpstr>
      <vt:lpstr>Validation of ASSISTT products</vt:lpstr>
      <vt:lpstr>Validation Summary</vt:lpstr>
      <vt:lpstr>Provisional Maturity Assessment</vt:lpstr>
      <vt:lpstr>Provisional Validation</vt:lpstr>
      <vt:lpstr>Provisional Validation</vt:lpstr>
      <vt:lpstr>Path to Delta Review</vt:lpstr>
      <vt:lpstr>Issues</vt:lpstr>
      <vt:lpstr>Path to Delta Maturity</vt:lpstr>
      <vt:lpstr>Full Validation PLPTs</vt:lpstr>
      <vt:lpstr>Path to Delta Validation – Risks</vt:lpstr>
      <vt:lpstr>Summary &amp; Recommendations</vt:lpstr>
      <vt:lpstr>Summary</vt:lpstr>
      <vt:lpstr>Recommendation</vt:lpstr>
      <vt:lpstr>PowerPoint Presentation</vt:lpstr>
      <vt:lpstr>PRODUCT OVERVIEW</vt:lpstr>
      <vt:lpstr>Ice Age/thickness Products Background</vt:lpstr>
      <vt:lpstr>Mission Requirements</vt:lpstr>
      <vt:lpstr>Ice age/thickness processing flow </vt:lpstr>
      <vt:lpstr>Ice Age/Thickness Algorithm Overview</vt:lpstr>
      <vt:lpstr>GOES-16/17 Ice Age/Thickness Product  Algorithm Dependencies</vt:lpstr>
      <vt:lpstr>Product quality evaluation</vt:lpstr>
      <vt:lpstr>Top Level Summary of Product Quality</vt:lpstr>
      <vt:lpstr>PLPTs Under Review: Provisional</vt:lpstr>
      <vt:lpstr>Closed ADRs </vt:lpstr>
      <vt:lpstr>Open/Pending ADRs </vt:lpstr>
      <vt:lpstr>GOES-16/17 Data Used in this Review</vt:lpstr>
      <vt:lpstr>Visual Inspection</vt:lpstr>
      <vt:lpstr>Visual Inspection</vt:lpstr>
      <vt:lpstr>Visual Inspection</vt:lpstr>
      <vt:lpstr>Visual Inspection</vt:lpstr>
      <vt:lpstr>Visual Inspection</vt:lpstr>
      <vt:lpstr>PRODUCT VALIDATION</vt:lpstr>
      <vt:lpstr>Reference Data</vt:lpstr>
      <vt:lpstr>Validation Procedures</vt:lpstr>
      <vt:lpstr>Sea and Lake Ice Thickness Product Validation: NOAA-19 vs GOES-16 ABI</vt:lpstr>
      <vt:lpstr>Sea and Lake Ice Age Product Validation: NOAA-19 vs GOES-16 ABI</vt:lpstr>
      <vt:lpstr>Sea and Lake Ice Age Product Validation: NOAA-19 vs GOES-16 ABI</vt:lpstr>
      <vt:lpstr>Sea and Lake Ice Age Product Validation: NOAA-19 vs GOES-16 ABI</vt:lpstr>
      <vt:lpstr>Sea and Lake Ice Thickness Product Validation: CryoSat-2 vs GOES-16 ABI</vt:lpstr>
      <vt:lpstr>Sea and Lake Ice Thickness Product Validation: CryoSat-2 vs GOES-16 ABI</vt:lpstr>
      <vt:lpstr>Sea and Lake Ice Age Product Validation: CryoSat-2 vs GOES-16 ABI</vt:lpstr>
      <vt:lpstr>PowerPoint Presentation</vt:lpstr>
      <vt:lpstr>Additional Algorithm Verification: NOAA-20 vs CryoSat-2/SMOS</vt:lpstr>
      <vt:lpstr>Additional Algorithm Verification: NOAA-20 vs CryoSat-2/SMOS</vt:lpstr>
      <vt:lpstr>Additional Algorithm Verification: NOAA-20 vs IceBridge</vt:lpstr>
      <vt:lpstr>PowerPoint Presentation</vt:lpstr>
      <vt:lpstr>PowerPoint Presentation</vt:lpstr>
      <vt:lpstr>PowerPoint Presentation</vt:lpstr>
      <vt:lpstr>PowerPoint Presentation</vt:lpstr>
      <vt:lpstr>PowerPoint Presentation</vt:lpstr>
      <vt:lpstr>Provisional Maturity Assessment</vt:lpstr>
      <vt:lpstr>Provisional Validation</vt:lpstr>
      <vt:lpstr>Provisional Validation</vt:lpstr>
      <vt:lpstr>Path to Delta Review</vt:lpstr>
      <vt:lpstr>Issues</vt:lpstr>
      <vt:lpstr>Path to Delta Maturity</vt:lpstr>
      <vt:lpstr>Full Validation PLPTs</vt:lpstr>
      <vt:lpstr>Path to Delta Validation – Risks</vt:lpstr>
      <vt:lpstr>Summary &amp; Recommendations</vt:lpstr>
      <vt:lpstr>Summary</vt:lpstr>
      <vt:lpstr>Recommendation</vt:lpstr>
      <vt:lpstr>PowerPoint Presentation</vt:lpstr>
      <vt:lpstr>PRODUCT OVERVIEW</vt:lpstr>
      <vt:lpstr>Ice Motion Background</vt:lpstr>
      <vt:lpstr>Mission Requirements</vt:lpstr>
      <vt:lpstr>AIM processing flow </vt:lpstr>
      <vt:lpstr>AIM Algorithm Overview</vt:lpstr>
      <vt:lpstr>GOES-R AIM Product  Precedence Chain</vt:lpstr>
      <vt:lpstr>Product quality evaluation</vt:lpstr>
      <vt:lpstr>Top Level Summary of  Product Quality (AIM)</vt:lpstr>
      <vt:lpstr>PLPTs Under Review: Provisional</vt:lpstr>
      <vt:lpstr>Closed ADRs </vt:lpstr>
      <vt:lpstr>Open/Pending ADRs </vt:lpstr>
      <vt:lpstr>GOES-16/17 Data  Used in this Review</vt:lpstr>
      <vt:lpstr>Visual Inspection</vt:lpstr>
      <vt:lpstr>PRODUCT VALIDATION</vt:lpstr>
      <vt:lpstr>Reference Data</vt:lpstr>
      <vt:lpstr>Ice Drift Validation Data</vt:lpstr>
      <vt:lpstr>Comparison of AIM with OSI-SAF Data</vt:lpstr>
      <vt:lpstr>Validation Procedures</vt:lpstr>
      <vt:lpstr>Full Disk AIM Validation</vt:lpstr>
      <vt:lpstr>Full Disk AIM Validation</vt:lpstr>
      <vt:lpstr>Full Disk AIM Validation</vt:lpstr>
      <vt:lpstr>Full Disk AIM Validation</vt:lpstr>
      <vt:lpstr>Full Disk AIM Validation with Clustering</vt:lpstr>
      <vt:lpstr>PowerPoint Presentation</vt:lpstr>
      <vt:lpstr>Full Disk AIM Validation with Clustering</vt:lpstr>
      <vt:lpstr>Validation Summary</vt:lpstr>
      <vt:lpstr>Provisional Maturity Assessment</vt:lpstr>
      <vt:lpstr>Provisional Validation</vt:lpstr>
      <vt:lpstr>Provisional Validation</vt:lpstr>
      <vt:lpstr>Path to Delta Review</vt:lpstr>
      <vt:lpstr>Issues</vt:lpstr>
      <vt:lpstr>Path to Delta Maturity</vt:lpstr>
      <vt:lpstr>Full Validation PLPTs</vt:lpstr>
      <vt:lpstr>Path to Delta Validation – Risks</vt:lpstr>
      <vt:lpstr>Summary &amp; Recommendations</vt:lpstr>
      <vt:lpstr>Summary</vt:lpstr>
      <vt:lpstr>Recommendation</vt:lpstr>
      <vt:lpstr>Summary &amp; Recommendations for all products</vt:lpstr>
      <vt:lpstr>Users – All Products</vt:lpstr>
      <vt:lpstr>Overall Summary and  Recommendations</vt:lpstr>
      <vt:lpstr>Backup Slides</vt:lpstr>
      <vt:lpstr>PowerPoint Presentation</vt:lpstr>
      <vt:lpstr>PowerPoint Presentation</vt:lpstr>
      <vt:lpstr>Definitions of Metrics for Quantitative Comparisons</vt:lpstr>
      <vt:lpstr>Risks to Reaching Provisional</vt:lpstr>
      <vt:lpstr>High FPM Temperature Period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Jaime Daniels</dc:creator>
  <cp:lastModifiedBy>Jeff Key</cp:lastModifiedBy>
  <cp:revision>988</cp:revision>
  <dcterms:modified xsi:type="dcterms:W3CDTF">2021-01-21T20:39:49Z</dcterms:modified>
</cp:coreProperties>
</file>