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1" r:id="rId1"/>
    <p:sldMasterId id="2147483692" r:id="rId2"/>
    <p:sldMasterId id="2147483693" r:id="rId3"/>
    <p:sldMasterId id="2147483694" r:id="rId4"/>
  </p:sldMasterIdLst>
  <p:notesMasterIdLst>
    <p:notesMasterId r:id="rId61"/>
  </p:notesMasterIdLst>
  <p:sldIdLst>
    <p:sldId id="256" r:id="rId5"/>
    <p:sldId id="257" r:id="rId6"/>
    <p:sldId id="317" r:id="rId7"/>
    <p:sldId id="261" r:id="rId8"/>
    <p:sldId id="318" r:id="rId9"/>
    <p:sldId id="319" r:id="rId10"/>
    <p:sldId id="262" r:id="rId11"/>
    <p:sldId id="265" r:id="rId12"/>
    <p:sldId id="264" r:id="rId13"/>
    <p:sldId id="320" r:id="rId14"/>
    <p:sldId id="274" r:id="rId15"/>
    <p:sldId id="365" r:id="rId16"/>
    <p:sldId id="366" r:id="rId17"/>
    <p:sldId id="363" r:id="rId18"/>
    <p:sldId id="328" r:id="rId19"/>
    <p:sldId id="279" r:id="rId20"/>
    <p:sldId id="284" r:id="rId21"/>
    <p:sldId id="285" r:id="rId22"/>
    <p:sldId id="288" r:id="rId23"/>
    <p:sldId id="380" r:id="rId24"/>
    <p:sldId id="385" r:id="rId25"/>
    <p:sldId id="296" r:id="rId26"/>
    <p:sldId id="367" r:id="rId27"/>
    <p:sldId id="368" r:id="rId28"/>
    <p:sldId id="370" r:id="rId29"/>
    <p:sldId id="369" r:id="rId30"/>
    <p:sldId id="371" r:id="rId31"/>
    <p:sldId id="378" r:id="rId32"/>
    <p:sldId id="372" r:id="rId33"/>
    <p:sldId id="329" r:id="rId34"/>
    <p:sldId id="331" r:id="rId35"/>
    <p:sldId id="332" r:id="rId36"/>
    <p:sldId id="381" r:id="rId37"/>
    <p:sldId id="333" r:id="rId38"/>
    <p:sldId id="336" r:id="rId39"/>
    <p:sldId id="335" r:id="rId40"/>
    <p:sldId id="359" r:id="rId41"/>
    <p:sldId id="358" r:id="rId42"/>
    <p:sldId id="338" r:id="rId43"/>
    <p:sldId id="383" r:id="rId44"/>
    <p:sldId id="341" r:id="rId45"/>
    <p:sldId id="374" r:id="rId46"/>
    <p:sldId id="342" r:id="rId47"/>
    <p:sldId id="343" r:id="rId48"/>
    <p:sldId id="344" r:id="rId49"/>
    <p:sldId id="382" r:id="rId50"/>
    <p:sldId id="340" r:id="rId51"/>
    <p:sldId id="375" r:id="rId52"/>
    <p:sldId id="376" r:id="rId53"/>
    <p:sldId id="377" r:id="rId54"/>
    <p:sldId id="379" r:id="rId55"/>
    <p:sldId id="384" r:id="rId56"/>
    <p:sldId id="350" r:id="rId57"/>
    <p:sldId id="351" r:id="rId58"/>
    <p:sldId id="353" r:id="rId59"/>
    <p:sldId id="339" r:id="rId6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A63322-7E5B-4D1B-B668-69D242D6E390}">
  <a:tblStyle styleId="{CAA63322-7E5B-4D1B-B668-69D242D6E390}"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F4200B79-B378-4B14-97CF-557E001DA420}" styleName="Table_1">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B752ABB5-B025-4C03-9290-C473FD7211B2}"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Style>
        <a:tcBdr/>
        <a:fill>
          <a:solidFill>
            <a:srgbClr val="CFD7E7"/>
          </a:solidFill>
        </a:fill>
      </a:tcStyle>
    </a:band1H>
    <a:band1V>
      <a:tcStyle>
        <a:tcBdr/>
        <a:fill>
          <a:solidFill>
            <a:srgbClr val="CFD7E7"/>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C266B250-DB19-4638-ABC6-526EA13891E2}" styleName="Table_3"/>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332" autoAdjust="0"/>
  </p:normalViewPr>
  <p:slideViewPr>
    <p:cSldViewPr snapToGrid="0" snapToObjects="1">
      <p:cViewPr varScale="1">
        <p:scale>
          <a:sx n="86" d="100"/>
          <a:sy n="86" d="100"/>
        </p:scale>
        <p:origin x="136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3938925"/>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10" name="Shape 31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4" name="Shape 52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Mode 3 = 15 minutes</a:t>
            </a:r>
            <a:endParaRPr sz="1200" b="0" i="0" u="none" strike="noStrike" cap="none" dirty="0">
              <a:solidFill>
                <a:schemeClr val="dk1"/>
              </a:solidFill>
              <a:latin typeface="Calibri"/>
              <a:ea typeface="Calibri"/>
              <a:cs typeface="Calibri"/>
              <a:sym typeface="Calibri"/>
            </a:endParaRPr>
          </a:p>
        </p:txBody>
      </p:sp>
      <p:sp>
        <p:nvSpPr>
          <p:cNvPr id="525" name="Shape 52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4" name="Shape 52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25" name="Shape 52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a:t>Shows the fraction of GOES-</a:t>
            </a:r>
            <a:r>
              <a:rPr lang="en-US" dirty="0" smtClean="0"/>
              <a:t>17 </a:t>
            </a:r>
            <a:r>
              <a:rPr lang="en-US" dirty="0"/>
              <a:t>pixels for each cloud phase.   Pretty stable performance as expected.  </a:t>
            </a:r>
          </a:p>
        </p:txBody>
      </p:sp>
      <p:sp>
        <p:nvSpPr>
          <p:cNvPr id="375" name="Shape 37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12</a:t>
            </a:fld>
            <a:endParaRPr lang="en-US"/>
          </a:p>
        </p:txBody>
      </p:sp>
    </p:spTree>
    <p:extLst>
      <p:ext uri="{BB962C8B-B14F-4D97-AF65-F5344CB8AC3E}">
        <p14:creationId xmlns:p14="http://schemas.microsoft.com/office/powerpoint/2010/main" val="654718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Missing</a:t>
            </a:r>
            <a:r>
              <a:rPr lang="en-US" baseline="0" dirty="0" smtClean="0"/>
              <a:t> or bad L1 data from channels not used to make these RGBs impacts the phase product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7868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lang="en-US" dirty="0"/>
          </a:p>
        </p:txBody>
      </p:sp>
      <p:sp>
        <p:nvSpPr>
          <p:cNvPr id="375" name="Shape 37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14</a:t>
            </a:fld>
            <a:endParaRPr lang="en-US"/>
          </a:p>
        </p:txBody>
      </p:sp>
    </p:spTree>
    <p:extLst>
      <p:ext uri="{BB962C8B-B14F-4D97-AF65-F5344CB8AC3E}">
        <p14:creationId xmlns:p14="http://schemas.microsoft.com/office/powerpoint/2010/main" val="654718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1" name="Shape 39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7" name="Shape 587"/>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88" name="Shape 588"/>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Shape 6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41" name="Shape 641"/>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42" name="Shape 642"/>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Shape 64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48" name="Shape 648"/>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49" name="Shape 649"/>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682" name="Shape 68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8" name="Shape 31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19" name="Shape 319"/>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682" name="Shape 68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Shape 77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75" name="Shape 77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76" name="Shape 77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Shape 7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95" name="Shape 795"/>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96" name="Shape 796"/>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Shape 6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41" name="Shape 641"/>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42" name="Shape 642"/>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Shape 64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48" name="Shape 648"/>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49" name="Shape 649"/>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Shape 64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48" name="Shape 648"/>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49" name="Shape 649"/>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2" name="Shape 632"/>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33" name="Shape 63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2" name="Shape 632"/>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633" name="Shape 63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2" name="Shape 632"/>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633" name="Shape 63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Shape 7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95" name="Shape 795"/>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96" name="Shape 796"/>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0834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Shape 6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41" name="Shape 641"/>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42" name="Shape 642"/>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30</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Shape 1416"/>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17" name="Shape 141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5410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Shape 1423"/>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24" name="Shape 14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3094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Shape 1430"/>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31" name="Shape 14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0984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5863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09614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Shape 7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95" name="Shape 795"/>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96" name="Shape 796"/>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40</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Shape 942"/>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43" name="Shape 9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8767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Shape 9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8" name="Shape 92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No impact on the product.</a:t>
            </a:r>
            <a:endParaRPr/>
          </a:p>
        </p:txBody>
      </p:sp>
      <p:sp>
        <p:nvSpPr>
          <p:cNvPr id="929" name="Shape 92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42</a:t>
            </a:fld>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348161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Shape 949"/>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50" name="Shape 9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0981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1" name="Shape 351"/>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52" name="Shape 352"/>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Shape 956"/>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57" name="Shape 9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77587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Shape 963"/>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64" name="Shape 9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60019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Shape 6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41" name="Shape 641"/>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42" name="Shape 642"/>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46</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Shape 9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8" name="Shape 92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No impact on the product.</a:t>
            </a:r>
            <a:endParaRPr/>
          </a:p>
        </p:txBody>
      </p:sp>
      <p:sp>
        <p:nvSpPr>
          <p:cNvPr id="929" name="Shape 92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47</a:t>
            </a:fld>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348161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Shape 9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8" name="Shape 92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No impact on the product.</a:t>
            </a:r>
            <a:endParaRPr/>
          </a:p>
        </p:txBody>
      </p:sp>
      <p:sp>
        <p:nvSpPr>
          <p:cNvPr id="929" name="Shape 92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48</a:t>
            </a:fld>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348161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Shape 9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8" name="Shape 92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No impact on the product.</a:t>
            </a:r>
            <a:endParaRPr/>
          </a:p>
        </p:txBody>
      </p:sp>
      <p:sp>
        <p:nvSpPr>
          <p:cNvPr id="929" name="Shape 92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49</a:t>
            </a:fld>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348161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Shape 9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8" name="Shape 92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No impact on the product.</a:t>
            </a:r>
            <a:endParaRPr/>
          </a:p>
        </p:txBody>
      </p:sp>
      <p:sp>
        <p:nvSpPr>
          <p:cNvPr id="929" name="Shape 92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50</a:t>
            </a:fld>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34816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Shape 9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8" name="Shape 92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No impact on the product.</a:t>
            </a:r>
            <a:endParaRPr/>
          </a:p>
        </p:txBody>
      </p:sp>
      <p:sp>
        <p:nvSpPr>
          <p:cNvPr id="929" name="Shape 92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51</a:t>
            </a:fld>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348161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Shape 7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95" name="Shape 795"/>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796" name="Shape 796"/>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52</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Shape 1010"/>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11" name="Shape 101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6383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2" name="Shape 342"/>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43" name="Shape 34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35535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Shape 101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18" name="Shape 10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926359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Shape 10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2" name="Shape 103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33" name="Shape 103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55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27023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0" name="Shape 35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dirty="0"/>
          </a:p>
        </p:txBody>
      </p:sp>
      <p:sp>
        <p:nvSpPr>
          <p:cNvPr id="351" name="Shape 35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43660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9" name="Shape 35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165100" marR="0" lvl="0" indent="0" algn="l" rtl="0">
              <a:spcBef>
                <a:spcPts val="0"/>
              </a:spcBef>
              <a:spcAft>
                <a:spcPts val="0"/>
              </a:spcAft>
              <a:buClr>
                <a:srgbClr val="000000"/>
              </a:buClr>
              <a:buSzPct val="100000"/>
              <a:buFont typeface="Arial"/>
              <a:buNone/>
            </a:pPr>
            <a:endParaRPr lang="en-US" sz="1000" b="0" i="0" u="none" strike="noStrike" cap="none" dirty="0">
              <a:solidFill>
                <a:srgbClr val="000000"/>
              </a:solidFill>
              <a:latin typeface="Arial"/>
              <a:ea typeface="Arial"/>
              <a:cs typeface="Arial"/>
              <a:sym typeface="Arial"/>
            </a:endParaRPr>
          </a:p>
          <a:p>
            <a:pPr marL="457200" marR="0" lvl="0" indent="-292100" algn="l" rtl="0">
              <a:spcBef>
                <a:spcPts val="0"/>
              </a:spcBef>
              <a:spcAft>
                <a:spcPts val="0"/>
              </a:spcAft>
              <a:buClr>
                <a:srgbClr val="000000"/>
              </a:buClr>
              <a:buSzPct val="100000"/>
              <a:buFont typeface="Arial"/>
              <a:buChar char="●"/>
            </a:pPr>
            <a:r>
              <a:rPr lang="en-US" sz="1000" b="0" i="0" u="none" strike="noStrike" cap="none" dirty="0">
                <a:solidFill>
                  <a:srgbClr val="000000"/>
                </a:solidFill>
                <a:latin typeface="Arial"/>
                <a:ea typeface="Arial"/>
                <a:cs typeface="Arial"/>
                <a:sym typeface="Arial"/>
              </a:rPr>
              <a:t>MESO images that are in-sync with CALIPSO are rare.</a:t>
            </a:r>
          </a:p>
          <a:p>
            <a:pPr marL="457200" marR="0" lvl="0" indent="-292100" algn="l" rtl="0">
              <a:spcBef>
                <a:spcPts val="0"/>
              </a:spcBef>
              <a:spcAft>
                <a:spcPts val="0"/>
              </a:spcAft>
              <a:buClr>
                <a:srgbClr val="000000"/>
              </a:buClr>
              <a:buSzPct val="100000"/>
              <a:buFont typeface="Arial"/>
              <a:buChar char="●"/>
            </a:pPr>
            <a:r>
              <a:rPr lang="en-US" sz="1000" b="0" i="0" u="none" strike="noStrike" cap="none" dirty="0">
                <a:solidFill>
                  <a:srgbClr val="000000"/>
                </a:solidFill>
                <a:latin typeface="Arial"/>
                <a:ea typeface="Arial"/>
                <a:cs typeface="Arial"/>
                <a:sym typeface="Arial"/>
              </a:rPr>
              <a:t>MESO domains over ocean were not found.</a:t>
            </a:r>
          </a:p>
          <a:p>
            <a:pPr marL="457200" marR="0" lvl="0" indent="-292100" algn="l" rtl="0">
              <a:spcBef>
                <a:spcPts val="0"/>
              </a:spcBef>
              <a:buClr>
                <a:srgbClr val="000000"/>
              </a:buClr>
              <a:buSzPct val="100000"/>
              <a:buFont typeface="Arial"/>
              <a:buChar char="●"/>
            </a:pPr>
            <a:r>
              <a:rPr lang="en-US" sz="1000" b="0" i="0" u="none" strike="noStrike" cap="none" dirty="0">
                <a:solidFill>
                  <a:srgbClr val="000000"/>
                </a:solidFill>
                <a:latin typeface="Arial"/>
                <a:ea typeface="Arial"/>
                <a:cs typeface="Arial"/>
                <a:sym typeface="Arial"/>
              </a:rPr>
              <a:t>No reason to repeat CALIPSO FD analysis on CONUS.</a:t>
            </a:r>
          </a:p>
        </p:txBody>
      </p:sp>
      <p:sp>
        <p:nvSpPr>
          <p:cNvPr id="360" name="Shape 36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1" name="Shape 39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7" name="Shape 377"/>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78" name="Shape 378"/>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Main Title Slide">
    <p:bg>
      <p:bgPr>
        <a:blipFill rotWithShape="1">
          <a:blip r:embed="rId2">
            <a:alphaModFix/>
          </a:blip>
          <a:stretch>
            <a:fillRect/>
          </a:stretch>
        </a:blipFill>
        <a:effectLst/>
      </p:bgPr>
    </p:bg>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8949" y="-386487"/>
            <a:ext cx="4526100" cy="82296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49" y="2171687"/>
            <a:ext cx="5851500"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50" y="190487"/>
            <a:ext cx="5851500" cy="60197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Calibri"/>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00" name="Shape 10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01" name="Shape 10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5464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94" name="Shape 94"/>
          <p:cNvSpPr txBox="1">
            <a:spLocks noGrp="1"/>
          </p:cNvSpPr>
          <p:nvPr>
            <p:ph type="body" idx="1"/>
          </p:nvPr>
        </p:nvSpPr>
        <p:spPr>
          <a:xfrm>
            <a:off x="457200" y="1465262"/>
            <a:ext cx="8229600" cy="452596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Calibri"/>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00" name="Shape 10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01" name="Shape 10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04"/>
        <p:cNvGrpSpPr/>
        <p:nvPr/>
      </p:nvGrpSpPr>
      <p:grpSpPr>
        <a:xfrm>
          <a:off x="0" y="0"/>
          <a:ext cx="0" cy="0"/>
          <a:chOff x="0" y="0"/>
          <a:chExt cx="0" cy="0"/>
        </a:xfrm>
      </p:grpSpPr>
      <p:sp>
        <p:nvSpPr>
          <p:cNvPr id="105" name="Shape 10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8"/>
        <p:cNvGrpSpPr/>
        <p:nvPr/>
      </p:nvGrpSpPr>
      <p:grpSpPr>
        <a:xfrm>
          <a:off x="0" y="0"/>
          <a:ext cx="0" cy="0"/>
          <a:chOff x="0" y="0"/>
          <a:chExt cx="0" cy="0"/>
        </a:xfrm>
      </p:grpSpPr>
      <p:sp>
        <p:nvSpPr>
          <p:cNvPr id="109" name="Shape 109"/>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10" name="Shape 110"/>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11" name="Shape 11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16" name="Shape 116"/>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body" idx="2"/>
          </p:nvPr>
        </p:nvSpPr>
        <p:spPr>
          <a:xfrm>
            <a:off x="4648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3" name="Shape 12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body" idx="3"/>
          </p:nvPr>
        </p:nvSpPr>
        <p:spPr>
          <a:xfrm>
            <a:off x="4645025" y="1535112"/>
            <a:ext cx="4041773"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body" idx="4"/>
          </p:nvPr>
        </p:nvSpPr>
        <p:spPr>
          <a:xfrm>
            <a:off x="4645025" y="2174875"/>
            <a:ext cx="4041773"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7" name="Shape 127"/>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9" name="Shape 129"/>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32" name="Shape 13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3" name="Shape 13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4" name="Shape 13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465262"/>
            <a:ext cx="8229600" cy="45261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37" name="Shape 137"/>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44" name="Shape 144"/>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51" name="Shape 151"/>
          <p:cNvSpPr txBox="1">
            <a:spLocks noGrp="1"/>
          </p:cNvSpPr>
          <p:nvPr>
            <p:ph type="body" idx="1"/>
          </p:nvPr>
        </p:nvSpPr>
        <p:spPr>
          <a:xfrm rot="5400000">
            <a:off x="2309017" y="-386556"/>
            <a:ext cx="4525960" cy="82296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Shape 15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3" name="Shape 15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4" name="Shape 15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57" name="Shape 157"/>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9" name="Shape 15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0" name="Shape 16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2pPr>
            <a:lvl3pPr marR="0" lvl="2"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3pPr>
            <a:lvl4pPr marR="0" lvl="3"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4pPr>
            <a:lvl5pPr marR="0" lvl="4"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5pPr>
            <a:lvl6pPr marR="0" lvl="5"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6pPr>
            <a:lvl7pPr marR="0" lvl="6"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7pPr>
            <a:lvl8pPr marR="0" lvl="7"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8pPr>
            <a:lvl9pPr marR="0" lvl="8"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9pPr>
          </a:lstStyle>
          <a:p>
            <a:endParaRPr/>
          </a:p>
        </p:txBody>
      </p:sp>
      <p:sp>
        <p:nvSpPr>
          <p:cNvPr id="127" name="Shape 127"/>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rtl="0">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28" name="Shape 128"/>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4050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76" name="Shape 176"/>
          <p:cNvSpPr txBox="1">
            <a:spLocks noGrp="1"/>
          </p:cNvSpPr>
          <p:nvPr>
            <p:ph type="body" idx="1"/>
          </p:nvPr>
        </p:nvSpPr>
        <p:spPr>
          <a:xfrm>
            <a:off x="457200" y="1465262"/>
            <a:ext cx="8229600" cy="4525959"/>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7" name="Shape 177"/>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2" name="Shape 182"/>
          <p:cNvSpPr txBox="1">
            <a:spLocks noGrp="1"/>
          </p:cNvSpPr>
          <p:nvPr>
            <p:ph type="body" idx="1"/>
          </p:nvPr>
        </p:nvSpPr>
        <p:spPr>
          <a:xfrm>
            <a:off x="457200" y="1600200"/>
            <a:ext cx="4038597" cy="4525963"/>
          </a:xfrm>
          <a:prstGeom prst="rect">
            <a:avLst/>
          </a:prstGeom>
          <a:noFill/>
          <a:ln>
            <a:noFill/>
          </a:ln>
        </p:spPr>
        <p:txBody>
          <a:bodyPr lIns="91425" tIns="91425" rIns="91425" bIns="91425" anchor="t" anchorCtr="0"/>
          <a:lstStyle>
            <a:lvl1pPr marL="342900" marR="0" lvl="0" indent="1905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714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body" idx="2"/>
          </p:nvPr>
        </p:nvSpPr>
        <p:spPr>
          <a:xfrm>
            <a:off x="4648200" y="1600200"/>
            <a:ext cx="4038597" cy="4525963"/>
          </a:xfrm>
          <a:prstGeom prst="rect">
            <a:avLst/>
          </a:prstGeom>
          <a:noFill/>
          <a:ln>
            <a:noFill/>
          </a:ln>
        </p:spPr>
        <p:txBody>
          <a:bodyPr lIns="91425" tIns="91425" rIns="91425" bIns="91425" anchor="t" anchorCtr="0"/>
          <a:lstStyle>
            <a:lvl1pPr marL="342900" marR="0" lvl="0" indent="1905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714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4" name="Shape 184"/>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5" name="Shape 18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6" name="Shape 186"/>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9" name="Shape 189"/>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0" name="Shape 190"/>
          <p:cNvSpPr txBox="1">
            <a:spLocks noGrp="1"/>
          </p:cNvSpPr>
          <p:nvPr>
            <p:ph type="body" idx="2"/>
          </p:nvPr>
        </p:nvSpPr>
        <p:spPr>
          <a:xfrm>
            <a:off x="457200" y="2174875"/>
            <a:ext cx="4040187" cy="3951285"/>
          </a:xfrm>
          <a:prstGeom prst="rect">
            <a:avLst/>
          </a:prstGeom>
          <a:noFill/>
          <a:ln>
            <a:noFill/>
          </a:ln>
        </p:spPr>
        <p:txBody>
          <a:bodyPr lIns="91425" tIns="91425" rIns="91425" bIns="91425" anchor="t" anchorCtr="0"/>
          <a:lstStyle>
            <a:lvl1pPr marL="342900" marR="0" lvl="0" indent="1143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952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91" name="Shape 191"/>
          <p:cNvSpPr txBox="1">
            <a:spLocks noGrp="1"/>
          </p:cNvSpPr>
          <p:nvPr>
            <p:ph type="body" idx="3"/>
          </p:nvPr>
        </p:nvSpPr>
        <p:spPr>
          <a:xfrm>
            <a:off x="4645025" y="1535112"/>
            <a:ext cx="4041772"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2" name="Shape 192"/>
          <p:cNvSpPr txBox="1">
            <a:spLocks noGrp="1"/>
          </p:cNvSpPr>
          <p:nvPr>
            <p:ph type="body" idx="4"/>
          </p:nvPr>
        </p:nvSpPr>
        <p:spPr>
          <a:xfrm>
            <a:off x="4645025" y="2174875"/>
            <a:ext cx="4041772" cy="3951285"/>
          </a:xfrm>
          <a:prstGeom prst="rect">
            <a:avLst/>
          </a:prstGeom>
          <a:noFill/>
          <a:ln>
            <a:noFill/>
          </a:ln>
        </p:spPr>
        <p:txBody>
          <a:bodyPr lIns="91425" tIns="91425" rIns="91425" bIns="91425" anchor="t" anchorCtr="0"/>
          <a:lstStyle>
            <a:lvl1pPr marL="342900" marR="0" lvl="0" indent="1143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952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93" name="Shape 193"/>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4" name="Shape 19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5" name="Shape 195"/>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98" name="Shape 19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9" name="Shape 19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0" name="Shape 20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01"/>
        <p:cNvGrpSpPr/>
        <p:nvPr/>
      </p:nvGrpSpPr>
      <p:grpSpPr>
        <a:xfrm>
          <a:off x="0" y="0"/>
          <a:ext cx="0" cy="0"/>
          <a:chOff x="0" y="0"/>
          <a:chExt cx="0" cy="0"/>
        </a:xfrm>
      </p:grpSpPr>
      <p:sp>
        <p:nvSpPr>
          <p:cNvPr id="202" name="Shape 20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3" name="Shape 20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4" name="Shape 20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07" name="Shape 207"/>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8" name="Shape 208"/>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09" name="Shape 20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0" name="Shape 21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1" name="Shape 21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14" name="Shape 214"/>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5" name="Shape 215"/>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16" name="Shape 216"/>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7" name="Shape 21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8" name="Shape 218"/>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21" name="Shape 221"/>
          <p:cNvSpPr txBox="1">
            <a:spLocks noGrp="1"/>
          </p:cNvSpPr>
          <p:nvPr>
            <p:ph type="body" idx="1"/>
          </p:nvPr>
        </p:nvSpPr>
        <p:spPr>
          <a:xfrm rot="5400000">
            <a:off x="2309016" y="-386556"/>
            <a:ext cx="4525959" cy="8229600"/>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2" name="Shape 22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3" name="Shape 22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4" name="Shape 22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rot="5400000">
            <a:off x="4732335" y="2171700"/>
            <a:ext cx="5851525"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27" name="Shape 227"/>
          <p:cNvSpPr txBox="1">
            <a:spLocks noGrp="1"/>
          </p:cNvSpPr>
          <p:nvPr>
            <p:ph type="body" idx="1"/>
          </p:nvPr>
        </p:nvSpPr>
        <p:spPr>
          <a:xfrm rot="5400000">
            <a:off x="541335" y="190499"/>
            <a:ext cx="5851525" cy="6019798"/>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8" name="Shape 22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9" name="Shape 22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0" name="Shape 23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4"/>
        <p:cNvGrpSpPr/>
        <p:nvPr/>
      </p:nvGrpSpPr>
      <p:grpSpPr>
        <a:xfrm>
          <a:off x="0" y="0"/>
          <a:ext cx="0" cy="0"/>
          <a:chOff x="0" y="0"/>
          <a:chExt cx="0" cy="0"/>
        </a:xfrm>
      </p:grpSpPr>
      <p:sp>
        <p:nvSpPr>
          <p:cNvPr id="245" name="Shape 245"/>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46" name="Shape 24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47" name="Shape 247"/>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8" name="Shape 2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9" name="Shape 249"/>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Calibri"/>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52" name="Shape 252"/>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53" name="Shape 253"/>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4" name="Shape 25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5" name="Shape 255"/>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58" name="Shape 258"/>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9" name="Shape 259"/>
          <p:cNvSpPr txBox="1">
            <a:spLocks noGrp="1"/>
          </p:cNvSpPr>
          <p:nvPr>
            <p:ph type="body" idx="2"/>
          </p:nvPr>
        </p:nvSpPr>
        <p:spPr>
          <a:xfrm>
            <a:off x="4648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0" name="Shape 260"/>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1" name="Shape 26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2" name="Shape 262"/>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65" name="Shape 265"/>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66" name="Shape 266"/>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67" name="Shape 267"/>
          <p:cNvSpPr txBox="1">
            <a:spLocks noGrp="1"/>
          </p:cNvSpPr>
          <p:nvPr>
            <p:ph type="body" idx="3"/>
          </p:nvPr>
        </p:nvSpPr>
        <p:spPr>
          <a:xfrm>
            <a:off x="4645025" y="1535112"/>
            <a:ext cx="4041773"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68" name="Shape 268"/>
          <p:cNvSpPr txBox="1">
            <a:spLocks noGrp="1"/>
          </p:cNvSpPr>
          <p:nvPr>
            <p:ph type="body" idx="4"/>
          </p:nvPr>
        </p:nvSpPr>
        <p:spPr>
          <a:xfrm>
            <a:off x="4645025" y="2174875"/>
            <a:ext cx="4041773"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69" name="Shape 26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0" name="Shape 2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1" name="Shape 27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74" name="Shape 274"/>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5" name="Shape 27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6" name="Shape 276"/>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7"/>
        <p:cNvGrpSpPr/>
        <p:nvPr/>
      </p:nvGrpSpPr>
      <p:grpSpPr>
        <a:xfrm>
          <a:off x="0" y="0"/>
          <a:ext cx="0" cy="0"/>
          <a:chOff x="0" y="0"/>
          <a:chExt cx="0" cy="0"/>
        </a:xfrm>
      </p:grpSpPr>
      <p:sp>
        <p:nvSpPr>
          <p:cNvPr id="278" name="Shape 27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9" name="Shape 27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0" name="Shape 28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Slide 1">
    <p:spTree>
      <p:nvGrpSpPr>
        <p:cNvPr id="1" name="Shape 33"/>
        <p:cNvGrpSpPr/>
        <p:nvPr/>
      </p:nvGrpSpPr>
      <p:grpSpPr>
        <a:xfrm>
          <a:off x="0" y="0"/>
          <a:ext cx="0" cy="0"/>
          <a:chOff x="0" y="0"/>
          <a:chExt cx="0" cy="0"/>
        </a:xfrm>
      </p:grpSpPr>
      <p:sp>
        <p:nvSpPr>
          <p:cNvPr id="34" name="Shape 34"/>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5" name="Shape 35"/>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6" name="Shape 36"/>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83" name="Shape 283"/>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4" name="Shape 284"/>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85" name="Shape 28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6" name="Shape 28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7" name="Shape 28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90" name="Shape 290"/>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1" name="Shape 291"/>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92" name="Shape 29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3" name="Shape 29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4" name="Shape 29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97" name="Shape 297"/>
          <p:cNvSpPr txBox="1">
            <a:spLocks noGrp="1"/>
          </p:cNvSpPr>
          <p:nvPr>
            <p:ph type="body" idx="1"/>
          </p:nvPr>
        </p:nvSpPr>
        <p:spPr>
          <a:xfrm rot="5400000">
            <a:off x="2309017" y="-386556"/>
            <a:ext cx="4525960" cy="82296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8" name="Shape 29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9" name="Shape 29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0" name="Shape 30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03" name="Shape 303"/>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4" name="Shape 304"/>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5" name="Shape 30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6" name="Shape 306"/>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1" name="Shape 41"/>
          <p:cNvSpPr txBox="1">
            <a:spLocks noGrp="1"/>
          </p:cNvSpPr>
          <p:nvPr>
            <p:ph type="body" idx="1"/>
          </p:nvPr>
        </p:nvSpPr>
        <p:spPr>
          <a:xfrm>
            <a:off x="457200" y="1600200"/>
            <a:ext cx="4038599" cy="45261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648200" y="1600200"/>
            <a:ext cx="4038599" cy="45261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8" name="Shape 48"/>
          <p:cNvSpPr txBox="1">
            <a:spLocks noGrp="1"/>
          </p:cNvSpPr>
          <p:nvPr>
            <p:ph type="body" idx="1"/>
          </p:nvPr>
        </p:nvSpPr>
        <p:spPr>
          <a:xfrm>
            <a:off x="457200" y="1535112"/>
            <a:ext cx="4040099" cy="639898"/>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2"/>
          </p:nvPr>
        </p:nvSpPr>
        <p:spPr>
          <a:xfrm>
            <a:off x="457200" y="2174875"/>
            <a:ext cx="4040099" cy="3951300"/>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3"/>
          </p:nvPr>
        </p:nvSpPr>
        <p:spPr>
          <a:xfrm>
            <a:off x="4645025" y="1535112"/>
            <a:ext cx="4041900" cy="639898"/>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4"/>
          </p:nvPr>
        </p:nvSpPr>
        <p:spPr>
          <a:xfrm>
            <a:off x="4645025" y="2174875"/>
            <a:ext cx="4041900" cy="3951300"/>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5"/>
        <p:cNvGrpSpPr/>
        <p:nvPr/>
      </p:nvGrpSpPr>
      <p:grpSpPr>
        <a:xfrm>
          <a:off x="0" y="0"/>
          <a:ext cx="0" cy="0"/>
          <a:chOff x="0" y="0"/>
          <a:chExt cx="0" cy="0"/>
        </a:xfrm>
      </p:grpSpPr>
      <p:sp>
        <p:nvSpPr>
          <p:cNvPr id="56" name="Shape 56"/>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3050"/>
            <a:ext cx="3008399" cy="11619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0" y="273050"/>
            <a:ext cx="5111699" cy="58529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0" y="1435100"/>
            <a:ext cx="3008399" cy="469109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88" y="4800600"/>
            <a:ext cx="5486399" cy="5666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88" y="5367337"/>
            <a:ext cx="5486399" cy="80489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2.jpg"/><Relationship Id="rId5" Type="http://schemas.openxmlformats.org/officeDocument/2006/relationships/slideLayout" Target="../slideLayouts/slideLayout29.xml"/><Relationship Id="rId10"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2.jp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stretch>
            <a:fillRect/>
          </a:stretch>
        </a:blip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5">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2"/>
            <a:ext cx="8229600" cy="45261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9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pic>
        <p:nvPicPr>
          <p:cNvPr id="86" name="Shape 86" descr="Mandt_SOO-DOH-Presentation_NO-TEXT_5.jpg"/>
          <p:cNvPicPr preferRelativeResize="0"/>
          <p:nvPr/>
        </p:nvPicPr>
        <p:blipFill rotWithShape="1">
          <a:blip r:embed="rId14">
            <a:alphaModFix/>
          </a:blip>
          <a:srcRect/>
          <a:stretch/>
        </p:blipFill>
        <p:spPr>
          <a:xfrm>
            <a:off x="0" y="0"/>
            <a:ext cx="9144000" cy="6858000"/>
          </a:xfrm>
          <a:prstGeom prst="rect">
            <a:avLst/>
          </a:prstGeom>
          <a:noFill/>
          <a:ln>
            <a:noFill/>
          </a:ln>
        </p:spPr>
      </p:pic>
      <p:sp>
        <p:nvSpPr>
          <p:cNvPr id="87" name="Shape 87"/>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88" name="Shape 88"/>
          <p:cNvSpPr txBox="1">
            <a:spLocks noGrp="1"/>
          </p:cNvSpPr>
          <p:nvPr>
            <p:ph type="body" idx="1"/>
          </p:nvPr>
        </p:nvSpPr>
        <p:spPr>
          <a:xfrm>
            <a:off x="457200" y="1465262"/>
            <a:ext cx="8229600" cy="452596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96"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pic>
        <p:nvPicPr>
          <p:cNvPr id="162" name="Shape 162" descr="Mandt_SOO-DOH-Presentation_NO-TEXT_5.jpg"/>
          <p:cNvPicPr preferRelativeResize="0"/>
          <p:nvPr/>
        </p:nvPicPr>
        <p:blipFill rotWithShape="1">
          <a:blip r:embed="rId11">
            <a:alphaModFix/>
          </a:blip>
          <a:srcRect/>
          <a:stretch/>
        </p:blipFill>
        <p:spPr>
          <a:xfrm>
            <a:off x="0" y="0"/>
            <a:ext cx="9144000" cy="6858000"/>
          </a:xfrm>
          <a:prstGeom prst="rect">
            <a:avLst/>
          </a:prstGeom>
          <a:noFill/>
          <a:ln>
            <a:noFill/>
          </a:ln>
        </p:spPr>
      </p:pic>
      <p:sp>
        <p:nvSpPr>
          <p:cNvPr id="163" name="Shape 16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64" name="Shape 164"/>
          <p:cNvSpPr txBox="1">
            <a:spLocks noGrp="1"/>
          </p:cNvSpPr>
          <p:nvPr>
            <p:ph type="body" idx="1"/>
          </p:nvPr>
        </p:nvSpPr>
        <p:spPr>
          <a:xfrm>
            <a:off x="457200" y="1465262"/>
            <a:ext cx="8229600" cy="4525959"/>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7" name="Shape 16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1"/>
        <p:cNvGrpSpPr/>
        <p:nvPr/>
      </p:nvGrpSpPr>
      <p:grpSpPr>
        <a:xfrm>
          <a:off x="0" y="0"/>
          <a:ext cx="0" cy="0"/>
          <a:chOff x="0" y="0"/>
          <a:chExt cx="0" cy="0"/>
        </a:xfrm>
      </p:grpSpPr>
      <p:pic>
        <p:nvPicPr>
          <p:cNvPr id="232" name="Shape 232" descr="Mandt_SOO-DOH-Presentation_NO-TEXT_5.jpg"/>
          <p:cNvPicPr preferRelativeResize="0"/>
          <p:nvPr/>
        </p:nvPicPr>
        <p:blipFill rotWithShape="1">
          <a:blip r:embed="rId12">
            <a:alphaModFix/>
          </a:blip>
          <a:srcRect/>
          <a:stretch/>
        </p:blipFill>
        <p:spPr>
          <a:xfrm>
            <a:off x="0" y="0"/>
            <a:ext cx="9144000" cy="6858000"/>
          </a:xfrm>
          <a:prstGeom prst="rect">
            <a:avLst/>
          </a:prstGeom>
          <a:noFill/>
          <a:ln>
            <a:noFill/>
          </a:ln>
        </p:spPr>
      </p:pic>
      <p:sp>
        <p:nvSpPr>
          <p:cNvPr id="233" name="Shape 23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34" name="Shape 234"/>
          <p:cNvSpPr txBox="1">
            <a:spLocks noGrp="1"/>
          </p:cNvSpPr>
          <p:nvPr>
            <p:ph type="body" idx="1"/>
          </p:nvPr>
        </p:nvSpPr>
        <p:spPr>
          <a:xfrm>
            <a:off x="457200" y="1465262"/>
            <a:ext cx="8229600" cy="452596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5" name="Shape 23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6" name="Shape 23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7" name="Shape 23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4.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6.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2.png"/><Relationship Id="rId4"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2.png"/><Relationship Id="rId4"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2.png"/><Relationship Id="rId4"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11"/>
        <p:cNvGrpSpPr/>
        <p:nvPr/>
      </p:nvGrpSpPr>
      <p:grpSpPr>
        <a:xfrm>
          <a:off x="0" y="0"/>
          <a:ext cx="0" cy="0"/>
          <a:chOff x="0" y="0"/>
          <a:chExt cx="0" cy="0"/>
        </a:xfrm>
      </p:grpSpPr>
      <p:pic>
        <p:nvPicPr>
          <p:cNvPr id="312" name="Shape 312" descr="Picture1.jpg"/>
          <p:cNvPicPr preferRelativeResize="0"/>
          <p:nvPr/>
        </p:nvPicPr>
        <p:blipFill rotWithShape="1">
          <a:blip r:embed="rId3">
            <a:alphaModFix/>
          </a:blip>
          <a:srcRect/>
          <a:stretch/>
        </p:blipFill>
        <p:spPr>
          <a:xfrm>
            <a:off x="11" y="15850"/>
            <a:ext cx="9143983" cy="6858000"/>
          </a:xfrm>
          <a:prstGeom prst="rect">
            <a:avLst/>
          </a:prstGeom>
          <a:noFill/>
          <a:ln>
            <a:noFill/>
          </a:ln>
        </p:spPr>
      </p:pic>
      <p:sp>
        <p:nvSpPr>
          <p:cNvPr id="313" name="Shape 313"/>
          <p:cNvSpPr txBox="1"/>
          <p:nvPr/>
        </p:nvSpPr>
        <p:spPr>
          <a:xfrm>
            <a:off x="5878275" y="1749150"/>
            <a:ext cx="2706599" cy="22803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100" b="0" i="0" u="none" strike="noStrike" cap="none" dirty="0" smtClean="0">
                <a:solidFill>
                  <a:schemeClr val="lt1"/>
                </a:solidFill>
                <a:latin typeface="Calibri"/>
                <a:ea typeface="Calibri"/>
                <a:cs typeface="Calibri"/>
                <a:sym typeface="Calibri"/>
              </a:rPr>
              <a:t>GOES-17 </a:t>
            </a:r>
            <a:r>
              <a:rPr lang="en-US" sz="2100" b="0" i="0" u="none" strike="noStrike" cap="none" dirty="0">
                <a:solidFill>
                  <a:schemeClr val="lt1"/>
                </a:solidFill>
                <a:latin typeface="Calibri"/>
                <a:ea typeface="Calibri"/>
                <a:cs typeface="Calibri"/>
                <a:sym typeface="Calibri"/>
              </a:rPr>
              <a:t>ABI L2+ Cloud Top Phase (CPH)</a:t>
            </a:r>
            <a:br>
              <a:rPr lang="en-US" sz="2100" b="0" i="0" u="none" strike="noStrike" cap="none" dirty="0">
                <a:solidFill>
                  <a:schemeClr val="lt1"/>
                </a:solidFill>
                <a:latin typeface="Calibri"/>
                <a:ea typeface="Calibri"/>
                <a:cs typeface="Calibri"/>
                <a:sym typeface="Calibri"/>
              </a:rPr>
            </a:br>
            <a:r>
              <a:rPr lang="en-US" sz="2100" dirty="0" smtClean="0">
                <a:solidFill>
                  <a:schemeClr val="lt1"/>
                </a:solidFill>
                <a:latin typeface="Calibri"/>
                <a:ea typeface="Calibri"/>
                <a:cs typeface="Calibri"/>
                <a:sym typeface="Calibri"/>
              </a:rPr>
              <a:t>Provisional</a:t>
            </a:r>
            <a:r>
              <a:rPr lang="en-US" sz="2100" b="0" i="0" u="none" strike="noStrike" cap="none" dirty="0" smtClean="0">
                <a:solidFill>
                  <a:schemeClr val="lt1"/>
                </a:solidFill>
                <a:latin typeface="Calibri"/>
                <a:ea typeface="Calibri"/>
                <a:cs typeface="Calibri"/>
                <a:sym typeface="Calibri"/>
              </a:rPr>
              <a:t> </a:t>
            </a:r>
            <a:r>
              <a:rPr lang="en-US" sz="2100" b="0" i="0" u="none" strike="noStrike" cap="none" dirty="0">
                <a:solidFill>
                  <a:schemeClr val="lt1"/>
                </a:solidFill>
                <a:latin typeface="Calibri"/>
                <a:ea typeface="Calibri"/>
                <a:cs typeface="Calibri"/>
                <a:sym typeface="Calibri"/>
              </a:rPr>
              <a:t>PS-PVR</a:t>
            </a:r>
          </a:p>
        </p:txBody>
      </p:sp>
      <p:sp>
        <p:nvSpPr>
          <p:cNvPr id="314" name="Shape 314"/>
          <p:cNvSpPr txBox="1"/>
          <p:nvPr/>
        </p:nvSpPr>
        <p:spPr>
          <a:xfrm>
            <a:off x="5970025" y="4090750"/>
            <a:ext cx="2523299" cy="24291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r>
              <a:rPr lang="en-US" sz="1900" dirty="0" smtClean="0">
                <a:solidFill>
                  <a:srgbClr val="888888"/>
                </a:solidFill>
                <a:latin typeface="Calibri"/>
                <a:ea typeface="Calibri"/>
                <a:cs typeface="Calibri"/>
                <a:sym typeface="Calibri"/>
              </a:rPr>
              <a:t>May</a:t>
            </a:r>
            <a:r>
              <a:rPr lang="en-US" sz="1900" b="0" i="0" u="none" strike="noStrike" cap="none" dirty="0" smtClean="0">
                <a:solidFill>
                  <a:srgbClr val="888888"/>
                </a:solidFill>
                <a:latin typeface="Calibri"/>
                <a:ea typeface="Calibri"/>
                <a:cs typeface="Calibri"/>
                <a:sym typeface="Calibri"/>
              </a:rPr>
              <a:t> </a:t>
            </a:r>
            <a:r>
              <a:rPr lang="en-US" sz="1900" dirty="0">
                <a:solidFill>
                  <a:srgbClr val="888888"/>
                </a:solidFill>
                <a:latin typeface="Calibri"/>
                <a:ea typeface="Calibri"/>
                <a:cs typeface="Calibri"/>
                <a:sym typeface="Calibri"/>
              </a:rPr>
              <a:t>6</a:t>
            </a:r>
            <a:r>
              <a:rPr lang="en-US" sz="1900" b="0" i="0" u="none" strike="noStrike" cap="none" dirty="0" smtClean="0">
                <a:solidFill>
                  <a:srgbClr val="888888"/>
                </a:solidFill>
                <a:latin typeface="Calibri"/>
                <a:ea typeface="Calibri"/>
                <a:cs typeface="Calibri"/>
                <a:sym typeface="Calibri"/>
              </a:rPr>
              <a:t>, 2019</a:t>
            </a:r>
            <a:endParaRPr lang="en-US" sz="1900" b="0" i="0" u="none" strike="noStrike" cap="none" dirty="0">
              <a:solidFill>
                <a:srgbClr val="888888"/>
              </a:solidFill>
              <a:latin typeface="Calibri"/>
              <a:ea typeface="Calibri"/>
              <a:cs typeface="Calibri"/>
              <a:sym typeface="Calibri"/>
            </a:endParaRPr>
          </a:p>
          <a:p>
            <a:pPr marL="0" marR="0" lvl="0" indent="0" algn="ctr" rtl="0">
              <a:lnSpc>
                <a:spcPct val="100000"/>
              </a:lnSpc>
              <a:spcBef>
                <a:spcPts val="640"/>
              </a:spcBef>
              <a:spcAft>
                <a:spcPts val="0"/>
              </a:spcAft>
              <a:buClr>
                <a:srgbClr val="888888"/>
              </a:buClr>
              <a:buSzPct val="25000"/>
              <a:buFont typeface="Arial"/>
              <a:buNone/>
            </a:pPr>
            <a:r>
              <a:rPr lang="en-US" sz="1900" b="0" i="0" u="none" strike="noStrike" cap="none" dirty="0">
                <a:solidFill>
                  <a:srgbClr val="888888"/>
                </a:solidFill>
                <a:latin typeface="Calibri"/>
                <a:ea typeface="Calibri"/>
                <a:cs typeface="Calibri"/>
                <a:sym typeface="Calibri"/>
              </a:rPr>
              <a:t>Michael Pavolonis*, Corey Calvert, Jason Brunner</a:t>
            </a:r>
          </a:p>
          <a:p>
            <a:pPr marL="0" marR="0" lvl="0" indent="0" algn="ctr" rtl="0">
              <a:lnSpc>
                <a:spcPct val="100000"/>
              </a:lnSpc>
              <a:spcBef>
                <a:spcPts val="640"/>
              </a:spcBef>
              <a:spcAft>
                <a:spcPts val="0"/>
              </a:spcAft>
              <a:buClr>
                <a:srgbClr val="888888"/>
              </a:buClr>
              <a:buSzPct val="25000"/>
              <a:buFont typeface="Arial"/>
              <a:buNone/>
            </a:pPr>
            <a:r>
              <a:rPr lang="en-US" sz="1900" b="0" i="0" u="none" strike="noStrike" cap="none" dirty="0">
                <a:solidFill>
                  <a:srgbClr val="888888"/>
                </a:solidFill>
                <a:latin typeface="Calibri"/>
                <a:ea typeface="Calibri"/>
                <a:cs typeface="Calibri"/>
                <a:sym typeface="Calibri"/>
              </a:rPr>
              <a:t>GOES-R AWG</a:t>
            </a:r>
          </a:p>
          <a:p>
            <a:pPr marL="0" marR="0" lvl="0" indent="0" algn="ctr" rtl="0">
              <a:lnSpc>
                <a:spcPct val="100000"/>
              </a:lnSpc>
              <a:spcBef>
                <a:spcPts val="640"/>
              </a:spcBef>
              <a:spcAft>
                <a:spcPts val="0"/>
              </a:spcAft>
              <a:buClr>
                <a:srgbClr val="888888"/>
              </a:buClr>
              <a:buSzPct val="25000"/>
              <a:buFont typeface="Calibri"/>
              <a:buNone/>
            </a:pPr>
            <a:r>
              <a:rPr lang="en-US" sz="1900" b="0" i="0" u="none" strike="noStrike" cap="none" dirty="0">
                <a:solidFill>
                  <a:srgbClr val="888888"/>
                </a:solidFill>
                <a:latin typeface="Calibri"/>
                <a:ea typeface="Calibri"/>
                <a:cs typeface="Calibri"/>
                <a:sym typeface="Calibri"/>
              </a:rPr>
              <a:t>NOAA/NESDIS/STAR* </a:t>
            </a:r>
          </a:p>
          <a:p>
            <a:pPr marL="0" marR="0" lvl="0" indent="0" algn="ctr" rtl="0">
              <a:lnSpc>
                <a:spcPct val="100000"/>
              </a:lnSpc>
              <a:spcBef>
                <a:spcPts val="640"/>
              </a:spcBef>
              <a:spcAft>
                <a:spcPts val="0"/>
              </a:spcAft>
              <a:buClr>
                <a:srgbClr val="888888"/>
              </a:buClr>
              <a:buSzPct val="25000"/>
              <a:buFont typeface="Arial"/>
              <a:buNone/>
            </a:pPr>
            <a:r>
              <a:rPr lang="en-US" sz="1900" b="0" i="0" u="none" strike="noStrike" cap="none" dirty="0">
                <a:solidFill>
                  <a:srgbClr val="888888"/>
                </a:solidFill>
                <a:latin typeface="Calibri"/>
                <a:ea typeface="Calibri"/>
                <a:cs typeface="Calibri"/>
                <a:sym typeface="Calibri"/>
              </a:rPr>
              <a:t>CIMSS</a:t>
            </a:r>
          </a:p>
        </p:txBody>
      </p:sp>
      <p:sp>
        <p:nvSpPr>
          <p:cNvPr id="315" name="Shape 31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lang="en-US"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457200" y="-46038"/>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PLPT </a:t>
            </a:r>
            <a:r>
              <a:rPr lang="en-US" sz="3600" b="0" i="0" u="none" strike="noStrike" cap="none" dirty="0" smtClean="0">
                <a:solidFill>
                  <a:schemeClr val="lt1"/>
                </a:solidFill>
                <a:latin typeface="Calibri"/>
                <a:ea typeface="Calibri"/>
                <a:cs typeface="Calibri"/>
                <a:sym typeface="Calibri"/>
              </a:rPr>
              <a:t>ABI-</a:t>
            </a:r>
            <a:r>
              <a:rPr lang="en-US" dirty="0" smtClean="0"/>
              <a:t>FD</a:t>
            </a:r>
            <a:r>
              <a:rPr lang="en-US" sz="3600" b="0" i="0" u="none" strike="noStrike" cap="none" dirty="0" smtClean="0">
                <a:solidFill>
                  <a:schemeClr val="lt1"/>
                </a:solidFill>
                <a:latin typeface="Calibri"/>
                <a:ea typeface="Calibri"/>
                <a:cs typeface="Calibri"/>
                <a:sym typeface="Calibri"/>
              </a:rPr>
              <a:t>_CPH01:</a:t>
            </a:r>
            <a:endParaRPr lang="en-US" sz="3600" b="0" i="0" u="none" strike="noStrike" cap="none" dirty="0">
              <a:solidFill>
                <a:schemeClr val="lt1"/>
              </a:solidFill>
              <a:latin typeface="Calibri"/>
              <a:ea typeface="Calibri"/>
              <a:cs typeface="Calibri"/>
              <a:sym typeface="Calibri"/>
            </a:endParaRPr>
          </a:p>
        </p:txBody>
      </p:sp>
      <p:sp>
        <p:nvSpPr>
          <p:cNvPr id="529" name="Shape 529"/>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10</a:t>
            </a:fld>
            <a:endParaRPr lang="en-US" sz="1400" b="0" i="0" u="none" strike="noStrike" cap="none">
              <a:solidFill>
                <a:srgbClr val="FFFFFF"/>
              </a:solidFill>
              <a:latin typeface="Arial"/>
              <a:ea typeface="Arial"/>
              <a:cs typeface="Arial"/>
              <a:sym typeface="Arial"/>
            </a:endParaRPr>
          </a:p>
        </p:txBody>
      </p:sp>
      <p:sp>
        <p:nvSpPr>
          <p:cNvPr id="532" name="Shape 532"/>
          <p:cNvSpPr txBox="1"/>
          <p:nvPr/>
        </p:nvSpPr>
        <p:spPr>
          <a:xfrm>
            <a:off x="1122205" y="754070"/>
            <a:ext cx="7354381" cy="685783"/>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3200" b="0" i="0" u="none" strike="noStrike" cap="none" dirty="0">
                <a:solidFill>
                  <a:srgbClr val="FFFFFF"/>
                </a:solidFill>
                <a:latin typeface="Calibri"/>
                <a:ea typeface="Calibri"/>
                <a:cs typeface="Calibri"/>
                <a:sym typeface="Calibri"/>
              </a:rPr>
              <a:t>CPH Full Disk Mode </a:t>
            </a:r>
            <a:r>
              <a:rPr lang="en-US" sz="3200" b="0" i="0" u="none" strike="noStrike" cap="none" dirty="0" smtClean="0">
                <a:solidFill>
                  <a:srgbClr val="FFFFFF"/>
                </a:solidFill>
                <a:latin typeface="Calibri"/>
                <a:ea typeface="Calibri"/>
                <a:cs typeface="Calibri"/>
                <a:sym typeface="Calibri"/>
              </a:rPr>
              <a:t>3: January 2, 2019</a:t>
            </a:r>
            <a:endParaRPr lang="en-US" sz="3200" b="0" i="0" u="none" strike="noStrike" cap="none" dirty="0">
              <a:solidFill>
                <a:srgbClr val="FFFFFF"/>
              </a:solidFill>
              <a:latin typeface="Calibri"/>
              <a:ea typeface="Calibri"/>
              <a:cs typeface="Calibri"/>
              <a:sym typeface="Calibri"/>
            </a:endParaRPr>
          </a:p>
        </p:txBody>
      </p:sp>
      <p:sp>
        <p:nvSpPr>
          <p:cNvPr id="8" name="Shape 550"/>
          <p:cNvSpPr txBox="1"/>
          <p:nvPr/>
        </p:nvSpPr>
        <p:spPr>
          <a:xfrm>
            <a:off x="7878872" y="5976224"/>
            <a:ext cx="984600" cy="400199"/>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2000" b="0" i="0" u="none" strike="noStrike" cap="none" dirty="0">
                <a:solidFill>
                  <a:srgbClr val="FFFFFF"/>
                </a:solidFill>
                <a:latin typeface="Calibri"/>
                <a:ea typeface="Calibri"/>
                <a:cs typeface="Calibri"/>
                <a:sym typeface="Calibri"/>
              </a:rPr>
              <a:t>PASSED</a:t>
            </a:r>
          </a:p>
        </p:txBody>
      </p:sp>
      <p:pic>
        <p:nvPicPr>
          <p:cNvPr id="2" name="2jan2019_goes17_gs_fd_cphase_IR_rgb_montag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5140" y="1366812"/>
            <a:ext cx="7893719" cy="4540258"/>
          </a:xfrm>
          <a:prstGeom prst="rect">
            <a:avLst/>
          </a:prstGeom>
        </p:spPr>
      </p:pic>
    </p:spTree>
    <p:extLst>
      <p:ext uri="{BB962C8B-B14F-4D97-AF65-F5344CB8AC3E}">
        <p14:creationId xmlns:p14="http://schemas.microsoft.com/office/powerpoint/2010/main" val="42053988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457200" y="16042"/>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PLPT </a:t>
            </a:r>
            <a:r>
              <a:rPr lang="en-US" sz="3600" b="0" i="0" u="none" strike="noStrike" cap="none" dirty="0" smtClean="0">
                <a:solidFill>
                  <a:schemeClr val="lt1"/>
                </a:solidFill>
                <a:latin typeface="Calibri"/>
                <a:ea typeface="Calibri"/>
                <a:cs typeface="Calibri"/>
                <a:sym typeface="Calibri"/>
              </a:rPr>
              <a:t>ABI-</a:t>
            </a:r>
            <a:r>
              <a:rPr lang="en-US" dirty="0" smtClean="0"/>
              <a:t>FD</a:t>
            </a:r>
            <a:r>
              <a:rPr lang="en-US" sz="3600" b="0" i="0" u="none" strike="noStrike" cap="none" dirty="0" smtClean="0">
                <a:solidFill>
                  <a:schemeClr val="lt1"/>
                </a:solidFill>
                <a:latin typeface="Calibri"/>
                <a:ea typeface="Calibri"/>
                <a:cs typeface="Calibri"/>
                <a:sym typeface="Calibri"/>
              </a:rPr>
              <a:t>_CPH01:</a:t>
            </a:r>
            <a:endParaRPr lang="en-US" sz="3600" b="0" i="0" u="none" strike="noStrike" cap="none" dirty="0">
              <a:solidFill>
                <a:schemeClr val="lt1"/>
              </a:solidFill>
              <a:latin typeface="Calibri"/>
              <a:ea typeface="Calibri"/>
              <a:cs typeface="Calibri"/>
              <a:sym typeface="Calibri"/>
            </a:endParaRPr>
          </a:p>
        </p:txBody>
      </p:sp>
      <p:sp>
        <p:nvSpPr>
          <p:cNvPr id="529" name="Shape 529"/>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11</a:t>
            </a:fld>
            <a:endParaRPr lang="en-US" sz="1400" b="0" i="0" u="none" strike="noStrike" cap="none">
              <a:solidFill>
                <a:srgbClr val="FFFFFF"/>
              </a:solidFill>
              <a:latin typeface="Arial"/>
              <a:ea typeface="Arial"/>
              <a:cs typeface="Arial"/>
              <a:sym typeface="Arial"/>
            </a:endParaRPr>
          </a:p>
        </p:txBody>
      </p:sp>
      <p:sp>
        <p:nvSpPr>
          <p:cNvPr id="532" name="Shape 532"/>
          <p:cNvSpPr txBox="1"/>
          <p:nvPr/>
        </p:nvSpPr>
        <p:spPr>
          <a:xfrm>
            <a:off x="1122205" y="816150"/>
            <a:ext cx="7354381" cy="685783"/>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3200" b="0" i="0" u="none" strike="noStrike" cap="none" dirty="0">
                <a:solidFill>
                  <a:srgbClr val="FFFFFF"/>
                </a:solidFill>
                <a:latin typeface="Calibri"/>
                <a:ea typeface="Calibri"/>
                <a:cs typeface="Calibri"/>
                <a:sym typeface="Calibri"/>
              </a:rPr>
              <a:t>CPH Full Disk Mode </a:t>
            </a:r>
            <a:r>
              <a:rPr lang="en-US" sz="3200" b="0" i="0" u="none" strike="noStrike" cap="none" dirty="0" smtClean="0">
                <a:solidFill>
                  <a:srgbClr val="FFFFFF"/>
                </a:solidFill>
                <a:latin typeface="Calibri"/>
                <a:ea typeface="Calibri"/>
                <a:cs typeface="Calibri"/>
                <a:sym typeface="Calibri"/>
              </a:rPr>
              <a:t>6: February 20, 2019</a:t>
            </a:r>
            <a:endParaRPr lang="en-US" sz="3200" b="0" i="0" u="none" strike="noStrike" cap="none" dirty="0">
              <a:solidFill>
                <a:srgbClr val="FFFFFF"/>
              </a:solidFill>
              <a:latin typeface="Calibri"/>
              <a:ea typeface="Calibri"/>
              <a:cs typeface="Calibri"/>
              <a:sym typeface="Calibri"/>
            </a:endParaRPr>
          </a:p>
        </p:txBody>
      </p:sp>
      <p:sp>
        <p:nvSpPr>
          <p:cNvPr id="533" name="Shape 533"/>
          <p:cNvSpPr txBox="1"/>
          <p:nvPr/>
        </p:nvSpPr>
        <p:spPr>
          <a:xfrm>
            <a:off x="895352" y="6086979"/>
            <a:ext cx="7188326" cy="540013"/>
          </a:xfrm>
          <a:prstGeom prst="rect">
            <a:avLst/>
          </a:prstGeom>
          <a:solidFill>
            <a:schemeClr val="bg2">
              <a:lumMod val="20000"/>
              <a:lumOff val="80000"/>
            </a:schemeClr>
          </a:solidFill>
          <a:ln>
            <a:solidFill>
              <a:schemeClr val="tx1"/>
            </a:solidFill>
          </a:ln>
        </p:spPr>
        <p:txBody>
          <a:bodyPr lIns="91425" tIns="45700" rIns="91425" bIns="45700" anchor="t" anchorCtr="0">
            <a:noAutofit/>
          </a:bodyPr>
          <a:lstStyle/>
          <a:p>
            <a:pPr marL="114300" marR="0" lvl="0" algn="l" rtl="0">
              <a:lnSpc>
                <a:spcPct val="100000"/>
              </a:lnSpc>
              <a:spcBef>
                <a:spcPts val="0"/>
              </a:spcBef>
              <a:spcAft>
                <a:spcPts val="0"/>
              </a:spcAft>
              <a:buClr>
                <a:srgbClr val="FFFFFF"/>
              </a:buClr>
              <a:buSzPct val="100000"/>
            </a:pPr>
            <a:r>
              <a:rPr lang="en-US" b="1" dirty="0" smtClean="0">
                <a:solidFill>
                  <a:schemeClr val="tx1"/>
                </a:solidFill>
              </a:rPr>
              <a:t>*** E</a:t>
            </a:r>
            <a:r>
              <a:rPr lang="en-US" sz="1400" b="1" i="0" u="none" strike="noStrike" cap="none" dirty="0" smtClean="0">
                <a:solidFill>
                  <a:schemeClr val="tx1"/>
                </a:solidFill>
                <a:sym typeface="Arial"/>
              </a:rPr>
              <a:t>levated focal </a:t>
            </a:r>
            <a:r>
              <a:rPr lang="en-US" b="1" dirty="0">
                <a:solidFill>
                  <a:schemeClr val="tx1"/>
                </a:solidFill>
              </a:rPr>
              <a:t>p</a:t>
            </a:r>
            <a:r>
              <a:rPr lang="en-US" sz="1400" b="1" i="0" u="none" strike="noStrike" cap="none" dirty="0" smtClean="0">
                <a:solidFill>
                  <a:schemeClr val="tx1"/>
                </a:solidFill>
                <a:sym typeface="Arial"/>
              </a:rPr>
              <a:t>lane </a:t>
            </a:r>
            <a:r>
              <a:rPr lang="en-US" b="1" dirty="0">
                <a:solidFill>
                  <a:schemeClr val="tx1"/>
                </a:solidFill>
              </a:rPr>
              <a:t>t</a:t>
            </a:r>
            <a:r>
              <a:rPr lang="en-US" sz="1400" b="1" i="0" u="none" strike="noStrike" cap="none" dirty="0" smtClean="0">
                <a:solidFill>
                  <a:schemeClr val="tx1"/>
                </a:solidFill>
                <a:sym typeface="Arial"/>
              </a:rPr>
              <a:t>emperature due to loop heat </a:t>
            </a:r>
            <a:r>
              <a:rPr lang="en-US" b="1" dirty="0" smtClean="0">
                <a:solidFill>
                  <a:schemeClr val="tx1"/>
                </a:solidFill>
              </a:rPr>
              <a:t>pipe issue </a:t>
            </a:r>
            <a:r>
              <a:rPr lang="en-US" sz="1400" b="1" i="0" u="none" strike="noStrike" cap="none" dirty="0" smtClean="0">
                <a:solidFill>
                  <a:schemeClr val="tx1"/>
                </a:solidFill>
                <a:sym typeface="Arial"/>
              </a:rPr>
              <a:t>occurred during part of this time period, which significantly degrades the </a:t>
            </a:r>
            <a:r>
              <a:rPr lang="en-US" b="1" dirty="0" smtClean="0">
                <a:solidFill>
                  <a:schemeClr val="tx1"/>
                </a:solidFill>
              </a:rPr>
              <a:t>CPH product.</a:t>
            </a:r>
            <a:endParaRPr lang="en-US" sz="1400" b="1" i="0" u="none" strike="noStrike" cap="none" dirty="0">
              <a:solidFill>
                <a:schemeClr val="tx1"/>
              </a:solidFill>
              <a:sym typeface="Arial"/>
            </a:endParaRPr>
          </a:p>
        </p:txBody>
      </p:sp>
      <p:pic>
        <p:nvPicPr>
          <p:cNvPr id="3" name="20feb2019_goes17_gs_fd_cphase_IR_rgb_montag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7413" y="1407157"/>
            <a:ext cx="7860696" cy="453314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 name="Picture 2" descr="FD_G17_stability_20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124" y="3388169"/>
            <a:ext cx="5888376" cy="2355351"/>
          </a:xfrm>
          <a:prstGeom prst="rect">
            <a:avLst/>
          </a:prstGeom>
        </p:spPr>
      </p:pic>
      <p:pic>
        <p:nvPicPr>
          <p:cNvPr id="2" name="Picture 1" descr="CONUS_G17_stability_20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124" y="993010"/>
            <a:ext cx="5888376" cy="2355350"/>
          </a:xfrm>
          <a:prstGeom prst="rect">
            <a:avLst/>
          </a:prstGeom>
        </p:spPr>
      </p:pic>
      <p:sp>
        <p:nvSpPr>
          <p:cNvPr id="377" name="Shape 377"/>
          <p:cNvSpPr txBox="1">
            <a:spLocks noGrp="1"/>
          </p:cNvSpPr>
          <p:nvPr>
            <p:ph type="title"/>
          </p:nvPr>
        </p:nvSpPr>
        <p:spPr>
          <a:xfrm>
            <a:off x="457200" y="-46038"/>
            <a:ext cx="8229600" cy="1143000"/>
          </a:xfrm>
          <a:prstGeom prst="rect">
            <a:avLst/>
          </a:prstGeom>
        </p:spPr>
        <p:txBody>
          <a:bodyPr lIns="91425" tIns="91425" rIns="91425" bIns="91425" anchor="ctr" anchorCtr="0">
            <a:noAutofit/>
          </a:bodyPr>
          <a:lstStyle/>
          <a:p>
            <a:pPr lvl="0">
              <a:spcBef>
                <a:spcPts val="0"/>
              </a:spcBef>
              <a:buNone/>
            </a:pPr>
            <a:r>
              <a:rPr lang="en-US" sz="3200" dirty="0"/>
              <a:t>Time Series of Cloud Phase </a:t>
            </a:r>
            <a:r>
              <a:rPr lang="en-US" sz="3200" dirty="0" smtClean="0"/>
              <a:t>Fractions</a:t>
            </a:r>
            <a:endParaRPr lang="en-US" sz="3200" dirty="0"/>
          </a:p>
        </p:txBody>
      </p:sp>
      <p:sp>
        <p:nvSpPr>
          <p:cNvPr id="378" name="Shape 378"/>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lgn="r">
              <a:spcBef>
                <a:spcPts val="0"/>
              </a:spcBef>
              <a:buClr>
                <a:srgbClr val="000000"/>
              </a:buClr>
              <a:buSzPct val="25000"/>
              <a:buFont typeface="Arial"/>
              <a:buNone/>
            </a:pPr>
            <a:fld id="{00000000-1234-1234-1234-123412341234}" type="slidenum">
              <a:rPr lang="en-US">
                <a:solidFill>
                  <a:srgbClr val="FFFFFF"/>
                </a:solidFill>
              </a:rPr>
              <a:pPr lvl="0" algn="r">
                <a:spcBef>
                  <a:spcPts val="0"/>
                </a:spcBef>
                <a:buClr>
                  <a:srgbClr val="000000"/>
                </a:buClr>
                <a:buSzPct val="25000"/>
                <a:buFont typeface="Arial"/>
                <a:buNone/>
              </a:pPr>
              <a:t>12</a:t>
            </a:fld>
            <a:endParaRPr lang="en-US" dirty="0">
              <a:solidFill>
                <a:srgbClr val="FFFFFF"/>
              </a:solidFill>
            </a:endParaRPr>
          </a:p>
        </p:txBody>
      </p:sp>
      <p:sp>
        <p:nvSpPr>
          <p:cNvPr id="381" name="Shape 381"/>
          <p:cNvSpPr txBox="1"/>
          <p:nvPr/>
        </p:nvSpPr>
        <p:spPr>
          <a:xfrm>
            <a:off x="7975900" y="3001875"/>
            <a:ext cx="877500" cy="476700"/>
          </a:xfrm>
          <a:prstGeom prst="rect">
            <a:avLst/>
          </a:prstGeom>
          <a:noFill/>
          <a:ln>
            <a:noFill/>
          </a:ln>
        </p:spPr>
        <p:txBody>
          <a:bodyPr lIns="91425" tIns="91425" rIns="91425" bIns="91425" anchor="t" anchorCtr="0">
            <a:noAutofit/>
          </a:bodyPr>
          <a:lstStyle/>
          <a:p>
            <a:pPr lvl="0">
              <a:spcBef>
                <a:spcPts val="0"/>
              </a:spcBef>
              <a:buNone/>
            </a:pPr>
            <a:r>
              <a:rPr lang="en-US" b="1"/>
              <a:t>CONUS</a:t>
            </a:r>
          </a:p>
        </p:txBody>
      </p:sp>
      <p:sp>
        <p:nvSpPr>
          <p:cNvPr id="382" name="Shape 382"/>
          <p:cNvSpPr txBox="1"/>
          <p:nvPr/>
        </p:nvSpPr>
        <p:spPr>
          <a:xfrm>
            <a:off x="8245275" y="5383500"/>
            <a:ext cx="595200" cy="411000"/>
          </a:xfrm>
          <a:prstGeom prst="rect">
            <a:avLst/>
          </a:prstGeom>
          <a:noFill/>
          <a:ln>
            <a:noFill/>
          </a:ln>
        </p:spPr>
        <p:txBody>
          <a:bodyPr lIns="91425" tIns="91425" rIns="91425" bIns="91425" anchor="t" anchorCtr="0">
            <a:noAutofit/>
          </a:bodyPr>
          <a:lstStyle/>
          <a:p>
            <a:pPr lvl="0" rtl="0">
              <a:spcBef>
                <a:spcPts val="0"/>
              </a:spcBef>
              <a:buNone/>
            </a:pPr>
            <a:r>
              <a:rPr lang="en-US" b="1"/>
              <a:t>FD</a:t>
            </a:r>
          </a:p>
        </p:txBody>
      </p:sp>
      <p:sp>
        <p:nvSpPr>
          <p:cNvPr id="383" name="Shape 383"/>
          <p:cNvSpPr txBox="1"/>
          <p:nvPr/>
        </p:nvSpPr>
        <p:spPr>
          <a:xfrm>
            <a:off x="295337" y="1091968"/>
            <a:ext cx="2363700" cy="1773191"/>
          </a:xfrm>
          <a:prstGeom prst="rect">
            <a:avLst/>
          </a:prstGeom>
          <a:solidFill>
            <a:schemeClr val="lt1"/>
          </a:solidFill>
          <a:ln>
            <a:noFill/>
          </a:ln>
        </p:spPr>
        <p:txBody>
          <a:bodyPr lIns="91425" tIns="91425" rIns="91425" bIns="91425" anchor="t" anchorCtr="0">
            <a:noAutofit/>
          </a:bodyPr>
          <a:lstStyle/>
          <a:p>
            <a:pPr lvl="0" algn="ctr" rtl="0">
              <a:spcBef>
                <a:spcPts val="0"/>
              </a:spcBef>
              <a:buNone/>
            </a:pPr>
            <a:r>
              <a:rPr lang="en-US" b="1" u="sng" dirty="0"/>
              <a:t>Cloud Phase Legend</a:t>
            </a:r>
          </a:p>
          <a:p>
            <a:pPr lvl="0" algn="ctr" rtl="0">
              <a:spcBef>
                <a:spcPts val="0"/>
              </a:spcBef>
              <a:buNone/>
            </a:pPr>
            <a:endParaRPr b="1" u="sng" dirty="0"/>
          </a:p>
          <a:p>
            <a:pPr lvl="0" algn="ctr" rtl="0">
              <a:spcBef>
                <a:spcPts val="0"/>
              </a:spcBef>
              <a:buNone/>
            </a:pPr>
            <a:r>
              <a:rPr lang="en-US" b="1" dirty="0"/>
              <a:t>Clear Sky</a:t>
            </a:r>
          </a:p>
          <a:p>
            <a:pPr lvl="0" algn="ctr" rtl="0">
              <a:spcBef>
                <a:spcPts val="0"/>
              </a:spcBef>
              <a:buNone/>
            </a:pPr>
            <a:r>
              <a:rPr lang="en-US" b="1" dirty="0">
                <a:solidFill>
                  <a:srgbClr val="0000FF"/>
                </a:solidFill>
              </a:rPr>
              <a:t>Liquid Phase</a:t>
            </a:r>
          </a:p>
          <a:p>
            <a:pPr lvl="0" algn="ctr" rtl="0">
              <a:spcBef>
                <a:spcPts val="0"/>
              </a:spcBef>
              <a:buNone/>
            </a:pPr>
            <a:r>
              <a:rPr lang="en-US" b="1" dirty="0" err="1">
                <a:solidFill>
                  <a:srgbClr val="00FF00"/>
                </a:solidFill>
              </a:rPr>
              <a:t>Supercooled</a:t>
            </a:r>
            <a:r>
              <a:rPr lang="en-US" b="1" dirty="0">
                <a:solidFill>
                  <a:srgbClr val="00FF00"/>
                </a:solidFill>
              </a:rPr>
              <a:t> Phase</a:t>
            </a:r>
          </a:p>
          <a:p>
            <a:pPr lvl="0" algn="ctr" rtl="0">
              <a:spcBef>
                <a:spcPts val="0"/>
              </a:spcBef>
              <a:buNone/>
            </a:pPr>
            <a:r>
              <a:rPr lang="en-US" b="1" dirty="0">
                <a:solidFill>
                  <a:srgbClr val="274E13"/>
                </a:solidFill>
              </a:rPr>
              <a:t>Mixed Phase</a:t>
            </a:r>
          </a:p>
          <a:p>
            <a:pPr lvl="0" algn="ctr" rtl="0">
              <a:spcBef>
                <a:spcPts val="0"/>
              </a:spcBef>
              <a:buNone/>
            </a:pPr>
            <a:r>
              <a:rPr lang="en-US" b="1" dirty="0">
                <a:solidFill>
                  <a:srgbClr val="FF0000"/>
                </a:solidFill>
              </a:rPr>
              <a:t>Ice Phase</a:t>
            </a:r>
          </a:p>
          <a:p>
            <a:pPr lvl="0" algn="ctr" rtl="0">
              <a:spcBef>
                <a:spcPts val="0"/>
              </a:spcBef>
              <a:buNone/>
            </a:pPr>
            <a:endParaRPr b="1" dirty="0">
              <a:solidFill>
                <a:srgbClr val="FF0000"/>
              </a:solidFill>
            </a:endParaRPr>
          </a:p>
        </p:txBody>
      </p:sp>
      <p:sp>
        <p:nvSpPr>
          <p:cNvPr id="388" name="Shape 388"/>
          <p:cNvSpPr txBox="1"/>
          <p:nvPr/>
        </p:nvSpPr>
        <p:spPr>
          <a:xfrm>
            <a:off x="7752975" y="5843035"/>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spcBef>
                <a:spcPts val="0"/>
              </a:spcBef>
              <a:buSzPct val="25000"/>
              <a:buNone/>
            </a:pPr>
            <a:r>
              <a:rPr lang="en-US" sz="2000" dirty="0">
                <a:solidFill>
                  <a:srgbClr val="FFFFFF"/>
                </a:solidFill>
                <a:latin typeface="Calibri"/>
                <a:ea typeface="Calibri"/>
                <a:cs typeface="Calibri"/>
                <a:sym typeface="Calibri"/>
              </a:rPr>
              <a:t>PASSED</a:t>
            </a:r>
          </a:p>
        </p:txBody>
      </p:sp>
      <p:cxnSp>
        <p:nvCxnSpPr>
          <p:cNvPr id="5" name="Straight Arrow Connector 4"/>
          <p:cNvCxnSpPr/>
          <p:nvPr/>
        </p:nvCxnSpPr>
        <p:spPr>
          <a:xfrm flipV="1">
            <a:off x="5063661" y="4838400"/>
            <a:ext cx="223811" cy="1204735"/>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4626274" y="1308044"/>
            <a:ext cx="2185960" cy="1759936"/>
            <a:chOff x="4626274" y="1308044"/>
            <a:chExt cx="2185960" cy="1759936"/>
          </a:xfrm>
        </p:grpSpPr>
        <p:sp>
          <p:nvSpPr>
            <p:cNvPr id="13" name="Oval 12"/>
            <p:cNvSpPr/>
            <p:nvPr/>
          </p:nvSpPr>
          <p:spPr>
            <a:xfrm>
              <a:off x="4626274" y="1308044"/>
              <a:ext cx="259034" cy="1759936"/>
            </a:xfrm>
            <a:prstGeom prst="ellipse">
              <a:avLst/>
            </a:prstGeom>
            <a:noFill/>
            <a:ln w="2540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553200" y="1308044"/>
              <a:ext cx="259034" cy="1759936"/>
            </a:xfrm>
            <a:prstGeom prst="ellipse">
              <a:avLst/>
            </a:prstGeom>
            <a:noFill/>
            <a:ln w="2540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Shape 386"/>
          <p:cNvSpPr txBox="1"/>
          <p:nvPr/>
        </p:nvSpPr>
        <p:spPr>
          <a:xfrm>
            <a:off x="12000" y="2790847"/>
            <a:ext cx="2927124" cy="3424251"/>
          </a:xfrm>
          <a:prstGeom prst="rect">
            <a:avLst/>
          </a:prstGeom>
          <a:noFill/>
          <a:ln>
            <a:noFill/>
          </a:ln>
        </p:spPr>
        <p:txBody>
          <a:bodyPr lIns="91425" tIns="91425" rIns="91425" bIns="91425" anchor="t" anchorCtr="0">
            <a:noAutofit/>
          </a:bodyPr>
          <a:lstStyle/>
          <a:p>
            <a:pPr marL="457200" indent="-342900">
              <a:spcBef>
                <a:spcPts val="640"/>
              </a:spcBef>
              <a:buClr>
                <a:schemeClr val="lt1"/>
              </a:buClr>
              <a:buSzPct val="100000"/>
              <a:buFont typeface="Calibri"/>
              <a:buChar char="●"/>
            </a:pPr>
            <a:r>
              <a:rPr lang="en-US" sz="1600" dirty="0">
                <a:solidFill>
                  <a:schemeClr val="lt1"/>
                </a:solidFill>
                <a:latin typeface="Calibri"/>
                <a:ea typeface="Calibri"/>
                <a:cs typeface="Calibri"/>
                <a:sym typeface="Calibri"/>
              </a:rPr>
              <a:t>Time period is Dec. 13 – Dec. 19, </a:t>
            </a:r>
            <a:r>
              <a:rPr lang="en-US" sz="1600" dirty="0" smtClean="0">
                <a:solidFill>
                  <a:schemeClr val="lt1"/>
                </a:solidFill>
                <a:latin typeface="Calibri"/>
                <a:ea typeface="Calibri"/>
                <a:cs typeface="Calibri"/>
                <a:sym typeface="Calibri"/>
              </a:rPr>
              <a:t>2018</a:t>
            </a:r>
          </a:p>
          <a:p>
            <a:pPr marL="457200" indent="-342900">
              <a:spcBef>
                <a:spcPts val="640"/>
              </a:spcBef>
              <a:buClr>
                <a:schemeClr val="lt1"/>
              </a:buClr>
              <a:buSzPct val="100000"/>
              <a:buFont typeface="Calibri"/>
              <a:buChar char="●"/>
            </a:pPr>
            <a:endParaRPr lang="en-US" sz="1600" dirty="0" smtClean="0">
              <a:solidFill>
                <a:schemeClr val="lt1"/>
              </a:solidFill>
              <a:latin typeface="Calibri"/>
              <a:ea typeface="Calibri"/>
              <a:cs typeface="Calibri"/>
              <a:sym typeface="Calibri"/>
            </a:endParaRPr>
          </a:p>
          <a:p>
            <a:pPr marL="457200" indent="-342900">
              <a:spcBef>
                <a:spcPts val="640"/>
              </a:spcBef>
              <a:buClr>
                <a:schemeClr val="lt1"/>
              </a:buClr>
              <a:buSzPct val="100000"/>
              <a:buFont typeface="Calibri"/>
              <a:buChar char="●"/>
            </a:pPr>
            <a:r>
              <a:rPr lang="en-US" sz="1600" dirty="0" smtClean="0">
                <a:solidFill>
                  <a:schemeClr val="lt1"/>
                </a:solidFill>
                <a:latin typeface="Calibri"/>
                <a:ea typeface="Calibri"/>
                <a:cs typeface="Calibri"/>
                <a:sym typeface="Calibri"/>
              </a:rPr>
              <a:t>Time </a:t>
            </a:r>
            <a:r>
              <a:rPr lang="en-US" sz="1600" dirty="0">
                <a:solidFill>
                  <a:schemeClr val="lt1"/>
                </a:solidFill>
                <a:latin typeface="Calibri"/>
                <a:ea typeface="Calibri"/>
                <a:cs typeface="Calibri"/>
                <a:sym typeface="Calibri"/>
              </a:rPr>
              <a:t>series of the </a:t>
            </a:r>
            <a:r>
              <a:rPr lang="en-US" sz="1600" dirty="0" smtClean="0">
                <a:solidFill>
                  <a:schemeClr val="lt1"/>
                </a:solidFill>
                <a:latin typeface="Calibri"/>
                <a:ea typeface="Calibri"/>
                <a:cs typeface="Calibri"/>
                <a:sym typeface="Calibri"/>
              </a:rPr>
              <a:t>cloud </a:t>
            </a:r>
            <a:r>
              <a:rPr lang="en-US" sz="1600" dirty="0">
                <a:solidFill>
                  <a:schemeClr val="lt1"/>
                </a:solidFill>
                <a:latin typeface="Calibri"/>
                <a:ea typeface="Calibri"/>
                <a:cs typeface="Calibri"/>
                <a:sym typeface="Calibri"/>
              </a:rPr>
              <a:t>p</a:t>
            </a:r>
            <a:r>
              <a:rPr lang="en-US" sz="1600" dirty="0" smtClean="0">
                <a:solidFill>
                  <a:schemeClr val="lt1"/>
                </a:solidFill>
                <a:latin typeface="Calibri"/>
                <a:ea typeface="Calibri"/>
                <a:cs typeface="Calibri"/>
                <a:sym typeface="Calibri"/>
              </a:rPr>
              <a:t>hase </a:t>
            </a:r>
            <a:r>
              <a:rPr lang="en-US" sz="1600" dirty="0">
                <a:solidFill>
                  <a:schemeClr val="lt1"/>
                </a:solidFill>
                <a:latin typeface="Calibri"/>
                <a:ea typeface="Calibri"/>
                <a:cs typeface="Calibri"/>
                <a:sym typeface="Calibri"/>
              </a:rPr>
              <a:t>fraction in </a:t>
            </a:r>
            <a:r>
              <a:rPr lang="en-US" sz="1600" dirty="0" smtClean="0">
                <a:solidFill>
                  <a:schemeClr val="lt1"/>
                </a:solidFill>
                <a:latin typeface="Calibri"/>
                <a:ea typeface="Calibri"/>
                <a:cs typeface="Calibri"/>
                <a:sym typeface="Calibri"/>
              </a:rPr>
              <a:t>GOES-17 </a:t>
            </a:r>
            <a:r>
              <a:rPr lang="en-US" sz="1600" dirty="0">
                <a:solidFill>
                  <a:schemeClr val="lt1"/>
                </a:solidFill>
                <a:latin typeface="Calibri"/>
                <a:ea typeface="Calibri"/>
                <a:cs typeface="Calibri"/>
                <a:sym typeface="Calibri"/>
              </a:rPr>
              <a:t>(M3 &amp; M4) for CONUS (top) and Full Disk (bottom</a:t>
            </a:r>
            <a:r>
              <a:rPr lang="en-US" sz="1600" dirty="0" smtClean="0">
                <a:solidFill>
                  <a:schemeClr val="lt1"/>
                </a:solidFill>
                <a:latin typeface="Calibri"/>
                <a:ea typeface="Calibri"/>
                <a:cs typeface="Calibri"/>
                <a:sym typeface="Calibri"/>
              </a:rPr>
              <a:t>)</a:t>
            </a:r>
          </a:p>
          <a:p>
            <a:pPr marL="457200" indent="-342900">
              <a:spcBef>
                <a:spcPts val="640"/>
              </a:spcBef>
              <a:buClr>
                <a:schemeClr val="lt1"/>
              </a:buClr>
              <a:buSzPct val="100000"/>
              <a:buFont typeface="Calibri"/>
              <a:buChar char="●"/>
            </a:pPr>
            <a:endParaRPr lang="en-US" sz="1600" dirty="0" smtClean="0">
              <a:solidFill>
                <a:schemeClr val="lt1"/>
              </a:solidFill>
              <a:latin typeface="Calibri"/>
              <a:ea typeface="Calibri"/>
              <a:cs typeface="Calibri"/>
              <a:sym typeface="Calibri"/>
            </a:endParaRPr>
          </a:p>
          <a:p>
            <a:pPr marL="457200" indent="-342900">
              <a:spcBef>
                <a:spcPts val="640"/>
              </a:spcBef>
              <a:buClr>
                <a:schemeClr val="lt1"/>
              </a:buClr>
              <a:buSzPct val="100000"/>
              <a:buFont typeface="Calibri"/>
              <a:buChar char="●"/>
            </a:pPr>
            <a:r>
              <a:rPr lang="en-US" sz="1600" dirty="0" smtClean="0">
                <a:solidFill>
                  <a:schemeClr val="lt1"/>
                </a:solidFill>
                <a:latin typeface="Calibri"/>
                <a:ea typeface="Calibri"/>
                <a:cs typeface="Calibri"/>
                <a:sym typeface="Calibri"/>
              </a:rPr>
              <a:t>Expected diurnal cycle is seen.  Deviations from expected behavior are minimal and understood</a:t>
            </a:r>
            <a:endParaRPr lang="en-US" sz="1600" dirty="0">
              <a:solidFill>
                <a:schemeClr val="lt1"/>
              </a:solidFill>
              <a:latin typeface="Calibri"/>
              <a:ea typeface="Calibri"/>
              <a:cs typeface="Calibri"/>
              <a:sym typeface="Calibri"/>
            </a:endParaRPr>
          </a:p>
        </p:txBody>
      </p:sp>
      <p:sp>
        <p:nvSpPr>
          <p:cNvPr id="16" name="TextBox 15"/>
          <p:cNvSpPr txBox="1"/>
          <p:nvPr/>
        </p:nvSpPr>
        <p:spPr>
          <a:xfrm>
            <a:off x="2939123" y="5940851"/>
            <a:ext cx="4662487" cy="830997"/>
          </a:xfrm>
          <a:prstGeom prst="rect">
            <a:avLst/>
          </a:prstGeom>
          <a:solidFill>
            <a:schemeClr val="bg2">
              <a:lumMod val="20000"/>
              <a:lumOff val="80000"/>
            </a:schemeClr>
          </a:solidFill>
          <a:ln>
            <a:solidFill>
              <a:schemeClr val="tx1"/>
            </a:solidFill>
          </a:ln>
        </p:spPr>
        <p:txBody>
          <a:bodyPr wrap="square" rtlCol="0">
            <a:spAutoFit/>
          </a:bodyPr>
          <a:lstStyle/>
          <a:p>
            <a:pPr algn="ctr"/>
            <a:r>
              <a:rPr lang="en-US" sz="1600" b="1" dirty="0" smtClean="0"/>
              <a:t>Cloud phase product is minimally impacted by the loop heat pipe issue when the FPT is at or near the “nominal” value</a:t>
            </a:r>
            <a:endParaRPr lang="en-US" sz="1600" b="1" dirty="0"/>
          </a:p>
        </p:txBody>
      </p:sp>
    </p:spTree>
    <p:extLst>
      <p:ext uri="{BB962C8B-B14F-4D97-AF65-F5344CB8AC3E}">
        <p14:creationId xmlns:p14="http://schemas.microsoft.com/office/powerpoint/2010/main" val="257793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Series Cloud Phase Outliers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t>13</a:t>
            </a:fld>
            <a:endParaRPr lang="en-US" sz="1200" b="0" i="0" u="none" strike="noStrike" cap="none">
              <a:solidFill>
                <a:schemeClr val="lt1"/>
              </a:solidFill>
              <a:latin typeface="Calibri"/>
              <a:ea typeface="Calibri"/>
              <a:cs typeface="Calibri"/>
              <a:sym typeface="Calibri"/>
            </a:endParaRPr>
          </a:p>
        </p:txBody>
      </p:sp>
      <p:sp>
        <p:nvSpPr>
          <p:cNvPr id="10" name="TextBox 9"/>
          <p:cNvSpPr txBox="1"/>
          <p:nvPr/>
        </p:nvSpPr>
        <p:spPr>
          <a:xfrm>
            <a:off x="898686" y="1085188"/>
            <a:ext cx="3144676" cy="307777"/>
          </a:xfrm>
          <a:prstGeom prst="rect">
            <a:avLst/>
          </a:prstGeom>
          <a:noFill/>
        </p:spPr>
        <p:txBody>
          <a:bodyPr wrap="square" rtlCol="0">
            <a:spAutoFit/>
          </a:bodyPr>
          <a:lstStyle/>
          <a:p>
            <a:pPr algn="ctr"/>
            <a:r>
              <a:rPr lang="en-US" b="1" dirty="0" smtClean="0">
                <a:solidFill>
                  <a:schemeClr val="bg1"/>
                </a:solidFill>
              </a:rPr>
              <a:t>December 14, 2018 @ 18:27 UTC</a:t>
            </a:r>
            <a:endParaRPr lang="en-US" b="1" dirty="0">
              <a:solidFill>
                <a:schemeClr val="bg1"/>
              </a:solidFill>
            </a:endParaRPr>
          </a:p>
        </p:txBody>
      </p:sp>
      <p:sp>
        <p:nvSpPr>
          <p:cNvPr id="6" name="TextBox 5"/>
          <p:cNvSpPr txBox="1"/>
          <p:nvPr/>
        </p:nvSpPr>
        <p:spPr>
          <a:xfrm>
            <a:off x="457200" y="6288252"/>
            <a:ext cx="7572178" cy="369332"/>
          </a:xfrm>
          <a:prstGeom prst="rect">
            <a:avLst/>
          </a:prstGeom>
          <a:noFill/>
        </p:spPr>
        <p:txBody>
          <a:bodyPr wrap="square" rtlCol="0">
            <a:spAutoFit/>
          </a:bodyPr>
          <a:lstStyle/>
          <a:p>
            <a:pPr algn="ctr"/>
            <a:r>
              <a:rPr lang="en-US" sz="1800" b="1" dirty="0" smtClean="0">
                <a:solidFill>
                  <a:srgbClr val="FFFFFF"/>
                </a:solidFill>
              </a:rPr>
              <a:t>Major outliers in time series are caused by missing or bad L1b data</a:t>
            </a:r>
            <a:endParaRPr lang="en-US" sz="1800" b="1" dirty="0">
              <a:solidFill>
                <a:srgbClr val="FFFFFF"/>
              </a:solidFill>
            </a:endParaRPr>
          </a:p>
        </p:txBody>
      </p:sp>
      <p:pic>
        <p:nvPicPr>
          <p:cNvPr id="3" name="Picture 2" descr="OR_ABI-L2-ACTPC-M3_G17_s20183481827189_e20183481829502_c20183481835373.CPHA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849" y="1434240"/>
            <a:ext cx="3353947" cy="2312882"/>
          </a:xfrm>
          <a:prstGeom prst="rect">
            <a:avLst/>
          </a:prstGeom>
        </p:spPr>
      </p:pic>
      <p:pic>
        <p:nvPicPr>
          <p:cNvPr id="5" name="Picture 4" descr="OR_ABI-L2-ACTPC-M3_G17_s20183481827189_e20183481829502_c20183481835373.RGB_1112_8511_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849" y="3790704"/>
            <a:ext cx="3353947" cy="2312882"/>
          </a:xfrm>
          <a:prstGeom prst="rect">
            <a:avLst/>
          </a:prstGeom>
        </p:spPr>
      </p:pic>
      <p:pic>
        <p:nvPicPr>
          <p:cNvPr id="7" name="Picture 6" descr="OR_ABI-L2-ACTPC-M3_G17_s20183511422189_e20183511424562_c20183511427039.CPHAS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226" y="1434240"/>
            <a:ext cx="3353947" cy="2312882"/>
          </a:xfrm>
          <a:prstGeom prst="rect">
            <a:avLst/>
          </a:prstGeom>
        </p:spPr>
      </p:pic>
      <p:pic>
        <p:nvPicPr>
          <p:cNvPr id="11" name="Picture 10" descr="OR_ABI-L2-ACTPC-M3_G17_s20183511422189_e20183511424562_c20183511427039.RGB_1112_8511_1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226" y="3790704"/>
            <a:ext cx="3353947" cy="2312882"/>
          </a:xfrm>
          <a:prstGeom prst="rect">
            <a:avLst/>
          </a:prstGeom>
        </p:spPr>
      </p:pic>
      <p:sp>
        <p:nvSpPr>
          <p:cNvPr id="12" name="TextBox 11"/>
          <p:cNvSpPr txBox="1"/>
          <p:nvPr/>
        </p:nvSpPr>
        <p:spPr>
          <a:xfrm>
            <a:off x="4980862" y="1096962"/>
            <a:ext cx="3144676" cy="307777"/>
          </a:xfrm>
          <a:prstGeom prst="rect">
            <a:avLst/>
          </a:prstGeom>
          <a:noFill/>
        </p:spPr>
        <p:txBody>
          <a:bodyPr wrap="square" rtlCol="0">
            <a:spAutoFit/>
          </a:bodyPr>
          <a:lstStyle/>
          <a:p>
            <a:pPr algn="ctr"/>
            <a:r>
              <a:rPr lang="en-US" b="1" dirty="0" smtClean="0">
                <a:solidFill>
                  <a:schemeClr val="bg1"/>
                </a:solidFill>
              </a:rPr>
              <a:t>December 17, 2018 @ 14:22 UTC</a:t>
            </a:r>
            <a:endParaRPr lang="en-US" b="1" dirty="0">
              <a:solidFill>
                <a:schemeClr val="bg1"/>
              </a:solidFill>
            </a:endParaRPr>
          </a:p>
        </p:txBody>
      </p:sp>
    </p:spTree>
    <p:extLst>
      <p:ext uri="{BB962C8B-B14F-4D97-AF65-F5344CB8AC3E}">
        <p14:creationId xmlns:p14="http://schemas.microsoft.com/office/powerpoint/2010/main" val="18788670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7" name="Picture 6" descr="FD_G17_stability_20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124" y="3397258"/>
            <a:ext cx="5897880" cy="2359152"/>
          </a:xfrm>
          <a:prstGeom prst="rect">
            <a:avLst/>
          </a:prstGeom>
        </p:spPr>
      </p:pic>
      <p:pic>
        <p:nvPicPr>
          <p:cNvPr id="6" name="Picture 5" descr="CONUS_G17_stability_201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124" y="966772"/>
            <a:ext cx="5888376" cy="2355350"/>
          </a:xfrm>
          <a:prstGeom prst="rect">
            <a:avLst/>
          </a:prstGeom>
        </p:spPr>
      </p:pic>
      <p:sp>
        <p:nvSpPr>
          <p:cNvPr id="377" name="Shape 377"/>
          <p:cNvSpPr txBox="1">
            <a:spLocks noGrp="1"/>
          </p:cNvSpPr>
          <p:nvPr>
            <p:ph type="title"/>
          </p:nvPr>
        </p:nvSpPr>
        <p:spPr>
          <a:xfrm>
            <a:off x="457200" y="-46038"/>
            <a:ext cx="8229600" cy="1143000"/>
          </a:xfrm>
          <a:prstGeom prst="rect">
            <a:avLst/>
          </a:prstGeom>
        </p:spPr>
        <p:txBody>
          <a:bodyPr lIns="91425" tIns="91425" rIns="91425" bIns="91425" anchor="ctr" anchorCtr="0">
            <a:noAutofit/>
          </a:bodyPr>
          <a:lstStyle/>
          <a:p>
            <a:pPr lvl="0">
              <a:spcBef>
                <a:spcPts val="0"/>
              </a:spcBef>
              <a:buNone/>
            </a:pPr>
            <a:r>
              <a:rPr lang="en-US" sz="3200" dirty="0"/>
              <a:t>Time Series of Cloud Phase </a:t>
            </a:r>
            <a:r>
              <a:rPr lang="en-US" sz="3200" dirty="0" smtClean="0"/>
              <a:t>Fractions</a:t>
            </a:r>
            <a:endParaRPr lang="en-US" sz="3200" dirty="0"/>
          </a:p>
        </p:txBody>
      </p:sp>
      <p:sp>
        <p:nvSpPr>
          <p:cNvPr id="378" name="Shape 378"/>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lgn="r">
              <a:spcBef>
                <a:spcPts val="0"/>
              </a:spcBef>
              <a:buClr>
                <a:srgbClr val="000000"/>
              </a:buClr>
              <a:buSzPct val="25000"/>
              <a:buFont typeface="Arial"/>
              <a:buNone/>
            </a:pPr>
            <a:fld id="{00000000-1234-1234-1234-123412341234}" type="slidenum">
              <a:rPr lang="en-US">
                <a:solidFill>
                  <a:srgbClr val="FFFFFF"/>
                </a:solidFill>
              </a:rPr>
              <a:pPr lvl="0" algn="r">
                <a:spcBef>
                  <a:spcPts val="0"/>
                </a:spcBef>
                <a:buClr>
                  <a:srgbClr val="000000"/>
                </a:buClr>
                <a:buSzPct val="25000"/>
                <a:buFont typeface="Arial"/>
                <a:buNone/>
              </a:pPr>
              <a:t>14</a:t>
            </a:fld>
            <a:endParaRPr lang="en-US" dirty="0">
              <a:solidFill>
                <a:srgbClr val="FFFFFF"/>
              </a:solidFill>
            </a:endParaRPr>
          </a:p>
        </p:txBody>
      </p:sp>
      <p:sp>
        <p:nvSpPr>
          <p:cNvPr id="381" name="Shape 381"/>
          <p:cNvSpPr txBox="1"/>
          <p:nvPr/>
        </p:nvSpPr>
        <p:spPr>
          <a:xfrm>
            <a:off x="7975900" y="3001875"/>
            <a:ext cx="877500" cy="476700"/>
          </a:xfrm>
          <a:prstGeom prst="rect">
            <a:avLst/>
          </a:prstGeom>
          <a:noFill/>
          <a:ln>
            <a:noFill/>
          </a:ln>
        </p:spPr>
        <p:txBody>
          <a:bodyPr lIns="91425" tIns="91425" rIns="91425" bIns="91425" anchor="t" anchorCtr="0">
            <a:noAutofit/>
          </a:bodyPr>
          <a:lstStyle/>
          <a:p>
            <a:pPr lvl="0">
              <a:spcBef>
                <a:spcPts val="0"/>
              </a:spcBef>
              <a:buNone/>
            </a:pPr>
            <a:r>
              <a:rPr lang="en-US" b="1"/>
              <a:t>CONUS</a:t>
            </a:r>
          </a:p>
        </p:txBody>
      </p:sp>
      <p:sp>
        <p:nvSpPr>
          <p:cNvPr id="382" name="Shape 382"/>
          <p:cNvSpPr txBox="1"/>
          <p:nvPr/>
        </p:nvSpPr>
        <p:spPr>
          <a:xfrm>
            <a:off x="8245275" y="5383500"/>
            <a:ext cx="595200" cy="411000"/>
          </a:xfrm>
          <a:prstGeom prst="rect">
            <a:avLst/>
          </a:prstGeom>
          <a:noFill/>
          <a:ln>
            <a:noFill/>
          </a:ln>
        </p:spPr>
        <p:txBody>
          <a:bodyPr lIns="91425" tIns="91425" rIns="91425" bIns="91425" anchor="t" anchorCtr="0">
            <a:noAutofit/>
          </a:bodyPr>
          <a:lstStyle/>
          <a:p>
            <a:pPr lvl="0" rtl="0">
              <a:spcBef>
                <a:spcPts val="0"/>
              </a:spcBef>
              <a:buNone/>
            </a:pPr>
            <a:r>
              <a:rPr lang="en-US" b="1"/>
              <a:t>FD</a:t>
            </a:r>
          </a:p>
        </p:txBody>
      </p:sp>
      <p:sp>
        <p:nvSpPr>
          <p:cNvPr id="383" name="Shape 383"/>
          <p:cNvSpPr txBox="1"/>
          <p:nvPr/>
        </p:nvSpPr>
        <p:spPr>
          <a:xfrm>
            <a:off x="295337" y="1091968"/>
            <a:ext cx="2363700" cy="1773191"/>
          </a:xfrm>
          <a:prstGeom prst="rect">
            <a:avLst/>
          </a:prstGeom>
          <a:solidFill>
            <a:schemeClr val="lt1"/>
          </a:solidFill>
          <a:ln>
            <a:noFill/>
          </a:ln>
        </p:spPr>
        <p:txBody>
          <a:bodyPr lIns="91425" tIns="91425" rIns="91425" bIns="91425" anchor="t" anchorCtr="0">
            <a:noAutofit/>
          </a:bodyPr>
          <a:lstStyle/>
          <a:p>
            <a:pPr lvl="0" algn="ctr" rtl="0">
              <a:spcBef>
                <a:spcPts val="0"/>
              </a:spcBef>
              <a:buNone/>
            </a:pPr>
            <a:r>
              <a:rPr lang="en-US" b="1" u="sng" dirty="0"/>
              <a:t>Cloud Phase Legend</a:t>
            </a:r>
          </a:p>
          <a:p>
            <a:pPr lvl="0" algn="ctr" rtl="0">
              <a:spcBef>
                <a:spcPts val="0"/>
              </a:spcBef>
              <a:buNone/>
            </a:pPr>
            <a:endParaRPr b="1" u="sng" dirty="0"/>
          </a:p>
          <a:p>
            <a:pPr lvl="0" algn="ctr" rtl="0">
              <a:spcBef>
                <a:spcPts val="0"/>
              </a:spcBef>
              <a:buNone/>
            </a:pPr>
            <a:r>
              <a:rPr lang="en-US" b="1" dirty="0"/>
              <a:t>Clear Sky</a:t>
            </a:r>
          </a:p>
          <a:p>
            <a:pPr lvl="0" algn="ctr" rtl="0">
              <a:spcBef>
                <a:spcPts val="0"/>
              </a:spcBef>
              <a:buNone/>
            </a:pPr>
            <a:r>
              <a:rPr lang="en-US" b="1" dirty="0">
                <a:solidFill>
                  <a:srgbClr val="0000FF"/>
                </a:solidFill>
              </a:rPr>
              <a:t>Liquid Phase</a:t>
            </a:r>
          </a:p>
          <a:p>
            <a:pPr lvl="0" algn="ctr" rtl="0">
              <a:spcBef>
                <a:spcPts val="0"/>
              </a:spcBef>
              <a:buNone/>
            </a:pPr>
            <a:r>
              <a:rPr lang="en-US" b="1" dirty="0" err="1">
                <a:solidFill>
                  <a:srgbClr val="00FF00"/>
                </a:solidFill>
              </a:rPr>
              <a:t>Supercooled</a:t>
            </a:r>
            <a:r>
              <a:rPr lang="en-US" b="1" dirty="0">
                <a:solidFill>
                  <a:srgbClr val="00FF00"/>
                </a:solidFill>
              </a:rPr>
              <a:t> Phase</a:t>
            </a:r>
          </a:p>
          <a:p>
            <a:pPr lvl="0" algn="ctr" rtl="0">
              <a:spcBef>
                <a:spcPts val="0"/>
              </a:spcBef>
              <a:buNone/>
            </a:pPr>
            <a:r>
              <a:rPr lang="en-US" b="1" dirty="0">
                <a:solidFill>
                  <a:srgbClr val="274E13"/>
                </a:solidFill>
              </a:rPr>
              <a:t>Mixed Phase</a:t>
            </a:r>
          </a:p>
          <a:p>
            <a:pPr lvl="0" algn="ctr" rtl="0">
              <a:spcBef>
                <a:spcPts val="0"/>
              </a:spcBef>
              <a:buNone/>
            </a:pPr>
            <a:r>
              <a:rPr lang="en-US" b="1" dirty="0">
                <a:solidFill>
                  <a:srgbClr val="FF0000"/>
                </a:solidFill>
              </a:rPr>
              <a:t>Ice Phase</a:t>
            </a:r>
          </a:p>
          <a:p>
            <a:pPr lvl="0" algn="ctr" rtl="0">
              <a:spcBef>
                <a:spcPts val="0"/>
              </a:spcBef>
              <a:buNone/>
            </a:pPr>
            <a:endParaRPr b="1" dirty="0">
              <a:solidFill>
                <a:srgbClr val="FF0000"/>
              </a:solidFill>
            </a:endParaRPr>
          </a:p>
        </p:txBody>
      </p:sp>
      <p:sp>
        <p:nvSpPr>
          <p:cNvPr id="12" name="Shape 386"/>
          <p:cNvSpPr txBox="1"/>
          <p:nvPr/>
        </p:nvSpPr>
        <p:spPr>
          <a:xfrm>
            <a:off x="12000" y="2759800"/>
            <a:ext cx="2927124" cy="3712276"/>
          </a:xfrm>
          <a:prstGeom prst="rect">
            <a:avLst/>
          </a:prstGeom>
          <a:noFill/>
          <a:ln>
            <a:noFill/>
          </a:ln>
        </p:spPr>
        <p:txBody>
          <a:bodyPr lIns="91425" tIns="91425" rIns="91425" bIns="91425" anchor="t" anchorCtr="0">
            <a:noAutofit/>
          </a:bodyPr>
          <a:lstStyle/>
          <a:p>
            <a:pPr marL="457200" indent="-342900">
              <a:spcBef>
                <a:spcPts val="640"/>
              </a:spcBef>
              <a:buClr>
                <a:schemeClr val="lt1"/>
              </a:buClr>
              <a:buSzPct val="100000"/>
              <a:buFont typeface="Calibri"/>
              <a:buChar char="●"/>
            </a:pPr>
            <a:r>
              <a:rPr lang="en-US" sz="1800" dirty="0">
                <a:solidFill>
                  <a:schemeClr val="lt1"/>
                </a:solidFill>
                <a:latin typeface="Calibri"/>
                <a:ea typeface="Calibri"/>
                <a:cs typeface="Calibri"/>
                <a:sym typeface="Calibri"/>
              </a:rPr>
              <a:t>Time period is Feb. 20 – Feb. 26, </a:t>
            </a:r>
            <a:r>
              <a:rPr lang="en-US" sz="1800" dirty="0" smtClean="0">
                <a:solidFill>
                  <a:schemeClr val="lt1"/>
                </a:solidFill>
                <a:latin typeface="Calibri"/>
                <a:ea typeface="Calibri"/>
                <a:cs typeface="Calibri"/>
                <a:sym typeface="Calibri"/>
              </a:rPr>
              <a:t>2019</a:t>
            </a:r>
          </a:p>
          <a:p>
            <a:pPr marL="457200" indent="-342900">
              <a:spcBef>
                <a:spcPts val="640"/>
              </a:spcBef>
              <a:buClr>
                <a:schemeClr val="lt1"/>
              </a:buClr>
              <a:buSzPct val="100000"/>
              <a:buFont typeface="Calibri"/>
              <a:buChar char="●"/>
            </a:pPr>
            <a:endParaRPr lang="en-US" sz="1800" dirty="0" smtClean="0">
              <a:solidFill>
                <a:schemeClr val="lt1"/>
              </a:solidFill>
              <a:latin typeface="Calibri"/>
              <a:ea typeface="Calibri"/>
              <a:cs typeface="Calibri"/>
              <a:sym typeface="Calibri"/>
            </a:endParaRPr>
          </a:p>
          <a:p>
            <a:pPr marL="457200" indent="-342900">
              <a:spcBef>
                <a:spcPts val="640"/>
              </a:spcBef>
              <a:buClr>
                <a:schemeClr val="lt1"/>
              </a:buClr>
              <a:buSzPct val="100000"/>
              <a:buFont typeface="Calibri"/>
              <a:buChar char="●"/>
            </a:pPr>
            <a:r>
              <a:rPr lang="en-US" sz="1800" dirty="0" smtClean="0">
                <a:solidFill>
                  <a:schemeClr val="lt1"/>
                </a:solidFill>
                <a:latin typeface="Calibri"/>
                <a:ea typeface="Calibri"/>
                <a:cs typeface="Calibri"/>
                <a:sym typeface="Calibri"/>
              </a:rPr>
              <a:t>Time </a:t>
            </a:r>
            <a:r>
              <a:rPr lang="en-US" sz="1800" dirty="0">
                <a:solidFill>
                  <a:schemeClr val="lt1"/>
                </a:solidFill>
                <a:latin typeface="Calibri"/>
                <a:ea typeface="Calibri"/>
                <a:cs typeface="Calibri"/>
                <a:sym typeface="Calibri"/>
              </a:rPr>
              <a:t>series of the </a:t>
            </a:r>
            <a:r>
              <a:rPr lang="en-US" sz="1800" dirty="0" smtClean="0">
                <a:solidFill>
                  <a:schemeClr val="lt1"/>
                </a:solidFill>
                <a:latin typeface="Calibri"/>
                <a:ea typeface="Calibri"/>
                <a:cs typeface="Calibri"/>
                <a:sym typeface="Calibri"/>
              </a:rPr>
              <a:t>cloud </a:t>
            </a:r>
            <a:r>
              <a:rPr lang="en-US" sz="1800" dirty="0">
                <a:solidFill>
                  <a:schemeClr val="lt1"/>
                </a:solidFill>
                <a:latin typeface="Calibri"/>
                <a:ea typeface="Calibri"/>
                <a:cs typeface="Calibri"/>
                <a:sym typeface="Calibri"/>
              </a:rPr>
              <a:t>p</a:t>
            </a:r>
            <a:r>
              <a:rPr lang="en-US" sz="1800" dirty="0" smtClean="0">
                <a:solidFill>
                  <a:schemeClr val="lt1"/>
                </a:solidFill>
                <a:latin typeface="Calibri"/>
                <a:ea typeface="Calibri"/>
                <a:cs typeface="Calibri"/>
                <a:sym typeface="Calibri"/>
              </a:rPr>
              <a:t>hase </a:t>
            </a:r>
            <a:r>
              <a:rPr lang="en-US" sz="1800" dirty="0">
                <a:solidFill>
                  <a:schemeClr val="lt1"/>
                </a:solidFill>
                <a:latin typeface="Calibri"/>
                <a:ea typeface="Calibri"/>
                <a:cs typeface="Calibri"/>
                <a:sym typeface="Calibri"/>
              </a:rPr>
              <a:t>fraction in GOES-</a:t>
            </a:r>
            <a:r>
              <a:rPr lang="en-US" sz="1800" dirty="0" smtClean="0">
                <a:solidFill>
                  <a:schemeClr val="lt1"/>
                </a:solidFill>
                <a:latin typeface="Calibri"/>
                <a:ea typeface="Calibri"/>
                <a:cs typeface="Calibri"/>
                <a:sym typeface="Calibri"/>
              </a:rPr>
              <a:t>17 </a:t>
            </a:r>
            <a:r>
              <a:rPr lang="en-US" sz="1800" dirty="0">
                <a:solidFill>
                  <a:schemeClr val="lt1"/>
                </a:solidFill>
                <a:latin typeface="Calibri"/>
                <a:ea typeface="Calibri"/>
                <a:cs typeface="Calibri"/>
                <a:sym typeface="Calibri"/>
              </a:rPr>
              <a:t>(</a:t>
            </a:r>
            <a:r>
              <a:rPr lang="en-US" sz="1800" dirty="0" smtClean="0">
                <a:solidFill>
                  <a:schemeClr val="lt1"/>
                </a:solidFill>
                <a:latin typeface="Calibri"/>
                <a:ea typeface="Calibri"/>
                <a:cs typeface="Calibri"/>
                <a:sym typeface="Calibri"/>
              </a:rPr>
              <a:t>M3, M4 &amp; M6) </a:t>
            </a:r>
            <a:r>
              <a:rPr lang="en-US" sz="1800" dirty="0">
                <a:solidFill>
                  <a:schemeClr val="lt1"/>
                </a:solidFill>
                <a:latin typeface="Calibri"/>
                <a:ea typeface="Calibri"/>
                <a:cs typeface="Calibri"/>
                <a:sym typeface="Calibri"/>
              </a:rPr>
              <a:t>for CONUS (top) and Full Disk (bottom</a:t>
            </a:r>
            <a:r>
              <a:rPr lang="en-US" sz="1800" dirty="0" smtClean="0">
                <a:solidFill>
                  <a:schemeClr val="lt1"/>
                </a:solidFill>
                <a:latin typeface="Calibri"/>
                <a:ea typeface="Calibri"/>
                <a:cs typeface="Calibri"/>
                <a:sym typeface="Calibri"/>
              </a:rPr>
              <a:t>)</a:t>
            </a:r>
            <a:endParaRPr lang="en-US" sz="1800" dirty="0">
              <a:solidFill>
                <a:schemeClr val="lt1"/>
              </a:solidFill>
              <a:latin typeface="Calibri"/>
              <a:ea typeface="Calibri"/>
              <a:cs typeface="Calibri"/>
              <a:sym typeface="Calibri"/>
            </a:endParaRPr>
          </a:p>
          <a:p>
            <a:pPr marL="457200" indent="-342900">
              <a:spcBef>
                <a:spcPts val="640"/>
              </a:spcBef>
              <a:buClr>
                <a:schemeClr val="lt1"/>
              </a:buClr>
              <a:buSzPct val="100000"/>
              <a:buFont typeface="Calibri"/>
              <a:buChar char="●"/>
            </a:pPr>
            <a:endParaRPr lang="en-US" sz="1800" dirty="0">
              <a:solidFill>
                <a:schemeClr val="lt1"/>
              </a:solidFill>
              <a:latin typeface="Calibri"/>
              <a:ea typeface="Calibri"/>
              <a:cs typeface="Calibri"/>
              <a:sym typeface="Calibri"/>
            </a:endParaRPr>
          </a:p>
          <a:p>
            <a:pPr marL="457200" indent="-342900">
              <a:spcBef>
                <a:spcPts val="640"/>
              </a:spcBef>
              <a:buClr>
                <a:schemeClr val="lt1"/>
              </a:buClr>
              <a:buSzPct val="100000"/>
              <a:buFont typeface="Calibri"/>
              <a:buChar char="●"/>
            </a:pPr>
            <a:r>
              <a:rPr lang="en-US" sz="1800" dirty="0" smtClean="0">
                <a:solidFill>
                  <a:schemeClr val="lt1"/>
                </a:solidFill>
                <a:latin typeface="Calibri"/>
                <a:ea typeface="Calibri"/>
                <a:cs typeface="Calibri"/>
                <a:sym typeface="Calibri"/>
              </a:rPr>
              <a:t>Small data outages are present due to issues with the PDA</a:t>
            </a:r>
          </a:p>
        </p:txBody>
      </p:sp>
      <p:sp>
        <p:nvSpPr>
          <p:cNvPr id="8" name="TextBox 7"/>
          <p:cNvSpPr txBox="1"/>
          <p:nvPr/>
        </p:nvSpPr>
        <p:spPr>
          <a:xfrm>
            <a:off x="2659037" y="5915819"/>
            <a:ext cx="5699133" cy="646331"/>
          </a:xfrm>
          <a:prstGeom prst="rect">
            <a:avLst/>
          </a:prstGeom>
          <a:solidFill>
            <a:schemeClr val="bg2">
              <a:lumMod val="20000"/>
              <a:lumOff val="80000"/>
            </a:schemeClr>
          </a:solidFill>
          <a:ln>
            <a:solidFill>
              <a:schemeClr val="tx1"/>
            </a:solidFill>
          </a:ln>
        </p:spPr>
        <p:txBody>
          <a:bodyPr wrap="square" rtlCol="0">
            <a:spAutoFit/>
          </a:bodyPr>
          <a:lstStyle/>
          <a:p>
            <a:pPr algn="ctr"/>
            <a:r>
              <a:rPr lang="en-US" sz="1800" b="1" dirty="0" smtClean="0"/>
              <a:t>Cloud Phase product is severely impacted when the FPT is severely elevated  </a:t>
            </a:r>
            <a:r>
              <a:rPr lang="en-US" sz="1800" b="1" dirty="0" smtClean="0">
                <a:solidFill>
                  <a:srgbClr val="FF0000"/>
                </a:solidFill>
              </a:rPr>
              <a:t> </a:t>
            </a:r>
            <a:endParaRPr lang="en-US" sz="1800" b="1" dirty="0">
              <a:solidFill>
                <a:srgbClr val="FF0000"/>
              </a:solidFill>
            </a:endParaRPr>
          </a:p>
        </p:txBody>
      </p:sp>
      <p:cxnSp>
        <p:nvCxnSpPr>
          <p:cNvPr id="16" name="Straight Arrow Connector 15"/>
          <p:cNvCxnSpPr>
            <a:stCxn id="8" idx="0"/>
          </p:cNvCxnSpPr>
          <p:nvPr/>
        </p:nvCxnSpPr>
        <p:spPr>
          <a:xfrm flipH="1" flipV="1">
            <a:off x="5348418" y="5172671"/>
            <a:ext cx="160186" cy="743148"/>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55721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722312" y="4406900"/>
            <a:ext cx="7772400" cy="1361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dirty="0" smtClean="0"/>
              <a:t>Quantitative Evaluation of Cloud Top Phase Product</a:t>
            </a:r>
            <a:endParaRPr lang="en-US" sz="4000" b="1" i="0" u="none" strike="noStrike" cap="none" dirty="0">
              <a:solidFill>
                <a:schemeClr val="lt1"/>
              </a:solidFill>
              <a:latin typeface="Calibri"/>
              <a:ea typeface="Calibri"/>
              <a:cs typeface="Calibri"/>
              <a:sym typeface="Calibri"/>
            </a:endParaRPr>
          </a:p>
        </p:txBody>
      </p:sp>
      <p:sp>
        <p:nvSpPr>
          <p:cNvPr id="394" name="Shape 39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15</a:t>
            </a:fld>
            <a:endParaRPr lang="en-US"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35616023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Shape 590"/>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a:solidFill>
                  <a:srgbClr val="FF9900"/>
                </a:solidFill>
                <a:latin typeface="Calibri"/>
                <a:ea typeface="Calibri"/>
                <a:cs typeface="Calibri"/>
                <a:sym typeface="Calibri"/>
              </a:rPr>
              <a:t>Quantitative Success Definitions</a:t>
            </a:r>
          </a:p>
        </p:txBody>
      </p:sp>
      <p:sp>
        <p:nvSpPr>
          <p:cNvPr id="591" name="Shape 591"/>
          <p:cNvSpPr txBox="1"/>
          <p:nvPr/>
        </p:nvSpPr>
        <p:spPr>
          <a:xfrm>
            <a:off x="969225" y="1818050"/>
            <a:ext cx="1905899" cy="558300"/>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000" b="0" i="0" u="none" strike="noStrike" cap="none">
                <a:solidFill>
                  <a:schemeClr val="lt1"/>
                </a:solidFill>
                <a:latin typeface="Calibri"/>
                <a:ea typeface="Calibri"/>
                <a:cs typeface="Calibri"/>
                <a:sym typeface="Calibri"/>
              </a:rPr>
              <a:t>PASSED</a:t>
            </a:r>
          </a:p>
        </p:txBody>
      </p:sp>
      <p:sp>
        <p:nvSpPr>
          <p:cNvPr id="592" name="Shape 592"/>
          <p:cNvSpPr txBox="1"/>
          <p:nvPr/>
        </p:nvSpPr>
        <p:spPr>
          <a:xfrm>
            <a:off x="969225" y="4956675"/>
            <a:ext cx="1905899" cy="558300"/>
          </a:xfrm>
          <a:prstGeom prst="rect">
            <a:avLst/>
          </a:prstGeom>
          <a:solidFill>
            <a:srgbClr val="FF000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2F2F2"/>
              </a:buClr>
              <a:buSzPct val="25000"/>
              <a:buFont typeface="Calibri"/>
              <a:buNone/>
            </a:pPr>
            <a:r>
              <a:rPr lang="en-US" sz="3000" b="0" i="0" u="none" strike="noStrike" cap="none">
                <a:solidFill>
                  <a:srgbClr val="F2F2F2"/>
                </a:solidFill>
                <a:latin typeface="Calibri"/>
                <a:ea typeface="Calibri"/>
                <a:cs typeface="Calibri"/>
                <a:sym typeface="Calibri"/>
              </a:rPr>
              <a:t>FAILED</a:t>
            </a:r>
          </a:p>
        </p:txBody>
      </p:sp>
      <p:sp>
        <p:nvSpPr>
          <p:cNvPr id="593" name="Shape 593"/>
          <p:cNvSpPr txBox="1"/>
          <p:nvPr/>
        </p:nvSpPr>
        <p:spPr>
          <a:xfrm>
            <a:off x="969225" y="3398937"/>
            <a:ext cx="2941499" cy="558300"/>
          </a:xfrm>
          <a:prstGeom prst="rect">
            <a:avLst/>
          </a:prstGeom>
          <a:solidFill>
            <a:srgbClr val="F1C232"/>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2F2F2"/>
              </a:buClr>
              <a:buSzPct val="25000"/>
              <a:buFont typeface="Calibri"/>
              <a:buNone/>
            </a:pPr>
            <a:r>
              <a:rPr lang="en-US" sz="3000" b="0" i="0" u="none" strike="noStrike" cap="none">
                <a:solidFill>
                  <a:srgbClr val="F2F2F2"/>
                </a:solidFill>
                <a:latin typeface="Calibri"/>
                <a:ea typeface="Calibri"/>
                <a:cs typeface="Calibri"/>
                <a:sym typeface="Calibri"/>
              </a:rPr>
              <a:t>PARTIAL-PASSED</a:t>
            </a:r>
          </a:p>
        </p:txBody>
      </p:sp>
      <p:sp>
        <p:nvSpPr>
          <p:cNvPr id="594" name="Shape 594"/>
          <p:cNvSpPr txBox="1"/>
          <p:nvPr/>
        </p:nvSpPr>
        <p:spPr>
          <a:xfrm>
            <a:off x="3062900" y="1717400"/>
            <a:ext cx="5940300" cy="894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800" b="0" i="0" u="sng" strike="noStrike" cap="none">
                <a:solidFill>
                  <a:srgbClr val="FFFFFF"/>
                </a:solidFill>
                <a:latin typeface="Arial"/>
                <a:ea typeface="Arial"/>
                <a:cs typeface="Arial"/>
                <a:sym typeface="Arial"/>
              </a:rPr>
              <a:t>Specifications are met</a:t>
            </a:r>
            <a:r>
              <a:rPr lang="en-US" sz="1800" b="0" i="0" u="none" strike="noStrike" cap="none">
                <a:solidFill>
                  <a:srgbClr val="FFFFFF"/>
                </a:solidFill>
                <a:latin typeface="Arial"/>
                <a:ea typeface="Arial"/>
                <a:cs typeface="Arial"/>
                <a:sym typeface="Arial"/>
              </a:rPr>
              <a:t> for clouds with COD &gt; 1.0 and where the cloud mask matches that of the “truth” data.</a:t>
            </a:r>
          </a:p>
        </p:txBody>
      </p:sp>
      <p:sp>
        <p:nvSpPr>
          <p:cNvPr id="595" name="Shape 595"/>
          <p:cNvSpPr txBox="1"/>
          <p:nvPr/>
        </p:nvSpPr>
        <p:spPr>
          <a:xfrm>
            <a:off x="2937000" y="4874175"/>
            <a:ext cx="5940300" cy="894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800" b="0" i="0" u="sng" strike="noStrike" cap="none">
                <a:solidFill>
                  <a:srgbClr val="FFFFFF"/>
                </a:solidFill>
                <a:latin typeface="Arial"/>
                <a:ea typeface="Arial"/>
                <a:cs typeface="Arial"/>
                <a:sym typeface="Arial"/>
              </a:rPr>
              <a:t>Specifications are far from being met</a:t>
            </a:r>
            <a:r>
              <a:rPr lang="en-US" sz="1800" b="0" i="0" u="none" strike="noStrike" cap="none">
                <a:solidFill>
                  <a:srgbClr val="FFFFFF"/>
                </a:solidFill>
                <a:latin typeface="Arial"/>
                <a:ea typeface="Arial"/>
                <a:cs typeface="Arial"/>
                <a:sym typeface="Arial"/>
              </a:rPr>
              <a:t> for clouds with COD &gt; 1 and where the cloud mask matches that of the “truth” data. </a:t>
            </a:r>
          </a:p>
        </p:txBody>
      </p:sp>
      <p:sp>
        <p:nvSpPr>
          <p:cNvPr id="596" name="Shape 596"/>
          <p:cNvSpPr txBox="1"/>
          <p:nvPr/>
        </p:nvSpPr>
        <p:spPr>
          <a:xfrm>
            <a:off x="3999200" y="3337037"/>
            <a:ext cx="5003999" cy="8942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800" b="0" i="0" u="sng" strike="noStrike" cap="none">
                <a:solidFill>
                  <a:srgbClr val="FFFFFF"/>
                </a:solidFill>
                <a:latin typeface="Arial"/>
                <a:ea typeface="Arial"/>
                <a:cs typeface="Arial"/>
                <a:sym typeface="Arial"/>
              </a:rPr>
              <a:t>Specifications are close to being met</a:t>
            </a:r>
            <a:r>
              <a:rPr lang="en-US" sz="1800" b="0" i="0" u="none" strike="noStrike" cap="none">
                <a:solidFill>
                  <a:srgbClr val="FFFFFF"/>
                </a:solidFill>
                <a:latin typeface="Arial"/>
                <a:ea typeface="Arial"/>
                <a:cs typeface="Arial"/>
                <a:sym typeface="Arial"/>
              </a:rPr>
              <a:t> for clouds with COD &gt; 1 and where the cloud mask matches that of the “truth” data. </a:t>
            </a:r>
          </a:p>
        </p:txBody>
      </p:sp>
      <p:sp>
        <p:nvSpPr>
          <p:cNvPr id="597" name="Shape 597"/>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16</a:t>
            </a:fld>
            <a:endParaRPr lang="en-US" sz="1400"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Shape 644"/>
          <p:cNvSpPr txBox="1">
            <a:spLocks noGrp="1"/>
          </p:cNvSpPr>
          <p:nvPr>
            <p:ph type="title"/>
          </p:nvPr>
        </p:nvSpPr>
        <p:spPr>
          <a:xfrm>
            <a:off x="722312" y="4406900"/>
            <a:ext cx="7772400" cy="1361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4000" b="1" i="0" u="none" strike="noStrike" cap="none">
                <a:solidFill>
                  <a:schemeClr val="lt1"/>
                </a:solidFill>
                <a:latin typeface="Calibri"/>
                <a:ea typeface="Calibri"/>
                <a:cs typeface="Calibri"/>
                <a:sym typeface="Calibri"/>
              </a:rPr>
              <a:t>Comparison to NASA CALIPSO/CALIOP Cloud Phase</a:t>
            </a:r>
          </a:p>
        </p:txBody>
      </p:sp>
      <p:sp>
        <p:nvSpPr>
          <p:cNvPr id="645" name="Shape 64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chemeClr val="lt1"/>
                </a:solidFill>
                <a:latin typeface="Arial"/>
                <a:ea typeface="Arial"/>
                <a:cs typeface="Arial"/>
                <a:sym typeface="Arial"/>
              </a:rPr>
              <a:t>17</a:t>
            </a:fld>
            <a:endParaRPr lang="en-US"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Shape 651"/>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2800" b="0" i="0" u="none" strike="noStrike" cap="none">
                <a:solidFill>
                  <a:schemeClr val="accent6"/>
                </a:solidFill>
                <a:latin typeface="Calibri"/>
                <a:ea typeface="Calibri"/>
                <a:cs typeface="Calibri"/>
                <a:sym typeface="Calibri"/>
              </a:rPr>
              <a:t>CALIOP vs ABI Comparison Description</a:t>
            </a:r>
          </a:p>
        </p:txBody>
      </p:sp>
      <p:sp>
        <p:nvSpPr>
          <p:cNvPr id="652" name="Shape 652"/>
          <p:cNvSpPr txBox="1">
            <a:spLocks noGrp="1"/>
          </p:cNvSpPr>
          <p:nvPr>
            <p:ph type="body" idx="1"/>
          </p:nvPr>
        </p:nvSpPr>
        <p:spPr>
          <a:xfrm>
            <a:off x="247550" y="1096950"/>
            <a:ext cx="4680899" cy="5535899"/>
          </a:xfrm>
          <a:prstGeom prst="rect">
            <a:avLst/>
          </a:prstGeom>
          <a:noFill/>
          <a:ln>
            <a:noFill/>
          </a:ln>
        </p:spPr>
        <p:txBody>
          <a:bodyPr lIns="91425" tIns="91425" rIns="91425" bIns="91425" anchor="t" anchorCtr="0">
            <a:noAutofit/>
          </a:bodyPr>
          <a:lstStyle/>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CALIOP is a </a:t>
            </a:r>
            <a:r>
              <a:rPr lang="en-US" sz="1800" b="0" i="0" u="none" strike="noStrike" cap="none" dirty="0" err="1">
                <a:solidFill>
                  <a:srgbClr val="FFFFFF"/>
                </a:solidFill>
                <a:latin typeface="Calibri"/>
                <a:ea typeface="Calibri"/>
                <a:cs typeface="Calibri"/>
                <a:sym typeface="Calibri"/>
              </a:rPr>
              <a:t>lidar</a:t>
            </a:r>
            <a:r>
              <a:rPr lang="en-US" sz="1800" b="0" i="0" u="none" strike="noStrike" cap="none" dirty="0">
                <a:solidFill>
                  <a:srgbClr val="FFFFFF"/>
                </a:solidFill>
                <a:latin typeface="Calibri"/>
                <a:ea typeface="Calibri"/>
                <a:cs typeface="Calibri"/>
                <a:sym typeface="Calibri"/>
              </a:rPr>
              <a:t>, with depolarization, on board the CALIPSO satellite in the NASA A-Train.</a:t>
            </a:r>
          </a:p>
          <a:p>
            <a:pPr marL="0" marR="0" lvl="0" indent="0" algn="l" rtl="0">
              <a:lnSpc>
                <a:spcPct val="100000"/>
              </a:lnSpc>
              <a:spcBef>
                <a:spcPts val="0"/>
              </a:spcBef>
              <a:spcAft>
                <a:spcPts val="0"/>
              </a:spcAft>
              <a:buClr>
                <a:schemeClr val="lt1"/>
              </a:buClr>
              <a:buSzPct val="250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The CALIOP 1 and 5 km vertical feature mask products are merged to derive the cloud phase of the highest cloud layer with CALIOP 532 nm optical depth &gt; 0.01</a:t>
            </a:r>
          </a:p>
          <a:p>
            <a:pPr marL="457200" marR="0" lvl="0" indent="-342900" algn="l" rtl="0">
              <a:lnSpc>
                <a:spcPct val="100000"/>
              </a:lnSpc>
              <a:spcBef>
                <a:spcPts val="0"/>
              </a:spcBef>
              <a:spcAft>
                <a:spcPts val="0"/>
              </a:spcAft>
              <a:buClr>
                <a:srgbClr val="FFFFFF"/>
              </a:buClr>
              <a:buSzPct val="1000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dirty="0" smtClean="0">
                <a:solidFill>
                  <a:srgbClr val="FFFFFF"/>
                </a:solidFill>
              </a:rPr>
              <a:t>19</a:t>
            </a:r>
            <a:r>
              <a:rPr lang="en-US" sz="1800" b="0" i="0" u="none" strike="noStrike" cap="none" dirty="0" smtClean="0">
                <a:solidFill>
                  <a:srgbClr val="FFFFFF"/>
                </a:solidFill>
                <a:latin typeface="Calibri"/>
                <a:ea typeface="Calibri"/>
                <a:cs typeface="Calibri"/>
                <a:sym typeface="Calibri"/>
              </a:rPr>
              <a:t> </a:t>
            </a:r>
            <a:r>
              <a:rPr lang="en-US" sz="1800" b="0" i="0" u="none" strike="noStrike" cap="none" dirty="0">
                <a:solidFill>
                  <a:srgbClr val="FFFFFF"/>
                </a:solidFill>
                <a:latin typeface="Calibri"/>
                <a:ea typeface="Calibri"/>
                <a:cs typeface="Calibri"/>
                <a:sym typeface="Calibri"/>
              </a:rPr>
              <a:t>days </a:t>
            </a:r>
            <a:r>
              <a:rPr lang="en-US" sz="1800" b="0" i="0" u="none" strike="noStrike" cap="none" dirty="0" smtClean="0">
                <a:solidFill>
                  <a:srgbClr val="FFFFFF"/>
                </a:solidFill>
                <a:latin typeface="Calibri"/>
                <a:ea typeface="Calibri"/>
                <a:cs typeface="Calibri"/>
                <a:sym typeface="Calibri"/>
              </a:rPr>
              <a:t>(</a:t>
            </a:r>
            <a:r>
              <a:rPr lang="en-US" sz="1800" b="0" i="0" u="none" strike="noStrike" cap="none" smtClean="0">
                <a:solidFill>
                  <a:srgbClr val="FFFFFF"/>
                </a:solidFill>
                <a:latin typeface="Calibri"/>
                <a:ea typeface="Calibri"/>
                <a:cs typeface="Calibri"/>
                <a:sym typeface="Calibri"/>
              </a:rPr>
              <a:t>Dec 9, 2018 – Jan 4, 2019) of </a:t>
            </a:r>
            <a:r>
              <a:rPr lang="en-US" sz="1800" b="0" i="0" u="none" strike="noStrike" cap="none" dirty="0">
                <a:solidFill>
                  <a:srgbClr val="FFFFFF"/>
                </a:solidFill>
                <a:latin typeface="Calibri"/>
                <a:ea typeface="Calibri"/>
                <a:cs typeface="Calibri"/>
                <a:sym typeface="Calibri"/>
              </a:rPr>
              <a:t>CALIOP and ABI </a:t>
            </a:r>
            <a:r>
              <a:rPr lang="en-US" sz="1800" b="0" i="0" u="none" strike="noStrike" cap="none" dirty="0" smtClean="0">
                <a:solidFill>
                  <a:srgbClr val="FFFFFF"/>
                </a:solidFill>
                <a:latin typeface="Calibri"/>
                <a:ea typeface="Calibri"/>
                <a:cs typeface="Calibri"/>
                <a:sym typeface="Calibri"/>
              </a:rPr>
              <a:t>matchup </a:t>
            </a:r>
            <a:r>
              <a:rPr lang="en-US" sz="1800" b="0" i="0" u="none" strike="noStrike" cap="none" dirty="0">
                <a:solidFill>
                  <a:srgbClr val="FFFFFF"/>
                </a:solidFill>
                <a:latin typeface="Calibri"/>
                <a:ea typeface="Calibri"/>
                <a:cs typeface="Calibri"/>
                <a:sym typeface="Calibri"/>
              </a:rPr>
              <a:t>data </a:t>
            </a:r>
            <a:r>
              <a:rPr lang="en-US" sz="1800" b="0" i="0" u="none" strike="noStrike" cap="none">
                <a:solidFill>
                  <a:srgbClr val="FFFFFF"/>
                </a:solidFill>
                <a:latin typeface="Calibri"/>
                <a:ea typeface="Calibri"/>
                <a:cs typeface="Calibri"/>
                <a:sym typeface="Calibri"/>
              </a:rPr>
              <a:t>are </a:t>
            </a:r>
            <a:r>
              <a:rPr lang="en-US" sz="1800" b="0" i="0" u="none" strike="noStrike" cap="none" smtClean="0">
                <a:solidFill>
                  <a:srgbClr val="FFFFFF"/>
                </a:solidFill>
                <a:latin typeface="Calibri"/>
                <a:ea typeface="Calibri"/>
                <a:cs typeface="Calibri"/>
                <a:sym typeface="Calibri"/>
              </a:rPr>
              <a:t>used</a:t>
            </a:r>
            <a:endParaRPr lang="en-US" sz="1800" b="0" i="0" u="none" strike="noStrike" cap="none" dirty="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ct val="250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Filters applied to GOES-</a:t>
            </a:r>
            <a:r>
              <a:rPr lang="en-US" sz="1800" b="0" i="0" u="none" strike="noStrike" cap="none" dirty="0" smtClean="0">
                <a:solidFill>
                  <a:srgbClr val="FFFFFF"/>
                </a:solidFill>
                <a:latin typeface="Calibri"/>
                <a:ea typeface="Calibri"/>
                <a:cs typeface="Calibri"/>
                <a:sym typeface="Calibri"/>
              </a:rPr>
              <a:t>17:</a:t>
            </a:r>
            <a:endParaRPr lang="en-US" sz="1800" b="0" i="0" u="none" strike="noStrike" cap="none" dirty="0">
              <a:solidFill>
                <a:srgbClr val="FFFFFF"/>
              </a:solidFill>
              <a:latin typeface="Calibri"/>
              <a:ea typeface="Calibri"/>
              <a:cs typeface="Calibri"/>
              <a:sym typeface="Calibri"/>
            </a:endParaRPr>
          </a:p>
          <a:p>
            <a:pPr marL="914400" marR="0" lvl="1"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Scan time difference ± 7.5 minutes,</a:t>
            </a:r>
          </a:p>
          <a:p>
            <a:pPr marL="914400" marR="0" lvl="1"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Sensor Zenith Angle &lt; 70.0</a:t>
            </a:r>
          </a:p>
          <a:p>
            <a:pPr marL="914400" marR="0" lvl="1"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ABI and CALIOP agree that a cloud is present</a:t>
            </a:r>
          </a:p>
          <a:p>
            <a:pPr marL="514350" marR="0" lvl="0" indent="-349250" algn="l" rtl="0">
              <a:lnSpc>
                <a:spcPct val="100000"/>
              </a:lnSpc>
              <a:spcBef>
                <a:spcPts val="0"/>
              </a:spcBef>
              <a:spcAft>
                <a:spcPts val="0"/>
              </a:spcAft>
              <a:buClr>
                <a:srgbClr val="FFFFFF"/>
              </a:buClr>
              <a:buSzPct val="100000"/>
              <a:buFont typeface="Arial"/>
              <a:buNone/>
            </a:pPr>
            <a:endParaRPr sz="1800" b="0" i="0" u="none" strike="noStrike" cap="none" dirty="0">
              <a:solidFill>
                <a:srgbClr val="FFFFFF"/>
              </a:solidFill>
              <a:latin typeface="Calibri"/>
              <a:ea typeface="Calibri"/>
              <a:cs typeface="Calibri"/>
              <a:sym typeface="Calibri"/>
            </a:endParaRPr>
          </a:p>
          <a:p>
            <a:pPr marL="514350" marR="0" lvl="0" indent="-34925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Validation analysis is a function of the CALIOP 532 nm cloud optical depth</a:t>
            </a:r>
          </a:p>
        </p:txBody>
      </p:sp>
      <p:sp>
        <p:nvSpPr>
          <p:cNvPr id="653" name="Shape 653"/>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18</a:t>
            </a:fld>
            <a:endParaRPr lang="en-US" sz="1400" b="0" i="0" u="none" strike="noStrike" cap="none">
              <a:solidFill>
                <a:srgbClr val="FFFFFF"/>
              </a:solidFill>
              <a:latin typeface="Arial"/>
              <a:ea typeface="Arial"/>
              <a:cs typeface="Arial"/>
              <a:sym typeface="Arial"/>
            </a:endParaRPr>
          </a:p>
        </p:txBody>
      </p:sp>
      <p:pic>
        <p:nvPicPr>
          <p:cNvPr id="654" name="Shape 654"/>
          <p:cNvPicPr preferRelativeResize="0"/>
          <p:nvPr/>
        </p:nvPicPr>
        <p:blipFill rotWithShape="1">
          <a:blip r:embed="rId3">
            <a:alphaModFix/>
          </a:blip>
          <a:srcRect/>
          <a:stretch/>
        </p:blipFill>
        <p:spPr>
          <a:xfrm>
            <a:off x="4928450" y="981841"/>
            <a:ext cx="4162425" cy="4932363"/>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Shape 68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19</a:t>
            </a:fld>
            <a:endParaRPr lang="en-US" sz="1200" b="0" i="0" u="none" strike="noStrike" cap="none">
              <a:solidFill>
                <a:schemeClr val="lt1"/>
              </a:solidFill>
              <a:latin typeface="Calibri"/>
              <a:ea typeface="Calibri"/>
              <a:cs typeface="Calibri"/>
              <a:sym typeface="Calibri"/>
            </a:endParaRPr>
          </a:p>
        </p:txBody>
      </p:sp>
      <p:sp>
        <p:nvSpPr>
          <p:cNvPr id="686" name="Shape 686"/>
          <p:cNvSpPr txBox="1"/>
          <p:nvPr/>
        </p:nvSpPr>
        <p:spPr>
          <a:xfrm>
            <a:off x="7948222" y="5773678"/>
            <a:ext cx="984600" cy="400199"/>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0" i="0" u="none" strike="noStrike" cap="none" dirty="0">
                <a:solidFill>
                  <a:schemeClr val="lt1"/>
                </a:solidFill>
                <a:latin typeface="Calibri"/>
                <a:ea typeface="Calibri"/>
                <a:cs typeface="Calibri"/>
                <a:sym typeface="Calibri"/>
              </a:rPr>
              <a:t>PASSED</a:t>
            </a:r>
          </a:p>
        </p:txBody>
      </p:sp>
      <p:sp>
        <p:nvSpPr>
          <p:cNvPr id="687" name="Shape 687"/>
          <p:cNvSpPr txBox="1"/>
          <p:nvPr/>
        </p:nvSpPr>
        <p:spPr>
          <a:xfrm>
            <a:off x="1462688" y="73834"/>
            <a:ext cx="6183586" cy="83099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400" b="1" i="0" u="none" strike="noStrike" cap="none" dirty="0">
                <a:solidFill>
                  <a:schemeClr val="lt1"/>
                </a:solidFill>
                <a:latin typeface="Arial"/>
                <a:ea typeface="Arial"/>
                <a:cs typeface="Arial"/>
                <a:sym typeface="Arial"/>
              </a:rPr>
              <a:t>Overall Validation Against 80% Accuracy </a:t>
            </a:r>
            <a:r>
              <a:rPr lang="en-US" sz="2400" b="1" i="0" u="none" strike="noStrike" cap="none" dirty="0" smtClean="0">
                <a:solidFill>
                  <a:schemeClr val="lt1"/>
                </a:solidFill>
                <a:latin typeface="Arial"/>
                <a:ea typeface="Arial"/>
                <a:cs typeface="Arial"/>
                <a:sym typeface="Arial"/>
              </a:rPr>
              <a:t>Requirement – GOES-17</a:t>
            </a:r>
            <a:endParaRPr lang="en-US" sz="2400" b="1" i="0" u="none" strike="noStrike" cap="none" dirty="0">
              <a:solidFill>
                <a:schemeClr val="lt1"/>
              </a:solidFill>
              <a:latin typeface="Arial"/>
              <a:ea typeface="Arial"/>
              <a:cs typeface="Arial"/>
              <a:sym typeface="Arial"/>
            </a:endParaRPr>
          </a:p>
        </p:txBody>
      </p:sp>
      <p:sp>
        <p:nvSpPr>
          <p:cNvPr id="3" name="TextBox 2"/>
          <p:cNvSpPr txBox="1"/>
          <p:nvPr/>
        </p:nvSpPr>
        <p:spPr>
          <a:xfrm>
            <a:off x="662450" y="1249886"/>
            <a:ext cx="7452541" cy="646331"/>
          </a:xfrm>
          <a:prstGeom prst="rect">
            <a:avLst/>
          </a:prstGeom>
          <a:solidFill>
            <a:schemeClr val="accent1">
              <a:lumMod val="20000"/>
              <a:lumOff val="80000"/>
            </a:schemeClr>
          </a:solidFill>
          <a:ln w="25400">
            <a:solidFill>
              <a:schemeClr val="tx1"/>
            </a:solidFill>
          </a:ln>
        </p:spPr>
        <p:txBody>
          <a:bodyPr wrap="square" rtlCol="0">
            <a:spAutoFit/>
          </a:bodyPr>
          <a:lstStyle/>
          <a:p>
            <a:pPr algn="ctr"/>
            <a:r>
              <a:rPr lang="en-US" sz="1800" b="1" dirty="0"/>
              <a:t>The ABI cloud top phase product comfortably meets the accuracy specification without invoking the optical depth qualifier</a:t>
            </a:r>
            <a:r>
              <a:rPr lang="en-US" sz="1800" b="1" dirty="0" smtClean="0"/>
              <a:t>.</a:t>
            </a:r>
            <a:endParaRPr lang="en-US" sz="1800" dirty="0"/>
          </a:p>
        </p:txBody>
      </p:sp>
      <p:pic>
        <p:nvPicPr>
          <p:cNvPr id="4" name="Picture 3" descr="G17_PROVISIONAL_VAL_GS_domain0_validation_bar_pl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263" y="2161773"/>
            <a:ext cx="7321193" cy="4459810"/>
          </a:xfrm>
          <a:prstGeom prst="rect">
            <a:avLst/>
          </a:prstGeom>
        </p:spPr>
      </p:pic>
      <p:sp>
        <p:nvSpPr>
          <p:cNvPr id="688" name="Shape 688"/>
          <p:cNvSpPr txBox="1"/>
          <p:nvPr/>
        </p:nvSpPr>
        <p:spPr>
          <a:xfrm>
            <a:off x="7463835" y="3015571"/>
            <a:ext cx="1287517" cy="307777"/>
          </a:xfrm>
          <a:prstGeom prst="rect">
            <a:avLst/>
          </a:prstGeom>
          <a:solidFill>
            <a:srgbClr val="DAE5F1"/>
          </a:solidFill>
          <a:ln w="222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1" i="0" u="none" strike="noStrike" cap="none" dirty="0">
                <a:solidFill>
                  <a:srgbClr val="000000"/>
                </a:solidFill>
                <a:latin typeface="Arial"/>
                <a:ea typeface="Arial"/>
                <a:cs typeface="Arial"/>
                <a:sym typeface="Arial"/>
              </a:rPr>
              <a:t>Requirement</a:t>
            </a:r>
          </a:p>
        </p:txBody>
      </p:sp>
      <p:sp>
        <p:nvSpPr>
          <p:cNvPr id="5" name="TextBox 4"/>
          <p:cNvSpPr txBox="1"/>
          <p:nvPr/>
        </p:nvSpPr>
        <p:spPr>
          <a:xfrm>
            <a:off x="6605255" y="2161773"/>
            <a:ext cx="1143844" cy="338554"/>
          </a:xfrm>
          <a:prstGeom prst="rect">
            <a:avLst/>
          </a:prstGeom>
          <a:noFill/>
        </p:spPr>
        <p:txBody>
          <a:bodyPr wrap="square" rtlCol="0">
            <a:spAutoFit/>
          </a:bodyPr>
          <a:lstStyle/>
          <a:p>
            <a:pPr algn="r"/>
            <a:r>
              <a:rPr lang="en-US" sz="1600" b="1" dirty="0" smtClean="0"/>
              <a:t>GOES-17</a:t>
            </a:r>
            <a:endParaRPr lang="en-US" sz="16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457200" y="41514"/>
            <a:ext cx="8229600" cy="114300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a:solidFill>
                  <a:schemeClr val="lt1"/>
                </a:solidFill>
                <a:latin typeface="Calibri"/>
                <a:ea typeface="Calibri"/>
                <a:cs typeface="Calibri"/>
                <a:sym typeface="Calibri"/>
              </a:rPr>
              <a:t>Agenda</a:t>
            </a:r>
          </a:p>
        </p:txBody>
      </p:sp>
      <p:sp>
        <p:nvSpPr>
          <p:cNvPr id="322" name="Shape 322"/>
          <p:cNvSpPr txBox="1">
            <a:spLocks noGrp="1"/>
          </p:cNvSpPr>
          <p:nvPr>
            <p:ph type="body" idx="1"/>
          </p:nvPr>
        </p:nvSpPr>
        <p:spPr>
          <a:xfrm>
            <a:off x="457200" y="1465262"/>
            <a:ext cx="8229600" cy="4525960"/>
          </a:xfrm>
          <a:prstGeom prst="rect">
            <a:avLst/>
          </a:prstGeom>
          <a:noFill/>
          <a:ln>
            <a:noFill/>
          </a:ln>
        </p:spPr>
        <p:txBody>
          <a:bodyPr lIns="91425" tIns="45700" rIns="91425" bIns="45700" anchor="t" anchorCtr="0">
            <a:noAutofit/>
          </a:bodyPr>
          <a:lstStyle/>
          <a:p>
            <a:pPr marL="571500" indent="-571500"/>
            <a:r>
              <a:rPr lang="en-US" sz="3600" b="0" i="0" u="none" strike="noStrike" cap="none" dirty="0" smtClean="0">
                <a:solidFill>
                  <a:schemeClr val="lt1"/>
                </a:solidFill>
                <a:latin typeface="Calibri"/>
                <a:ea typeface="Calibri"/>
                <a:cs typeface="Calibri"/>
                <a:sym typeface="Calibri"/>
              </a:rPr>
              <a:t>Provisional Validation Product Maturity Assessment</a:t>
            </a:r>
          </a:p>
          <a:p>
            <a:pPr marL="457200" indent="-457200"/>
            <a:endParaRPr lang="en-US" sz="3600" b="0" i="0" u="none" strike="noStrike" cap="none" dirty="0">
              <a:solidFill>
                <a:schemeClr val="lt1"/>
              </a:solidFill>
              <a:latin typeface="Calibri"/>
              <a:ea typeface="Calibri"/>
              <a:cs typeface="Calibri"/>
              <a:sym typeface="Calibri"/>
            </a:endParaRPr>
          </a:p>
          <a:p>
            <a:pPr marL="457200" indent="-457200"/>
            <a:r>
              <a:rPr lang="en-US" sz="3600" b="0" i="0" u="none" strike="noStrike" cap="none" dirty="0" smtClean="0">
                <a:solidFill>
                  <a:schemeClr val="lt1"/>
                </a:solidFill>
                <a:latin typeface="Calibri"/>
                <a:ea typeface="Calibri"/>
                <a:cs typeface="Calibri"/>
                <a:sym typeface="Calibri"/>
              </a:rPr>
              <a:t>Path </a:t>
            </a:r>
            <a:r>
              <a:rPr lang="en-US" sz="3600" b="0" i="0" u="none" strike="noStrike" cap="none" dirty="0">
                <a:solidFill>
                  <a:schemeClr val="lt1"/>
                </a:solidFill>
                <a:latin typeface="Calibri"/>
                <a:ea typeface="Calibri"/>
                <a:cs typeface="Calibri"/>
                <a:sym typeface="Calibri"/>
              </a:rPr>
              <a:t>to </a:t>
            </a:r>
            <a:r>
              <a:rPr lang="en-US" sz="3600" b="0" i="0" u="none" strike="noStrike" cap="none" dirty="0" smtClean="0">
                <a:solidFill>
                  <a:schemeClr val="lt1"/>
                </a:solidFill>
                <a:latin typeface="Calibri"/>
                <a:ea typeface="Calibri"/>
                <a:cs typeface="Calibri"/>
                <a:sym typeface="Calibri"/>
              </a:rPr>
              <a:t>Delta Review (LHP mitigation)</a:t>
            </a:r>
          </a:p>
          <a:p>
            <a:pPr marL="457200" indent="-457200"/>
            <a:endParaRPr lang="en-US" sz="3600" b="0" i="0" u="none" strike="noStrike" cap="none" dirty="0">
              <a:solidFill>
                <a:schemeClr val="lt1"/>
              </a:solidFill>
              <a:latin typeface="Calibri"/>
              <a:ea typeface="Calibri"/>
              <a:cs typeface="Calibri"/>
              <a:sym typeface="Calibri"/>
            </a:endParaRPr>
          </a:p>
          <a:p>
            <a:pPr marL="457200" indent="-457200"/>
            <a:r>
              <a:rPr lang="en-US" sz="3600" b="0" i="0" u="none" strike="noStrike" cap="none" dirty="0">
                <a:solidFill>
                  <a:schemeClr val="lt1"/>
                </a:solidFill>
                <a:latin typeface="Calibri"/>
                <a:ea typeface="Calibri"/>
                <a:cs typeface="Calibri"/>
                <a:sym typeface="Calibri"/>
              </a:rPr>
              <a:t>Summary and Recommendations</a:t>
            </a:r>
          </a:p>
          <a:p>
            <a:pPr marL="342900" marR="0" lvl="0" indent="-342900" algn="l" rtl="0">
              <a:lnSpc>
                <a:spcPct val="100000"/>
              </a:lnSpc>
              <a:spcBef>
                <a:spcPts val="64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342900" algn="l" rtl="0">
              <a:lnSpc>
                <a:spcPct val="100000"/>
              </a:lnSpc>
              <a:spcBef>
                <a:spcPts val="64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342900" algn="l" rtl="0">
              <a:lnSpc>
                <a:spcPct val="100000"/>
              </a:lnSpc>
              <a:spcBef>
                <a:spcPts val="64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p:txBody>
      </p:sp>
      <p:sp>
        <p:nvSpPr>
          <p:cNvPr id="323" name="Shape 32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a:t>
            </a:fld>
            <a:endParaRPr lang="en-US" sz="12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2" name="Picture 1" descr="PROVISIONAL_VAL_GS_domain0_validation_bar_pl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 y="2161773"/>
            <a:ext cx="7325234" cy="4462272"/>
          </a:xfrm>
          <a:prstGeom prst="rect">
            <a:avLst/>
          </a:prstGeom>
        </p:spPr>
      </p:pic>
      <p:sp>
        <p:nvSpPr>
          <p:cNvPr id="684" name="Shape 68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20</a:t>
            </a:fld>
            <a:endParaRPr lang="en-US" sz="1200" b="0" i="0" u="none" strike="noStrike" cap="none">
              <a:solidFill>
                <a:schemeClr val="lt1"/>
              </a:solidFill>
              <a:latin typeface="Calibri"/>
              <a:ea typeface="Calibri"/>
              <a:cs typeface="Calibri"/>
              <a:sym typeface="Calibri"/>
            </a:endParaRPr>
          </a:p>
        </p:txBody>
      </p:sp>
      <p:sp>
        <p:nvSpPr>
          <p:cNvPr id="687" name="Shape 687"/>
          <p:cNvSpPr txBox="1"/>
          <p:nvPr/>
        </p:nvSpPr>
        <p:spPr>
          <a:xfrm>
            <a:off x="1462688" y="73834"/>
            <a:ext cx="6183586" cy="83099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400" b="1" i="0" u="none" strike="noStrike" cap="none" dirty="0">
                <a:solidFill>
                  <a:schemeClr val="lt1"/>
                </a:solidFill>
                <a:latin typeface="Arial"/>
                <a:ea typeface="Arial"/>
                <a:cs typeface="Arial"/>
                <a:sym typeface="Arial"/>
              </a:rPr>
              <a:t>Overall Validation Against 80% Accuracy </a:t>
            </a:r>
            <a:r>
              <a:rPr lang="en-US" sz="2400" b="1" i="0" u="none" strike="noStrike" cap="none" dirty="0" smtClean="0">
                <a:solidFill>
                  <a:schemeClr val="lt1"/>
                </a:solidFill>
                <a:latin typeface="Arial"/>
                <a:ea typeface="Arial"/>
                <a:cs typeface="Arial"/>
                <a:sym typeface="Arial"/>
              </a:rPr>
              <a:t>Requirement – GOES-16</a:t>
            </a:r>
            <a:endParaRPr lang="en-US" sz="2400" b="1" i="0" u="none" strike="noStrike" cap="none" dirty="0">
              <a:solidFill>
                <a:schemeClr val="lt1"/>
              </a:solidFill>
              <a:latin typeface="Arial"/>
              <a:ea typeface="Arial"/>
              <a:cs typeface="Arial"/>
              <a:sym typeface="Arial"/>
            </a:endParaRPr>
          </a:p>
        </p:txBody>
      </p:sp>
      <p:sp>
        <p:nvSpPr>
          <p:cNvPr id="3" name="TextBox 2"/>
          <p:cNvSpPr txBox="1"/>
          <p:nvPr/>
        </p:nvSpPr>
        <p:spPr>
          <a:xfrm>
            <a:off x="662450" y="1249886"/>
            <a:ext cx="7452541" cy="646331"/>
          </a:xfrm>
          <a:prstGeom prst="rect">
            <a:avLst/>
          </a:prstGeom>
          <a:solidFill>
            <a:schemeClr val="accent1">
              <a:lumMod val="20000"/>
              <a:lumOff val="80000"/>
            </a:schemeClr>
          </a:solidFill>
          <a:ln w="25400">
            <a:solidFill>
              <a:schemeClr val="tx1"/>
            </a:solidFill>
          </a:ln>
        </p:spPr>
        <p:txBody>
          <a:bodyPr wrap="square" rtlCol="0">
            <a:spAutoFit/>
          </a:bodyPr>
          <a:lstStyle/>
          <a:p>
            <a:pPr algn="ctr"/>
            <a:r>
              <a:rPr lang="en-US" sz="1800" b="1" dirty="0"/>
              <a:t>The ABI cloud top phase product comfortably meets the accuracy specification without invoking the optical depth qualifier</a:t>
            </a:r>
            <a:r>
              <a:rPr lang="en-US" sz="1800" b="1" dirty="0" smtClean="0"/>
              <a:t>.</a:t>
            </a:r>
            <a:endParaRPr lang="en-US" sz="1800" dirty="0"/>
          </a:p>
        </p:txBody>
      </p:sp>
      <p:sp>
        <p:nvSpPr>
          <p:cNvPr id="5" name="TextBox 4"/>
          <p:cNvSpPr txBox="1"/>
          <p:nvPr/>
        </p:nvSpPr>
        <p:spPr>
          <a:xfrm>
            <a:off x="6605255" y="2161773"/>
            <a:ext cx="1143844" cy="338554"/>
          </a:xfrm>
          <a:prstGeom prst="rect">
            <a:avLst/>
          </a:prstGeom>
          <a:noFill/>
        </p:spPr>
        <p:txBody>
          <a:bodyPr wrap="square" rtlCol="0">
            <a:spAutoFit/>
          </a:bodyPr>
          <a:lstStyle/>
          <a:p>
            <a:pPr algn="r"/>
            <a:r>
              <a:rPr lang="en-US" sz="1600" b="1" dirty="0" smtClean="0"/>
              <a:t>GOES-16</a:t>
            </a:r>
            <a:endParaRPr lang="en-US" sz="1600" b="1" dirty="0"/>
          </a:p>
        </p:txBody>
      </p:sp>
      <p:sp>
        <p:nvSpPr>
          <p:cNvPr id="688" name="Shape 688"/>
          <p:cNvSpPr txBox="1"/>
          <p:nvPr/>
        </p:nvSpPr>
        <p:spPr>
          <a:xfrm>
            <a:off x="7463835" y="3015571"/>
            <a:ext cx="1287517" cy="307777"/>
          </a:xfrm>
          <a:prstGeom prst="rect">
            <a:avLst/>
          </a:prstGeom>
          <a:solidFill>
            <a:srgbClr val="DAE5F1"/>
          </a:solidFill>
          <a:ln w="2222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1" i="0" u="none" strike="noStrike" cap="none" dirty="0">
                <a:solidFill>
                  <a:srgbClr val="000000"/>
                </a:solidFill>
                <a:latin typeface="Arial"/>
                <a:ea typeface="Arial"/>
                <a:cs typeface="Arial"/>
                <a:sym typeface="Arial"/>
              </a:rPr>
              <a:t>Requirement</a:t>
            </a:r>
          </a:p>
        </p:txBody>
      </p:sp>
    </p:spTree>
    <p:extLst>
      <p:ext uri="{BB962C8B-B14F-4D97-AF65-F5344CB8AC3E}">
        <p14:creationId xmlns:p14="http://schemas.microsoft.com/office/powerpoint/2010/main" val="40419133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3" name="Picture 2" descr="CALIOP_TBKSCT532_36.67_to_49.2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5510"/>
            <a:ext cx="6232550" cy="2743200"/>
          </a:xfrm>
          <a:prstGeom prst="rect">
            <a:avLst/>
          </a:prstGeom>
        </p:spPr>
      </p:pic>
      <p:pic>
        <p:nvPicPr>
          <p:cNvPr id="2" name="Picture 1" descr="CALIOP_VFM_PASSSIVE_OVERLAY_GS_36.67_to_49.2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14800"/>
            <a:ext cx="6232550" cy="2743200"/>
          </a:xfrm>
          <a:prstGeom prst="rect">
            <a:avLst/>
          </a:prstGeom>
        </p:spPr>
      </p:pic>
      <p:sp>
        <p:nvSpPr>
          <p:cNvPr id="779" name="Shape 779"/>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21</a:t>
            </a:fld>
            <a:endParaRPr lang="en-US" sz="1200" b="0" i="0" u="none" strike="noStrike" cap="none">
              <a:solidFill>
                <a:schemeClr val="lt1"/>
              </a:solidFill>
              <a:latin typeface="Calibri"/>
              <a:ea typeface="Calibri"/>
              <a:cs typeface="Calibri"/>
              <a:sym typeface="Calibri"/>
            </a:endParaRPr>
          </a:p>
        </p:txBody>
      </p:sp>
      <p:sp>
        <p:nvSpPr>
          <p:cNvPr id="783" name="Shape 783"/>
          <p:cNvSpPr txBox="1"/>
          <p:nvPr/>
        </p:nvSpPr>
        <p:spPr>
          <a:xfrm>
            <a:off x="1742966" y="66301"/>
            <a:ext cx="4335518" cy="58477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en-US" sz="3200" b="1" i="0" u="none" strike="noStrike" cap="none">
                <a:solidFill>
                  <a:schemeClr val="lt1"/>
                </a:solidFill>
                <a:latin typeface="Arial"/>
                <a:ea typeface="Arial"/>
                <a:cs typeface="Arial"/>
                <a:sym typeface="Arial"/>
              </a:rPr>
              <a:t>“Deep Dive” Example </a:t>
            </a:r>
          </a:p>
        </p:txBody>
      </p:sp>
      <p:sp>
        <p:nvSpPr>
          <p:cNvPr id="785" name="Shape 785"/>
          <p:cNvSpPr/>
          <p:nvPr/>
        </p:nvSpPr>
        <p:spPr>
          <a:xfrm>
            <a:off x="4255093" y="5383113"/>
            <a:ext cx="401696" cy="372682"/>
          </a:xfrm>
          <a:prstGeom prst="ellipse">
            <a:avLst/>
          </a:prstGeom>
          <a:noFill/>
          <a:ln w="19050"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789" name="Shape 789"/>
          <p:cNvSpPr txBox="1"/>
          <p:nvPr/>
        </p:nvSpPr>
        <p:spPr>
          <a:xfrm>
            <a:off x="540820" y="1601899"/>
            <a:ext cx="4192941" cy="534160"/>
          </a:xfrm>
          <a:prstGeom prst="rect">
            <a:avLst/>
          </a:prstGeom>
          <a:solidFill>
            <a:srgbClr val="DAE5F1">
              <a:alpha val="84705"/>
            </a:srgbClr>
          </a:solidFill>
          <a:ln w="19050"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Arial"/>
                <a:ea typeface="Arial"/>
                <a:cs typeface="Arial"/>
                <a:sym typeface="Arial"/>
              </a:rPr>
              <a:t>Differentiating between liquid, mixed, and </a:t>
            </a:r>
            <a:r>
              <a:rPr lang="en-US" sz="1400" b="1" i="0" u="none" strike="noStrike" cap="none">
                <a:solidFill>
                  <a:schemeClr val="dk1"/>
                </a:solidFill>
                <a:latin typeface="Arial"/>
                <a:ea typeface="Arial"/>
                <a:cs typeface="Arial"/>
                <a:sym typeface="Arial"/>
              </a:rPr>
              <a:t>ice </a:t>
            </a:r>
            <a:r>
              <a:rPr lang="en-US" sz="1400" b="1" i="0" u="none" strike="noStrike" cap="none" smtClean="0">
                <a:solidFill>
                  <a:schemeClr val="dk1"/>
                </a:solidFill>
                <a:latin typeface="Arial"/>
                <a:ea typeface="Arial"/>
                <a:cs typeface="Arial"/>
                <a:sym typeface="Arial"/>
              </a:rPr>
              <a:t>is challenging</a:t>
            </a:r>
            <a:r>
              <a:rPr lang="en-US" sz="1400" b="1" i="0" u="none" strike="noStrike" cap="none" dirty="0" smtClean="0">
                <a:solidFill>
                  <a:schemeClr val="dk1"/>
                </a:solidFill>
                <a:latin typeface="Arial"/>
                <a:ea typeface="Arial"/>
                <a:cs typeface="Arial"/>
                <a:sym typeface="Arial"/>
              </a:rPr>
              <a:t>, especially if L1b is biased</a:t>
            </a:r>
            <a:endParaRPr lang="en-US" sz="1400" b="1" i="0" u="none" strike="noStrike" cap="none" dirty="0">
              <a:solidFill>
                <a:schemeClr val="dk1"/>
              </a:solidFill>
              <a:latin typeface="Arial"/>
              <a:ea typeface="Arial"/>
              <a:cs typeface="Arial"/>
              <a:sym typeface="Arial"/>
            </a:endParaRPr>
          </a:p>
        </p:txBody>
      </p:sp>
      <p:sp>
        <p:nvSpPr>
          <p:cNvPr id="790" name="Shape 790"/>
          <p:cNvSpPr/>
          <p:nvPr/>
        </p:nvSpPr>
        <p:spPr>
          <a:xfrm>
            <a:off x="1742966" y="5395307"/>
            <a:ext cx="753241" cy="530948"/>
          </a:xfrm>
          <a:prstGeom prst="ellipse">
            <a:avLst/>
          </a:prstGeom>
          <a:noFill/>
          <a:ln w="19050"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792" name="Shape 792"/>
          <p:cNvSpPr txBox="1"/>
          <p:nvPr/>
        </p:nvSpPr>
        <p:spPr>
          <a:xfrm>
            <a:off x="70070" y="789179"/>
            <a:ext cx="6008414" cy="646331"/>
          </a:xfrm>
          <a:prstGeom prst="rect">
            <a:avLst/>
          </a:prstGeom>
          <a:solidFill>
            <a:srgbClr val="DAE5F1"/>
          </a:solidFill>
          <a:ln w="28575"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dirty="0">
                <a:solidFill>
                  <a:srgbClr val="000000"/>
                </a:solidFill>
                <a:latin typeface="Arial"/>
                <a:ea typeface="Arial"/>
                <a:cs typeface="Arial"/>
                <a:sym typeface="Arial"/>
              </a:rPr>
              <a:t>Deep dive enables deeper understanding of issues and clearly demonstrates challenges</a:t>
            </a:r>
          </a:p>
        </p:txBody>
      </p:sp>
      <p:sp>
        <p:nvSpPr>
          <p:cNvPr id="19" name="Shape 790"/>
          <p:cNvSpPr/>
          <p:nvPr/>
        </p:nvSpPr>
        <p:spPr>
          <a:xfrm>
            <a:off x="1742966" y="2690005"/>
            <a:ext cx="753241" cy="530948"/>
          </a:xfrm>
          <a:prstGeom prst="ellipse">
            <a:avLst/>
          </a:prstGeom>
          <a:noFill/>
          <a:ln w="19050"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0" name="Shape 785"/>
          <p:cNvSpPr/>
          <p:nvPr/>
        </p:nvSpPr>
        <p:spPr>
          <a:xfrm>
            <a:off x="4255093" y="2690005"/>
            <a:ext cx="401696" cy="372682"/>
          </a:xfrm>
          <a:prstGeom prst="ellipse">
            <a:avLst/>
          </a:prstGeom>
          <a:noFill/>
          <a:ln w="19050"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pic>
        <p:nvPicPr>
          <p:cNvPr id="4" name="Picture 3" descr="GOES-17.ABI.2018-12-12.11-15-30.RGB_1112_8511_11.CALIOP_36.67_to_49.2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7119" y="913963"/>
            <a:ext cx="2661915" cy="3062687"/>
          </a:xfrm>
          <a:prstGeom prst="rect">
            <a:avLst/>
          </a:prstGeom>
        </p:spPr>
      </p:pic>
      <p:pic>
        <p:nvPicPr>
          <p:cNvPr id="5" name="Picture 4" descr="GOES-17.ABI.2018-12-12.11-15-30.CPHASE.GS.CALIOP_36.67_to_49.2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7119" y="3685183"/>
            <a:ext cx="2664714" cy="3065907"/>
          </a:xfrm>
          <a:prstGeom prst="rect">
            <a:avLst/>
          </a:prstGeom>
        </p:spPr>
      </p:pic>
      <p:grpSp>
        <p:nvGrpSpPr>
          <p:cNvPr id="13" name="Group 12"/>
          <p:cNvGrpSpPr/>
          <p:nvPr/>
        </p:nvGrpSpPr>
        <p:grpSpPr>
          <a:xfrm>
            <a:off x="6438900" y="1673825"/>
            <a:ext cx="1381218" cy="1461338"/>
            <a:chOff x="6438900" y="1673825"/>
            <a:chExt cx="1381218" cy="1461338"/>
          </a:xfrm>
        </p:grpSpPr>
        <p:sp>
          <p:nvSpPr>
            <p:cNvPr id="6" name="Left Brace 5"/>
            <p:cNvSpPr/>
            <p:nvPr/>
          </p:nvSpPr>
          <p:spPr>
            <a:xfrm rot="900000">
              <a:off x="7597868" y="1673825"/>
              <a:ext cx="222250" cy="324584"/>
            </a:xfrm>
            <a:prstGeom prst="leftBrace">
              <a:avLst/>
            </a:prstGeom>
            <a:ln w="254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Left Brace 24"/>
            <p:cNvSpPr/>
            <p:nvPr/>
          </p:nvSpPr>
          <p:spPr>
            <a:xfrm rot="900000">
              <a:off x="7317561" y="2952594"/>
              <a:ext cx="222250" cy="182569"/>
            </a:xfrm>
            <a:prstGeom prst="leftBrace">
              <a:avLst/>
            </a:prstGeom>
            <a:ln w="254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6438900" y="1900349"/>
              <a:ext cx="1193800" cy="861774"/>
            </a:xfrm>
            <a:prstGeom prst="rect">
              <a:avLst/>
            </a:prstGeom>
            <a:noFill/>
          </p:spPr>
          <p:txBody>
            <a:bodyPr wrap="square" rtlCol="0">
              <a:spAutoFit/>
            </a:bodyPr>
            <a:lstStyle/>
            <a:p>
              <a:r>
                <a:rPr lang="en-US" sz="1200" b="1" dirty="0" err="1" smtClean="0">
                  <a:solidFill>
                    <a:schemeClr val="bg1"/>
                  </a:solidFill>
                </a:rPr>
                <a:t>Supercooled</a:t>
              </a:r>
              <a:r>
                <a:rPr lang="en-US" sz="1200" b="1" dirty="0" smtClean="0">
                  <a:solidFill>
                    <a:schemeClr val="bg1"/>
                  </a:solidFill>
                </a:rPr>
                <a:t> and mixed misclassified as ice</a:t>
              </a:r>
              <a:r>
                <a:rPr lang="en-US" dirty="0" smtClean="0">
                  <a:solidFill>
                    <a:schemeClr val="bg1"/>
                  </a:solidFill>
                </a:rPr>
                <a:t> </a:t>
              </a:r>
              <a:endParaRPr lang="en-US" dirty="0">
                <a:solidFill>
                  <a:schemeClr val="bg1"/>
                </a:solidFill>
              </a:endParaRPr>
            </a:p>
          </p:txBody>
        </p:sp>
        <p:cxnSp>
          <p:nvCxnSpPr>
            <p:cNvPr id="9" name="Straight Connector 8"/>
            <p:cNvCxnSpPr>
              <a:stCxn id="6" idx="1"/>
            </p:cNvCxnSpPr>
            <p:nvPr/>
          </p:nvCxnSpPr>
          <p:spPr>
            <a:xfrm flipH="1">
              <a:off x="7150100" y="1807356"/>
              <a:ext cx="451554" cy="16749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25" idx="1"/>
            </p:cNvCxnSpPr>
            <p:nvPr/>
          </p:nvCxnSpPr>
          <p:spPr>
            <a:xfrm flipH="1" flipV="1">
              <a:off x="7023100" y="2527300"/>
              <a:ext cx="298247" cy="48781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6456283" y="4406086"/>
            <a:ext cx="1384426" cy="1461338"/>
            <a:chOff x="6435692" y="1673825"/>
            <a:chExt cx="1384426" cy="1461338"/>
          </a:xfrm>
        </p:grpSpPr>
        <p:sp>
          <p:nvSpPr>
            <p:cNvPr id="35" name="Left Brace 34"/>
            <p:cNvSpPr/>
            <p:nvPr/>
          </p:nvSpPr>
          <p:spPr>
            <a:xfrm rot="900000">
              <a:off x="7597868" y="1673825"/>
              <a:ext cx="222250" cy="324584"/>
            </a:xfrm>
            <a:prstGeom prst="leftBrace">
              <a:avLst/>
            </a:prstGeom>
            <a:ln w="254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Left Brace 35"/>
            <p:cNvSpPr/>
            <p:nvPr/>
          </p:nvSpPr>
          <p:spPr>
            <a:xfrm rot="900000">
              <a:off x="7317561" y="2952594"/>
              <a:ext cx="222250" cy="182569"/>
            </a:xfrm>
            <a:prstGeom prst="leftBrace">
              <a:avLst/>
            </a:prstGeom>
            <a:ln w="254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TextBox 36"/>
            <p:cNvSpPr txBox="1"/>
            <p:nvPr/>
          </p:nvSpPr>
          <p:spPr>
            <a:xfrm>
              <a:off x="6435692" y="1940323"/>
              <a:ext cx="1193800" cy="861774"/>
            </a:xfrm>
            <a:prstGeom prst="rect">
              <a:avLst/>
            </a:prstGeom>
            <a:noFill/>
          </p:spPr>
          <p:txBody>
            <a:bodyPr wrap="square" rtlCol="0">
              <a:spAutoFit/>
            </a:bodyPr>
            <a:lstStyle/>
            <a:p>
              <a:r>
                <a:rPr lang="en-US" sz="1200" b="1" dirty="0" err="1" smtClean="0">
                  <a:solidFill>
                    <a:schemeClr val="tx1"/>
                  </a:solidFill>
                </a:rPr>
                <a:t>Supercooled</a:t>
              </a:r>
              <a:r>
                <a:rPr lang="en-US" sz="1200" b="1" dirty="0" smtClean="0">
                  <a:solidFill>
                    <a:schemeClr val="tx1"/>
                  </a:solidFill>
                </a:rPr>
                <a:t> and mixed misclassified as ice</a:t>
              </a:r>
              <a:r>
                <a:rPr lang="en-US" dirty="0" smtClean="0">
                  <a:solidFill>
                    <a:schemeClr val="tx1"/>
                  </a:solidFill>
                </a:rPr>
                <a:t> </a:t>
              </a:r>
              <a:endParaRPr lang="en-US" dirty="0">
                <a:solidFill>
                  <a:schemeClr val="tx1"/>
                </a:solidFill>
              </a:endParaRPr>
            </a:p>
          </p:txBody>
        </p:sp>
        <p:cxnSp>
          <p:nvCxnSpPr>
            <p:cNvPr id="38" name="Straight Connector 37"/>
            <p:cNvCxnSpPr>
              <a:stCxn id="35" idx="1"/>
            </p:cNvCxnSpPr>
            <p:nvPr/>
          </p:nvCxnSpPr>
          <p:spPr>
            <a:xfrm flipH="1">
              <a:off x="7150100" y="1807356"/>
              <a:ext cx="451554" cy="1674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36" idx="1"/>
            </p:cNvCxnSpPr>
            <p:nvPr/>
          </p:nvCxnSpPr>
          <p:spPr>
            <a:xfrm flipH="1" flipV="1">
              <a:off x="7023100" y="2527300"/>
              <a:ext cx="298247" cy="48781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139223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Shape 798"/>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3600" b="0" i="0" u="none" strike="noStrike" cap="none">
                <a:solidFill>
                  <a:schemeClr val="accent6"/>
                </a:solidFill>
                <a:latin typeface="Calibri"/>
                <a:ea typeface="Calibri"/>
                <a:cs typeface="Calibri"/>
                <a:sym typeface="Calibri"/>
              </a:rPr>
              <a:t>CALIPSO Conclusions</a:t>
            </a:r>
          </a:p>
        </p:txBody>
      </p:sp>
      <p:sp>
        <p:nvSpPr>
          <p:cNvPr id="799" name="Shape 799"/>
          <p:cNvSpPr txBox="1">
            <a:spLocks noGrp="1"/>
          </p:cNvSpPr>
          <p:nvPr>
            <p:ph type="body" idx="1"/>
          </p:nvPr>
        </p:nvSpPr>
        <p:spPr>
          <a:xfrm>
            <a:off x="457200" y="1477212"/>
            <a:ext cx="8229600" cy="4978638"/>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lt1"/>
              </a:buClr>
              <a:buSzPct val="100000"/>
              <a:buFont typeface="Arial"/>
              <a:buChar char="•"/>
            </a:pPr>
            <a:r>
              <a:rPr lang="en-US" sz="2400" dirty="0" smtClean="0"/>
              <a:t>At times when the GOES-17 ABI focal plane temperature is at or near the nominal value, </a:t>
            </a:r>
            <a:r>
              <a:rPr lang="en-US" sz="2400" dirty="0"/>
              <a:t>t</a:t>
            </a:r>
            <a:r>
              <a:rPr lang="en-US" sz="2400" b="0" i="0" u="none" strike="noStrike" cap="none" dirty="0" smtClean="0">
                <a:solidFill>
                  <a:schemeClr val="lt1"/>
                </a:solidFill>
                <a:sym typeface="Calibri"/>
              </a:rPr>
              <a:t>he </a:t>
            </a:r>
            <a:r>
              <a:rPr lang="en-US" sz="2400" b="0" i="0" u="none" strike="noStrike" cap="none" dirty="0">
                <a:solidFill>
                  <a:schemeClr val="lt1"/>
                </a:solidFill>
                <a:sym typeface="Calibri"/>
              </a:rPr>
              <a:t>ABI cloud top phase product meets the accuracy specification without invoking the cloud optical depth qualifier</a:t>
            </a:r>
            <a:r>
              <a:rPr lang="en-US" sz="2400" b="0" i="0" u="none" strike="noStrike" cap="none" dirty="0" smtClean="0">
                <a:solidFill>
                  <a:schemeClr val="lt1"/>
                </a:solidFill>
                <a:sym typeface="Calibri"/>
              </a:rPr>
              <a:t>.</a:t>
            </a:r>
          </a:p>
          <a:p>
            <a:pPr marL="457200" marR="0" lvl="0" indent="-228600" algn="l" rtl="0">
              <a:lnSpc>
                <a:spcPct val="100000"/>
              </a:lnSpc>
              <a:spcBef>
                <a:spcPts val="0"/>
              </a:spcBef>
              <a:spcAft>
                <a:spcPts val="0"/>
              </a:spcAft>
              <a:buClr>
                <a:schemeClr val="lt1"/>
              </a:buClr>
              <a:buSzPct val="100000"/>
              <a:buFont typeface="Arial"/>
              <a:buChar char="•"/>
            </a:pPr>
            <a:endParaRPr lang="en-US" sz="2400" dirty="0"/>
          </a:p>
          <a:p>
            <a:pPr marL="457200" marR="0" lvl="0" indent="-228600" algn="l" rtl="0">
              <a:lnSpc>
                <a:spcPct val="100000"/>
              </a:lnSpc>
              <a:spcBef>
                <a:spcPts val="0"/>
              </a:spcBef>
              <a:spcAft>
                <a:spcPts val="0"/>
              </a:spcAft>
              <a:buClr>
                <a:schemeClr val="lt1"/>
              </a:buClr>
              <a:buSzPct val="100000"/>
              <a:buFont typeface="Arial"/>
              <a:buChar char="•"/>
            </a:pPr>
            <a:r>
              <a:rPr lang="en-US" sz="2400" b="0" i="0" u="none" strike="noStrike" cap="none" dirty="0" smtClean="0">
                <a:solidFill>
                  <a:schemeClr val="lt1"/>
                </a:solidFill>
                <a:sym typeface="Calibri"/>
              </a:rPr>
              <a:t>The GOES-17/CALIOP results are consistent with the GOES-16/CALIOP results</a:t>
            </a:r>
          </a:p>
          <a:p>
            <a:pPr marL="457200" marR="0" lvl="0" indent="-228600" algn="l" rtl="0">
              <a:lnSpc>
                <a:spcPct val="100000"/>
              </a:lnSpc>
              <a:spcBef>
                <a:spcPts val="0"/>
              </a:spcBef>
              <a:spcAft>
                <a:spcPts val="0"/>
              </a:spcAft>
              <a:buClr>
                <a:schemeClr val="lt1"/>
              </a:buClr>
              <a:buSzPct val="100000"/>
              <a:buFont typeface="Arial"/>
              <a:buNone/>
            </a:pPr>
            <a:endParaRPr sz="2400" b="0" i="0" u="none" strike="noStrike" cap="none" dirty="0">
              <a:solidFill>
                <a:schemeClr val="lt1"/>
              </a:solidFill>
              <a:sym typeface="Calibri"/>
            </a:endParaRPr>
          </a:p>
          <a:p>
            <a:pPr marL="457200" marR="0" lvl="0" indent="-228600" algn="l" rtl="0">
              <a:lnSpc>
                <a:spcPct val="100000"/>
              </a:lnSpc>
              <a:spcBef>
                <a:spcPts val="0"/>
              </a:spcBef>
              <a:spcAft>
                <a:spcPts val="0"/>
              </a:spcAft>
              <a:buClr>
                <a:schemeClr val="lt1"/>
              </a:buClr>
              <a:buSzPct val="100000"/>
              <a:buFont typeface="Arial"/>
              <a:buChar char="•"/>
            </a:pPr>
            <a:r>
              <a:rPr lang="en-US" sz="2400" b="0" i="0" u="none" strike="noStrike" cap="none" dirty="0">
                <a:solidFill>
                  <a:schemeClr val="lt1"/>
                </a:solidFill>
                <a:sym typeface="Calibri"/>
              </a:rPr>
              <a:t>Targeted improvements: thin cirrus detection, broken cloud systems, and potentially mixed phase </a:t>
            </a:r>
            <a:r>
              <a:rPr lang="en-US" sz="2400" b="0" i="0" u="none" strike="noStrike" cap="none" dirty="0" smtClean="0">
                <a:solidFill>
                  <a:schemeClr val="lt1"/>
                </a:solidFill>
                <a:sym typeface="Calibri"/>
              </a:rPr>
              <a:t>clouds (more on this coming up)</a:t>
            </a:r>
          </a:p>
          <a:p>
            <a:pPr marL="628650" lvl="1" indent="0">
              <a:spcBef>
                <a:spcPts val="0"/>
              </a:spcBef>
              <a:buNone/>
            </a:pPr>
            <a:endParaRPr lang="en-US" sz="2000" b="0" i="0" u="none" strike="noStrike" cap="none" dirty="0" smtClean="0">
              <a:solidFill>
                <a:schemeClr val="lt1"/>
              </a:solidFill>
              <a:sym typeface="Calibri"/>
            </a:endParaRPr>
          </a:p>
          <a:p>
            <a:pPr marL="457200" marR="0" lvl="0" indent="-228600" algn="l" rtl="0">
              <a:lnSpc>
                <a:spcPct val="100000"/>
              </a:lnSpc>
              <a:spcBef>
                <a:spcPts val="0"/>
              </a:spcBef>
              <a:spcAft>
                <a:spcPts val="0"/>
              </a:spcAft>
              <a:buClr>
                <a:schemeClr val="lt1"/>
              </a:buClr>
              <a:buSzPct val="100000"/>
              <a:buFont typeface="Arial"/>
              <a:buNone/>
            </a:pPr>
            <a:endParaRPr sz="3200" b="0" i="0" u="none" strike="noStrike" cap="none" dirty="0">
              <a:solidFill>
                <a:schemeClr val="lt1"/>
              </a:solidFill>
              <a:latin typeface="Calibri"/>
              <a:ea typeface="Calibri"/>
              <a:cs typeface="Calibri"/>
              <a:sym typeface="Calibri"/>
            </a:endParaRPr>
          </a:p>
        </p:txBody>
      </p:sp>
      <p:sp>
        <p:nvSpPr>
          <p:cNvPr id="800" name="Shape 800"/>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chemeClr val="lt1"/>
                </a:solidFill>
                <a:latin typeface="Arial"/>
                <a:ea typeface="Arial"/>
                <a:cs typeface="Arial"/>
                <a:sym typeface="Arial"/>
              </a:rPr>
              <a:t>22</a:t>
            </a:fld>
            <a:endParaRPr lang="en-US"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Shape 644"/>
          <p:cNvSpPr txBox="1">
            <a:spLocks noGrp="1"/>
          </p:cNvSpPr>
          <p:nvPr>
            <p:ph type="title"/>
          </p:nvPr>
        </p:nvSpPr>
        <p:spPr>
          <a:xfrm>
            <a:off x="722311" y="4406900"/>
            <a:ext cx="7964487" cy="1361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4000" b="1" i="0" u="none" strike="noStrike" cap="none" dirty="0">
                <a:solidFill>
                  <a:schemeClr val="lt1"/>
                </a:solidFill>
                <a:latin typeface="Calibri"/>
                <a:ea typeface="Calibri"/>
                <a:cs typeface="Calibri"/>
                <a:sym typeface="Calibri"/>
              </a:rPr>
              <a:t>Comparison to </a:t>
            </a:r>
            <a:r>
              <a:rPr lang="en-US" sz="4000" b="1" i="0" u="none" strike="noStrike" cap="none" dirty="0" smtClean="0">
                <a:solidFill>
                  <a:schemeClr val="lt1"/>
                </a:solidFill>
                <a:latin typeface="Calibri"/>
                <a:ea typeface="Calibri"/>
                <a:cs typeface="Calibri"/>
                <a:sym typeface="Calibri"/>
              </a:rPr>
              <a:t>GOES-16 </a:t>
            </a:r>
            <a:r>
              <a:rPr lang="en-US" sz="4000" b="1" i="0" u="none" strike="noStrike" cap="none" dirty="0">
                <a:solidFill>
                  <a:schemeClr val="lt1"/>
                </a:solidFill>
                <a:latin typeface="Calibri"/>
                <a:ea typeface="Calibri"/>
                <a:cs typeface="Calibri"/>
                <a:sym typeface="Calibri"/>
              </a:rPr>
              <a:t>Cloud Phase</a:t>
            </a:r>
          </a:p>
        </p:txBody>
      </p:sp>
      <p:sp>
        <p:nvSpPr>
          <p:cNvPr id="645" name="Shape 64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chemeClr val="lt1"/>
                </a:solidFill>
                <a:latin typeface="Arial"/>
                <a:ea typeface="Arial"/>
                <a:cs typeface="Arial"/>
                <a:sym typeface="Arial"/>
              </a:rPr>
              <a:t>23</a:t>
            </a:fld>
            <a:endParaRPr lang="en-US"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1301865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Shape 651"/>
          <p:cNvSpPr txBox="1">
            <a:spLocks noGrp="1"/>
          </p:cNvSpPr>
          <p:nvPr>
            <p:ph type="title"/>
          </p:nvPr>
        </p:nvSpPr>
        <p:spPr>
          <a:xfrm>
            <a:off x="1731304" y="-46038"/>
            <a:ext cx="4821896"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2800" b="0" i="0" u="none" strike="noStrike" cap="none" dirty="0" smtClean="0">
                <a:solidFill>
                  <a:schemeClr val="accent6"/>
                </a:solidFill>
                <a:latin typeface="Calibri"/>
                <a:ea typeface="Calibri"/>
                <a:cs typeface="Calibri"/>
                <a:sym typeface="Calibri"/>
              </a:rPr>
              <a:t>GOES-17 vs. GOES-16 Comparison </a:t>
            </a:r>
            <a:r>
              <a:rPr lang="en-US" sz="2800" b="0" i="0" u="none" strike="noStrike" cap="none" dirty="0">
                <a:solidFill>
                  <a:schemeClr val="accent6"/>
                </a:solidFill>
                <a:latin typeface="Calibri"/>
                <a:ea typeface="Calibri"/>
                <a:cs typeface="Calibri"/>
                <a:sym typeface="Calibri"/>
              </a:rPr>
              <a:t>Description</a:t>
            </a:r>
          </a:p>
        </p:txBody>
      </p:sp>
      <p:sp>
        <p:nvSpPr>
          <p:cNvPr id="652" name="Shape 652"/>
          <p:cNvSpPr txBox="1">
            <a:spLocks noGrp="1"/>
          </p:cNvSpPr>
          <p:nvPr>
            <p:ph type="body" idx="1"/>
          </p:nvPr>
        </p:nvSpPr>
        <p:spPr>
          <a:xfrm>
            <a:off x="247550" y="1096950"/>
            <a:ext cx="5011318" cy="5646252"/>
          </a:xfrm>
          <a:prstGeom prst="rect">
            <a:avLst/>
          </a:prstGeom>
          <a:noFill/>
          <a:ln>
            <a:noFill/>
          </a:ln>
        </p:spPr>
        <p:txBody>
          <a:bodyPr lIns="91425" tIns="91425" rIns="91425" bIns="91425" anchor="t" anchorCtr="0">
            <a:noAutofit/>
          </a:bodyPr>
          <a:lstStyle/>
          <a:p>
            <a:pPr marL="457200" marR="0" lvl="0" indent="-342900" algn="l" rtl="0">
              <a:lnSpc>
                <a:spcPct val="100000"/>
              </a:lnSpc>
              <a:spcBef>
                <a:spcPts val="0"/>
              </a:spcBef>
              <a:spcAft>
                <a:spcPts val="0"/>
              </a:spcAft>
              <a:buClr>
                <a:srgbClr val="FFFFFF"/>
              </a:buClr>
              <a:buSzPct val="100000"/>
              <a:buFont typeface="Arial"/>
              <a:buChar char="•"/>
            </a:pPr>
            <a:r>
              <a:rPr lang="en-US" sz="2000" b="0" i="0" u="none" strike="noStrike" cap="none" dirty="0" smtClean="0">
                <a:solidFill>
                  <a:srgbClr val="FFFFFF"/>
                </a:solidFill>
                <a:sym typeface="Calibri"/>
              </a:rPr>
              <a:t>The GOES-16 cloud phase products are very well characterized</a:t>
            </a:r>
          </a:p>
          <a:p>
            <a:pPr marL="457200" marR="0" lvl="0" indent="-342900" algn="l" rtl="0">
              <a:lnSpc>
                <a:spcPct val="100000"/>
              </a:lnSpc>
              <a:spcBef>
                <a:spcPts val="0"/>
              </a:spcBef>
              <a:spcAft>
                <a:spcPts val="0"/>
              </a:spcAft>
              <a:buClr>
                <a:srgbClr val="FFFFFF"/>
              </a:buClr>
              <a:buSzPct val="100000"/>
              <a:buFont typeface="Arial"/>
              <a:buChar char="•"/>
            </a:pPr>
            <a:endParaRPr lang="en-US" sz="2000" dirty="0">
              <a:solidFill>
                <a:srgbClr val="FFFFFF"/>
              </a:solidFill>
            </a:endParaRPr>
          </a:p>
          <a:p>
            <a:pPr marL="457200" indent="-342900">
              <a:spcBef>
                <a:spcPts val="0"/>
              </a:spcBef>
              <a:buClr>
                <a:srgbClr val="FFFFFF"/>
              </a:buClr>
            </a:pPr>
            <a:r>
              <a:rPr lang="en-US" sz="2000" dirty="0">
                <a:solidFill>
                  <a:srgbClr val="FFFFFF"/>
                </a:solidFill>
              </a:rPr>
              <a:t>Differences between the GOES-16 and GOES-17 cloud phase products are quantified as a function of time of </a:t>
            </a:r>
            <a:r>
              <a:rPr lang="en-US" sz="2000" dirty="0" smtClean="0">
                <a:solidFill>
                  <a:srgbClr val="FFFFFF"/>
                </a:solidFill>
              </a:rPr>
              <a:t>day</a:t>
            </a:r>
            <a:endParaRPr lang="en-US" sz="2000" b="0" i="0" u="none" strike="noStrike" cap="none" dirty="0">
              <a:solidFill>
                <a:srgbClr val="FFFFFF"/>
              </a:solidFill>
              <a:sym typeface="Calibri"/>
            </a:endParaRPr>
          </a:p>
          <a:p>
            <a:pPr marL="457200" marR="0" lvl="0" indent="-342900" algn="l" rtl="0">
              <a:lnSpc>
                <a:spcPct val="100000"/>
              </a:lnSpc>
              <a:spcBef>
                <a:spcPts val="0"/>
              </a:spcBef>
              <a:spcAft>
                <a:spcPts val="0"/>
              </a:spcAft>
              <a:buClr>
                <a:srgbClr val="FFFFFF"/>
              </a:buClr>
              <a:buSzPct val="100000"/>
              <a:buFont typeface="Arial"/>
              <a:buNone/>
            </a:pPr>
            <a:endParaRPr sz="2000" b="0" i="0" u="none" strike="noStrike" cap="none" dirty="0">
              <a:solidFill>
                <a:srgbClr val="FFFFFF"/>
              </a:solidFill>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2000" b="0" i="0" u="none" strike="noStrike" cap="none" dirty="0" smtClean="0">
                <a:solidFill>
                  <a:srgbClr val="FFFFFF"/>
                </a:solidFill>
                <a:sym typeface="Calibri"/>
              </a:rPr>
              <a:t>1 day of hourly, co-located, GOES-16/GOES-17 data </a:t>
            </a:r>
            <a:r>
              <a:rPr lang="en-US" sz="2000" b="0" i="0" u="none" strike="noStrike" cap="none" dirty="0">
                <a:solidFill>
                  <a:srgbClr val="FFFFFF"/>
                </a:solidFill>
                <a:sym typeface="Calibri"/>
              </a:rPr>
              <a:t>are </a:t>
            </a:r>
            <a:r>
              <a:rPr lang="en-US" sz="2000" b="0" i="0" u="none" strike="noStrike" cap="none" dirty="0" smtClean="0">
                <a:solidFill>
                  <a:srgbClr val="FFFFFF"/>
                </a:solidFill>
                <a:sym typeface="Calibri"/>
              </a:rPr>
              <a:t>used for the analysis (~6 million pixels)</a:t>
            </a:r>
            <a:endParaRPr lang="en-US" sz="2000" b="0" i="0" u="none" strike="noStrike" cap="none" dirty="0">
              <a:solidFill>
                <a:srgbClr val="FFFFFF"/>
              </a:solidFill>
              <a:sym typeface="Calibri"/>
            </a:endParaRPr>
          </a:p>
          <a:p>
            <a:pPr marL="0" marR="0" lvl="0" indent="0" algn="l" rtl="0">
              <a:lnSpc>
                <a:spcPct val="100000"/>
              </a:lnSpc>
              <a:spcBef>
                <a:spcPts val="0"/>
              </a:spcBef>
              <a:spcAft>
                <a:spcPts val="0"/>
              </a:spcAft>
              <a:buClr>
                <a:schemeClr val="lt1"/>
              </a:buClr>
              <a:buSzPct val="25000"/>
              <a:buFont typeface="Arial"/>
              <a:buNone/>
            </a:pPr>
            <a:endParaRPr sz="2000" b="0" i="0" u="none" strike="noStrike" cap="none" dirty="0">
              <a:solidFill>
                <a:srgbClr val="FFFFFF"/>
              </a:solidFill>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2000" b="0" i="0" u="none" strike="noStrike" cap="none" dirty="0">
                <a:solidFill>
                  <a:srgbClr val="FFFFFF"/>
                </a:solidFill>
                <a:sym typeface="Calibri"/>
              </a:rPr>
              <a:t>Filters </a:t>
            </a:r>
            <a:r>
              <a:rPr lang="en-US" sz="2000" b="0" i="0" u="none" strike="noStrike" cap="none" dirty="0" smtClean="0">
                <a:solidFill>
                  <a:srgbClr val="FFFFFF"/>
                </a:solidFill>
                <a:sym typeface="Calibri"/>
              </a:rPr>
              <a:t>applied:</a:t>
            </a:r>
            <a:endParaRPr lang="en-US" sz="2000" b="0" i="0" u="none" strike="noStrike" cap="none" dirty="0">
              <a:solidFill>
                <a:srgbClr val="FFFFFF"/>
              </a:solidFill>
              <a:sym typeface="Calibri"/>
            </a:endParaRPr>
          </a:p>
          <a:p>
            <a:pPr marL="914400" marR="0" lvl="1" indent="-342900" algn="l" rtl="0">
              <a:lnSpc>
                <a:spcPct val="100000"/>
              </a:lnSpc>
              <a:spcBef>
                <a:spcPts val="0"/>
              </a:spcBef>
              <a:spcAft>
                <a:spcPts val="0"/>
              </a:spcAft>
              <a:buClr>
                <a:srgbClr val="FFFFFF"/>
              </a:buClr>
              <a:buSzPct val="100000"/>
              <a:buFont typeface="Arial"/>
              <a:buChar char="–"/>
            </a:pPr>
            <a:r>
              <a:rPr lang="en-US" sz="2000" b="0" i="0" u="none" strike="noStrike" cap="none" dirty="0" smtClean="0">
                <a:solidFill>
                  <a:srgbClr val="FFFFFF"/>
                </a:solidFill>
                <a:sym typeface="Calibri"/>
              </a:rPr>
              <a:t>GOES-16 &amp; GOES-17 sensor </a:t>
            </a:r>
            <a:r>
              <a:rPr lang="en-US" sz="2000" dirty="0">
                <a:solidFill>
                  <a:srgbClr val="FFFFFF"/>
                </a:solidFill>
              </a:rPr>
              <a:t>z</a:t>
            </a:r>
            <a:r>
              <a:rPr lang="en-US" sz="2000" b="0" i="0" u="none" strike="noStrike" cap="none" dirty="0" smtClean="0">
                <a:solidFill>
                  <a:srgbClr val="FFFFFF"/>
                </a:solidFill>
                <a:sym typeface="Calibri"/>
              </a:rPr>
              <a:t>enith </a:t>
            </a:r>
            <a:r>
              <a:rPr lang="en-US" sz="2000" dirty="0">
                <a:solidFill>
                  <a:srgbClr val="FFFFFF"/>
                </a:solidFill>
              </a:rPr>
              <a:t>a</a:t>
            </a:r>
            <a:r>
              <a:rPr lang="en-US" sz="2000" b="0" i="0" u="none" strike="noStrike" cap="none" dirty="0" smtClean="0">
                <a:solidFill>
                  <a:srgbClr val="FFFFFF"/>
                </a:solidFill>
                <a:sym typeface="Calibri"/>
              </a:rPr>
              <a:t>ngle &lt; 40.0 deg.</a:t>
            </a:r>
            <a:endParaRPr lang="en-US" sz="2000" b="0" i="0" u="none" strike="noStrike" cap="none" dirty="0">
              <a:solidFill>
                <a:srgbClr val="FFFFFF"/>
              </a:solidFill>
              <a:sym typeface="Calibri"/>
            </a:endParaRPr>
          </a:p>
          <a:p>
            <a:pPr marL="914400" marR="0" lvl="1" indent="-342900" algn="l" rtl="0">
              <a:lnSpc>
                <a:spcPct val="100000"/>
              </a:lnSpc>
              <a:spcBef>
                <a:spcPts val="0"/>
              </a:spcBef>
              <a:spcAft>
                <a:spcPts val="0"/>
              </a:spcAft>
              <a:buClr>
                <a:srgbClr val="FFFFFF"/>
              </a:buClr>
              <a:buSzPct val="100000"/>
              <a:buFont typeface="Arial"/>
              <a:buChar char="–"/>
            </a:pPr>
            <a:r>
              <a:rPr lang="en-US" sz="2000" dirty="0" smtClean="0">
                <a:solidFill>
                  <a:srgbClr val="FFFFFF"/>
                </a:solidFill>
              </a:rPr>
              <a:t>The</a:t>
            </a:r>
            <a:r>
              <a:rPr lang="en-US" sz="2000" b="0" i="0" u="none" strike="noStrike" cap="none" dirty="0" smtClean="0">
                <a:solidFill>
                  <a:srgbClr val="FFFFFF"/>
                </a:solidFill>
                <a:sym typeface="Calibri"/>
              </a:rPr>
              <a:t> GOES-16 </a:t>
            </a:r>
            <a:r>
              <a:rPr lang="en-US" sz="2000" dirty="0" smtClean="0">
                <a:solidFill>
                  <a:srgbClr val="FFFFFF"/>
                </a:solidFill>
              </a:rPr>
              <a:t>AND</a:t>
            </a:r>
            <a:r>
              <a:rPr lang="en-US" sz="2000" b="0" i="0" u="none" strike="noStrike" cap="none" dirty="0" smtClean="0">
                <a:solidFill>
                  <a:srgbClr val="FFFFFF"/>
                </a:solidFill>
                <a:sym typeface="Calibri"/>
              </a:rPr>
              <a:t> GOES-17 clou</a:t>
            </a:r>
            <a:r>
              <a:rPr lang="en-US" sz="2000" dirty="0" smtClean="0">
                <a:solidFill>
                  <a:srgbClr val="FFFFFF"/>
                </a:solidFill>
              </a:rPr>
              <a:t>d mask indicate cloud</a:t>
            </a:r>
            <a:endParaRPr lang="en-US" sz="2000" b="0" i="0" u="none" strike="noStrike" cap="none" dirty="0">
              <a:solidFill>
                <a:srgbClr val="FFFFFF"/>
              </a:solidFill>
              <a:sym typeface="Calibri"/>
            </a:endParaRPr>
          </a:p>
        </p:txBody>
      </p:sp>
      <p:sp>
        <p:nvSpPr>
          <p:cNvPr id="653" name="Shape 653"/>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24</a:t>
            </a:fld>
            <a:endParaRPr lang="en-US" sz="1400" b="0" i="0" u="none" strike="noStrike" cap="none">
              <a:solidFill>
                <a:srgbClr val="FFFFFF"/>
              </a:solidFill>
              <a:latin typeface="Arial"/>
              <a:ea typeface="Arial"/>
              <a:cs typeface="Arial"/>
              <a:sym typeface="Arial"/>
            </a:endParaRPr>
          </a:p>
        </p:txBody>
      </p:sp>
      <p:pic>
        <p:nvPicPr>
          <p:cNvPr id="2" name="Picture 1" descr="GOES-16.ABI.2018-12-19.00-00-33.G16G17_COLOC.CPHA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825" y="1109892"/>
            <a:ext cx="2436747" cy="2801550"/>
          </a:xfrm>
          <a:prstGeom prst="rect">
            <a:avLst/>
          </a:prstGeom>
        </p:spPr>
      </p:pic>
      <p:pic>
        <p:nvPicPr>
          <p:cNvPr id="3" name="Picture 2" descr="GOES-17.ABI.2018-12-19.00-00-38.G16G17_COLOC.CPHAS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2825" y="3941652"/>
            <a:ext cx="2436747" cy="2801550"/>
          </a:xfrm>
          <a:prstGeom prst="rect">
            <a:avLst/>
          </a:prstGeom>
        </p:spPr>
      </p:pic>
      <p:sp>
        <p:nvSpPr>
          <p:cNvPr id="4" name="TextBox 3"/>
          <p:cNvSpPr txBox="1"/>
          <p:nvPr/>
        </p:nvSpPr>
        <p:spPr>
          <a:xfrm>
            <a:off x="5680581" y="2307139"/>
            <a:ext cx="898525" cy="276999"/>
          </a:xfrm>
          <a:prstGeom prst="rect">
            <a:avLst/>
          </a:prstGeom>
          <a:noFill/>
        </p:spPr>
        <p:txBody>
          <a:bodyPr wrap="square" rtlCol="0">
            <a:spAutoFit/>
          </a:bodyPr>
          <a:lstStyle/>
          <a:p>
            <a:r>
              <a:rPr lang="en-US" sz="1200" b="1" dirty="0" smtClean="0"/>
              <a:t>GOES-16</a:t>
            </a:r>
            <a:endParaRPr lang="en-US" sz="1200" b="1" dirty="0"/>
          </a:p>
        </p:txBody>
      </p:sp>
      <p:sp>
        <p:nvSpPr>
          <p:cNvPr id="8" name="TextBox 7"/>
          <p:cNvSpPr txBox="1"/>
          <p:nvPr/>
        </p:nvSpPr>
        <p:spPr>
          <a:xfrm>
            <a:off x="5680580" y="5198419"/>
            <a:ext cx="898525" cy="276999"/>
          </a:xfrm>
          <a:prstGeom prst="rect">
            <a:avLst/>
          </a:prstGeom>
          <a:noFill/>
        </p:spPr>
        <p:txBody>
          <a:bodyPr wrap="square" rtlCol="0">
            <a:spAutoFit/>
          </a:bodyPr>
          <a:lstStyle/>
          <a:p>
            <a:r>
              <a:rPr lang="en-US" sz="1200" b="1" dirty="0" smtClean="0"/>
              <a:t>GOES-17</a:t>
            </a:r>
            <a:endParaRPr lang="en-US" sz="1200" b="1" dirty="0"/>
          </a:p>
        </p:txBody>
      </p:sp>
    </p:spTree>
    <p:extLst>
      <p:ext uri="{BB962C8B-B14F-4D97-AF65-F5344CB8AC3E}">
        <p14:creationId xmlns:p14="http://schemas.microsoft.com/office/powerpoint/2010/main" val="21274298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3" name="Shape 653"/>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25</a:t>
            </a:fld>
            <a:endParaRPr lang="en-US" sz="1400" b="0" i="0" u="none" strike="noStrike" cap="none">
              <a:solidFill>
                <a:srgbClr val="FFFFFF"/>
              </a:solidFill>
              <a:latin typeface="Arial"/>
              <a:ea typeface="Arial"/>
              <a:cs typeface="Arial"/>
              <a:sym typeface="Arial"/>
            </a:endParaRPr>
          </a:p>
        </p:txBody>
      </p:sp>
      <p:sp>
        <p:nvSpPr>
          <p:cNvPr id="10" name="Shape 651"/>
          <p:cNvSpPr txBox="1">
            <a:spLocks/>
          </p:cNvSpPr>
          <p:nvPr/>
        </p:nvSpPr>
        <p:spPr>
          <a:xfrm>
            <a:off x="1731304" y="-46038"/>
            <a:ext cx="4821896" cy="1143000"/>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pPr>
              <a:buClr>
                <a:schemeClr val="accent6"/>
              </a:buClr>
              <a:buSzPct val="25000"/>
            </a:pPr>
            <a:r>
              <a:rPr lang="en-US" sz="2800" smtClean="0">
                <a:solidFill>
                  <a:schemeClr val="accent6"/>
                </a:solidFill>
              </a:rPr>
              <a:t>GOES-17 vs. GOES-16 Cloud Phase Comparison</a:t>
            </a:r>
            <a:endParaRPr lang="en-US" sz="2800" dirty="0">
              <a:solidFill>
                <a:schemeClr val="accent6"/>
              </a:solidFill>
            </a:endParaRPr>
          </a:p>
        </p:txBody>
      </p:sp>
      <p:pic>
        <p:nvPicPr>
          <p:cNvPr id="7" name="GOES-1617.ABI.2018-12-19.G16G17_COLOC.montageIR_2fp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2758" y="1009516"/>
            <a:ext cx="5964237" cy="5711933"/>
          </a:xfrm>
          <a:prstGeom prst="rect">
            <a:avLst/>
          </a:prstGeom>
        </p:spPr>
      </p:pic>
      <p:sp>
        <p:nvSpPr>
          <p:cNvPr id="2" name="TextBox 1"/>
          <p:cNvSpPr txBox="1"/>
          <p:nvPr/>
        </p:nvSpPr>
        <p:spPr>
          <a:xfrm>
            <a:off x="1383913" y="1872491"/>
            <a:ext cx="1098989" cy="307777"/>
          </a:xfrm>
          <a:prstGeom prst="rect">
            <a:avLst/>
          </a:prstGeom>
          <a:noFill/>
        </p:spPr>
        <p:txBody>
          <a:bodyPr wrap="square" rtlCol="0">
            <a:spAutoFit/>
          </a:bodyPr>
          <a:lstStyle/>
          <a:p>
            <a:r>
              <a:rPr lang="en-US" b="1" dirty="0" smtClean="0"/>
              <a:t>GOES-17</a:t>
            </a:r>
            <a:endParaRPr lang="en-US" b="1" dirty="0"/>
          </a:p>
        </p:txBody>
      </p:sp>
      <p:sp>
        <p:nvSpPr>
          <p:cNvPr id="6" name="TextBox 5"/>
          <p:cNvSpPr txBox="1"/>
          <p:nvPr/>
        </p:nvSpPr>
        <p:spPr>
          <a:xfrm>
            <a:off x="4377401" y="1872490"/>
            <a:ext cx="1098989" cy="307777"/>
          </a:xfrm>
          <a:prstGeom prst="rect">
            <a:avLst/>
          </a:prstGeom>
          <a:noFill/>
        </p:spPr>
        <p:txBody>
          <a:bodyPr wrap="square" rtlCol="0">
            <a:spAutoFit/>
          </a:bodyPr>
          <a:lstStyle/>
          <a:p>
            <a:r>
              <a:rPr lang="en-US" b="1" dirty="0" smtClean="0"/>
              <a:t>GOES-16</a:t>
            </a:r>
            <a:endParaRPr lang="en-US" b="1" dirty="0"/>
          </a:p>
        </p:txBody>
      </p:sp>
    </p:spTree>
    <p:extLst>
      <p:ext uri="{BB962C8B-B14F-4D97-AF65-F5344CB8AC3E}">
        <p14:creationId xmlns:p14="http://schemas.microsoft.com/office/powerpoint/2010/main" val="187409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Shape 63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26</a:t>
            </a:fld>
            <a:endParaRPr lang="en-US" sz="1400" b="0" i="0" u="none" strike="noStrike" cap="none">
              <a:solidFill>
                <a:srgbClr val="FFFFFF"/>
              </a:solidFill>
              <a:latin typeface="Arial"/>
              <a:ea typeface="Arial"/>
              <a:cs typeface="Arial"/>
              <a:sym typeface="Arial"/>
            </a:endParaRPr>
          </a:p>
        </p:txBody>
      </p:sp>
      <p:sp>
        <p:nvSpPr>
          <p:cNvPr id="638" name="Shape 638"/>
          <p:cNvSpPr txBox="1"/>
          <p:nvPr/>
        </p:nvSpPr>
        <p:spPr>
          <a:xfrm>
            <a:off x="138508" y="5944312"/>
            <a:ext cx="8018437" cy="657807"/>
          </a:xfrm>
          <a:prstGeom prst="rect">
            <a:avLst/>
          </a:prstGeom>
          <a:noFill/>
          <a:ln>
            <a:noFill/>
          </a:ln>
        </p:spPr>
        <p:txBody>
          <a:bodyPr lIns="91425" tIns="45700" rIns="91425" bIns="45700" anchor="t" anchorCtr="0">
            <a:noAutofit/>
          </a:bodyPr>
          <a:lstStyle/>
          <a:p>
            <a:pPr marL="457200" marR="0" lvl="0" indent="-381000" algn="l" rtl="0">
              <a:lnSpc>
                <a:spcPct val="100000"/>
              </a:lnSpc>
              <a:spcBef>
                <a:spcPts val="0"/>
              </a:spcBef>
              <a:spcAft>
                <a:spcPts val="0"/>
              </a:spcAft>
              <a:buClr>
                <a:schemeClr val="lt1"/>
              </a:buClr>
              <a:buSzPct val="100000"/>
              <a:buFont typeface="Arial"/>
              <a:buChar char="•"/>
            </a:pPr>
            <a:r>
              <a:rPr lang="en-US" sz="2000" b="1" i="0" u="none" strike="noStrike" cap="none" dirty="0" smtClean="0">
                <a:solidFill>
                  <a:schemeClr val="lt1"/>
                </a:solidFill>
                <a:latin typeface="Arial"/>
                <a:ea typeface="Arial"/>
                <a:cs typeface="Arial"/>
                <a:sym typeface="Arial"/>
              </a:rPr>
              <a:t>For the entire 24-hr period, 89% of the co-located GOES-16 and GOES-17 cloud phase results were identical</a:t>
            </a:r>
            <a:endParaRPr lang="en-US" sz="2000" b="1" i="0" u="none" strike="noStrike" cap="none" dirty="0">
              <a:solidFill>
                <a:schemeClr val="lt1"/>
              </a:solidFill>
              <a:latin typeface="Arial"/>
              <a:ea typeface="Arial"/>
              <a:cs typeface="Arial"/>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4292599690"/>
              </p:ext>
            </p:extLst>
          </p:nvPr>
        </p:nvGraphicFramePr>
        <p:xfrm>
          <a:off x="2125354" y="1297919"/>
          <a:ext cx="6315594" cy="1242060"/>
        </p:xfrm>
        <a:graphic>
          <a:graphicData uri="http://schemas.openxmlformats.org/drawingml/2006/table">
            <a:tbl>
              <a:tblPr firstRow="1" bandRow="1">
                <a:tableStyleId>{B752ABB5-B025-4C03-9290-C473FD7211B2}</a:tableStyleId>
              </a:tblPr>
              <a:tblGrid>
                <a:gridCol w="1552979">
                  <a:extLst>
                    <a:ext uri="{9D8B030D-6E8A-4147-A177-3AD203B41FA5}">
                      <a16:colId xmlns:a16="http://schemas.microsoft.com/office/drawing/2014/main" val="20000"/>
                    </a:ext>
                  </a:extLst>
                </a:gridCol>
                <a:gridCol w="1678256">
                  <a:extLst>
                    <a:ext uri="{9D8B030D-6E8A-4147-A177-3AD203B41FA5}">
                      <a16:colId xmlns:a16="http://schemas.microsoft.com/office/drawing/2014/main" val="20001"/>
                    </a:ext>
                  </a:extLst>
                </a:gridCol>
                <a:gridCol w="1460103">
                  <a:extLst>
                    <a:ext uri="{9D8B030D-6E8A-4147-A177-3AD203B41FA5}">
                      <a16:colId xmlns:a16="http://schemas.microsoft.com/office/drawing/2014/main" val="20002"/>
                    </a:ext>
                  </a:extLst>
                </a:gridCol>
                <a:gridCol w="1624256">
                  <a:extLst>
                    <a:ext uri="{9D8B030D-6E8A-4147-A177-3AD203B41FA5}">
                      <a16:colId xmlns:a16="http://schemas.microsoft.com/office/drawing/2014/main" val="20003"/>
                    </a:ext>
                  </a:extLst>
                </a:gridCol>
              </a:tblGrid>
              <a:tr h="370840">
                <a:tc gridSpan="4">
                  <a:txBody>
                    <a:bodyPr/>
                    <a:lstStyle/>
                    <a:p>
                      <a:pPr algn="ctr" fontAlgn="b"/>
                      <a:r>
                        <a:rPr lang="en-US" sz="2000" b="1" i="0" u="none" strike="noStrike" dirty="0" smtClean="0">
                          <a:solidFill>
                            <a:srgbClr val="000000"/>
                          </a:solidFill>
                          <a:effectLst/>
                          <a:latin typeface="Calibri"/>
                        </a:rPr>
                        <a:t>Number </a:t>
                      </a:r>
                      <a:r>
                        <a:rPr lang="en-US" sz="2000" b="1" i="0" u="none" strike="noStrike" dirty="0">
                          <a:solidFill>
                            <a:srgbClr val="000000"/>
                          </a:solidFill>
                          <a:effectLst/>
                          <a:latin typeface="Calibri"/>
                        </a:rPr>
                        <a:t>of GOES-16 pixels per phase category:</a:t>
                      </a:r>
                    </a:p>
                  </a:txBody>
                  <a:tcPr marL="12700" marR="12700" marT="1270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40">
                <a:tc>
                  <a:txBody>
                    <a:bodyPr/>
                    <a:lstStyle/>
                    <a:p>
                      <a:pPr algn="ctr"/>
                      <a:r>
                        <a:rPr lang="en-US" sz="1600" b="1" dirty="0" smtClean="0"/>
                        <a:t>Liquid</a:t>
                      </a:r>
                      <a:endParaRPr lang="en-US" sz="1600" b="1" dirty="0"/>
                    </a:p>
                  </a:txBody>
                  <a:tcPr/>
                </a:tc>
                <a:tc>
                  <a:txBody>
                    <a:bodyPr/>
                    <a:lstStyle/>
                    <a:p>
                      <a:pPr algn="ctr"/>
                      <a:r>
                        <a:rPr lang="en-US" sz="1600" b="1" dirty="0" smtClean="0"/>
                        <a:t>Supercooled</a:t>
                      </a:r>
                      <a:endParaRPr lang="en-US" sz="1600" b="1" dirty="0"/>
                    </a:p>
                  </a:txBody>
                  <a:tcPr/>
                </a:tc>
                <a:tc>
                  <a:txBody>
                    <a:bodyPr/>
                    <a:lstStyle/>
                    <a:p>
                      <a:pPr algn="ctr"/>
                      <a:r>
                        <a:rPr lang="en-US" sz="1600" b="1" dirty="0" smtClean="0"/>
                        <a:t>Mixed</a:t>
                      </a:r>
                      <a:endParaRPr lang="en-US" sz="1600" b="1" dirty="0"/>
                    </a:p>
                  </a:txBody>
                  <a:tcPr/>
                </a:tc>
                <a:tc>
                  <a:txBody>
                    <a:bodyPr/>
                    <a:lstStyle/>
                    <a:p>
                      <a:pPr algn="ctr"/>
                      <a:r>
                        <a:rPr lang="en-US" sz="1600" b="1" dirty="0" smtClean="0"/>
                        <a:t>Ice</a:t>
                      </a:r>
                      <a:endParaRPr lang="en-US" sz="1600" b="1" dirty="0"/>
                    </a:p>
                  </a:txBody>
                  <a:tcPr/>
                </a:tc>
                <a:extLst>
                  <a:ext uri="{0D108BD9-81ED-4DB2-BD59-A6C34878D82A}">
                    <a16:rowId xmlns:a16="http://schemas.microsoft.com/office/drawing/2014/main" val="10001"/>
                  </a:ext>
                </a:extLst>
              </a:tr>
              <a:tr h="370840">
                <a:tc>
                  <a:txBody>
                    <a:bodyPr/>
                    <a:lstStyle/>
                    <a:p>
                      <a:pPr algn="ctr" fontAlgn="b"/>
                      <a:r>
                        <a:rPr lang="is-IS" sz="1600" b="1" i="0" u="none" strike="noStrike" dirty="0" smtClean="0">
                          <a:solidFill>
                            <a:srgbClr val="000000"/>
                          </a:solidFill>
                          <a:effectLst/>
                          <a:latin typeface="Calibri"/>
                        </a:rPr>
                        <a:t>3,579,860</a:t>
                      </a:r>
                    </a:p>
                    <a:p>
                      <a:pPr algn="ctr" fontAlgn="b"/>
                      <a:r>
                        <a:rPr lang="is-IS" sz="1600" b="1" i="0" u="none" strike="noStrike" dirty="0" smtClean="0">
                          <a:solidFill>
                            <a:srgbClr val="000000"/>
                          </a:solidFill>
                          <a:effectLst/>
                          <a:latin typeface="Calibri"/>
                        </a:rPr>
                        <a:t>(</a:t>
                      </a:r>
                      <a:r>
                        <a:rPr lang="is-IS" sz="1600" b="1" i="0" u="none" strike="noStrike" dirty="0">
                          <a:solidFill>
                            <a:srgbClr val="000000"/>
                          </a:solidFill>
                          <a:effectLst/>
                          <a:latin typeface="Calibri"/>
                        </a:rPr>
                        <a:t>60.71%)</a:t>
                      </a:r>
                    </a:p>
                  </a:txBody>
                  <a:tcPr marL="12700" marR="12700" marT="12700" marB="0" anchor="ctr"/>
                </a:tc>
                <a:tc>
                  <a:txBody>
                    <a:bodyPr/>
                    <a:lstStyle/>
                    <a:p>
                      <a:pPr algn="ctr" fontAlgn="b"/>
                      <a:r>
                        <a:rPr lang="is-IS" sz="1600" b="1" i="0" u="none" strike="noStrike" dirty="0" smtClean="0">
                          <a:solidFill>
                            <a:srgbClr val="000000"/>
                          </a:solidFill>
                          <a:effectLst/>
                          <a:latin typeface="Calibri"/>
                        </a:rPr>
                        <a:t>65,310</a:t>
                      </a:r>
                    </a:p>
                    <a:p>
                      <a:pPr algn="ctr" fontAlgn="b"/>
                      <a:r>
                        <a:rPr lang="is-IS" sz="1600" b="1" i="0" u="none" strike="noStrike" dirty="0" smtClean="0">
                          <a:solidFill>
                            <a:srgbClr val="000000"/>
                          </a:solidFill>
                          <a:effectLst/>
                          <a:latin typeface="Calibri"/>
                        </a:rPr>
                        <a:t>(</a:t>
                      </a:r>
                      <a:r>
                        <a:rPr lang="is-IS" sz="1600" b="1" i="0" u="none" strike="noStrike" dirty="0">
                          <a:solidFill>
                            <a:srgbClr val="000000"/>
                          </a:solidFill>
                          <a:effectLst/>
                          <a:latin typeface="Calibri"/>
                        </a:rPr>
                        <a:t>1.11%)</a:t>
                      </a:r>
                    </a:p>
                  </a:txBody>
                  <a:tcPr marL="12700" marR="12700" marT="12700" marB="0" anchor="ctr"/>
                </a:tc>
                <a:tc>
                  <a:txBody>
                    <a:bodyPr/>
                    <a:lstStyle/>
                    <a:p>
                      <a:pPr algn="ctr" fontAlgn="b"/>
                      <a:r>
                        <a:rPr lang="is-IS" sz="1600" b="1" i="0" u="none" strike="noStrike" dirty="0" smtClean="0">
                          <a:solidFill>
                            <a:srgbClr val="000000"/>
                          </a:solidFill>
                          <a:effectLst/>
                          <a:latin typeface="Calibri"/>
                        </a:rPr>
                        <a:t>563,270</a:t>
                      </a:r>
                    </a:p>
                    <a:p>
                      <a:pPr algn="ctr" fontAlgn="b"/>
                      <a:r>
                        <a:rPr lang="is-IS" sz="1600" b="1" i="0" u="none" strike="noStrike" dirty="0" smtClean="0">
                          <a:solidFill>
                            <a:srgbClr val="000000"/>
                          </a:solidFill>
                          <a:effectLst/>
                          <a:latin typeface="Calibri"/>
                        </a:rPr>
                        <a:t>(</a:t>
                      </a:r>
                      <a:r>
                        <a:rPr lang="is-IS" sz="1600" b="1" i="0" u="none" strike="noStrike" dirty="0">
                          <a:solidFill>
                            <a:srgbClr val="000000"/>
                          </a:solidFill>
                          <a:effectLst/>
                          <a:latin typeface="Calibri"/>
                        </a:rPr>
                        <a:t>9.55%)</a:t>
                      </a:r>
                    </a:p>
                  </a:txBody>
                  <a:tcPr marL="12700" marR="12700" marT="12700" marB="0" anchor="ctr"/>
                </a:tc>
                <a:tc>
                  <a:txBody>
                    <a:bodyPr/>
                    <a:lstStyle/>
                    <a:p>
                      <a:pPr algn="ctr" fontAlgn="b"/>
                      <a:r>
                        <a:rPr lang="is-IS" sz="1600" b="1" i="0" u="none" strike="noStrike" dirty="0" smtClean="0">
                          <a:solidFill>
                            <a:srgbClr val="000000"/>
                          </a:solidFill>
                          <a:effectLst/>
                          <a:latin typeface="Calibri"/>
                        </a:rPr>
                        <a:t>1,688,055 </a:t>
                      </a:r>
                      <a:r>
                        <a:rPr lang="is-IS" sz="1600" b="1" i="0" u="none" strike="noStrike" dirty="0">
                          <a:solidFill>
                            <a:srgbClr val="000000"/>
                          </a:solidFill>
                          <a:effectLst/>
                          <a:latin typeface="Calibri"/>
                        </a:rPr>
                        <a:t>(28.63%)</a:t>
                      </a:r>
                    </a:p>
                  </a:txBody>
                  <a:tcPr marL="12700" marR="12700" marT="12700" marB="0" anchor="ctr"/>
                </a:tc>
                <a:extLst>
                  <a:ext uri="{0D108BD9-81ED-4DB2-BD59-A6C34878D82A}">
                    <a16:rowId xmlns:a16="http://schemas.microsoft.com/office/drawing/2014/main" val="10002"/>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461710878"/>
              </p:ext>
            </p:extLst>
          </p:nvPr>
        </p:nvGraphicFramePr>
        <p:xfrm>
          <a:off x="881245" y="2773440"/>
          <a:ext cx="7551063" cy="3005223"/>
        </p:xfrm>
        <a:graphic>
          <a:graphicData uri="http://schemas.openxmlformats.org/drawingml/2006/table">
            <a:tbl>
              <a:tblPr firstRow="1" bandRow="1">
                <a:tableStyleId>{B752ABB5-B025-4C03-9290-C473FD7211B2}</a:tableStyleId>
              </a:tblPr>
              <a:tblGrid>
                <a:gridCol w="1244111">
                  <a:extLst>
                    <a:ext uri="{9D8B030D-6E8A-4147-A177-3AD203B41FA5}">
                      <a16:colId xmlns:a16="http://schemas.microsoft.com/office/drawing/2014/main" val="20000"/>
                    </a:ext>
                  </a:extLst>
                </a:gridCol>
                <a:gridCol w="1563779">
                  <a:extLst>
                    <a:ext uri="{9D8B030D-6E8A-4147-A177-3AD203B41FA5}">
                      <a16:colId xmlns:a16="http://schemas.microsoft.com/office/drawing/2014/main" val="20001"/>
                    </a:ext>
                  </a:extLst>
                </a:gridCol>
                <a:gridCol w="1665725">
                  <a:extLst>
                    <a:ext uri="{9D8B030D-6E8A-4147-A177-3AD203B41FA5}">
                      <a16:colId xmlns:a16="http://schemas.microsoft.com/office/drawing/2014/main" val="20002"/>
                    </a:ext>
                  </a:extLst>
                </a:gridCol>
                <a:gridCol w="1491205">
                  <a:extLst>
                    <a:ext uri="{9D8B030D-6E8A-4147-A177-3AD203B41FA5}">
                      <a16:colId xmlns:a16="http://schemas.microsoft.com/office/drawing/2014/main" val="20003"/>
                    </a:ext>
                  </a:extLst>
                </a:gridCol>
                <a:gridCol w="1586243">
                  <a:extLst>
                    <a:ext uri="{9D8B030D-6E8A-4147-A177-3AD203B41FA5}">
                      <a16:colId xmlns:a16="http://schemas.microsoft.com/office/drawing/2014/main" val="20004"/>
                    </a:ext>
                  </a:extLst>
                </a:gridCol>
              </a:tblGrid>
              <a:tr h="415459">
                <a:tc gridSpan="5">
                  <a:txBody>
                    <a:bodyPr/>
                    <a:lstStyle/>
                    <a:p>
                      <a:pPr algn="ctr"/>
                      <a:r>
                        <a:rPr lang="en-US" sz="2000" b="1" dirty="0" smtClean="0">
                          <a:solidFill>
                            <a:schemeClr val="tx1"/>
                          </a:solidFill>
                        </a:rPr>
                        <a:t>GOES-16 vs. GOES-17</a:t>
                      </a:r>
                      <a:endParaRPr lang="en-US" sz="2000" b="1" dirty="0">
                        <a:solidFill>
                          <a:schemeClr val="tx1"/>
                        </a:solidFill>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517124">
                <a:tc>
                  <a:txBody>
                    <a:bodyPr/>
                    <a:lstStyle/>
                    <a:p>
                      <a:pPr algn="ctr"/>
                      <a:r>
                        <a:rPr lang="en-US" b="1" dirty="0" smtClean="0"/>
                        <a:t>GOES-17      Ice</a:t>
                      </a:r>
                      <a:endParaRPr lang="en-US" b="1" dirty="0"/>
                    </a:p>
                  </a:txBody>
                  <a:tcPr anchor="ctr"/>
                </a:tc>
                <a:tc>
                  <a:txBody>
                    <a:bodyPr/>
                    <a:lstStyle/>
                    <a:p>
                      <a:pPr algn="ctr" fontAlgn="b"/>
                      <a:r>
                        <a:rPr lang="is-IS" sz="1600" b="1" i="0" u="none" strike="noStrike" dirty="0" smtClean="0">
                          <a:solidFill>
                            <a:srgbClr val="000000"/>
                          </a:solidFill>
                          <a:effectLst/>
                          <a:latin typeface="Calibri"/>
                        </a:rPr>
                        <a:t>164,604</a:t>
                      </a:r>
                    </a:p>
                    <a:p>
                      <a:pPr algn="ctr" fontAlgn="b"/>
                      <a:r>
                        <a:rPr lang="is-IS" sz="1600" b="1" i="0" u="none" strike="noStrike" dirty="0" smtClean="0">
                          <a:solidFill>
                            <a:srgbClr val="000000"/>
                          </a:solidFill>
                          <a:effectLst/>
                          <a:latin typeface="Calibri"/>
                        </a:rPr>
                        <a:t>(</a:t>
                      </a:r>
                      <a:r>
                        <a:rPr lang="is-IS" sz="1600" b="1" i="0" u="none" strike="noStrike" dirty="0">
                          <a:solidFill>
                            <a:srgbClr val="000000"/>
                          </a:solidFill>
                          <a:effectLst/>
                          <a:latin typeface="Calibri"/>
                        </a:rPr>
                        <a:t>4.60%)</a:t>
                      </a:r>
                    </a:p>
                  </a:txBody>
                  <a:tcPr marL="12700" marR="12700" marT="12700" marB="0" anchor="ctr"/>
                </a:tc>
                <a:tc>
                  <a:txBody>
                    <a:bodyPr/>
                    <a:lstStyle/>
                    <a:p>
                      <a:pPr algn="ctr" fontAlgn="b"/>
                      <a:r>
                        <a:rPr lang="cs-CZ" sz="1600" b="1" i="0" u="none" strike="noStrike" dirty="0" smtClean="0">
                          <a:solidFill>
                            <a:srgbClr val="000000"/>
                          </a:solidFill>
                          <a:effectLst/>
                          <a:latin typeface="Calibri"/>
                        </a:rPr>
                        <a:t>11,129</a:t>
                      </a:r>
                    </a:p>
                    <a:p>
                      <a:pPr algn="ctr" fontAlgn="b"/>
                      <a:r>
                        <a:rPr lang="cs-CZ" sz="1600" b="1" i="0" u="none" strike="noStrike" dirty="0" smtClean="0">
                          <a:solidFill>
                            <a:srgbClr val="000000"/>
                          </a:solidFill>
                          <a:effectLst/>
                          <a:latin typeface="Calibri"/>
                        </a:rPr>
                        <a:t>(</a:t>
                      </a:r>
                      <a:r>
                        <a:rPr lang="cs-CZ" sz="1600" b="1" i="0" u="none" strike="noStrike" dirty="0">
                          <a:solidFill>
                            <a:srgbClr val="000000"/>
                          </a:solidFill>
                          <a:effectLst/>
                          <a:latin typeface="Calibri"/>
                        </a:rPr>
                        <a:t>17.04%)</a:t>
                      </a:r>
                    </a:p>
                  </a:txBody>
                  <a:tcPr marL="12700" marR="12700" marT="12700" marB="0" anchor="ctr"/>
                </a:tc>
                <a:tc>
                  <a:txBody>
                    <a:bodyPr/>
                    <a:lstStyle/>
                    <a:p>
                      <a:pPr algn="ctr" fontAlgn="b"/>
                      <a:r>
                        <a:rPr lang="is-IS" sz="1600" b="1" i="0" u="none" strike="noStrike" dirty="0" smtClean="0">
                          <a:solidFill>
                            <a:srgbClr val="000000"/>
                          </a:solidFill>
                          <a:effectLst/>
                          <a:latin typeface="Calibri"/>
                        </a:rPr>
                        <a:t>242,736</a:t>
                      </a:r>
                    </a:p>
                    <a:p>
                      <a:pPr algn="ctr" fontAlgn="b"/>
                      <a:r>
                        <a:rPr lang="is-IS" sz="1600" b="1" i="0" u="none" strike="noStrike" dirty="0" smtClean="0">
                          <a:solidFill>
                            <a:srgbClr val="000000"/>
                          </a:solidFill>
                          <a:effectLst/>
                          <a:latin typeface="Calibri"/>
                        </a:rPr>
                        <a:t>(</a:t>
                      </a:r>
                      <a:r>
                        <a:rPr lang="is-IS" sz="1600" b="1" i="0" u="none" strike="noStrike" dirty="0">
                          <a:solidFill>
                            <a:srgbClr val="000000"/>
                          </a:solidFill>
                          <a:effectLst/>
                          <a:latin typeface="Calibri"/>
                        </a:rPr>
                        <a:t>43.09%)</a:t>
                      </a:r>
                    </a:p>
                  </a:txBody>
                  <a:tcPr marL="12700" marR="12700" marT="12700" marB="0" anchor="ctr"/>
                </a:tc>
                <a:tc>
                  <a:txBody>
                    <a:bodyPr/>
                    <a:lstStyle/>
                    <a:p>
                      <a:pPr algn="ctr" fontAlgn="b"/>
                      <a:r>
                        <a:rPr lang="is-IS" sz="1600" b="1" i="0" u="none" strike="noStrike" dirty="0" smtClean="0">
                          <a:solidFill>
                            <a:srgbClr val="000000"/>
                          </a:solidFill>
                          <a:effectLst/>
                          <a:latin typeface="Calibri"/>
                        </a:rPr>
                        <a:t>1,553,715</a:t>
                      </a:r>
                    </a:p>
                    <a:p>
                      <a:pPr algn="ctr" fontAlgn="b"/>
                      <a:r>
                        <a:rPr lang="is-IS" sz="1600" b="1" i="0" u="none" strike="noStrike" dirty="0" smtClean="0">
                          <a:solidFill>
                            <a:srgbClr val="000000"/>
                          </a:solidFill>
                          <a:effectLst/>
                          <a:latin typeface="Calibri"/>
                        </a:rPr>
                        <a:t>(</a:t>
                      </a:r>
                      <a:r>
                        <a:rPr lang="is-IS" sz="1600" b="1" i="0" u="none" strike="noStrike" dirty="0">
                          <a:solidFill>
                            <a:srgbClr val="000000"/>
                          </a:solidFill>
                          <a:effectLst/>
                          <a:latin typeface="Calibri"/>
                        </a:rPr>
                        <a:t>92.04%)</a:t>
                      </a:r>
                    </a:p>
                  </a:txBody>
                  <a:tcPr marL="12700" marR="12700" marT="12700" marB="0" anchor="ctr">
                    <a:solidFill>
                      <a:srgbClr val="00FF00"/>
                    </a:solidFill>
                  </a:tcPr>
                </a:tc>
                <a:extLst>
                  <a:ext uri="{0D108BD9-81ED-4DB2-BD59-A6C34878D82A}">
                    <a16:rowId xmlns:a16="http://schemas.microsoft.com/office/drawing/2014/main" val="10001"/>
                  </a:ext>
                </a:extLst>
              </a:tr>
              <a:tr h="517124">
                <a:tc>
                  <a:txBody>
                    <a:bodyPr/>
                    <a:lstStyle/>
                    <a:p>
                      <a:pPr algn="ctr"/>
                      <a:r>
                        <a:rPr lang="en-US" b="1" dirty="0" smtClean="0"/>
                        <a:t>GOES-17 Mixed</a:t>
                      </a:r>
                      <a:endParaRPr lang="en-US" b="1" dirty="0"/>
                    </a:p>
                  </a:txBody>
                  <a:tcPr anchor="ctr"/>
                </a:tc>
                <a:tc>
                  <a:txBody>
                    <a:bodyPr/>
                    <a:lstStyle/>
                    <a:p>
                      <a:pPr algn="ctr" fontAlgn="b"/>
                      <a:r>
                        <a:rPr lang="is-IS" sz="1600" b="1" i="0" u="none" strike="noStrike" dirty="0" smtClean="0">
                          <a:solidFill>
                            <a:srgbClr val="000000"/>
                          </a:solidFill>
                          <a:effectLst/>
                          <a:latin typeface="Calibri"/>
                        </a:rPr>
                        <a:t>22,050</a:t>
                      </a:r>
                    </a:p>
                    <a:p>
                      <a:pPr algn="ctr" fontAlgn="b"/>
                      <a:r>
                        <a:rPr lang="is-IS" sz="1600" b="1" i="0" u="none" strike="noStrike" dirty="0" smtClean="0">
                          <a:solidFill>
                            <a:srgbClr val="000000"/>
                          </a:solidFill>
                          <a:effectLst/>
                          <a:latin typeface="Calibri"/>
                        </a:rPr>
                        <a:t>(</a:t>
                      </a:r>
                      <a:r>
                        <a:rPr lang="is-IS" sz="1600" b="1" i="0" u="none" strike="noStrike" dirty="0">
                          <a:solidFill>
                            <a:srgbClr val="000000"/>
                          </a:solidFill>
                          <a:effectLst/>
                          <a:latin typeface="Calibri"/>
                        </a:rPr>
                        <a:t>0.62%)</a:t>
                      </a:r>
                    </a:p>
                  </a:txBody>
                  <a:tcPr marL="12700" marR="12700" marT="12700" marB="0" anchor="ctr"/>
                </a:tc>
                <a:tc>
                  <a:txBody>
                    <a:bodyPr/>
                    <a:lstStyle/>
                    <a:p>
                      <a:pPr algn="ctr" fontAlgn="b"/>
                      <a:r>
                        <a:rPr lang="is-IS" sz="1600" b="1" i="0" u="none" strike="noStrike" dirty="0" smtClean="0">
                          <a:solidFill>
                            <a:srgbClr val="000000"/>
                          </a:solidFill>
                          <a:effectLst/>
                          <a:latin typeface="Calibri"/>
                        </a:rPr>
                        <a:t>39,227</a:t>
                      </a:r>
                    </a:p>
                    <a:p>
                      <a:pPr algn="ctr" fontAlgn="b"/>
                      <a:r>
                        <a:rPr lang="is-IS" sz="1600" b="1" i="0" u="none" strike="noStrike" dirty="0" smtClean="0">
                          <a:solidFill>
                            <a:srgbClr val="000000"/>
                          </a:solidFill>
                          <a:effectLst/>
                          <a:latin typeface="Calibri"/>
                        </a:rPr>
                        <a:t>(</a:t>
                      </a:r>
                      <a:r>
                        <a:rPr lang="is-IS" sz="1600" b="1" i="0" u="none" strike="noStrike" dirty="0">
                          <a:solidFill>
                            <a:srgbClr val="000000"/>
                          </a:solidFill>
                          <a:effectLst/>
                          <a:latin typeface="Calibri"/>
                        </a:rPr>
                        <a:t>60.06%)</a:t>
                      </a:r>
                    </a:p>
                  </a:txBody>
                  <a:tcPr marL="12700" marR="12700" marT="12700" marB="0" anchor="ctr">
                    <a:solidFill>
                      <a:srgbClr val="00FF00"/>
                    </a:solidFill>
                  </a:tcPr>
                </a:tc>
                <a:tc>
                  <a:txBody>
                    <a:bodyPr/>
                    <a:lstStyle/>
                    <a:p>
                      <a:pPr algn="ctr" fontAlgn="b"/>
                      <a:r>
                        <a:rPr lang="is-IS" sz="1600" b="1" i="0" u="none" strike="noStrike" dirty="0" smtClean="0">
                          <a:solidFill>
                            <a:srgbClr val="000000"/>
                          </a:solidFill>
                          <a:effectLst/>
                          <a:latin typeface="Calibri"/>
                        </a:rPr>
                        <a:t>296,688</a:t>
                      </a:r>
                    </a:p>
                    <a:p>
                      <a:pPr algn="ctr" fontAlgn="b"/>
                      <a:r>
                        <a:rPr lang="is-IS" sz="1600" b="1" i="0" u="none" strike="noStrike" dirty="0" smtClean="0">
                          <a:solidFill>
                            <a:srgbClr val="000000"/>
                          </a:solidFill>
                          <a:effectLst/>
                          <a:latin typeface="Calibri"/>
                        </a:rPr>
                        <a:t>(</a:t>
                      </a:r>
                      <a:r>
                        <a:rPr lang="is-IS" sz="1600" b="1" i="0" u="none" strike="noStrike" dirty="0">
                          <a:solidFill>
                            <a:srgbClr val="000000"/>
                          </a:solidFill>
                          <a:effectLst/>
                          <a:latin typeface="Calibri"/>
                        </a:rPr>
                        <a:t>52.67%)</a:t>
                      </a:r>
                    </a:p>
                  </a:txBody>
                  <a:tcPr marL="12700" marR="12700" marT="12700" marB="0" anchor="ctr">
                    <a:solidFill>
                      <a:srgbClr val="00FF00"/>
                    </a:solidFill>
                  </a:tcPr>
                </a:tc>
                <a:tc>
                  <a:txBody>
                    <a:bodyPr/>
                    <a:lstStyle/>
                    <a:p>
                      <a:pPr algn="ctr" fontAlgn="b"/>
                      <a:r>
                        <a:rPr lang="is-IS" sz="1600" b="1" i="0" u="none" strike="noStrike" dirty="0" smtClean="0">
                          <a:solidFill>
                            <a:srgbClr val="000000"/>
                          </a:solidFill>
                          <a:effectLst/>
                          <a:latin typeface="Calibri"/>
                        </a:rPr>
                        <a:t>45,576</a:t>
                      </a:r>
                    </a:p>
                    <a:p>
                      <a:pPr algn="ctr" fontAlgn="b"/>
                      <a:r>
                        <a:rPr lang="is-IS" sz="1600" b="1" i="0" u="none" strike="noStrike" dirty="0" smtClean="0">
                          <a:solidFill>
                            <a:srgbClr val="000000"/>
                          </a:solidFill>
                          <a:effectLst/>
                          <a:latin typeface="Calibri"/>
                        </a:rPr>
                        <a:t>(</a:t>
                      </a:r>
                      <a:r>
                        <a:rPr lang="is-IS" sz="1600" b="1" i="0" u="none" strike="noStrike" dirty="0">
                          <a:solidFill>
                            <a:srgbClr val="000000"/>
                          </a:solidFill>
                          <a:effectLst/>
                          <a:latin typeface="Calibri"/>
                        </a:rPr>
                        <a:t>2.70%)</a:t>
                      </a:r>
                    </a:p>
                  </a:txBody>
                  <a:tcPr marL="12700" marR="12700" marT="12700" marB="0" anchor="ctr"/>
                </a:tc>
                <a:extLst>
                  <a:ext uri="{0D108BD9-81ED-4DB2-BD59-A6C34878D82A}">
                    <a16:rowId xmlns:a16="http://schemas.microsoft.com/office/drawing/2014/main" val="10002"/>
                  </a:ext>
                </a:extLst>
              </a:tr>
              <a:tr h="383249">
                <a:tc>
                  <a:txBody>
                    <a:bodyPr/>
                    <a:lstStyle/>
                    <a:p>
                      <a:pPr algn="ctr"/>
                      <a:r>
                        <a:rPr lang="en-US" b="1" dirty="0" smtClean="0"/>
                        <a:t>GOES-17 supercooled</a:t>
                      </a:r>
                      <a:endParaRPr lang="en-US" b="1" dirty="0"/>
                    </a:p>
                  </a:txBody>
                  <a:tcPr anchor="ctr"/>
                </a:tc>
                <a:tc>
                  <a:txBody>
                    <a:bodyPr/>
                    <a:lstStyle/>
                    <a:p>
                      <a:pPr algn="ctr" fontAlgn="b"/>
                      <a:r>
                        <a:rPr lang="is-IS" sz="1600" b="1" i="0" u="none" strike="noStrike" dirty="0" smtClean="0">
                          <a:solidFill>
                            <a:srgbClr val="000000"/>
                          </a:solidFill>
                          <a:effectLst/>
                          <a:latin typeface="Calibri"/>
                        </a:rPr>
                        <a:t>4,171</a:t>
                      </a:r>
                    </a:p>
                    <a:p>
                      <a:pPr algn="ctr" fontAlgn="b"/>
                      <a:r>
                        <a:rPr lang="is-IS" sz="1600" b="1" i="0" u="none" strike="noStrike" dirty="0" smtClean="0">
                          <a:solidFill>
                            <a:srgbClr val="000000"/>
                          </a:solidFill>
                          <a:effectLst/>
                          <a:latin typeface="Calibri"/>
                        </a:rPr>
                        <a:t>(</a:t>
                      </a:r>
                      <a:r>
                        <a:rPr lang="is-IS" sz="1600" b="1" i="0" u="none" strike="noStrike" dirty="0">
                          <a:solidFill>
                            <a:srgbClr val="000000"/>
                          </a:solidFill>
                          <a:effectLst/>
                          <a:latin typeface="Calibri"/>
                        </a:rPr>
                        <a:t>0.12%)</a:t>
                      </a:r>
                    </a:p>
                  </a:txBody>
                  <a:tcPr marL="12700" marR="12700" marT="12700" marB="0" anchor="ctr"/>
                </a:tc>
                <a:tc>
                  <a:txBody>
                    <a:bodyPr/>
                    <a:lstStyle/>
                    <a:p>
                      <a:pPr algn="ctr" fontAlgn="b"/>
                      <a:r>
                        <a:rPr lang="is-IS" sz="1600" b="1" i="0" u="none" strike="noStrike" dirty="0" smtClean="0">
                          <a:solidFill>
                            <a:srgbClr val="000000"/>
                          </a:solidFill>
                          <a:effectLst/>
                          <a:latin typeface="Calibri"/>
                        </a:rPr>
                        <a:t>8,386</a:t>
                      </a:r>
                    </a:p>
                    <a:p>
                      <a:pPr algn="ctr" fontAlgn="b"/>
                      <a:r>
                        <a:rPr lang="is-IS" sz="1600" b="1" i="0" u="none" strike="noStrike" dirty="0" smtClean="0">
                          <a:solidFill>
                            <a:srgbClr val="000000"/>
                          </a:solidFill>
                          <a:effectLst/>
                          <a:latin typeface="Calibri"/>
                        </a:rPr>
                        <a:t>(</a:t>
                      </a:r>
                      <a:r>
                        <a:rPr lang="is-IS" sz="1600" b="1" i="0" u="none" strike="noStrike" dirty="0">
                          <a:solidFill>
                            <a:srgbClr val="000000"/>
                          </a:solidFill>
                          <a:effectLst/>
                          <a:latin typeface="Calibri"/>
                        </a:rPr>
                        <a:t>12.84%)</a:t>
                      </a:r>
                    </a:p>
                  </a:txBody>
                  <a:tcPr marL="12700" marR="12700" marT="12700" marB="0" anchor="ctr"/>
                </a:tc>
                <a:tc>
                  <a:txBody>
                    <a:bodyPr/>
                    <a:lstStyle/>
                    <a:p>
                      <a:pPr algn="ctr" fontAlgn="b"/>
                      <a:r>
                        <a:rPr lang="is-IS" sz="1600" b="1" i="0" u="none" strike="noStrike" dirty="0" smtClean="0">
                          <a:solidFill>
                            <a:srgbClr val="000000"/>
                          </a:solidFill>
                          <a:effectLst/>
                          <a:latin typeface="Calibri"/>
                        </a:rPr>
                        <a:t>3,282</a:t>
                      </a:r>
                    </a:p>
                    <a:p>
                      <a:pPr algn="ctr" fontAlgn="b"/>
                      <a:r>
                        <a:rPr lang="is-IS" sz="1600" b="1" i="0" u="none" strike="noStrike" dirty="0" smtClean="0">
                          <a:solidFill>
                            <a:srgbClr val="000000"/>
                          </a:solidFill>
                          <a:effectLst/>
                          <a:latin typeface="Calibri"/>
                        </a:rPr>
                        <a:t>(</a:t>
                      </a:r>
                      <a:r>
                        <a:rPr lang="is-IS" sz="1600" b="1" i="0" u="none" strike="noStrike" dirty="0">
                          <a:solidFill>
                            <a:srgbClr val="000000"/>
                          </a:solidFill>
                          <a:effectLst/>
                          <a:latin typeface="Calibri"/>
                        </a:rPr>
                        <a:t>0.58%)</a:t>
                      </a:r>
                    </a:p>
                  </a:txBody>
                  <a:tcPr marL="12700" marR="12700" marT="12700" marB="0" anchor="ctr"/>
                </a:tc>
                <a:tc>
                  <a:txBody>
                    <a:bodyPr/>
                    <a:lstStyle/>
                    <a:p>
                      <a:pPr algn="ctr" fontAlgn="b"/>
                      <a:r>
                        <a:rPr lang="pt-BR" sz="1600" b="1" i="0" u="none" strike="noStrike" dirty="0" smtClean="0">
                          <a:solidFill>
                            <a:srgbClr val="000000"/>
                          </a:solidFill>
                          <a:effectLst/>
                          <a:latin typeface="Calibri"/>
                        </a:rPr>
                        <a:t>1,914</a:t>
                      </a:r>
                    </a:p>
                    <a:p>
                      <a:pPr algn="ctr" fontAlgn="b"/>
                      <a:r>
                        <a:rPr lang="pt-BR" sz="1600" b="1" i="0" u="none" strike="noStrike" dirty="0" smtClean="0">
                          <a:solidFill>
                            <a:srgbClr val="000000"/>
                          </a:solidFill>
                          <a:effectLst/>
                          <a:latin typeface="Calibri"/>
                        </a:rPr>
                        <a:t>(</a:t>
                      </a:r>
                      <a:r>
                        <a:rPr lang="pt-BR" sz="1600" b="1" i="0" u="none" strike="noStrike" dirty="0">
                          <a:solidFill>
                            <a:srgbClr val="000000"/>
                          </a:solidFill>
                          <a:effectLst/>
                          <a:latin typeface="Calibri"/>
                        </a:rPr>
                        <a:t>0.11%)</a:t>
                      </a:r>
                    </a:p>
                  </a:txBody>
                  <a:tcPr marL="12700" marR="12700" marT="12700" marB="0" anchor="ctr"/>
                </a:tc>
                <a:extLst>
                  <a:ext uri="{0D108BD9-81ED-4DB2-BD59-A6C34878D82A}">
                    <a16:rowId xmlns:a16="http://schemas.microsoft.com/office/drawing/2014/main" val="10003"/>
                  </a:ext>
                </a:extLst>
              </a:tr>
              <a:tr h="517124">
                <a:tc>
                  <a:txBody>
                    <a:bodyPr/>
                    <a:lstStyle/>
                    <a:p>
                      <a:pPr algn="ctr"/>
                      <a:r>
                        <a:rPr lang="en-US" b="1" dirty="0" smtClean="0"/>
                        <a:t>GOES-17 Liquid</a:t>
                      </a:r>
                      <a:endParaRPr lang="en-US" b="1" dirty="0"/>
                    </a:p>
                  </a:txBody>
                  <a:tcPr anchor="ctr"/>
                </a:tc>
                <a:tc>
                  <a:txBody>
                    <a:bodyPr/>
                    <a:lstStyle/>
                    <a:p>
                      <a:pPr algn="ctr" fontAlgn="b"/>
                      <a:r>
                        <a:rPr lang="it-IT" sz="1600" b="1" i="0" u="none" strike="noStrike" dirty="0" smtClean="0">
                          <a:solidFill>
                            <a:srgbClr val="000000"/>
                          </a:solidFill>
                          <a:effectLst/>
                          <a:latin typeface="Calibri"/>
                        </a:rPr>
                        <a:t>3,389,035</a:t>
                      </a:r>
                    </a:p>
                    <a:p>
                      <a:pPr algn="ctr" fontAlgn="b"/>
                      <a:r>
                        <a:rPr lang="it-IT" sz="1600" b="1" i="0" u="none" strike="noStrike" dirty="0" smtClean="0">
                          <a:solidFill>
                            <a:srgbClr val="000000"/>
                          </a:solidFill>
                          <a:effectLst/>
                          <a:latin typeface="Calibri"/>
                        </a:rPr>
                        <a:t>(</a:t>
                      </a:r>
                      <a:r>
                        <a:rPr lang="it-IT" sz="1600" b="1" i="0" u="none" strike="noStrike" dirty="0">
                          <a:solidFill>
                            <a:srgbClr val="000000"/>
                          </a:solidFill>
                          <a:effectLst/>
                          <a:latin typeface="Calibri"/>
                        </a:rPr>
                        <a:t>94.67%)</a:t>
                      </a:r>
                    </a:p>
                  </a:txBody>
                  <a:tcPr marL="12700" marR="12700" marT="12700" marB="0" anchor="ctr">
                    <a:solidFill>
                      <a:srgbClr val="00FF00"/>
                    </a:solidFill>
                  </a:tcPr>
                </a:tc>
                <a:tc>
                  <a:txBody>
                    <a:bodyPr/>
                    <a:lstStyle/>
                    <a:p>
                      <a:pPr algn="ctr" fontAlgn="b"/>
                      <a:r>
                        <a:rPr lang="is-IS" sz="1600" b="1" i="0" u="none" strike="noStrike" dirty="0" smtClean="0">
                          <a:solidFill>
                            <a:srgbClr val="000000"/>
                          </a:solidFill>
                          <a:effectLst/>
                          <a:latin typeface="Calibri"/>
                        </a:rPr>
                        <a:t>6,568</a:t>
                      </a:r>
                    </a:p>
                    <a:p>
                      <a:pPr algn="ctr" fontAlgn="b"/>
                      <a:r>
                        <a:rPr lang="is-IS" sz="1600" b="1" i="0" u="none" strike="noStrike" dirty="0" smtClean="0">
                          <a:solidFill>
                            <a:srgbClr val="000000"/>
                          </a:solidFill>
                          <a:effectLst/>
                          <a:latin typeface="Calibri"/>
                        </a:rPr>
                        <a:t>(</a:t>
                      </a:r>
                      <a:r>
                        <a:rPr lang="is-IS" sz="1600" b="1" i="0" u="none" strike="noStrike" dirty="0">
                          <a:solidFill>
                            <a:srgbClr val="000000"/>
                          </a:solidFill>
                          <a:effectLst/>
                          <a:latin typeface="Calibri"/>
                        </a:rPr>
                        <a:t>10.06%)</a:t>
                      </a:r>
                    </a:p>
                  </a:txBody>
                  <a:tcPr marL="12700" marR="12700" marT="12700" marB="0" anchor="ctr"/>
                </a:tc>
                <a:tc>
                  <a:txBody>
                    <a:bodyPr/>
                    <a:lstStyle/>
                    <a:p>
                      <a:pPr algn="ctr" fontAlgn="b"/>
                      <a:r>
                        <a:rPr lang="is-IS" sz="1600" b="1" i="0" u="none" strike="noStrike" dirty="0" smtClean="0">
                          <a:solidFill>
                            <a:srgbClr val="000000"/>
                          </a:solidFill>
                          <a:effectLst/>
                          <a:latin typeface="Calibri"/>
                        </a:rPr>
                        <a:t>20,564</a:t>
                      </a:r>
                    </a:p>
                    <a:p>
                      <a:pPr algn="ctr" fontAlgn="b"/>
                      <a:r>
                        <a:rPr lang="is-IS" sz="1600" b="1" i="0" u="none" strike="noStrike" dirty="0" smtClean="0">
                          <a:solidFill>
                            <a:srgbClr val="000000"/>
                          </a:solidFill>
                          <a:effectLst/>
                          <a:latin typeface="Calibri"/>
                        </a:rPr>
                        <a:t>(</a:t>
                      </a:r>
                      <a:r>
                        <a:rPr lang="is-IS" sz="1600" b="1" i="0" u="none" strike="noStrike" dirty="0">
                          <a:solidFill>
                            <a:srgbClr val="000000"/>
                          </a:solidFill>
                          <a:effectLst/>
                          <a:latin typeface="Calibri"/>
                        </a:rPr>
                        <a:t>3.65%)</a:t>
                      </a:r>
                    </a:p>
                  </a:txBody>
                  <a:tcPr marL="12700" marR="12700" marT="12700" marB="0" anchor="ctr"/>
                </a:tc>
                <a:tc>
                  <a:txBody>
                    <a:bodyPr/>
                    <a:lstStyle/>
                    <a:p>
                      <a:pPr algn="ctr" fontAlgn="b"/>
                      <a:r>
                        <a:rPr lang="hr-HR" sz="1600" b="1" i="0" u="none" strike="noStrike" dirty="0" smtClean="0">
                          <a:solidFill>
                            <a:srgbClr val="000000"/>
                          </a:solidFill>
                          <a:effectLst/>
                          <a:latin typeface="Calibri"/>
                        </a:rPr>
                        <a:t>86,850</a:t>
                      </a:r>
                    </a:p>
                    <a:p>
                      <a:pPr algn="ctr" fontAlgn="b"/>
                      <a:r>
                        <a:rPr lang="hr-HR" sz="1600" b="1" i="0" u="none" strike="noStrike" dirty="0" smtClean="0">
                          <a:solidFill>
                            <a:srgbClr val="000000"/>
                          </a:solidFill>
                          <a:effectLst/>
                          <a:latin typeface="Calibri"/>
                        </a:rPr>
                        <a:t>(</a:t>
                      </a:r>
                      <a:r>
                        <a:rPr lang="hr-HR" sz="1600" b="1" i="0" u="none" strike="noStrike" dirty="0">
                          <a:solidFill>
                            <a:srgbClr val="000000"/>
                          </a:solidFill>
                          <a:effectLst/>
                          <a:latin typeface="Calibri"/>
                        </a:rPr>
                        <a:t>5.14%)</a:t>
                      </a:r>
                    </a:p>
                  </a:txBody>
                  <a:tcPr marL="12700" marR="12700" marT="12700" marB="0" anchor="ctr"/>
                </a:tc>
                <a:extLst>
                  <a:ext uri="{0D108BD9-81ED-4DB2-BD59-A6C34878D82A}">
                    <a16:rowId xmlns:a16="http://schemas.microsoft.com/office/drawing/2014/main" val="10004"/>
                  </a:ext>
                </a:extLst>
              </a:tr>
              <a:tr h="517124">
                <a:tc>
                  <a:txBody>
                    <a:bodyPr/>
                    <a:lstStyle/>
                    <a:p>
                      <a:pPr algn="ctr"/>
                      <a:endParaRPr lang="en-US" b="1" dirty="0"/>
                    </a:p>
                  </a:txBody>
                  <a:tcPr anchor="ctr"/>
                </a:tc>
                <a:tc>
                  <a:txBody>
                    <a:bodyPr/>
                    <a:lstStyle/>
                    <a:p>
                      <a:pPr algn="ctr" fontAlgn="b"/>
                      <a:r>
                        <a:rPr lang="it-IT" sz="1600" b="1" i="0" u="none" strike="noStrike" dirty="0" smtClean="0">
                          <a:solidFill>
                            <a:srgbClr val="000000"/>
                          </a:solidFill>
                          <a:effectLst/>
                          <a:latin typeface="Calibri"/>
                        </a:rPr>
                        <a:t>GOES-16 Liquid</a:t>
                      </a:r>
                      <a:endParaRPr lang="it-IT" sz="1600" b="1" i="0" u="none" strike="noStrike" dirty="0">
                        <a:solidFill>
                          <a:srgbClr val="000000"/>
                        </a:solidFill>
                        <a:effectLst/>
                        <a:latin typeface="Calibri"/>
                      </a:endParaRPr>
                    </a:p>
                  </a:txBody>
                  <a:tcPr marL="12700" marR="12700" marT="12700" marB="0" anchor="ctr"/>
                </a:tc>
                <a:tc>
                  <a:txBody>
                    <a:bodyPr/>
                    <a:lstStyle/>
                    <a:p>
                      <a:pPr algn="ctr" fontAlgn="b"/>
                      <a:r>
                        <a:rPr lang="is-IS" sz="1600" b="1" i="0" u="none" strike="noStrike" dirty="0" smtClean="0">
                          <a:solidFill>
                            <a:srgbClr val="000000"/>
                          </a:solidFill>
                          <a:effectLst/>
                          <a:latin typeface="Calibri"/>
                        </a:rPr>
                        <a:t>GOES-16 SC</a:t>
                      </a:r>
                      <a:endParaRPr lang="is-IS" sz="1600" b="1" i="0" u="none" strike="noStrike" dirty="0">
                        <a:solidFill>
                          <a:srgbClr val="000000"/>
                        </a:solidFill>
                        <a:effectLst/>
                        <a:latin typeface="Calibri"/>
                      </a:endParaRPr>
                    </a:p>
                  </a:txBody>
                  <a:tcPr marL="12700" marR="12700" marT="12700" marB="0" anchor="ctr"/>
                </a:tc>
                <a:tc>
                  <a:txBody>
                    <a:bodyPr/>
                    <a:lstStyle/>
                    <a:p>
                      <a:pPr algn="ctr" fontAlgn="b"/>
                      <a:r>
                        <a:rPr lang="is-IS" sz="1600" b="1" i="0" u="none" strike="noStrike" dirty="0" smtClean="0">
                          <a:solidFill>
                            <a:srgbClr val="000000"/>
                          </a:solidFill>
                          <a:effectLst/>
                          <a:latin typeface="Calibri"/>
                        </a:rPr>
                        <a:t>GOES-16 Mixed</a:t>
                      </a:r>
                      <a:endParaRPr lang="is-IS" sz="1600" b="1" i="0" u="none" strike="noStrike" dirty="0">
                        <a:solidFill>
                          <a:srgbClr val="000000"/>
                        </a:solidFill>
                        <a:effectLst/>
                        <a:latin typeface="Calibri"/>
                      </a:endParaRPr>
                    </a:p>
                  </a:txBody>
                  <a:tcPr marL="12700" marR="12700" marT="12700" marB="0" anchor="ctr"/>
                </a:tc>
                <a:tc>
                  <a:txBody>
                    <a:bodyPr/>
                    <a:lstStyle/>
                    <a:p>
                      <a:pPr algn="ctr" fontAlgn="b"/>
                      <a:r>
                        <a:rPr lang="hr-HR" sz="1600" b="1" i="0" u="none" strike="noStrike" dirty="0" smtClean="0">
                          <a:solidFill>
                            <a:srgbClr val="000000"/>
                          </a:solidFill>
                          <a:effectLst/>
                          <a:latin typeface="Calibri"/>
                        </a:rPr>
                        <a:t>GOES-16 Ice</a:t>
                      </a:r>
                      <a:endParaRPr lang="hr-HR" sz="1600" b="1" i="0" u="none" strike="noStrike" dirty="0">
                        <a:solidFill>
                          <a:srgbClr val="000000"/>
                        </a:solidFill>
                        <a:effectLst/>
                        <a:latin typeface="Calibri"/>
                      </a:endParaRPr>
                    </a:p>
                  </a:txBody>
                  <a:tcPr marL="12700" marR="12700" marT="12700" marB="0" anchor="ctr"/>
                </a:tc>
                <a:extLst>
                  <a:ext uri="{0D108BD9-81ED-4DB2-BD59-A6C34878D82A}">
                    <a16:rowId xmlns:a16="http://schemas.microsoft.com/office/drawing/2014/main" val="10005"/>
                  </a:ext>
                </a:extLst>
              </a:tr>
            </a:tbl>
          </a:graphicData>
        </a:graphic>
      </p:graphicFrame>
      <p:sp>
        <p:nvSpPr>
          <p:cNvPr id="4" name="TextBox 3"/>
          <p:cNvSpPr txBox="1"/>
          <p:nvPr/>
        </p:nvSpPr>
        <p:spPr>
          <a:xfrm>
            <a:off x="60749" y="1710720"/>
            <a:ext cx="2064605" cy="492443"/>
          </a:xfrm>
          <a:prstGeom prst="rect">
            <a:avLst/>
          </a:prstGeom>
          <a:noFill/>
        </p:spPr>
        <p:txBody>
          <a:bodyPr wrap="square" rtlCol="0">
            <a:spAutoFit/>
          </a:bodyPr>
          <a:lstStyle/>
          <a:p>
            <a:r>
              <a:rPr lang="en-US" sz="1200" b="1" dirty="0" smtClean="0">
                <a:solidFill>
                  <a:schemeClr val="bg1"/>
                </a:solidFill>
              </a:rPr>
              <a:t>Total # of co-located </a:t>
            </a:r>
            <a:r>
              <a:rPr lang="en-US" sz="1200" b="1" dirty="0" err="1" smtClean="0">
                <a:solidFill>
                  <a:schemeClr val="bg1"/>
                </a:solidFill>
              </a:rPr>
              <a:t>pts</a:t>
            </a:r>
            <a:r>
              <a:rPr lang="en-US" sz="1200" b="1" dirty="0" smtClean="0">
                <a:solidFill>
                  <a:schemeClr val="bg1"/>
                </a:solidFill>
              </a:rPr>
              <a:t>:</a:t>
            </a:r>
          </a:p>
          <a:p>
            <a:pPr algn="ctr"/>
            <a:r>
              <a:rPr lang="en-US" b="1" dirty="0" smtClean="0">
                <a:solidFill>
                  <a:srgbClr val="FFFFFF"/>
                </a:solidFill>
                <a:latin typeface="Calibri"/>
                <a:ea typeface="Calibri"/>
                <a:cs typeface="Calibri"/>
              </a:rPr>
              <a:t>5,896,495</a:t>
            </a:r>
            <a:endParaRPr lang="en-US" b="1" dirty="0">
              <a:solidFill>
                <a:srgbClr val="FFFFFF"/>
              </a:solidFill>
            </a:endParaRPr>
          </a:p>
        </p:txBody>
      </p:sp>
      <p:sp>
        <p:nvSpPr>
          <p:cNvPr id="11" name="Shape 651"/>
          <p:cNvSpPr txBox="1">
            <a:spLocks noGrp="1"/>
          </p:cNvSpPr>
          <p:nvPr>
            <p:ph type="title"/>
          </p:nvPr>
        </p:nvSpPr>
        <p:spPr>
          <a:xfrm>
            <a:off x="1731304" y="-46038"/>
            <a:ext cx="4821896"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2800" b="0" i="0" u="none" strike="noStrike" cap="none" dirty="0" smtClean="0">
                <a:solidFill>
                  <a:schemeClr val="accent6"/>
                </a:solidFill>
                <a:latin typeface="Calibri"/>
                <a:ea typeface="Calibri"/>
                <a:cs typeface="Calibri"/>
                <a:sym typeface="Calibri"/>
              </a:rPr>
              <a:t>GOES-17 vs. GOES-16 Cloud Phase Comparison</a:t>
            </a:r>
            <a:endParaRPr lang="en-US" sz="2800" b="0" i="0" u="none" strike="noStrike" cap="none" dirty="0">
              <a:solidFill>
                <a:schemeClr val="accent6"/>
              </a:solidFill>
              <a:latin typeface="Calibri"/>
              <a:ea typeface="Calibri"/>
              <a:cs typeface="Calibri"/>
              <a:sym typeface="Calibri"/>
            </a:endParaRPr>
          </a:p>
        </p:txBody>
      </p:sp>
      <p:sp>
        <p:nvSpPr>
          <p:cNvPr id="8" name="Shape 686"/>
          <p:cNvSpPr txBox="1"/>
          <p:nvPr/>
        </p:nvSpPr>
        <p:spPr>
          <a:xfrm>
            <a:off x="8013776" y="5952788"/>
            <a:ext cx="984600" cy="400199"/>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0" i="0" u="none" strike="noStrike" cap="none" dirty="0">
                <a:solidFill>
                  <a:schemeClr val="lt1"/>
                </a:solidFill>
                <a:latin typeface="Calibri"/>
                <a:ea typeface="Calibri"/>
                <a:cs typeface="Calibri"/>
                <a:sym typeface="Calibri"/>
              </a:rPr>
              <a:t>PASSED</a:t>
            </a:r>
          </a:p>
        </p:txBody>
      </p:sp>
    </p:spTree>
    <p:extLst>
      <p:ext uri="{BB962C8B-B14F-4D97-AF65-F5344CB8AC3E}">
        <p14:creationId xmlns:p14="http://schemas.microsoft.com/office/powerpoint/2010/main" val="22876477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Shape 63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27</a:t>
            </a:fld>
            <a:endParaRPr lang="en-US" sz="1400" b="0" i="0" u="none" strike="noStrike" cap="none">
              <a:solidFill>
                <a:srgbClr val="FFFFFF"/>
              </a:solidFill>
              <a:latin typeface="Arial"/>
              <a:ea typeface="Arial"/>
              <a:cs typeface="Arial"/>
              <a:sym typeface="Arial"/>
            </a:endParaRPr>
          </a:p>
        </p:txBody>
      </p:sp>
      <p:sp>
        <p:nvSpPr>
          <p:cNvPr id="11" name="Shape 651"/>
          <p:cNvSpPr txBox="1">
            <a:spLocks noGrp="1"/>
          </p:cNvSpPr>
          <p:nvPr>
            <p:ph type="title"/>
          </p:nvPr>
        </p:nvSpPr>
        <p:spPr>
          <a:xfrm>
            <a:off x="1731303" y="-46038"/>
            <a:ext cx="5176081"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2800" b="0" i="0" u="none" strike="noStrike" cap="none" dirty="0" smtClean="0">
                <a:solidFill>
                  <a:schemeClr val="accent6"/>
                </a:solidFill>
                <a:latin typeface="Calibri"/>
                <a:ea typeface="Calibri"/>
                <a:cs typeface="Calibri"/>
                <a:sym typeface="Calibri"/>
              </a:rPr>
              <a:t>GOES-17 vs. GOES-16 Comparison</a:t>
            </a:r>
            <a:endParaRPr lang="en-US" sz="2800" b="0" i="0" u="none" strike="noStrike" cap="none" dirty="0">
              <a:solidFill>
                <a:schemeClr val="accent6"/>
              </a:solidFill>
              <a:latin typeface="Calibri"/>
              <a:ea typeface="Calibri"/>
              <a:cs typeface="Calibri"/>
              <a:sym typeface="Calibri"/>
            </a:endParaRPr>
          </a:p>
        </p:txBody>
      </p:sp>
      <p:pic>
        <p:nvPicPr>
          <p:cNvPr id="5" name="Picture 4" descr="G17_cphase_dist_ts_G16_ice_20183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65" y="4563177"/>
            <a:ext cx="4469224" cy="2234612"/>
          </a:xfrm>
          <a:prstGeom prst="rect">
            <a:avLst/>
          </a:prstGeom>
        </p:spPr>
      </p:pic>
      <p:pic>
        <p:nvPicPr>
          <p:cNvPr id="6" name="Picture 5" descr="G17_cphase_dist_ts_G16_liquid_201835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65" y="2267343"/>
            <a:ext cx="4469224" cy="2234612"/>
          </a:xfrm>
          <a:prstGeom prst="rect">
            <a:avLst/>
          </a:prstGeom>
        </p:spPr>
      </p:pic>
      <p:pic>
        <p:nvPicPr>
          <p:cNvPr id="7" name="Picture 6" descr="G17_cphase_dist_ts_G16_mixed_201835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1334" y="4563177"/>
            <a:ext cx="4469224" cy="2234612"/>
          </a:xfrm>
          <a:prstGeom prst="rect">
            <a:avLst/>
          </a:prstGeom>
        </p:spPr>
      </p:pic>
      <p:pic>
        <p:nvPicPr>
          <p:cNvPr id="9" name="Picture 8" descr="G17_cphase_dist_ts_G16_supercooled_201835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1334" y="2267343"/>
            <a:ext cx="4469224" cy="2234612"/>
          </a:xfrm>
          <a:prstGeom prst="rect">
            <a:avLst/>
          </a:prstGeom>
        </p:spPr>
      </p:pic>
      <p:sp>
        <p:nvSpPr>
          <p:cNvPr id="13" name="Shape 638"/>
          <p:cNvSpPr txBox="1"/>
          <p:nvPr/>
        </p:nvSpPr>
        <p:spPr>
          <a:xfrm>
            <a:off x="138508" y="1122573"/>
            <a:ext cx="8742956" cy="657807"/>
          </a:xfrm>
          <a:prstGeom prst="rect">
            <a:avLst/>
          </a:prstGeom>
          <a:noFill/>
          <a:ln>
            <a:noFill/>
          </a:ln>
        </p:spPr>
        <p:txBody>
          <a:bodyPr lIns="91425" tIns="45700" rIns="91425" bIns="45700" anchor="t" anchorCtr="0">
            <a:noAutofit/>
          </a:bodyPr>
          <a:lstStyle/>
          <a:p>
            <a:pPr marL="457200" marR="0" lvl="0" indent="-381000" algn="l" rtl="0">
              <a:lnSpc>
                <a:spcPct val="100000"/>
              </a:lnSpc>
              <a:spcBef>
                <a:spcPts val="0"/>
              </a:spcBef>
              <a:spcAft>
                <a:spcPts val="0"/>
              </a:spcAft>
              <a:buClr>
                <a:schemeClr val="lt1"/>
              </a:buClr>
              <a:buSzPct val="100000"/>
              <a:buFont typeface="Arial"/>
              <a:buChar char="•"/>
            </a:pPr>
            <a:r>
              <a:rPr lang="en-US" sz="2000" b="1" i="0" u="none" strike="noStrike" cap="none" dirty="0" smtClean="0">
                <a:solidFill>
                  <a:schemeClr val="lt1"/>
                </a:solidFill>
                <a:latin typeface="Arial"/>
                <a:ea typeface="Arial"/>
                <a:cs typeface="Arial"/>
                <a:sym typeface="Arial"/>
              </a:rPr>
              <a:t>Time series of the GOES-17 cloud phase category frequency for each GOES-16 cloud phase category is shown</a:t>
            </a:r>
            <a:endParaRPr lang="en-US" sz="2000" b="1" i="0" u="none" strike="noStrike" cap="none" dirty="0">
              <a:solidFill>
                <a:schemeClr val="lt1"/>
              </a:solidFill>
              <a:latin typeface="Arial"/>
              <a:ea typeface="Arial"/>
              <a:cs typeface="Arial"/>
              <a:sym typeface="Arial"/>
            </a:endParaRPr>
          </a:p>
        </p:txBody>
      </p:sp>
      <p:sp>
        <p:nvSpPr>
          <p:cNvPr id="10" name="TextBox 9"/>
          <p:cNvSpPr txBox="1"/>
          <p:nvPr/>
        </p:nvSpPr>
        <p:spPr>
          <a:xfrm>
            <a:off x="1050147" y="1928789"/>
            <a:ext cx="7033530" cy="338554"/>
          </a:xfrm>
          <a:prstGeom prst="rect">
            <a:avLst/>
          </a:prstGeom>
          <a:solidFill>
            <a:schemeClr val="bg2">
              <a:lumMod val="40000"/>
              <a:lumOff val="60000"/>
            </a:schemeClr>
          </a:solidFill>
        </p:spPr>
        <p:txBody>
          <a:bodyPr wrap="square" rtlCol="0">
            <a:spAutoFit/>
          </a:bodyPr>
          <a:lstStyle/>
          <a:p>
            <a:r>
              <a:rPr lang="en-US" sz="1600" b="1" dirty="0" smtClean="0">
                <a:solidFill>
                  <a:schemeClr val="tx1"/>
                </a:solidFill>
              </a:rPr>
              <a:t>GOES-17 Phase Legend:   </a:t>
            </a:r>
            <a:r>
              <a:rPr lang="en-US" sz="1600" b="1" dirty="0" smtClean="0">
                <a:solidFill>
                  <a:srgbClr val="0000FF"/>
                </a:solidFill>
              </a:rPr>
              <a:t>- Liquid     </a:t>
            </a:r>
            <a:r>
              <a:rPr lang="en-US" sz="1600" b="1" dirty="0" smtClean="0">
                <a:solidFill>
                  <a:srgbClr val="00FF00"/>
                </a:solidFill>
              </a:rPr>
              <a:t>- Supercooled     </a:t>
            </a:r>
            <a:r>
              <a:rPr lang="en-US" sz="1600" b="1" dirty="0" smtClean="0">
                <a:solidFill>
                  <a:srgbClr val="008000"/>
                </a:solidFill>
              </a:rPr>
              <a:t>- Mixed     </a:t>
            </a:r>
            <a:r>
              <a:rPr lang="en-US" sz="1600" b="1" dirty="0" smtClean="0">
                <a:solidFill>
                  <a:srgbClr val="FF0000"/>
                </a:solidFill>
              </a:rPr>
              <a:t>- Ice</a:t>
            </a:r>
            <a:endParaRPr lang="en-US" sz="1600" b="1" dirty="0">
              <a:solidFill>
                <a:schemeClr val="tx1"/>
              </a:solidFill>
            </a:endParaRPr>
          </a:p>
        </p:txBody>
      </p:sp>
      <p:sp>
        <p:nvSpPr>
          <p:cNvPr id="2" name="TextBox 1"/>
          <p:cNvSpPr txBox="1"/>
          <p:nvPr/>
        </p:nvSpPr>
        <p:spPr>
          <a:xfrm>
            <a:off x="603446" y="3043734"/>
            <a:ext cx="1783316" cy="307777"/>
          </a:xfrm>
          <a:prstGeom prst="rect">
            <a:avLst/>
          </a:prstGeom>
          <a:noFill/>
        </p:spPr>
        <p:txBody>
          <a:bodyPr wrap="square" rtlCol="0">
            <a:spAutoFit/>
          </a:bodyPr>
          <a:lstStyle/>
          <a:p>
            <a:r>
              <a:rPr lang="en-US" b="1" dirty="0" smtClean="0"/>
              <a:t>GOES-16 = Liquid</a:t>
            </a:r>
            <a:endParaRPr lang="en-US" b="1" dirty="0"/>
          </a:p>
        </p:txBody>
      </p:sp>
      <p:sp>
        <p:nvSpPr>
          <p:cNvPr id="12" name="TextBox 11"/>
          <p:cNvSpPr txBox="1"/>
          <p:nvPr/>
        </p:nvSpPr>
        <p:spPr>
          <a:xfrm>
            <a:off x="603446" y="5402944"/>
            <a:ext cx="1783316" cy="307777"/>
          </a:xfrm>
          <a:prstGeom prst="rect">
            <a:avLst/>
          </a:prstGeom>
          <a:noFill/>
        </p:spPr>
        <p:txBody>
          <a:bodyPr wrap="square" rtlCol="0">
            <a:spAutoFit/>
          </a:bodyPr>
          <a:lstStyle/>
          <a:p>
            <a:r>
              <a:rPr lang="en-US" b="1" dirty="0" smtClean="0"/>
              <a:t>GOES-16 = Ice</a:t>
            </a:r>
            <a:endParaRPr lang="en-US" b="1" dirty="0"/>
          </a:p>
        </p:txBody>
      </p:sp>
      <p:sp>
        <p:nvSpPr>
          <p:cNvPr id="14" name="TextBox 13"/>
          <p:cNvSpPr txBox="1"/>
          <p:nvPr/>
        </p:nvSpPr>
        <p:spPr>
          <a:xfrm>
            <a:off x="5124069" y="2735957"/>
            <a:ext cx="2315423" cy="307777"/>
          </a:xfrm>
          <a:prstGeom prst="rect">
            <a:avLst/>
          </a:prstGeom>
          <a:noFill/>
        </p:spPr>
        <p:txBody>
          <a:bodyPr wrap="square" rtlCol="0">
            <a:spAutoFit/>
          </a:bodyPr>
          <a:lstStyle/>
          <a:p>
            <a:r>
              <a:rPr lang="en-US" b="1" dirty="0" smtClean="0"/>
              <a:t>GOES-16 = </a:t>
            </a:r>
            <a:r>
              <a:rPr lang="en-US" b="1" dirty="0" err="1" smtClean="0"/>
              <a:t>Supercooled</a:t>
            </a:r>
            <a:endParaRPr lang="en-US" b="1" dirty="0"/>
          </a:p>
        </p:txBody>
      </p:sp>
      <p:sp>
        <p:nvSpPr>
          <p:cNvPr id="15" name="TextBox 14"/>
          <p:cNvSpPr txBox="1"/>
          <p:nvPr/>
        </p:nvSpPr>
        <p:spPr>
          <a:xfrm>
            <a:off x="5124069" y="5095167"/>
            <a:ext cx="1783316" cy="307777"/>
          </a:xfrm>
          <a:prstGeom prst="rect">
            <a:avLst/>
          </a:prstGeom>
          <a:noFill/>
        </p:spPr>
        <p:txBody>
          <a:bodyPr wrap="square" rtlCol="0">
            <a:spAutoFit/>
          </a:bodyPr>
          <a:lstStyle/>
          <a:p>
            <a:r>
              <a:rPr lang="en-US" b="1" dirty="0" smtClean="0"/>
              <a:t>GOES-16 = Mixed</a:t>
            </a:r>
            <a:endParaRPr lang="en-US" b="1" dirty="0"/>
          </a:p>
        </p:txBody>
      </p:sp>
    </p:spTree>
    <p:extLst>
      <p:ext uri="{BB962C8B-B14F-4D97-AF65-F5344CB8AC3E}">
        <p14:creationId xmlns:p14="http://schemas.microsoft.com/office/powerpoint/2010/main" val="27670983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Shape 63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28</a:t>
            </a:fld>
            <a:endParaRPr lang="en-US" sz="1400" b="0" i="0" u="none" strike="noStrike" cap="none">
              <a:solidFill>
                <a:srgbClr val="FFFFFF"/>
              </a:solidFill>
              <a:latin typeface="Arial"/>
              <a:ea typeface="Arial"/>
              <a:cs typeface="Arial"/>
              <a:sym typeface="Arial"/>
            </a:endParaRPr>
          </a:p>
        </p:txBody>
      </p:sp>
      <p:sp>
        <p:nvSpPr>
          <p:cNvPr id="11" name="Shape 651"/>
          <p:cNvSpPr txBox="1">
            <a:spLocks noGrp="1"/>
          </p:cNvSpPr>
          <p:nvPr>
            <p:ph type="title"/>
          </p:nvPr>
        </p:nvSpPr>
        <p:spPr>
          <a:xfrm>
            <a:off x="1731304" y="-46038"/>
            <a:ext cx="5356928"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2800" b="0" i="0" u="none" strike="noStrike" cap="none" dirty="0" smtClean="0">
                <a:solidFill>
                  <a:schemeClr val="accent6"/>
                </a:solidFill>
                <a:latin typeface="Calibri"/>
                <a:ea typeface="Calibri"/>
                <a:cs typeface="Calibri"/>
                <a:sym typeface="Calibri"/>
              </a:rPr>
              <a:t>GOES-17 vs. GOES-16 Comparison</a:t>
            </a:r>
            <a:endParaRPr lang="en-US" sz="2800" b="0" i="0" u="none" strike="noStrike" cap="none" dirty="0">
              <a:solidFill>
                <a:schemeClr val="accent6"/>
              </a:solidFill>
              <a:latin typeface="Calibri"/>
              <a:ea typeface="Calibri"/>
              <a:cs typeface="Calibri"/>
              <a:sym typeface="Calibri"/>
            </a:endParaRPr>
          </a:p>
        </p:txBody>
      </p:sp>
      <p:pic>
        <p:nvPicPr>
          <p:cNvPr id="5" name="Picture 4" descr="G17_cphase_dist_ts_G16_ice_20183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89" y="1507054"/>
            <a:ext cx="4469224" cy="2234612"/>
          </a:xfrm>
          <a:prstGeom prst="rect">
            <a:avLst/>
          </a:prstGeom>
        </p:spPr>
      </p:pic>
      <p:sp>
        <p:nvSpPr>
          <p:cNvPr id="13" name="Shape 638"/>
          <p:cNvSpPr txBox="1"/>
          <p:nvPr/>
        </p:nvSpPr>
        <p:spPr>
          <a:xfrm>
            <a:off x="197189" y="941253"/>
            <a:ext cx="8742956" cy="493742"/>
          </a:xfrm>
          <a:prstGeom prst="rect">
            <a:avLst/>
          </a:prstGeom>
          <a:noFill/>
          <a:ln>
            <a:noFill/>
          </a:ln>
        </p:spPr>
        <p:txBody>
          <a:bodyPr lIns="91425" tIns="45700" rIns="91425" bIns="45700" anchor="t" anchorCtr="0">
            <a:noAutofit/>
          </a:bodyPr>
          <a:lstStyle/>
          <a:p>
            <a:pPr marL="76200" marR="0" lvl="0" rtl="0">
              <a:lnSpc>
                <a:spcPct val="100000"/>
              </a:lnSpc>
              <a:spcBef>
                <a:spcPts val="0"/>
              </a:spcBef>
              <a:spcAft>
                <a:spcPts val="0"/>
              </a:spcAft>
              <a:buClr>
                <a:schemeClr val="lt1"/>
              </a:buClr>
              <a:buSzPct val="100000"/>
            </a:pPr>
            <a:r>
              <a:rPr lang="en-US" sz="1600" b="1" i="0" u="none" strike="noStrike" cap="none" dirty="0" smtClean="0">
                <a:solidFill>
                  <a:schemeClr val="lt1"/>
                </a:solidFill>
                <a:latin typeface="Arial"/>
                <a:ea typeface="Arial"/>
                <a:cs typeface="Arial"/>
                <a:sym typeface="Arial"/>
              </a:rPr>
              <a:t>Differences between G16 and G17 are most common near cloud edges when more than 1 cloud layer is present (competing parallax effects are primarily to blame)</a:t>
            </a:r>
            <a:endParaRPr lang="en-US" sz="1600" b="1" i="0" u="none" strike="noStrike" cap="none" dirty="0">
              <a:solidFill>
                <a:schemeClr val="lt1"/>
              </a:solidFill>
              <a:latin typeface="Arial"/>
              <a:ea typeface="Arial"/>
              <a:cs typeface="Arial"/>
              <a:sym typeface="Arial"/>
            </a:endParaRPr>
          </a:p>
        </p:txBody>
      </p:sp>
      <p:pic>
        <p:nvPicPr>
          <p:cNvPr id="8" name="Picture 7" descr="GOES-17.ABI.2018-12-19.20-00-38.G16G17_COLOC.CPHASE_DIFF.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5226" y="1507055"/>
            <a:ext cx="3943254" cy="4533596"/>
          </a:xfrm>
          <a:prstGeom prst="rect">
            <a:avLst/>
          </a:prstGeom>
        </p:spPr>
      </p:pic>
      <p:sp>
        <p:nvSpPr>
          <p:cNvPr id="14" name="Shape 638"/>
          <p:cNvSpPr txBox="1"/>
          <p:nvPr/>
        </p:nvSpPr>
        <p:spPr>
          <a:xfrm>
            <a:off x="71110" y="6109479"/>
            <a:ext cx="8142819" cy="611970"/>
          </a:xfrm>
          <a:prstGeom prst="rect">
            <a:avLst/>
          </a:prstGeom>
          <a:noFill/>
          <a:ln>
            <a:noFill/>
          </a:ln>
        </p:spPr>
        <p:txBody>
          <a:bodyPr lIns="91425" tIns="45700" rIns="91425" bIns="45700" anchor="t" anchorCtr="0">
            <a:noAutofit/>
          </a:bodyPr>
          <a:lstStyle/>
          <a:p>
            <a:pPr marL="457200" marR="0" lvl="0" indent="-381000" algn="l" rtl="0">
              <a:lnSpc>
                <a:spcPct val="100000"/>
              </a:lnSpc>
              <a:spcBef>
                <a:spcPts val="0"/>
              </a:spcBef>
              <a:spcAft>
                <a:spcPts val="0"/>
              </a:spcAft>
              <a:buClr>
                <a:schemeClr val="lt1"/>
              </a:buClr>
              <a:buSzPct val="100000"/>
              <a:buFont typeface="Arial"/>
              <a:buChar char="•"/>
            </a:pPr>
            <a:r>
              <a:rPr lang="en-US" sz="1600" b="1" i="0" u="none" strike="noStrike" cap="none" dirty="0" smtClean="0">
                <a:solidFill>
                  <a:schemeClr val="lt1"/>
                </a:solidFill>
                <a:latin typeface="Arial"/>
                <a:ea typeface="Arial"/>
                <a:cs typeface="Arial"/>
                <a:sym typeface="Arial"/>
              </a:rPr>
              <a:t>Note the increase in the fraction of liquid pixels at the night-to-day transition</a:t>
            </a:r>
          </a:p>
          <a:p>
            <a:pPr marL="457200" marR="0" lvl="0" indent="-381000" algn="l" rtl="0">
              <a:lnSpc>
                <a:spcPct val="100000"/>
              </a:lnSpc>
              <a:spcBef>
                <a:spcPts val="0"/>
              </a:spcBef>
              <a:spcAft>
                <a:spcPts val="0"/>
              </a:spcAft>
              <a:buClr>
                <a:schemeClr val="lt1"/>
              </a:buClr>
              <a:buSzPct val="100000"/>
              <a:buFont typeface="Arial"/>
              <a:buChar char="•"/>
            </a:pPr>
            <a:r>
              <a:rPr lang="en-US" sz="1600" b="1" dirty="0" smtClean="0">
                <a:solidFill>
                  <a:schemeClr val="lt1"/>
                </a:solidFill>
              </a:rPr>
              <a:t>This is due to increased daytime cloudy pixels identified by the cloud mask</a:t>
            </a:r>
            <a:endParaRPr lang="en-US" sz="1600" b="1" i="0" u="none" strike="noStrike" cap="none" dirty="0">
              <a:solidFill>
                <a:schemeClr val="lt1"/>
              </a:solidFill>
              <a:latin typeface="Arial"/>
              <a:ea typeface="Arial"/>
              <a:cs typeface="Arial"/>
              <a:sym typeface="Arial"/>
            </a:endParaRPr>
          </a:p>
        </p:txBody>
      </p:sp>
      <p:sp>
        <p:nvSpPr>
          <p:cNvPr id="10" name="TextBox 9"/>
          <p:cNvSpPr txBox="1"/>
          <p:nvPr/>
        </p:nvSpPr>
        <p:spPr>
          <a:xfrm>
            <a:off x="4908786" y="2040484"/>
            <a:ext cx="1644414" cy="738664"/>
          </a:xfrm>
          <a:prstGeom prst="rect">
            <a:avLst/>
          </a:prstGeom>
          <a:noFill/>
        </p:spPr>
        <p:txBody>
          <a:bodyPr wrap="square" rtlCol="0">
            <a:spAutoFit/>
          </a:bodyPr>
          <a:lstStyle/>
          <a:p>
            <a:r>
              <a:rPr lang="en-US" b="1" dirty="0" smtClean="0"/>
              <a:t>Red pixels: GOES-17 = liquid</a:t>
            </a:r>
          </a:p>
          <a:p>
            <a:r>
              <a:rPr lang="en-US" b="1" dirty="0" smtClean="0"/>
              <a:t>GOES-16 = ice</a:t>
            </a:r>
            <a:r>
              <a:rPr lang="en-US" dirty="0" smtClean="0"/>
              <a:t> </a:t>
            </a:r>
            <a:endParaRPr lang="en-US" dirty="0"/>
          </a:p>
        </p:txBody>
      </p:sp>
      <p:sp>
        <p:nvSpPr>
          <p:cNvPr id="17" name="TextBox 16"/>
          <p:cNvSpPr txBox="1"/>
          <p:nvPr/>
        </p:nvSpPr>
        <p:spPr>
          <a:xfrm>
            <a:off x="791652" y="2056076"/>
            <a:ext cx="1178390" cy="584776"/>
          </a:xfrm>
          <a:prstGeom prst="rect">
            <a:avLst/>
          </a:prstGeom>
          <a:noFill/>
        </p:spPr>
        <p:txBody>
          <a:bodyPr wrap="square" rtlCol="0">
            <a:spAutoFit/>
          </a:bodyPr>
          <a:lstStyle/>
          <a:p>
            <a:r>
              <a:rPr lang="en-US" sz="800" b="1" dirty="0" smtClean="0">
                <a:solidFill>
                  <a:srgbClr val="0000FF"/>
                </a:solidFill>
              </a:rPr>
              <a:t>Liquid</a:t>
            </a:r>
          </a:p>
          <a:p>
            <a:r>
              <a:rPr lang="en-US" sz="800" b="1" dirty="0" smtClean="0">
                <a:solidFill>
                  <a:srgbClr val="00FF00"/>
                </a:solidFill>
              </a:rPr>
              <a:t>Supercooled</a:t>
            </a:r>
          </a:p>
          <a:p>
            <a:r>
              <a:rPr lang="en-US" sz="800" b="1" dirty="0" smtClean="0">
                <a:solidFill>
                  <a:srgbClr val="008000"/>
                </a:solidFill>
              </a:rPr>
              <a:t>Mixed</a:t>
            </a:r>
          </a:p>
          <a:p>
            <a:r>
              <a:rPr lang="en-US" sz="800" b="1" dirty="0" smtClean="0">
                <a:solidFill>
                  <a:srgbClr val="FF0000"/>
                </a:solidFill>
              </a:rPr>
              <a:t>Ice</a:t>
            </a:r>
            <a:endParaRPr lang="en-US" sz="800" b="1" dirty="0">
              <a:solidFill>
                <a:schemeClr val="tx1"/>
              </a:solidFill>
            </a:endParaRPr>
          </a:p>
        </p:txBody>
      </p:sp>
      <p:pic>
        <p:nvPicPr>
          <p:cNvPr id="2" name="Picture 1" descr="G16_G17_cphase_frac_ts_G16_201835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330" y="3810108"/>
            <a:ext cx="4461083" cy="2230542"/>
          </a:xfrm>
          <a:prstGeom prst="rect">
            <a:avLst/>
          </a:prstGeom>
        </p:spPr>
      </p:pic>
      <p:sp>
        <p:nvSpPr>
          <p:cNvPr id="19" name="TextBox 18"/>
          <p:cNvSpPr txBox="1"/>
          <p:nvPr/>
        </p:nvSpPr>
        <p:spPr>
          <a:xfrm>
            <a:off x="791652" y="4360744"/>
            <a:ext cx="1178390" cy="707886"/>
          </a:xfrm>
          <a:prstGeom prst="rect">
            <a:avLst/>
          </a:prstGeom>
          <a:noFill/>
        </p:spPr>
        <p:txBody>
          <a:bodyPr wrap="square" rtlCol="0">
            <a:spAutoFit/>
          </a:bodyPr>
          <a:lstStyle/>
          <a:p>
            <a:r>
              <a:rPr lang="en-US" sz="800" b="1" dirty="0" smtClean="0">
                <a:solidFill>
                  <a:schemeClr val="tx1"/>
                </a:solidFill>
              </a:rPr>
              <a:t>Clear</a:t>
            </a:r>
          </a:p>
          <a:p>
            <a:r>
              <a:rPr lang="en-US" sz="800" b="1" dirty="0" smtClean="0">
                <a:solidFill>
                  <a:srgbClr val="0000FF"/>
                </a:solidFill>
              </a:rPr>
              <a:t>Liquid</a:t>
            </a:r>
          </a:p>
          <a:p>
            <a:r>
              <a:rPr lang="en-US" sz="800" b="1" dirty="0" smtClean="0">
                <a:solidFill>
                  <a:srgbClr val="00FF00"/>
                </a:solidFill>
              </a:rPr>
              <a:t>Supercooled</a:t>
            </a:r>
          </a:p>
          <a:p>
            <a:r>
              <a:rPr lang="en-US" sz="800" b="1" dirty="0" smtClean="0">
                <a:solidFill>
                  <a:srgbClr val="008000"/>
                </a:solidFill>
              </a:rPr>
              <a:t>Mixed</a:t>
            </a:r>
          </a:p>
          <a:p>
            <a:r>
              <a:rPr lang="en-US" sz="800" b="1" dirty="0" smtClean="0">
                <a:solidFill>
                  <a:srgbClr val="FF0000"/>
                </a:solidFill>
              </a:rPr>
              <a:t>Ice</a:t>
            </a:r>
            <a:endParaRPr lang="en-US" sz="800" b="1" dirty="0">
              <a:solidFill>
                <a:schemeClr val="tx1"/>
              </a:solidFill>
            </a:endParaRPr>
          </a:p>
        </p:txBody>
      </p:sp>
      <p:sp>
        <p:nvSpPr>
          <p:cNvPr id="6" name="TextBox 5"/>
          <p:cNvSpPr txBox="1"/>
          <p:nvPr/>
        </p:nvSpPr>
        <p:spPr>
          <a:xfrm>
            <a:off x="2943020" y="2379038"/>
            <a:ext cx="957870" cy="400110"/>
          </a:xfrm>
          <a:prstGeom prst="rect">
            <a:avLst/>
          </a:prstGeom>
          <a:noFill/>
        </p:spPr>
        <p:txBody>
          <a:bodyPr wrap="square" rtlCol="0">
            <a:spAutoFit/>
          </a:bodyPr>
          <a:lstStyle/>
          <a:p>
            <a:pPr algn="ctr"/>
            <a:r>
              <a:rPr lang="en-US" sz="1000" b="1" dirty="0" smtClean="0"/>
              <a:t>Night-to-day transition</a:t>
            </a:r>
            <a:endParaRPr lang="en-US" sz="1000" b="1" dirty="0"/>
          </a:p>
        </p:txBody>
      </p:sp>
      <p:sp>
        <p:nvSpPr>
          <p:cNvPr id="20" name="TextBox 19"/>
          <p:cNvSpPr txBox="1"/>
          <p:nvPr/>
        </p:nvSpPr>
        <p:spPr>
          <a:xfrm>
            <a:off x="2943020" y="4363757"/>
            <a:ext cx="957870" cy="400110"/>
          </a:xfrm>
          <a:prstGeom prst="rect">
            <a:avLst/>
          </a:prstGeom>
          <a:noFill/>
        </p:spPr>
        <p:txBody>
          <a:bodyPr wrap="square" rtlCol="0">
            <a:spAutoFit/>
          </a:bodyPr>
          <a:lstStyle/>
          <a:p>
            <a:pPr algn="ctr"/>
            <a:r>
              <a:rPr lang="en-US" sz="1000" b="1" dirty="0" smtClean="0"/>
              <a:t>Night-to-day transition</a:t>
            </a:r>
            <a:endParaRPr lang="en-US" sz="1000" b="1" dirty="0"/>
          </a:p>
        </p:txBody>
      </p:sp>
      <p:cxnSp>
        <p:nvCxnSpPr>
          <p:cNvPr id="16" name="Straight Connector 15"/>
          <p:cNvCxnSpPr/>
          <p:nvPr/>
        </p:nvCxnSpPr>
        <p:spPr>
          <a:xfrm>
            <a:off x="2938787" y="1970186"/>
            <a:ext cx="0" cy="1490472"/>
          </a:xfrm>
          <a:prstGeom prst="line">
            <a:avLst/>
          </a:prstGeom>
          <a:ln w="254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943020" y="4276438"/>
            <a:ext cx="0" cy="1490472"/>
          </a:xfrm>
          <a:prstGeom prst="line">
            <a:avLst/>
          </a:prstGeom>
          <a:ln w="25400">
            <a:solidFill>
              <a:schemeClr val="tx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45955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Shape 798"/>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3600" b="0" i="0" u="none" strike="noStrike" cap="none" dirty="0" smtClean="0">
                <a:solidFill>
                  <a:schemeClr val="accent6"/>
                </a:solidFill>
                <a:latin typeface="Calibri"/>
                <a:ea typeface="Calibri"/>
                <a:cs typeface="Calibri"/>
                <a:sym typeface="Calibri"/>
              </a:rPr>
              <a:t>GOES-16 vs. GOES-17</a:t>
            </a:r>
            <a:br>
              <a:rPr lang="en-US" sz="3600" b="0" i="0" u="none" strike="noStrike" cap="none" dirty="0" smtClean="0">
                <a:solidFill>
                  <a:schemeClr val="accent6"/>
                </a:solidFill>
                <a:latin typeface="Calibri"/>
                <a:ea typeface="Calibri"/>
                <a:cs typeface="Calibri"/>
                <a:sym typeface="Calibri"/>
              </a:rPr>
            </a:br>
            <a:r>
              <a:rPr lang="en-US" sz="3600" b="0" i="0" u="none" strike="noStrike" cap="none" dirty="0" smtClean="0">
                <a:solidFill>
                  <a:schemeClr val="accent6"/>
                </a:solidFill>
                <a:latin typeface="Calibri"/>
                <a:ea typeface="Calibri"/>
                <a:cs typeface="Calibri"/>
                <a:sym typeface="Calibri"/>
              </a:rPr>
              <a:t>Conclusions</a:t>
            </a:r>
            <a:endParaRPr lang="en-US" sz="3600" b="0" i="0" u="none" strike="noStrike" cap="none" dirty="0">
              <a:solidFill>
                <a:schemeClr val="accent6"/>
              </a:solidFill>
              <a:latin typeface="Calibri"/>
              <a:ea typeface="Calibri"/>
              <a:cs typeface="Calibri"/>
              <a:sym typeface="Calibri"/>
            </a:endParaRPr>
          </a:p>
        </p:txBody>
      </p:sp>
      <p:sp>
        <p:nvSpPr>
          <p:cNvPr id="799" name="Shape 799"/>
          <p:cNvSpPr txBox="1">
            <a:spLocks noGrp="1"/>
          </p:cNvSpPr>
          <p:nvPr>
            <p:ph type="body" idx="1"/>
          </p:nvPr>
        </p:nvSpPr>
        <p:spPr>
          <a:xfrm>
            <a:off x="531392" y="1831785"/>
            <a:ext cx="8033931" cy="4624065"/>
          </a:xfrm>
          <a:prstGeom prst="rect">
            <a:avLst/>
          </a:prstGeom>
          <a:noFill/>
          <a:ln>
            <a:noFill/>
          </a:ln>
        </p:spPr>
        <p:txBody>
          <a:bodyPr lIns="91425" tIns="91425" rIns="91425" bIns="91425" anchor="t" anchorCtr="0">
            <a:noAutofit/>
          </a:bodyPr>
          <a:lstStyle/>
          <a:p>
            <a:pPr marL="457200" indent="-228600">
              <a:spcBef>
                <a:spcPts val="0"/>
              </a:spcBef>
            </a:pPr>
            <a:r>
              <a:rPr lang="en-US" sz="2400" b="1" dirty="0">
                <a:latin typeface="+mn-lt"/>
                <a:ea typeface="Arial"/>
                <a:cs typeface="Arial"/>
                <a:sym typeface="Arial"/>
              </a:rPr>
              <a:t>89% of the </a:t>
            </a:r>
            <a:r>
              <a:rPr lang="en-US" sz="2400" b="1" dirty="0" smtClean="0">
                <a:latin typeface="+mn-lt"/>
                <a:ea typeface="Arial"/>
                <a:cs typeface="Arial"/>
                <a:sym typeface="Arial"/>
              </a:rPr>
              <a:t>co-located GOES</a:t>
            </a:r>
            <a:r>
              <a:rPr lang="en-US" sz="2400" b="1" dirty="0">
                <a:latin typeface="+mn-lt"/>
                <a:ea typeface="Arial"/>
                <a:cs typeface="Arial"/>
                <a:sym typeface="Arial"/>
              </a:rPr>
              <a:t>-16 and GOES-17 cloud phase </a:t>
            </a:r>
            <a:r>
              <a:rPr lang="en-US" sz="2400" b="1" dirty="0" smtClean="0">
                <a:latin typeface="+mn-lt"/>
                <a:ea typeface="Arial"/>
                <a:cs typeface="Arial"/>
                <a:sym typeface="Arial"/>
              </a:rPr>
              <a:t>results were identical</a:t>
            </a:r>
            <a:endParaRPr lang="en-US" sz="2400" b="1" dirty="0">
              <a:latin typeface="+mn-lt"/>
              <a:ea typeface="Arial"/>
              <a:cs typeface="Arial"/>
              <a:sym typeface="Arial"/>
            </a:endParaRPr>
          </a:p>
          <a:p>
            <a:pPr marL="228600" marR="0" lvl="0" indent="0" algn="l" rtl="0">
              <a:lnSpc>
                <a:spcPct val="100000"/>
              </a:lnSpc>
              <a:spcBef>
                <a:spcPts val="0"/>
              </a:spcBef>
              <a:spcAft>
                <a:spcPts val="0"/>
              </a:spcAft>
              <a:buClr>
                <a:schemeClr val="lt1"/>
              </a:buClr>
              <a:buSzPct val="100000"/>
              <a:buNone/>
            </a:pPr>
            <a:endParaRPr lang="en-US" sz="2400" b="1" dirty="0">
              <a:latin typeface="+mn-lt"/>
            </a:endParaRPr>
          </a:p>
          <a:p>
            <a:pPr marL="457200" lvl="0" indent="-228600">
              <a:spcBef>
                <a:spcPts val="0"/>
              </a:spcBef>
            </a:pPr>
            <a:r>
              <a:rPr lang="en-US" sz="2400" b="1" dirty="0" smtClean="0">
                <a:latin typeface="+mn-lt"/>
              </a:rPr>
              <a:t>Differing parallax effects were not taken into account</a:t>
            </a:r>
          </a:p>
          <a:p>
            <a:pPr marL="457200" lvl="0" indent="-228600">
              <a:spcBef>
                <a:spcPts val="0"/>
              </a:spcBef>
            </a:pPr>
            <a:endParaRPr lang="en-US" sz="2400" b="1" dirty="0">
              <a:latin typeface="+mn-lt"/>
            </a:endParaRPr>
          </a:p>
          <a:p>
            <a:pPr marL="457200" marR="0" lvl="0" indent="-228600" algn="l" rtl="0">
              <a:lnSpc>
                <a:spcPct val="100000"/>
              </a:lnSpc>
              <a:spcBef>
                <a:spcPts val="0"/>
              </a:spcBef>
              <a:spcAft>
                <a:spcPts val="0"/>
              </a:spcAft>
              <a:buClr>
                <a:schemeClr val="lt1"/>
              </a:buClr>
              <a:buSzPct val="100000"/>
              <a:buFont typeface="Arial"/>
              <a:buChar char="•"/>
            </a:pPr>
            <a:r>
              <a:rPr lang="en-US" sz="2400" b="1" dirty="0" err="1" smtClean="0">
                <a:latin typeface="+mn-lt"/>
              </a:rPr>
              <a:t>Supercooled</a:t>
            </a:r>
            <a:r>
              <a:rPr lang="en-US" sz="2400" b="1" dirty="0" smtClean="0">
                <a:latin typeface="+mn-lt"/>
              </a:rPr>
              <a:t> liquid water is less common in the GOES-17 version of the products and mixed phase is more common.  Differences in L1b are the likely cause (further improvements in GOES-17 ABI L1b are expected).</a:t>
            </a:r>
          </a:p>
        </p:txBody>
      </p:sp>
      <p:sp>
        <p:nvSpPr>
          <p:cNvPr id="800" name="Shape 800"/>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chemeClr val="lt1"/>
                </a:solidFill>
                <a:latin typeface="Arial"/>
                <a:ea typeface="Arial"/>
                <a:cs typeface="Arial"/>
                <a:sym typeface="Arial"/>
              </a:rPr>
              <a:t>29</a:t>
            </a:fld>
            <a:endParaRPr lang="en-US"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049899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Provisional Validation Product Maturity Assessment</a:t>
            </a:r>
            <a:endParaRPr/>
          </a:p>
        </p:txBody>
      </p:sp>
      <p:sp>
        <p:nvSpPr>
          <p:cNvPr id="330" name="Shape 330"/>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dirty="0" smtClean="0">
                <a:solidFill>
                  <a:srgbClr val="888888"/>
                </a:solidFill>
                <a:latin typeface="Calibri"/>
                <a:ea typeface="Calibri"/>
                <a:cs typeface="Calibri"/>
                <a:sym typeface="Calibri"/>
              </a:rPr>
              <a:t>GOES-17 </a:t>
            </a:r>
            <a:r>
              <a:rPr lang="en-US" sz="2000" b="0" i="0" u="none" strike="noStrike" cap="none" dirty="0">
                <a:solidFill>
                  <a:srgbClr val="888888"/>
                </a:solidFill>
                <a:latin typeface="Calibri"/>
                <a:ea typeface="Calibri"/>
                <a:cs typeface="Calibri"/>
                <a:sym typeface="Calibri"/>
              </a:rPr>
              <a:t>Cloud Top </a:t>
            </a:r>
            <a:r>
              <a:rPr lang="en-US" sz="2000" b="0" i="0" u="none" strike="noStrike" cap="none" dirty="0" smtClean="0">
                <a:solidFill>
                  <a:srgbClr val="888888"/>
                </a:solidFill>
                <a:latin typeface="Calibri"/>
                <a:ea typeface="Calibri"/>
                <a:cs typeface="Calibri"/>
                <a:sym typeface="Calibri"/>
              </a:rPr>
              <a:t>Phase </a:t>
            </a:r>
            <a:r>
              <a:rPr lang="en-US" sz="2000" b="0" i="0" u="none" strike="noStrike" cap="none" dirty="0">
                <a:solidFill>
                  <a:srgbClr val="888888"/>
                </a:solidFill>
                <a:latin typeface="Calibri"/>
                <a:ea typeface="Calibri"/>
                <a:cs typeface="Calibri"/>
                <a:sym typeface="Calibri"/>
              </a:rPr>
              <a:t>L2 Product Provisional PS-PVR</a:t>
            </a:r>
            <a:endParaRPr dirty="0"/>
          </a:p>
        </p:txBody>
      </p:sp>
      <p:sp>
        <p:nvSpPr>
          <p:cNvPr id="331" name="Shape 33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3</a:t>
            </a:fld>
            <a:endParaRPr sz="12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669534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Shape 644"/>
          <p:cNvSpPr txBox="1">
            <a:spLocks noGrp="1"/>
          </p:cNvSpPr>
          <p:nvPr>
            <p:ph type="title"/>
          </p:nvPr>
        </p:nvSpPr>
        <p:spPr>
          <a:xfrm>
            <a:off x="722312" y="4406900"/>
            <a:ext cx="8262944" cy="1361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4000" b="1" i="0" u="none" strike="noStrike" cap="none" dirty="0" smtClean="0">
                <a:solidFill>
                  <a:schemeClr val="lt1"/>
                </a:solidFill>
                <a:latin typeface="Calibri"/>
                <a:ea typeface="Calibri"/>
                <a:cs typeface="Calibri"/>
                <a:sym typeface="Calibri"/>
              </a:rPr>
              <a:t>Situational Performance Assessment: Downstream Algorithms and Applications</a:t>
            </a:r>
            <a:endParaRPr lang="en-US" sz="4000" b="1" i="0" u="none" strike="noStrike" cap="none" dirty="0">
              <a:solidFill>
                <a:schemeClr val="lt1"/>
              </a:solidFill>
              <a:latin typeface="Calibri"/>
              <a:ea typeface="Calibri"/>
              <a:cs typeface="Calibri"/>
              <a:sym typeface="Calibri"/>
            </a:endParaRPr>
          </a:p>
        </p:txBody>
      </p:sp>
      <p:sp>
        <p:nvSpPr>
          <p:cNvPr id="645" name="Shape 64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chemeClr val="lt1"/>
                </a:solidFill>
                <a:latin typeface="Arial"/>
                <a:ea typeface="Arial"/>
                <a:cs typeface="Arial"/>
                <a:sym typeface="Arial"/>
              </a:rPr>
              <a:t>30</a:t>
            </a:fld>
            <a:endParaRPr lang="en-US"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9131523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Shape 1419"/>
          <p:cNvSpPr txBox="1">
            <a:spLocks noGrp="1"/>
          </p:cNvSpPr>
          <p:nvPr>
            <p:ph type="title"/>
          </p:nvPr>
        </p:nvSpPr>
        <p:spPr>
          <a:xfrm>
            <a:off x="1497881" y="9649"/>
            <a:ext cx="6178763"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200" b="0" i="0" u="none" strike="noStrike" cap="none" dirty="0" smtClean="0">
                <a:solidFill>
                  <a:srgbClr val="FF6600"/>
                </a:solidFill>
                <a:sym typeface="Calibri"/>
              </a:rPr>
              <a:t>Feedback from Downstream Algorithms</a:t>
            </a:r>
            <a:endParaRPr sz="3200" dirty="0">
              <a:solidFill>
                <a:srgbClr val="FF6600"/>
              </a:solidFill>
            </a:endParaRPr>
          </a:p>
        </p:txBody>
      </p:sp>
      <p:sp>
        <p:nvSpPr>
          <p:cNvPr id="1420" name="Shape 1420"/>
          <p:cNvSpPr txBox="1">
            <a:spLocks noGrp="1"/>
          </p:cNvSpPr>
          <p:nvPr>
            <p:ph type="body" idx="1"/>
          </p:nvPr>
        </p:nvSpPr>
        <p:spPr>
          <a:xfrm>
            <a:off x="457199" y="1256928"/>
            <a:ext cx="8537332" cy="5354887"/>
          </a:xfrm>
          <a:prstGeom prst="rect">
            <a:avLst/>
          </a:prstGeom>
          <a:noFill/>
          <a:ln>
            <a:noFill/>
          </a:ln>
        </p:spPr>
        <p:txBody>
          <a:bodyPr spcFirstLastPara="1" wrap="square" lIns="91425" tIns="91425" rIns="91425" bIns="91425" anchor="t" anchorCtr="0">
            <a:noAutofit/>
          </a:bodyPr>
          <a:lstStyle/>
          <a:p>
            <a:pPr marL="406400" marR="0" lvl="0" indent="-63500" algn="l" rtl="0">
              <a:lnSpc>
                <a:spcPct val="100000"/>
              </a:lnSpc>
              <a:spcBef>
                <a:spcPts val="0"/>
              </a:spcBef>
              <a:spcAft>
                <a:spcPts val="0"/>
              </a:spcAft>
              <a:buClr>
                <a:schemeClr val="lt1"/>
              </a:buClr>
              <a:buSzPts val="2800"/>
              <a:buFont typeface="Arial"/>
              <a:buChar char="•"/>
            </a:pPr>
            <a:r>
              <a:rPr lang="en-US" sz="2800" b="0" i="0" u="none" strike="noStrike" cap="none" dirty="0">
                <a:solidFill>
                  <a:schemeClr val="lt1"/>
                </a:solidFill>
                <a:latin typeface="Calibri"/>
                <a:ea typeface="Calibri"/>
                <a:cs typeface="Calibri"/>
                <a:sym typeface="Calibri"/>
              </a:rPr>
              <a:t>Cloud Phase Algorithm works well.</a:t>
            </a:r>
            <a:endParaRPr dirty="0"/>
          </a:p>
          <a:p>
            <a:pPr marL="406400" marR="0" lvl="0" indent="-63500" algn="l" rtl="0">
              <a:lnSpc>
                <a:spcPct val="100000"/>
              </a:lnSpc>
              <a:spcBef>
                <a:spcPts val="640"/>
              </a:spcBef>
              <a:spcAft>
                <a:spcPts val="0"/>
              </a:spcAft>
              <a:buClr>
                <a:schemeClr val="lt1"/>
              </a:buClr>
              <a:buSzPts val="2800"/>
              <a:buFont typeface="Arial"/>
              <a:buChar char="•"/>
            </a:pPr>
            <a:r>
              <a:rPr lang="en-US" sz="2800" b="0" i="0" u="none" strike="noStrike" cap="none" dirty="0">
                <a:solidFill>
                  <a:schemeClr val="lt1"/>
                </a:solidFill>
                <a:latin typeface="Calibri"/>
                <a:ea typeface="Calibri"/>
                <a:cs typeface="Calibri"/>
                <a:sym typeface="Calibri"/>
              </a:rPr>
              <a:t>However, when the cloud phase is wrong, it has a large impact on the cloud height retrieval.</a:t>
            </a:r>
            <a:endParaRPr dirty="0"/>
          </a:p>
          <a:p>
            <a:pPr marL="406400" marR="0" lvl="0" indent="-63500" algn="l" rtl="0">
              <a:lnSpc>
                <a:spcPct val="100000"/>
              </a:lnSpc>
              <a:spcBef>
                <a:spcPts val="640"/>
              </a:spcBef>
              <a:spcAft>
                <a:spcPts val="0"/>
              </a:spcAft>
              <a:buClr>
                <a:schemeClr val="lt1"/>
              </a:buClr>
              <a:buSzPts val="2800"/>
              <a:buFont typeface="Arial"/>
              <a:buChar char="•"/>
            </a:pPr>
            <a:r>
              <a:rPr lang="en-US" sz="2800" b="0" i="0" u="none" strike="noStrike" cap="none" dirty="0">
                <a:solidFill>
                  <a:schemeClr val="lt1"/>
                </a:solidFill>
                <a:latin typeface="Calibri"/>
                <a:ea typeface="Calibri"/>
                <a:cs typeface="Calibri"/>
                <a:sym typeface="Calibri"/>
              </a:rPr>
              <a:t>We notice two potential phase team may want to track</a:t>
            </a:r>
            <a:endParaRPr dirty="0"/>
          </a:p>
          <a:p>
            <a:pPr marL="838200" marR="0" lvl="1" indent="-385763" algn="l" rtl="0">
              <a:lnSpc>
                <a:spcPct val="100000"/>
              </a:lnSpc>
              <a:spcBef>
                <a:spcPts val="560"/>
              </a:spcBef>
              <a:spcAft>
                <a:spcPts val="0"/>
              </a:spcAft>
              <a:buClr>
                <a:schemeClr val="lt1"/>
              </a:buClr>
              <a:buSzPts val="2800"/>
              <a:buFont typeface="Arial"/>
              <a:buAutoNum type="arabicPeriod"/>
            </a:pPr>
            <a:r>
              <a:rPr lang="en-US" sz="2800" b="0" i="0" u="none" strike="noStrike" cap="none" dirty="0">
                <a:solidFill>
                  <a:schemeClr val="lt1"/>
                </a:solidFill>
                <a:latin typeface="Calibri"/>
                <a:ea typeface="Calibri"/>
                <a:cs typeface="Calibri"/>
                <a:sym typeface="Calibri"/>
              </a:rPr>
              <a:t>Ice cloud phase on the edges of water cloud</a:t>
            </a:r>
            <a:endParaRPr dirty="0"/>
          </a:p>
          <a:p>
            <a:pPr marL="838200" marR="0" lvl="1" indent="-385763" algn="l" rtl="0">
              <a:lnSpc>
                <a:spcPct val="100000"/>
              </a:lnSpc>
              <a:spcBef>
                <a:spcPts val="560"/>
              </a:spcBef>
              <a:spcAft>
                <a:spcPts val="0"/>
              </a:spcAft>
              <a:buClr>
                <a:schemeClr val="lt1"/>
              </a:buClr>
              <a:buSzPts val="2800"/>
              <a:buFont typeface="Arial"/>
              <a:buAutoNum type="arabicPeriod"/>
            </a:pPr>
            <a:r>
              <a:rPr lang="en-US" sz="2800" b="0" i="0" u="none" strike="noStrike" cap="none" dirty="0">
                <a:solidFill>
                  <a:schemeClr val="lt1"/>
                </a:solidFill>
                <a:latin typeface="Calibri"/>
                <a:ea typeface="Calibri"/>
                <a:cs typeface="Calibri"/>
                <a:sym typeface="Calibri"/>
              </a:rPr>
              <a:t>Determination of ice phase when NIR imagery would indicate otherwise.</a:t>
            </a:r>
            <a:endParaRPr dirty="0"/>
          </a:p>
          <a:p>
            <a:pPr marL="406400" marR="0" lvl="0" indent="-63500" algn="l" rtl="0">
              <a:lnSpc>
                <a:spcPct val="100000"/>
              </a:lnSpc>
              <a:spcBef>
                <a:spcPts val="640"/>
              </a:spcBef>
              <a:spcAft>
                <a:spcPts val="0"/>
              </a:spcAft>
              <a:buClr>
                <a:schemeClr val="lt1"/>
              </a:buClr>
              <a:buSzPts val="2800"/>
              <a:buFont typeface="Arial"/>
              <a:buChar char="•"/>
            </a:pPr>
            <a:r>
              <a:rPr lang="en-US" sz="2800" b="0" i="0" u="none" strike="noStrike" cap="none" dirty="0">
                <a:solidFill>
                  <a:schemeClr val="lt1"/>
                </a:solidFill>
                <a:latin typeface="Calibri"/>
                <a:ea typeface="Calibri"/>
                <a:cs typeface="Calibri"/>
                <a:sym typeface="Calibri"/>
              </a:rPr>
              <a:t>These issues may contribute to the over-estimation of height discussed in the AMV presentation.</a:t>
            </a:r>
            <a:endParaRPr dirty="0"/>
          </a:p>
          <a:p>
            <a:pPr marL="406400" marR="0" lvl="0" indent="-63500" algn="l" rtl="0">
              <a:lnSpc>
                <a:spcPct val="100000"/>
              </a:lnSpc>
              <a:spcBef>
                <a:spcPts val="640"/>
              </a:spcBef>
              <a:spcAft>
                <a:spcPts val="0"/>
              </a:spcAft>
              <a:buClr>
                <a:schemeClr val="lt1"/>
              </a:buClr>
              <a:buSzPts val="2800"/>
              <a:buFont typeface="Arial"/>
              <a:buChar char="•"/>
            </a:pPr>
            <a:r>
              <a:rPr lang="en-US" sz="2800" b="0" i="0" u="none" strike="noStrike" cap="none" dirty="0">
                <a:solidFill>
                  <a:schemeClr val="lt1"/>
                </a:solidFill>
                <a:latin typeface="Calibri"/>
                <a:ea typeface="Calibri"/>
                <a:cs typeface="Calibri"/>
                <a:sym typeface="Calibri"/>
              </a:rPr>
              <a:t>Examples Follow</a:t>
            </a:r>
            <a:endParaRPr dirty="0"/>
          </a:p>
        </p:txBody>
      </p:sp>
      <p:sp>
        <p:nvSpPr>
          <p:cNvPr id="1421" name="Shape 142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a:buClr>
                <a:srgbClr val="FFFFFF"/>
              </a:buClr>
              <a:buSzPts val="225"/>
            </a:pPr>
            <a:fld id="{00000000-1234-1234-1234-123412341234}" type="slidenum">
              <a:rPr lang="en-US" sz="900">
                <a:solidFill>
                  <a:srgbClr val="FFFFFF"/>
                </a:solidFill>
              </a:rPr>
              <a:pPr>
                <a:buClr>
                  <a:srgbClr val="FFFFFF"/>
                </a:buClr>
                <a:buSzPts val="225"/>
              </a:pPr>
              <a:t>31</a:t>
            </a:fld>
            <a:endParaRPr sz="900">
              <a:solidFill>
                <a:srgbClr val="FFFFFF"/>
              </a:solidFill>
            </a:endParaRPr>
          </a:p>
        </p:txBody>
      </p:sp>
    </p:spTree>
    <p:extLst>
      <p:ext uri="{BB962C8B-B14F-4D97-AF65-F5344CB8AC3E}">
        <p14:creationId xmlns:p14="http://schemas.microsoft.com/office/powerpoint/2010/main" val="19543555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Shape 1426"/>
          <p:cNvSpPr txBox="1">
            <a:spLocks noGrp="1"/>
          </p:cNvSpPr>
          <p:nvPr>
            <p:ph type="title"/>
          </p:nvPr>
        </p:nvSpPr>
        <p:spPr>
          <a:xfrm>
            <a:off x="1525975" y="467681"/>
            <a:ext cx="6084942" cy="52037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dirty="0" smtClean="0">
                <a:solidFill>
                  <a:srgbClr val="E36C09"/>
                </a:solidFill>
                <a:latin typeface="Calibri"/>
                <a:ea typeface="Calibri"/>
                <a:cs typeface="Calibri"/>
                <a:sym typeface="Calibri"/>
              </a:rPr>
              <a:t>Mislabeling of Liquid Water Clouds at Edges</a:t>
            </a:r>
            <a:endParaRPr dirty="0"/>
          </a:p>
        </p:txBody>
      </p:sp>
      <p:sp>
        <p:nvSpPr>
          <p:cNvPr id="1427" name="Shape 142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225"/>
              <a:buFont typeface="Calibri"/>
              <a:buNone/>
            </a:pPr>
            <a:fld id="{00000000-1234-1234-1234-123412341234}" type="slidenum">
              <a:rPr lang="en-US" sz="900" b="0" i="0" u="none" strike="noStrike" cap="none">
                <a:solidFill>
                  <a:schemeClr val="lt1"/>
                </a:solidFill>
                <a:latin typeface="Calibri"/>
                <a:ea typeface="Calibri"/>
                <a:cs typeface="Calibri"/>
                <a:sym typeface="Calibri"/>
              </a:rPr>
              <a:t>32</a:t>
            </a:fld>
            <a:endParaRPr sz="900" b="0" i="0" u="none" strike="noStrike" cap="none">
              <a:solidFill>
                <a:schemeClr val="lt1"/>
              </a:solidFill>
              <a:latin typeface="Calibri"/>
              <a:ea typeface="Calibri"/>
              <a:cs typeface="Calibri"/>
              <a:sym typeface="Calibri"/>
            </a:endParaRPr>
          </a:p>
        </p:txBody>
      </p:sp>
      <p:grpSp>
        <p:nvGrpSpPr>
          <p:cNvPr id="16" name="Group 15"/>
          <p:cNvGrpSpPr/>
          <p:nvPr/>
        </p:nvGrpSpPr>
        <p:grpSpPr>
          <a:xfrm>
            <a:off x="701379" y="1283274"/>
            <a:ext cx="7467453" cy="4978303"/>
            <a:chOff x="0" y="1283274"/>
            <a:chExt cx="7467453" cy="4978303"/>
          </a:xfrm>
        </p:grpSpPr>
        <p:pic>
          <p:nvPicPr>
            <p:cNvPr id="1428" name="Shape 1428"/>
            <p:cNvPicPr preferRelativeResize="0">
              <a:picLocks noChangeAspect="1"/>
            </p:cNvPicPr>
            <p:nvPr/>
          </p:nvPicPr>
          <p:blipFill rotWithShape="1">
            <a:blip r:embed="rId3">
              <a:alphaModFix/>
            </a:blip>
            <a:srcRect/>
            <a:stretch/>
          </p:blipFill>
          <p:spPr>
            <a:xfrm>
              <a:off x="0" y="1283274"/>
              <a:ext cx="7467453" cy="4978303"/>
            </a:xfrm>
            <a:prstGeom prst="rect">
              <a:avLst/>
            </a:prstGeom>
            <a:noFill/>
            <a:ln>
              <a:noFill/>
            </a:ln>
          </p:spPr>
        </p:pic>
        <p:sp>
          <p:nvSpPr>
            <p:cNvPr id="11" name="Oval 10"/>
            <p:cNvSpPr/>
            <p:nvPr/>
          </p:nvSpPr>
          <p:spPr>
            <a:xfrm>
              <a:off x="606599" y="4823938"/>
              <a:ext cx="417036" cy="265364"/>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024266" y="4823938"/>
              <a:ext cx="417036" cy="265364"/>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365553" y="4691256"/>
              <a:ext cx="375293" cy="928774"/>
            </a:xfrm>
            <a:prstGeom prst="ellipse">
              <a:avLst/>
            </a:prstGeom>
            <a:noFill/>
            <a:ln w="158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66347" y="6277624"/>
            <a:ext cx="8852547" cy="523220"/>
          </a:xfrm>
          <a:prstGeom prst="rect">
            <a:avLst/>
          </a:prstGeom>
          <a:noFill/>
        </p:spPr>
        <p:txBody>
          <a:bodyPr wrap="square" rtlCol="0">
            <a:spAutoFit/>
          </a:bodyPr>
          <a:lstStyle/>
          <a:p>
            <a:r>
              <a:rPr lang="en-US" b="1" dirty="0" smtClean="0">
                <a:solidFill>
                  <a:schemeClr val="bg1"/>
                </a:solidFill>
              </a:rPr>
              <a:t>GOES-R CPH sometimes mislabels liquid water cloud edges as ice, leading to a significant underestimation of cloud top pressure along with profound impacts on optical properties and AMV’s</a:t>
            </a:r>
            <a:endParaRPr lang="en-US" b="1" dirty="0">
              <a:solidFill>
                <a:schemeClr val="bg1"/>
              </a:solidFill>
            </a:endParaRPr>
          </a:p>
        </p:txBody>
      </p:sp>
    </p:spTree>
    <p:extLst>
      <p:ext uri="{BB962C8B-B14F-4D97-AF65-F5344CB8AC3E}">
        <p14:creationId xmlns:p14="http://schemas.microsoft.com/office/powerpoint/2010/main" val="39111140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t>33</a:t>
            </a:fld>
            <a:endParaRPr lang="en-US" sz="1200" b="0" i="0" u="none" strike="noStrike" cap="none">
              <a:solidFill>
                <a:schemeClr val="lt1"/>
              </a:solidFill>
              <a:latin typeface="Calibri"/>
              <a:ea typeface="Calibri"/>
              <a:cs typeface="Calibri"/>
              <a:sym typeface="Calibri"/>
            </a:endParaRPr>
          </a:p>
        </p:txBody>
      </p:sp>
      <p:pic>
        <p:nvPicPr>
          <p:cNvPr id="6" name="Picture 5" descr="G17_PROVISIONAL_VAL_GS_liqui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1635" y="3179608"/>
            <a:ext cx="4942365" cy="3247174"/>
          </a:xfrm>
          <a:prstGeom prst="rect">
            <a:avLst/>
          </a:prstGeom>
        </p:spPr>
      </p:pic>
      <p:pic>
        <p:nvPicPr>
          <p:cNvPr id="5" name="Picture 4" descr="PROVISIONAL_VAL_GS_liqui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00168" cy="3219450"/>
          </a:xfrm>
          <a:prstGeom prst="rect">
            <a:avLst/>
          </a:prstGeom>
        </p:spPr>
      </p:pic>
      <p:sp>
        <p:nvSpPr>
          <p:cNvPr id="7" name="TextBox 6"/>
          <p:cNvSpPr txBox="1"/>
          <p:nvPr/>
        </p:nvSpPr>
        <p:spPr>
          <a:xfrm>
            <a:off x="1089805" y="3179608"/>
            <a:ext cx="1765303" cy="369332"/>
          </a:xfrm>
          <a:prstGeom prst="rect">
            <a:avLst/>
          </a:prstGeom>
          <a:noFill/>
        </p:spPr>
        <p:txBody>
          <a:bodyPr wrap="square" rtlCol="0">
            <a:spAutoFit/>
          </a:bodyPr>
          <a:lstStyle/>
          <a:p>
            <a:pPr algn="ctr"/>
            <a:r>
              <a:rPr lang="en-US" sz="1800" b="1" dirty="0" smtClean="0">
                <a:solidFill>
                  <a:schemeClr val="bg1"/>
                </a:solidFill>
              </a:rPr>
              <a:t>GOES-16</a:t>
            </a:r>
            <a:endParaRPr lang="en-US" sz="1800" b="1" dirty="0">
              <a:solidFill>
                <a:schemeClr val="bg1"/>
              </a:solidFill>
            </a:endParaRPr>
          </a:p>
        </p:txBody>
      </p:sp>
      <p:sp>
        <p:nvSpPr>
          <p:cNvPr id="8" name="TextBox 7"/>
          <p:cNvSpPr txBox="1"/>
          <p:nvPr/>
        </p:nvSpPr>
        <p:spPr>
          <a:xfrm>
            <a:off x="5997715" y="6373668"/>
            <a:ext cx="1765303" cy="369332"/>
          </a:xfrm>
          <a:prstGeom prst="rect">
            <a:avLst/>
          </a:prstGeom>
          <a:noFill/>
        </p:spPr>
        <p:txBody>
          <a:bodyPr wrap="square" rtlCol="0">
            <a:spAutoFit/>
          </a:bodyPr>
          <a:lstStyle/>
          <a:p>
            <a:pPr algn="ctr"/>
            <a:r>
              <a:rPr lang="en-US" sz="1800" b="1" dirty="0" smtClean="0">
                <a:solidFill>
                  <a:schemeClr val="bg1"/>
                </a:solidFill>
              </a:rPr>
              <a:t>GOES-17</a:t>
            </a:r>
            <a:endParaRPr lang="en-US" sz="1800" b="1" dirty="0">
              <a:solidFill>
                <a:schemeClr val="bg1"/>
              </a:solidFill>
            </a:endParaRPr>
          </a:p>
        </p:txBody>
      </p:sp>
      <p:sp>
        <p:nvSpPr>
          <p:cNvPr id="9" name="TextBox 8"/>
          <p:cNvSpPr txBox="1"/>
          <p:nvPr/>
        </p:nvSpPr>
        <p:spPr>
          <a:xfrm>
            <a:off x="171126" y="3936228"/>
            <a:ext cx="3773786" cy="1938992"/>
          </a:xfrm>
          <a:prstGeom prst="rect">
            <a:avLst/>
          </a:prstGeom>
          <a:noFill/>
        </p:spPr>
        <p:txBody>
          <a:bodyPr wrap="square" rtlCol="0">
            <a:spAutoFit/>
          </a:bodyPr>
          <a:lstStyle/>
          <a:p>
            <a:r>
              <a:rPr lang="en-US" sz="2000" b="1" dirty="0" smtClean="0">
                <a:solidFill>
                  <a:srgbClr val="FFFFFF"/>
                </a:solidFill>
              </a:rPr>
              <a:t>About 1.1% of GOES-16 and 1.8% of GOES-17 cloud phase results will be misclassified as ice, which has significant impacts on the downstream algorithms.</a:t>
            </a:r>
            <a:endParaRPr lang="en-US" sz="2000" b="1" dirty="0">
              <a:solidFill>
                <a:srgbClr val="FFFFFF"/>
              </a:solidFill>
            </a:endParaRPr>
          </a:p>
        </p:txBody>
      </p:sp>
      <p:sp>
        <p:nvSpPr>
          <p:cNvPr id="10" name="TextBox 9"/>
          <p:cNvSpPr txBox="1"/>
          <p:nvPr/>
        </p:nvSpPr>
        <p:spPr>
          <a:xfrm>
            <a:off x="5129172" y="1333526"/>
            <a:ext cx="3674712" cy="1323439"/>
          </a:xfrm>
          <a:prstGeom prst="rect">
            <a:avLst/>
          </a:prstGeom>
          <a:noFill/>
        </p:spPr>
        <p:txBody>
          <a:bodyPr wrap="square" rtlCol="0">
            <a:spAutoFit/>
          </a:bodyPr>
          <a:lstStyle/>
          <a:p>
            <a:r>
              <a:rPr lang="en-US" sz="2000" b="1" dirty="0" smtClean="0">
                <a:solidFill>
                  <a:srgbClr val="FFFFFF"/>
                </a:solidFill>
              </a:rPr>
              <a:t>When CALIOP indicates liquid water, the GOES-16 and GOES-17 cloud phase generally agree. </a:t>
            </a:r>
            <a:endParaRPr lang="en-US" sz="2000" b="1" dirty="0">
              <a:solidFill>
                <a:srgbClr val="FFFFFF"/>
              </a:solidFill>
            </a:endParaRPr>
          </a:p>
        </p:txBody>
      </p:sp>
      <p:sp>
        <p:nvSpPr>
          <p:cNvPr id="11" name="Shape 707"/>
          <p:cNvSpPr/>
          <p:nvPr/>
        </p:nvSpPr>
        <p:spPr>
          <a:xfrm>
            <a:off x="774572" y="630517"/>
            <a:ext cx="486359" cy="322093"/>
          </a:xfrm>
          <a:prstGeom prst="ellipse">
            <a:avLst/>
          </a:prstGeom>
          <a:noFill/>
          <a:ln w="22225"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2" name="Shape 707"/>
          <p:cNvSpPr/>
          <p:nvPr/>
        </p:nvSpPr>
        <p:spPr>
          <a:xfrm>
            <a:off x="4970958" y="3827414"/>
            <a:ext cx="486359" cy="322093"/>
          </a:xfrm>
          <a:prstGeom prst="ellipse">
            <a:avLst/>
          </a:prstGeom>
          <a:noFill/>
          <a:ln w="22225"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3" name="Rectangle 12"/>
          <p:cNvSpPr/>
          <p:nvPr/>
        </p:nvSpPr>
        <p:spPr>
          <a:xfrm>
            <a:off x="774572" y="243197"/>
            <a:ext cx="828611" cy="2522069"/>
          </a:xfrm>
          <a:prstGeom prst="rect">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979251" y="3431087"/>
            <a:ext cx="828611" cy="2522069"/>
          </a:xfrm>
          <a:prstGeom prst="rect">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92983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Shape 1433"/>
          <p:cNvSpPr txBox="1">
            <a:spLocks noGrp="1"/>
          </p:cNvSpPr>
          <p:nvPr>
            <p:ph type="title"/>
          </p:nvPr>
        </p:nvSpPr>
        <p:spPr>
          <a:xfrm>
            <a:off x="1644446" y="235131"/>
            <a:ext cx="5804412" cy="85725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800"/>
              <a:buFont typeface="Calibri"/>
              <a:buNone/>
            </a:pPr>
            <a:r>
              <a:rPr lang="en-US" sz="2800" b="0" i="0" u="none" strike="noStrike" cap="none" dirty="0">
                <a:solidFill>
                  <a:srgbClr val="E36C09"/>
                </a:solidFill>
                <a:latin typeface="Calibri"/>
                <a:ea typeface="Calibri"/>
                <a:cs typeface="Calibri"/>
                <a:sym typeface="Calibri"/>
              </a:rPr>
              <a:t>Ice Phase Detection Inconsistency with Near-Infrared</a:t>
            </a:r>
            <a:endParaRPr dirty="0"/>
          </a:p>
        </p:txBody>
      </p:sp>
      <p:sp>
        <p:nvSpPr>
          <p:cNvPr id="1434" name="Shape 143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225"/>
              <a:buFont typeface="Calibri"/>
              <a:buNone/>
            </a:pPr>
            <a:fld id="{00000000-1234-1234-1234-123412341234}" type="slidenum">
              <a:rPr lang="en-US" sz="900" b="0" i="0" u="none" strike="noStrike" cap="none">
                <a:solidFill>
                  <a:schemeClr val="lt1"/>
                </a:solidFill>
                <a:latin typeface="Calibri"/>
                <a:ea typeface="Calibri"/>
                <a:cs typeface="Calibri"/>
                <a:sym typeface="Calibri"/>
              </a:rPr>
              <a:t>34</a:t>
            </a:fld>
            <a:endParaRPr sz="900" b="0" i="0" u="none" strike="noStrike" cap="none">
              <a:solidFill>
                <a:schemeClr val="lt1"/>
              </a:solidFill>
              <a:latin typeface="Calibri"/>
              <a:ea typeface="Calibri"/>
              <a:cs typeface="Calibri"/>
              <a:sym typeface="Calibri"/>
            </a:endParaRPr>
          </a:p>
        </p:txBody>
      </p:sp>
      <p:pic>
        <p:nvPicPr>
          <p:cNvPr id="1435" name="Shape 1435"/>
          <p:cNvPicPr preferRelativeResize="0">
            <a:picLocks noChangeAspect="1"/>
          </p:cNvPicPr>
          <p:nvPr/>
        </p:nvPicPr>
        <p:blipFill rotWithShape="1">
          <a:blip r:embed="rId3">
            <a:alphaModFix/>
          </a:blip>
          <a:srcRect/>
          <a:stretch/>
        </p:blipFill>
        <p:spPr>
          <a:xfrm>
            <a:off x="928297" y="1348068"/>
            <a:ext cx="7245081" cy="4830057"/>
          </a:xfrm>
          <a:prstGeom prst="rect">
            <a:avLst/>
          </a:prstGeom>
          <a:noFill/>
          <a:ln>
            <a:noFill/>
          </a:ln>
        </p:spPr>
      </p:pic>
      <p:sp>
        <p:nvSpPr>
          <p:cNvPr id="1436" name="Shape 1436"/>
          <p:cNvSpPr/>
          <p:nvPr/>
        </p:nvSpPr>
        <p:spPr>
          <a:xfrm rot="1042735">
            <a:off x="2186286" y="2987380"/>
            <a:ext cx="346587" cy="634181"/>
          </a:xfrm>
          <a:prstGeom prst="ellipse">
            <a:avLst/>
          </a:prstGeom>
          <a:noFill/>
          <a:ln w="25400" cap="flat" cmpd="sng">
            <a:solidFill>
              <a:srgbClr val="FF0000"/>
            </a:solidFill>
            <a:prstDash val="solid"/>
            <a:round/>
            <a:headEnd type="none" w="med" len="med"/>
            <a:tailEnd type="none" w="med" len="med"/>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437" name="Shape 1437"/>
          <p:cNvSpPr/>
          <p:nvPr/>
        </p:nvSpPr>
        <p:spPr>
          <a:xfrm rot="1042735">
            <a:off x="2186285" y="5331491"/>
            <a:ext cx="346587" cy="634181"/>
          </a:xfrm>
          <a:prstGeom prst="ellipse">
            <a:avLst/>
          </a:prstGeom>
          <a:noFill/>
          <a:ln w="25400" cap="flat" cmpd="sng">
            <a:solidFill>
              <a:srgbClr val="FF0000"/>
            </a:solidFill>
            <a:prstDash val="solid"/>
            <a:round/>
            <a:headEnd type="none" w="med" len="med"/>
            <a:tailEnd type="none" w="med" len="med"/>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438" name="Shape 1438"/>
          <p:cNvSpPr/>
          <p:nvPr/>
        </p:nvSpPr>
        <p:spPr>
          <a:xfrm rot="1042735">
            <a:off x="7180781" y="4377308"/>
            <a:ext cx="346587" cy="634181"/>
          </a:xfrm>
          <a:prstGeom prst="ellipse">
            <a:avLst/>
          </a:prstGeom>
          <a:noFill/>
          <a:ln w="25400" cap="flat" cmpd="sng">
            <a:solidFill>
              <a:srgbClr val="FF0000"/>
            </a:solidFill>
            <a:prstDash val="solid"/>
            <a:round/>
            <a:headEnd type="none" w="med" len="med"/>
            <a:tailEnd type="none" w="med" len="med"/>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8" name="TextBox 7"/>
          <p:cNvSpPr txBox="1"/>
          <p:nvPr/>
        </p:nvSpPr>
        <p:spPr>
          <a:xfrm>
            <a:off x="-66347" y="6277624"/>
            <a:ext cx="8852547" cy="523220"/>
          </a:xfrm>
          <a:prstGeom prst="rect">
            <a:avLst/>
          </a:prstGeom>
          <a:noFill/>
        </p:spPr>
        <p:txBody>
          <a:bodyPr wrap="square" rtlCol="0">
            <a:spAutoFit/>
          </a:bodyPr>
          <a:lstStyle/>
          <a:p>
            <a:r>
              <a:rPr lang="en-US" b="1" dirty="0" smtClean="0">
                <a:solidFill>
                  <a:schemeClr val="bg1"/>
                </a:solidFill>
              </a:rPr>
              <a:t>GOES-R CPH sometimes over detects ice relative to independent near-infrared measurements.  Such misclassifications can lead to cloud height/pressure/temperature/optical depth/effective radius errors.</a:t>
            </a:r>
            <a:endParaRPr lang="en-US" b="1" dirty="0">
              <a:solidFill>
                <a:schemeClr val="bg1"/>
              </a:solidFill>
            </a:endParaRPr>
          </a:p>
        </p:txBody>
      </p:sp>
    </p:spTree>
    <p:extLst>
      <p:ext uri="{BB962C8B-B14F-4D97-AF65-F5344CB8AC3E}">
        <p14:creationId xmlns:p14="http://schemas.microsoft.com/office/powerpoint/2010/main" val="7993069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ABI CPH Vs. 1.6 </a:t>
            </a:r>
            <a:r>
              <a:rPr lang="en-US" dirty="0" err="1" smtClean="0">
                <a:solidFill>
                  <a:schemeClr val="accent6"/>
                </a:solidFill>
              </a:rPr>
              <a:t>μm</a:t>
            </a:r>
            <a:r>
              <a:rPr lang="en-US" dirty="0" smtClean="0">
                <a:solidFill>
                  <a:schemeClr val="accent6"/>
                </a:solidFill>
              </a:rPr>
              <a:t> Reflectance</a:t>
            </a:r>
            <a:endParaRPr lang="en-US" dirty="0">
              <a:solidFill>
                <a:schemeClr val="accent6"/>
              </a:solidFill>
            </a:endParaRPr>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t>35</a:t>
            </a:fld>
            <a:endParaRPr lang="en-US" sz="1200" b="0" i="0" u="none" strike="noStrike" cap="none">
              <a:solidFill>
                <a:schemeClr val="lt1"/>
              </a:solidFill>
              <a:latin typeface="Calibri"/>
              <a:ea typeface="Calibri"/>
              <a:cs typeface="Calibri"/>
              <a:sym typeface="Calibri"/>
            </a:endParaRPr>
          </a:p>
        </p:txBody>
      </p:sp>
      <p:sp>
        <p:nvSpPr>
          <p:cNvPr id="5" name="TextBox 4"/>
          <p:cNvSpPr txBox="1"/>
          <p:nvPr/>
        </p:nvSpPr>
        <p:spPr>
          <a:xfrm>
            <a:off x="1267327" y="896323"/>
            <a:ext cx="7063604" cy="646331"/>
          </a:xfrm>
          <a:prstGeom prst="rect">
            <a:avLst/>
          </a:prstGeom>
          <a:noFill/>
        </p:spPr>
        <p:txBody>
          <a:bodyPr wrap="square" rtlCol="0">
            <a:spAutoFit/>
          </a:bodyPr>
          <a:lstStyle/>
          <a:p>
            <a:pPr algn="ctr"/>
            <a:r>
              <a:rPr lang="en-US" sz="1800" b="1" dirty="0" smtClean="0">
                <a:solidFill>
                  <a:srgbClr val="FFFFFF"/>
                </a:solidFill>
              </a:rPr>
              <a:t>October 21, 2018 – Developing convection over Arizona/Northern Mexico (19:02:18 UTC)</a:t>
            </a:r>
            <a:endParaRPr lang="en-US" sz="1800" b="1" dirty="0">
              <a:solidFill>
                <a:srgbClr val="FFFFFF"/>
              </a:solidFill>
            </a:endParaRPr>
          </a:p>
        </p:txBody>
      </p:sp>
      <p:sp>
        <p:nvSpPr>
          <p:cNvPr id="18" name="TextBox 17"/>
          <p:cNvSpPr txBox="1"/>
          <p:nvPr/>
        </p:nvSpPr>
        <p:spPr>
          <a:xfrm>
            <a:off x="5185077" y="1500339"/>
            <a:ext cx="3897752" cy="5016758"/>
          </a:xfrm>
          <a:prstGeom prst="rect">
            <a:avLst/>
          </a:prstGeom>
          <a:noFill/>
        </p:spPr>
        <p:txBody>
          <a:bodyPr wrap="square" rtlCol="0">
            <a:spAutoFit/>
          </a:bodyPr>
          <a:lstStyle/>
          <a:p>
            <a:pPr marL="342900" indent="-342900">
              <a:buFont typeface="Arial"/>
              <a:buChar char="•"/>
            </a:pPr>
            <a:r>
              <a:rPr lang="en-US" sz="2000" dirty="0" smtClean="0">
                <a:solidFill>
                  <a:srgbClr val="FFFFFF"/>
                </a:solidFill>
              </a:rPr>
              <a:t>Sub-pixel variability, associated with developing cumulus clouds, can cause non-glaciated clouds to be incorrectly classified as ice.</a:t>
            </a:r>
          </a:p>
          <a:p>
            <a:pPr marL="342900" indent="-342900">
              <a:buFont typeface="Arial"/>
              <a:buChar char="•"/>
            </a:pPr>
            <a:endParaRPr lang="en-US" sz="2000" dirty="0" smtClean="0">
              <a:solidFill>
                <a:srgbClr val="FFFFFF"/>
              </a:solidFill>
            </a:endParaRPr>
          </a:p>
          <a:p>
            <a:pPr marL="342900" indent="-342900">
              <a:buFont typeface="Arial"/>
              <a:buChar char="•"/>
            </a:pPr>
            <a:r>
              <a:rPr lang="en-US" sz="2000" dirty="0" smtClean="0">
                <a:solidFill>
                  <a:srgbClr val="FFFFFF"/>
                </a:solidFill>
              </a:rPr>
              <a:t>The incorrect classification can be inferred through comparisons with near infrared reflectance</a:t>
            </a:r>
          </a:p>
          <a:p>
            <a:pPr marL="342900" indent="-342900">
              <a:buFont typeface="Arial"/>
              <a:buChar char="•"/>
            </a:pPr>
            <a:endParaRPr lang="en-US" sz="2000" dirty="0">
              <a:solidFill>
                <a:srgbClr val="FFFFFF"/>
              </a:solidFill>
            </a:endParaRPr>
          </a:p>
          <a:p>
            <a:pPr marL="342900" indent="-342900">
              <a:buFont typeface="Arial"/>
              <a:buChar char="•"/>
            </a:pPr>
            <a:r>
              <a:rPr lang="en-US" sz="2000" dirty="0" smtClean="0">
                <a:solidFill>
                  <a:srgbClr val="FFFFFF"/>
                </a:solidFill>
              </a:rPr>
              <a:t>This issue impacts the downstream products and will negatively impact applications that rely on cloud phase product (e.g. </a:t>
            </a:r>
            <a:r>
              <a:rPr lang="en-US" sz="2000" dirty="0" err="1" smtClean="0">
                <a:solidFill>
                  <a:srgbClr val="FFFFFF"/>
                </a:solidFill>
              </a:rPr>
              <a:t>ProbSevere</a:t>
            </a:r>
            <a:r>
              <a:rPr lang="en-US" sz="2000" dirty="0" smtClean="0">
                <a:solidFill>
                  <a:srgbClr val="FFFFFF"/>
                </a:solidFill>
              </a:rPr>
              <a:t>) </a:t>
            </a:r>
            <a:endParaRPr lang="en-US" sz="2000" dirty="0">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73" y="1669031"/>
            <a:ext cx="5048904" cy="4515852"/>
          </a:xfrm>
          <a:prstGeom prst="rect">
            <a:avLst/>
          </a:prstGeom>
        </p:spPr>
      </p:pic>
      <p:sp>
        <p:nvSpPr>
          <p:cNvPr id="6" name="Rectangle 5"/>
          <p:cNvSpPr/>
          <p:nvPr/>
        </p:nvSpPr>
        <p:spPr>
          <a:xfrm>
            <a:off x="887332" y="2702901"/>
            <a:ext cx="1766524" cy="102579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418553" y="4943038"/>
            <a:ext cx="1766524" cy="102579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87332" y="4945322"/>
            <a:ext cx="1766524" cy="102579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418553" y="2702901"/>
            <a:ext cx="1766524" cy="102579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77256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79646"/>
                </a:solidFill>
              </a:rPr>
              <a:t>ABI CPH Vs. 1.6 </a:t>
            </a:r>
            <a:r>
              <a:rPr lang="en-US" dirty="0" err="1" smtClean="0">
                <a:solidFill>
                  <a:srgbClr val="F79646"/>
                </a:solidFill>
              </a:rPr>
              <a:t>μm</a:t>
            </a:r>
            <a:r>
              <a:rPr lang="en-US" dirty="0" smtClean="0">
                <a:solidFill>
                  <a:srgbClr val="F79646"/>
                </a:solidFill>
              </a:rPr>
              <a:t> Reflectance</a:t>
            </a:r>
            <a:endParaRPr lang="en-US" dirty="0">
              <a:solidFill>
                <a:srgbClr val="F79646"/>
              </a:solidFill>
            </a:endParaRPr>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t>36</a:t>
            </a:fld>
            <a:endParaRPr lang="en-US" sz="1200" b="0" i="0" u="none" strike="noStrike" cap="none">
              <a:solidFill>
                <a:schemeClr val="lt1"/>
              </a:solidFill>
              <a:latin typeface="Calibri"/>
              <a:ea typeface="Calibri"/>
              <a:cs typeface="Calibri"/>
              <a:sym typeface="Calibri"/>
            </a:endParaRPr>
          </a:p>
        </p:txBody>
      </p:sp>
      <p:sp>
        <p:nvSpPr>
          <p:cNvPr id="5" name="TextBox 4"/>
          <p:cNvSpPr txBox="1"/>
          <p:nvPr/>
        </p:nvSpPr>
        <p:spPr>
          <a:xfrm>
            <a:off x="1331495" y="917466"/>
            <a:ext cx="6866021" cy="646331"/>
          </a:xfrm>
          <a:prstGeom prst="rect">
            <a:avLst/>
          </a:prstGeom>
          <a:noFill/>
        </p:spPr>
        <p:txBody>
          <a:bodyPr wrap="square" rtlCol="0">
            <a:spAutoFit/>
          </a:bodyPr>
          <a:lstStyle/>
          <a:p>
            <a:pPr algn="ctr"/>
            <a:r>
              <a:rPr lang="en-US" sz="1800" b="1" dirty="0" smtClean="0">
                <a:solidFill>
                  <a:srgbClr val="FFFFFF"/>
                </a:solidFill>
              </a:rPr>
              <a:t>October 21, 2018 – Developing convection over Arizona/Northern Mexico</a:t>
            </a:r>
            <a:endParaRPr lang="en-US" sz="1800" b="1" dirty="0">
              <a:solidFill>
                <a:srgbClr val="FFFFFF"/>
              </a:solidFill>
            </a:endParaRPr>
          </a:p>
        </p:txBody>
      </p:sp>
      <p:pic>
        <p:nvPicPr>
          <p:cNvPr id="4" name="21oct2018_1902-1942utc_goes17_gs_cphase_convcase_2panel_slow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800116"/>
            <a:ext cx="9144000" cy="4089400"/>
          </a:xfrm>
          <a:prstGeom prst="rect">
            <a:avLst/>
          </a:prstGeom>
        </p:spPr>
      </p:pic>
    </p:spTree>
    <p:extLst>
      <p:ext uri="{BB962C8B-B14F-4D97-AF65-F5344CB8AC3E}">
        <p14:creationId xmlns:p14="http://schemas.microsoft.com/office/powerpoint/2010/main" val="2922145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79646"/>
                </a:solidFill>
              </a:rPr>
              <a:t>ABI CPH Vs. 1.6 </a:t>
            </a:r>
            <a:r>
              <a:rPr lang="en-US" dirty="0" err="1" smtClean="0">
                <a:solidFill>
                  <a:srgbClr val="F79646"/>
                </a:solidFill>
              </a:rPr>
              <a:t>μm</a:t>
            </a:r>
            <a:r>
              <a:rPr lang="en-US" dirty="0" smtClean="0">
                <a:solidFill>
                  <a:srgbClr val="F79646"/>
                </a:solidFill>
              </a:rPr>
              <a:t> Reflectance</a:t>
            </a:r>
            <a:endParaRPr lang="en-US" dirty="0">
              <a:solidFill>
                <a:srgbClr val="F79646"/>
              </a:solidFill>
            </a:endParaRPr>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t>37</a:t>
            </a:fld>
            <a:endParaRPr lang="en-US" sz="1200" b="0" i="0" u="none" strike="noStrike" cap="none">
              <a:solidFill>
                <a:schemeClr val="lt1"/>
              </a:solidFill>
              <a:latin typeface="Calibri"/>
              <a:ea typeface="Calibri"/>
              <a:cs typeface="Calibri"/>
              <a:sym typeface="Calibri"/>
            </a:endParaRPr>
          </a:p>
        </p:txBody>
      </p:sp>
      <p:sp>
        <p:nvSpPr>
          <p:cNvPr id="5" name="TextBox 4"/>
          <p:cNvSpPr txBox="1"/>
          <p:nvPr/>
        </p:nvSpPr>
        <p:spPr>
          <a:xfrm>
            <a:off x="1267327" y="896323"/>
            <a:ext cx="7063604" cy="646331"/>
          </a:xfrm>
          <a:prstGeom prst="rect">
            <a:avLst/>
          </a:prstGeom>
          <a:noFill/>
        </p:spPr>
        <p:txBody>
          <a:bodyPr wrap="square" rtlCol="0">
            <a:spAutoFit/>
          </a:bodyPr>
          <a:lstStyle/>
          <a:p>
            <a:pPr algn="ctr"/>
            <a:r>
              <a:rPr lang="en-US" sz="1800" b="1" dirty="0" smtClean="0">
                <a:solidFill>
                  <a:srgbClr val="FFFFFF"/>
                </a:solidFill>
              </a:rPr>
              <a:t>October 16, 2018 – Stratocumulus clouds over Eastern Pacific Ocean off west coast of South America (19:45:37 UTC)</a:t>
            </a:r>
            <a:endParaRPr lang="en-US" sz="1800" b="1" dirty="0">
              <a:solidFill>
                <a:srgbClr val="FFFFFF"/>
              </a:solidFill>
            </a:endParaRPr>
          </a:p>
        </p:txBody>
      </p:sp>
      <p:sp>
        <p:nvSpPr>
          <p:cNvPr id="18" name="TextBox 17"/>
          <p:cNvSpPr txBox="1"/>
          <p:nvPr/>
        </p:nvSpPr>
        <p:spPr>
          <a:xfrm>
            <a:off x="5246248" y="1551077"/>
            <a:ext cx="3897752" cy="5016758"/>
          </a:xfrm>
          <a:prstGeom prst="rect">
            <a:avLst/>
          </a:prstGeom>
          <a:noFill/>
        </p:spPr>
        <p:txBody>
          <a:bodyPr wrap="square" rtlCol="0">
            <a:spAutoFit/>
          </a:bodyPr>
          <a:lstStyle/>
          <a:p>
            <a:pPr marL="342900" indent="-342900">
              <a:buFont typeface="Arial"/>
              <a:buChar char="•"/>
            </a:pPr>
            <a:r>
              <a:rPr lang="en-US" sz="2000" dirty="0" smtClean="0">
                <a:solidFill>
                  <a:srgbClr val="FFFFFF"/>
                </a:solidFill>
              </a:rPr>
              <a:t>Breaks/edges</a:t>
            </a:r>
            <a:r>
              <a:rPr lang="en-US" sz="2000" dirty="0">
                <a:solidFill>
                  <a:srgbClr val="FFFFFF"/>
                </a:solidFill>
              </a:rPr>
              <a:t> </a:t>
            </a:r>
            <a:r>
              <a:rPr lang="en-US" sz="2000" dirty="0" smtClean="0">
                <a:solidFill>
                  <a:srgbClr val="FFFFFF"/>
                </a:solidFill>
              </a:rPr>
              <a:t>of stratocumulus clouds can cause non-glaciated clouds to be incorrectly classified as ice.</a:t>
            </a:r>
          </a:p>
          <a:p>
            <a:pPr marL="342900" indent="-342900">
              <a:buFont typeface="Arial"/>
              <a:buChar char="•"/>
            </a:pPr>
            <a:endParaRPr lang="en-US" sz="2000" dirty="0" smtClean="0">
              <a:solidFill>
                <a:srgbClr val="FFFFFF"/>
              </a:solidFill>
            </a:endParaRPr>
          </a:p>
          <a:p>
            <a:pPr marL="342900" indent="-342900">
              <a:buFont typeface="Arial"/>
              <a:buChar char="•"/>
            </a:pPr>
            <a:r>
              <a:rPr lang="en-US" sz="2000" dirty="0" smtClean="0">
                <a:solidFill>
                  <a:srgbClr val="FFFFFF"/>
                </a:solidFill>
              </a:rPr>
              <a:t>The incorrect classification can be inferred through comparisons with near infrared reflectance</a:t>
            </a:r>
          </a:p>
          <a:p>
            <a:pPr marL="342900" indent="-342900">
              <a:buFont typeface="Arial"/>
              <a:buChar char="•"/>
            </a:pPr>
            <a:endParaRPr lang="en-US" sz="2000" dirty="0">
              <a:solidFill>
                <a:srgbClr val="FFFFFF"/>
              </a:solidFill>
            </a:endParaRPr>
          </a:p>
          <a:p>
            <a:pPr marL="342900" indent="-342900">
              <a:buFont typeface="Arial"/>
              <a:buChar char="•"/>
            </a:pPr>
            <a:r>
              <a:rPr lang="en-US" sz="2000" dirty="0" smtClean="0">
                <a:solidFill>
                  <a:srgbClr val="FFFFFF"/>
                </a:solidFill>
              </a:rPr>
              <a:t>This issue impacts the downstream products and will negatively impact applications that rely on cloud phase product (e.g. fog/low stratus)</a:t>
            </a:r>
            <a:endParaRPr lang="en-US" sz="2000" dirty="0">
              <a:solidFill>
                <a:srgbClr val="FFFFFF"/>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2146"/>
            <a:ext cx="5248308" cy="4694204"/>
          </a:xfrm>
          <a:prstGeom prst="rect">
            <a:avLst/>
          </a:prstGeom>
        </p:spPr>
      </p:pic>
    </p:spTree>
    <p:extLst>
      <p:ext uri="{BB962C8B-B14F-4D97-AF65-F5344CB8AC3E}">
        <p14:creationId xmlns:p14="http://schemas.microsoft.com/office/powerpoint/2010/main" val="32149352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79646"/>
                </a:solidFill>
              </a:rPr>
              <a:t>ABI CPH Vs. 1.6 </a:t>
            </a:r>
            <a:r>
              <a:rPr lang="en-US" dirty="0" err="1" smtClean="0">
                <a:solidFill>
                  <a:srgbClr val="F79646"/>
                </a:solidFill>
              </a:rPr>
              <a:t>μm</a:t>
            </a:r>
            <a:r>
              <a:rPr lang="en-US" dirty="0" smtClean="0">
                <a:solidFill>
                  <a:srgbClr val="F79646"/>
                </a:solidFill>
              </a:rPr>
              <a:t> Reflectance</a:t>
            </a:r>
            <a:endParaRPr lang="en-US" dirty="0">
              <a:solidFill>
                <a:srgbClr val="F79646"/>
              </a:solidFill>
            </a:endParaRPr>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t>38</a:t>
            </a:fld>
            <a:endParaRPr lang="en-US" sz="1200" b="0" i="0" u="none" strike="noStrike" cap="none">
              <a:solidFill>
                <a:schemeClr val="lt1"/>
              </a:solidFill>
              <a:latin typeface="Calibri"/>
              <a:ea typeface="Calibri"/>
              <a:cs typeface="Calibri"/>
              <a:sym typeface="Calibri"/>
            </a:endParaRPr>
          </a:p>
        </p:txBody>
      </p:sp>
      <p:sp>
        <p:nvSpPr>
          <p:cNvPr id="5" name="TextBox 4"/>
          <p:cNvSpPr txBox="1"/>
          <p:nvPr/>
        </p:nvSpPr>
        <p:spPr>
          <a:xfrm>
            <a:off x="1411706" y="984210"/>
            <a:ext cx="6914148" cy="646331"/>
          </a:xfrm>
          <a:prstGeom prst="rect">
            <a:avLst/>
          </a:prstGeom>
          <a:noFill/>
        </p:spPr>
        <p:txBody>
          <a:bodyPr wrap="square" rtlCol="0">
            <a:spAutoFit/>
          </a:bodyPr>
          <a:lstStyle/>
          <a:p>
            <a:pPr algn="ctr"/>
            <a:r>
              <a:rPr lang="en-US" sz="1800" b="1" dirty="0" smtClean="0">
                <a:solidFill>
                  <a:srgbClr val="FFFFFF"/>
                </a:solidFill>
              </a:rPr>
              <a:t>October 16, 2018 – Stratocumulus clouds over Eastern Pacific Ocean off west coast of South America</a:t>
            </a:r>
            <a:endParaRPr lang="en-US" sz="1800" b="1" dirty="0">
              <a:solidFill>
                <a:srgbClr val="FFFFFF"/>
              </a:solidFill>
            </a:endParaRPr>
          </a:p>
        </p:txBody>
      </p:sp>
      <p:pic>
        <p:nvPicPr>
          <p:cNvPr id="4" name="16oct2018_1400-2100utc_goes17_gs_cphase_stratocumuluscase_2panel_midspe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681956"/>
            <a:ext cx="9144000" cy="4089400"/>
          </a:xfrm>
          <a:prstGeom prst="rect">
            <a:avLst/>
          </a:prstGeom>
        </p:spPr>
      </p:pic>
    </p:spTree>
    <p:extLst>
      <p:ext uri="{BB962C8B-B14F-4D97-AF65-F5344CB8AC3E}">
        <p14:creationId xmlns:p14="http://schemas.microsoft.com/office/powerpoint/2010/main" val="3405119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7_PROVISIONAL_VAL_GS_sup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52" y="2028826"/>
            <a:ext cx="7278199" cy="4692650"/>
          </a:xfrm>
          <a:prstGeom prst="rect">
            <a:avLst/>
          </a:prstGeom>
        </p:spPr>
      </p:pic>
      <p:sp>
        <p:nvSpPr>
          <p:cNvPr id="5" name="Title 4"/>
          <p:cNvSpPr>
            <a:spLocks noGrp="1"/>
          </p:cNvSpPr>
          <p:nvPr>
            <p:ph type="title"/>
          </p:nvPr>
        </p:nvSpPr>
        <p:spPr>
          <a:xfrm>
            <a:off x="457198" y="667162"/>
            <a:ext cx="8229600" cy="1143001"/>
          </a:xfrm>
        </p:spPr>
        <p:txBody>
          <a:bodyPr/>
          <a:lstStyle/>
          <a:p>
            <a:r>
              <a:rPr lang="en-US" dirty="0" smtClean="0"/>
              <a:t>Assessment for Aircraft Icing Applications</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t>39</a:t>
            </a:fld>
            <a:endParaRPr lang="en-US" sz="1200" b="0" i="0" u="none" strike="noStrike" cap="none">
              <a:solidFill>
                <a:schemeClr val="lt1"/>
              </a:solidFill>
              <a:latin typeface="Calibri"/>
              <a:ea typeface="Calibri"/>
              <a:cs typeface="Calibri"/>
              <a:sym typeface="Calibri"/>
            </a:endParaRPr>
          </a:p>
        </p:txBody>
      </p:sp>
      <p:sp>
        <p:nvSpPr>
          <p:cNvPr id="7" name="Shape 704"/>
          <p:cNvSpPr/>
          <p:nvPr/>
        </p:nvSpPr>
        <p:spPr>
          <a:xfrm>
            <a:off x="4577923" y="4832822"/>
            <a:ext cx="1458275" cy="356421"/>
          </a:xfrm>
          <a:prstGeom prst="ellipse">
            <a:avLst/>
          </a:prstGeom>
          <a:noFill/>
          <a:ln w="22225"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8" name="Shape 704"/>
          <p:cNvSpPr/>
          <p:nvPr/>
        </p:nvSpPr>
        <p:spPr>
          <a:xfrm>
            <a:off x="4577923" y="5702185"/>
            <a:ext cx="1458275" cy="356421"/>
          </a:xfrm>
          <a:prstGeom prst="ellipse">
            <a:avLst/>
          </a:prstGeom>
          <a:noFill/>
          <a:ln w="22225" cap="flat" cmpd="sng">
            <a:solidFill>
              <a:schemeClr val="dk1"/>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9" name="TextBox 8"/>
          <p:cNvSpPr txBox="1"/>
          <p:nvPr/>
        </p:nvSpPr>
        <p:spPr>
          <a:xfrm>
            <a:off x="6719974" y="2070370"/>
            <a:ext cx="2424025" cy="4093428"/>
          </a:xfrm>
          <a:prstGeom prst="rect">
            <a:avLst/>
          </a:prstGeom>
          <a:solidFill>
            <a:schemeClr val="accent1">
              <a:lumMod val="20000"/>
              <a:lumOff val="80000"/>
            </a:schemeClr>
          </a:solidFill>
          <a:ln w="31750">
            <a:solidFill>
              <a:schemeClr val="tx1"/>
            </a:solidFill>
          </a:ln>
        </p:spPr>
        <p:txBody>
          <a:bodyPr wrap="square" rtlCol="0">
            <a:spAutoFit/>
          </a:bodyPr>
          <a:lstStyle/>
          <a:p>
            <a:r>
              <a:rPr lang="en-US" sz="2000" b="1" dirty="0" smtClean="0">
                <a:solidFill>
                  <a:schemeClr val="tx1"/>
                </a:solidFill>
              </a:rPr>
              <a:t>~60% (~70% for GOES-16) of optically thick </a:t>
            </a:r>
            <a:r>
              <a:rPr lang="en-US" sz="2000" b="1" dirty="0" err="1" smtClean="0">
                <a:solidFill>
                  <a:schemeClr val="tx1"/>
                </a:solidFill>
              </a:rPr>
              <a:t>supercooled</a:t>
            </a:r>
            <a:r>
              <a:rPr lang="en-US" sz="2000" b="1" dirty="0" smtClean="0">
                <a:solidFill>
                  <a:schemeClr val="tx1"/>
                </a:solidFill>
              </a:rPr>
              <a:t> liquid water clouds are correctly classified</a:t>
            </a:r>
          </a:p>
          <a:p>
            <a:endParaRPr lang="en-US" sz="2000" b="1" dirty="0" smtClean="0">
              <a:solidFill>
                <a:schemeClr val="tx1"/>
              </a:solidFill>
            </a:endParaRPr>
          </a:p>
          <a:p>
            <a:r>
              <a:rPr lang="en-US" sz="2000" b="1" dirty="0" smtClean="0">
                <a:solidFill>
                  <a:schemeClr val="tx1"/>
                </a:solidFill>
              </a:rPr>
              <a:t>Only about 5% of clouds that may have </a:t>
            </a:r>
            <a:r>
              <a:rPr lang="en-US" sz="2000" b="1" dirty="0" err="1" smtClean="0">
                <a:solidFill>
                  <a:schemeClr val="tx1"/>
                </a:solidFill>
              </a:rPr>
              <a:t>supercooled</a:t>
            </a:r>
            <a:r>
              <a:rPr lang="en-US" sz="2000" b="1" dirty="0" smtClean="0">
                <a:solidFill>
                  <a:schemeClr val="tx1"/>
                </a:solidFill>
              </a:rPr>
              <a:t> liquid are missed</a:t>
            </a:r>
            <a:endParaRPr lang="en-US" sz="2000" b="1" dirty="0">
              <a:solidFill>
                <a:schemeClr val="tx1"/>
              </a:solidFill>
            </a:endParaRPr>
          </a:p>
        </p:txBody>
      </p:sp>
    </p:spTree>
    <p:extLst>
      <p:ext uri="{BB962C8B-B14F-4D97-AF65-F5344CB8AC3E}">
        <p14:creationId xmlns:p14="http://schemas.microsoft.com/office/powerpoint/2010/main" val="38649520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200" b="0" i="0" u="none" strike="noStrike" cap="none">
                <a:solidFill>
                  <a:schemeClr val="lt1"/>
                </a:solidFill>
                <a:latin typeface="Calibri"/>
                <a:ea typeface="Calibri"/>
                <a:cs typeface="Calibri"/>
                <a:sym typeface="Calibri"/>
              </a:rPr>
              <a:t>Requirements for FULL Validation</a:t>
            </a:r>
          </a:p>
        </p:txBody>
      </p:sp>
      <p:sp>
        <p:nvSpPr>
          <p:cNvPr id="355" name="Shape 355"/>
          <p:cNvSpPr txBox="1">
            <a:spLocks noGrp="1"/>
          </p:cNvSpPr>
          <p:nvPr>
            <p:ph type="body" idx="1"/>
          </p:nvPr>
        </p:nvSpPr>
        <p:spPr>
          <a:xfrm>
            <a:off x="457200" y="1893886"/>
            <a:ext cx="8229600" cy="4526100"/>
          </a:xfrm>
          <a:prstGeom prst="rect">
            <a:avLst/>
          </a:prstGeom>
          <a:noFill/>
          <a:ln w="9525" cap="flat" cmpd="sng">
            <a:solidFill>
              <a:srgbClr val="FFFF00"/>
            </a:solidFill>
            <a:prstDash val="solid"/>
            <a:round/>
            <a:headEnd type="none" w="med" len="med"/>
            <a:tailEnd type="none" w="med" len="med"/>
          </a:ln>
        </p:spPr>
        <p:txBody>
          <a:bodyPr lIns="91425" tIns="91425" rIns="91425" bIns="91425" anchor="t" anchorCtr="0">
            <a:noAutofit/>
          </a:bodyPr>
          <a:lstStyle/>
          <a:p>
            <a:pPr marL="457200" marR="0" lvl="0" indent="-228600" algn="l" rtl="0">
              <a:lnSpc>
                <a:spcPct val="100000"/>
              </a:lnSpc>
              <a:spcBef>
                <a:spcPts val="0"/>
              </a:spcBef>
              <a:spcAft>
                <a:spcPts val="0"/>
              </a:spcAft>
              <a:buClr>
                <a:srgbClr val="FFFF00"/>
              </a:buClr>
              <a:buSzPct val="100000"/>
              <a:buFont typeface="Arial"/>
              <a:buChar char="•"/>
            </a:pPr>
            <a:r>
              <a:rPr lang="en-US" sz="3200" b="1" i="0" u="none" strike="noStrike" cap="none">
                <a:solidFill>
                  <a:srgbClr val="FFFF00"/>
                </a:solidFill>
                <a:latin typeface="Calibri"/>
                <a:ea typeface="Calibri"/>
                <a:cs typeface="Calibri"/>
                <a:sym typeface="Calibri"/>
              </a:rPr>
              <a:t>CPH</a:t>
            </a:r>
            <a:r>
              <a:rPr lang="en-US" sz="3200" b="1" i="0" u="none" strike="noStrike" cap="none">
                <a:solidFill>
                  <a:schemeClr val="lt1"/>
                </a:solidFill>
                <a:latin typeface="Calibri"/>
                <a:ea typeface="Calibri"/>
                <a:cs typeface="Calibri"/>
                <a:sym typeface="Calibri"/>
              </a:rPr>
              <a:t>: </a:t>
            </a:r>
            <a:r>
              <a:rPr lang="en-US" sz="3200" b="0" i="0" u="none" strike="noStrike" cap="none">
                <a:solidFill>
                  <a:schemeClr val="lt1"/>
                </a:solidFill>
                <a:latin typeface="Calibri"/>
                <a:ea typeface="Calibri"/>
                <a:cs typeface="Calibri"/>
                <a:sym typeface="Calibri"/>
              </a:rPr>
              <a:t>80% accuracy for clouds with an optical depth &gt; 1.0. (Same requirement for all ABI sectors)</a:t>
            </a:r>
          </a:p>
        </p:txBody>
      </p:sp>
      <p:sp>
        <p:nvSpPr>
          <p:cNvPr id="356" name="Shape 356"/>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4</a:t>
            </a:fld>
            <a:endParaRPr lang="en-US" sz="1400"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Shape 798"/>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3600" b="0" i="0" u="none" strike="noStrike" cap="none" dirty="0" smtClean="0">
                <a:solidFill>
                  <a:schemeClr val="accent6"/>
                </a:solidFill>
                <a:latin typeface="Calibri"/>
                <a:ea typeface="Calibri"/>
                <a:cs typeface="Calibri"/>
                <a:sym typeface="Calibri"/>
              </a:rPr>
              <a:t>Summary:</a:t>
            </a:r>
            <a:br>
              <a:rPr lang="en-US" sz="3600" b="0" i="0" u="none" strike="noStrike" cap="none" dirty="0" smtClean="0">
                <a:solidFill>
                  <a:schemeClr val="accent6"/>
                </a:solidFill>
                <a:latin typeface="Calibri"/>
                <a:ea typeface="Calibri"/>
                <a:cs typeface="Calibri"/>
                <a:sym typeface="Calibri"/>
              </a:rPr>
            </a:br>
            <a:r>
              <a:rPr lang="en-US" sz="3600" b="0" i="0" u="none" strike="noStrike" cap="none" dirty="0" smtClean="0">
                <a:solidFill>
                  <a:schemeClr val="accent6"/>
                </a:solidFill>
                <a:latin typeface="Calibri"/>
                <a:ea typeface="Calibri"/>
                <a:cs typeface="Calibri"/>
                <a:sym typeface="Calibri"/>
              </a:rPr>
              <a:t>Dependencies and Applications</a:t>
            </a:r>
            <a:endParaRPr lang="en-US" sz="3600" b="0" i="0" u="none" strike="noStrike" cap="none" dirty="0">
              <a:solidFill>
                <a:schemeClr val="accent6"/>
              </a:solidFill>
              <a:latin typeface="Calibri"/>
              <a:ea typeface="Calibri"/>
              <a:cs typeface="Calibri"/>
              <a:sym typeface="Calibri"/>
            </a:endParaRPr>
          </a:p>
        </p:txBody>
      </p:sp>
      <p:sp>
        <p:nvSpPr>
          <p:cNvPr id="799" name="Shape 799"/>
          <p:cNvSpPr txBox="1">
            <a:spLocks noGrp="1"/>
          </p:cNvSpPr>
          <p:nvPr>
            <p:ph type="body" idx="1"/>
          </p:nvPr>
        </p:nvSpPr>
        <p:spPr>
          <a:xfrm>
            <a:off x="531392" y="1318364"/>
            <a:ext cx="8033931" cy="5284051"/>
          </a:xfrm>
          <a:prstGeom prst="rect">
            <a:avLst/>
          </a:prstGeom>
          <a:noFill/>
          <a:ln>
            <a:noFill/>
          </a:ln>
        </p:spPr>
        <p:txBody>
          <a:bodyPr lIns="91425" tIns="91425" rIns="91425" bIns="91425" anchor="t" anchorCtr="0">
            <a:noAutofit/>
          </a:bodyPr>
          <a:lstStyle/>
          <a:p>
            <a:pPr marL="457200" indent="-228600">
              <a:spcBef>
                <a:spcPts val="0"/>
              </a:spcBef>
            </a:pPr>
            <a:r>
              <a:rPr lang="en-US" sz="2000" dirty="0" smtClean="0">
                <a:latin typeface="+mn-lt"/>
              </a:rPr>
              <a:t>Cloud phase misclassifications, near cloud edges and in heterogeneous cumulus cloud fields, were identified in the GOES-16 version of the baseline cloud phase products. These same issues are also present in the GOES-17 version.</a:t>
            </a:r>
            <a:endParaRPr lang="en-US" sz="2000" dirty="0">
              <a:latin typeface="+mn-lt"/>
            </a:endParaRPr>
          </a:p>
          <a:p>
            <a:pPr marL="457200" indent="-228600">
              <a:spcBef>
                <a:spcPts val="0"/>
              </a:spcBef>
            </a:pPr>
            <a:endParaRPr lang="en-US" sz="2000" dirty="0" smtClean="0">
              <a:latin typeface="+mn-lt"/>
            </a:endParaRPr>
          </a:p>
          <a:p>
            <a:pPr marL="457200" indent="-228600">
              <a:spcBef>
                <a:spcPts val="0"/>
              </a:spcBef>
            </a:pPr>
            <a:r>
              <a:rPr lang="en-US" sz="2000" dirty="0" smtClean="0">
                <a:latin typeface="+mn-lt"/>
              </a:rPr>
              <a:t>Algorithms enhancements, including the utilization of additional spectral bands (0.64, 1.37, 1.6, and 3.9 </a:t>
            </a:r>
            <a:r>
              <a:rPr lang="en-US" sz="2000" dirty="0" err="1" smtClean="0">
                <a:latin typeface="+mn-lt"/>
              </a:rPr>
              <a:t>μm</a:t>
            </a:r>
            <a:r>
              <a:rPr lang="en-US" sz="2000" dirty="0" smtClean="0">
                <a:latin typeface="+mn-lt"/>
              </a:rPr>
              <a:t>), are being developed to address these issues.</a:t>
            </a:r>
          </a:p>
          <a:p>
            <a:pPr marL="457200" indent="-228600">
              <a:spcBef>
                <a:spcPts val="0"/>
              </a:spcBef>
            </a:pPr>
            <a:endParaRPr lang="en-US" sz="2000" dirty="0">
              <a:latin typeface="+mn-lt"/>
            </a:endParaRPr>
          </a:p>
          <a:p>
            <a:pPr marL="457200" indent="-228600">
              <a:spcBef>
                <a:spcPts val="0"/>
              </a:spcBef>
            </a:pPr>
            <a:r>
              <a:rPr lang="en-US" sz="2000" dirty="0">
                <a:latin typeface="+mn-lt"/>
              </a:rPr>
              <a:t>I</a:t>
            </a:r>
            <a:r>
              <a:rPr lang="en-US" sz="2000" dirty="0" smtClean="0">
                <a:latin typeface="+mn-lt"/>
              </a:rPr>
              <a:t>n </a:t>
            </a:r>
            <a:r>
              <a:rPr lang="en-US" sz="2000" dirty="0">
                <a:latin typeface="+mn-lt"/>
              </a:rPr>
              <a:t>the presence of </a:t>
            </a:r>
            <a:r>
              <a:rPr lang="en-US" sz="2000" dirty="0" err="1">
                <a:latin typeface="+mn-lt"/>
              </a:rPr>
              <a:t>supercooled</a:t>
            </a:r>
            <a:r>
              <a:rPr lang="en-US" sz="2000" dirty="0">
                <a:latin typeface="+mn-lt"/>
              </a:rPr>
              <a:t> liquid or mixed phase </a:t>
            </a:r>
            <a:r>
              <a:rPr lang="en-US" sz="2000" dirty="0" smtClean="0">
                <a:latin typeface="+mn-lt"/>
              </a:rPr>
              <a:t>clouds, </a:t>
            </a:r>
            <a:r>
              <a:rPr lang="en-US" sz="2000" dirty="0">
                <a:latin typeface="+mn-lt"/>
              </a:rPr>
              <a:t>t</a:t>
            </a:r>
            <a:r>
              <a:rPr lang="en-US" sz="2000" dirty="0" smtClean="0">
                <a:latin typeface="+mn-lt"/>
              </a:rPr>
              <a:t>he accuracy of the GOES-16 phase product exceeds the GOES-17 product. The exact cause (likely related to L1b data quality) is still being investigated. This may adversely impact downstream applications such as aircraft icing and fog/low stratus detection.</a:t>
            </a:r>
          </a:p>
        </p:txBody>
      </p:sp>
      <p:sp>
        <p:nvSpPr>
          <p:cNvPr id="800" name="Shape 800"/>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chemeClr val="lt1"/>
                </a:solidFill>
                <a:latin typeface="Arial"/>
                <a:ea typeface="Arial"/>
                <a:cs typeface="Arial"/>
                <a:sym typeface="Arial"/>
              </a:rPr>
              <a:t>40</a:t>
            </a:fld>
            <a:endParaRPr lang="en-US"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1779782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Shape 945"/>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Provisional Maturity Assessment</a:t>
            </a:r>
            <a:endParaRPr/>
          </a:p>
        </p:txBody>
      </p:sp>
      <p:sp>
        <p:nvSpPr>
          <p:cNvPr id="946" name="Shape 946"/>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dirty="0" smtClean="0">
                <a:solidFill>
                  <a:srgbClr val="888888"/>
                </a:solidFill>
                <a:latin typeface="Calibri"/>
                <a:ea typeface="Calibri"/>
                <a:cs typeface="Calibri"/>
                <a:sym typeface="Calibri"/>
              </a:rPr>
              <a:t>GOES-17 </a:t>
            </a:r>
            <a:r>
              <a:rPr lang="en-US" sz="2000" b="0" i="0" u="none" strike="noStrike" cap="none" dirty="0">
                <a:solidFill>
                  <a:srgbClr val="888888"/>
                </a:solidFill>
                <a:latin typeface="Calibri"/>
                <a:ea typeface="Calibri"/>
                <a:cs typeface="Calibri"/>
                <a:sym typeface="Calibri"/>
              </a:rPr>
              <a:t>Cloud Top </a:t>
            </a:r>
            <a:r>
              <a:rPr lang="en-US" sz="2000" b="0" i="0" u="none" strike="noStrike" cap="none" dirty="0" smtClean="0">
                <a:solidFill>
                  <a:srgbClr val="888888"/>
                </a:solidFill>
                <a:latin typeface="Calibri"/>
                <a:ea typeface="Calibri"/>
                <a:cs typeface="Calibri"/>
                <a:sym typeface="Calibri"/>
              </a:rPr>
              <a:t>Phase </a:t>
            </a:r>
            <a:r>
              <a:rPr lang="en-US" sz="2000" b="0" i="0" u="none" strike="noStrike" cap="none" dirty="0">
                <a:solidFill>
                  <a:srgbClr val="888888"/>
                </a:solidFill>
                <a:latin typeface="Calibri"/>
                <a:ea typeface="Calibri"/>
                <a:cs typeface="Calibri"/>
                <a:sym typeface="Calibri"/>
              </a:rPr>
              <a:t>L2 Product Provisional PS-PVR</a:t>
            </a:r>
            <a:endParaRPr dirty="0"/>
          </a:p>
        </p:txBody>
      </p:sp>
      <p:sp>
        <p:nvSpPr>
          <p:cNvPr id="947" name="Shape 94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41</a:t>
            </a:fld>
            <a:endParaRPr sz="12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834431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Shape 93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42</a:t>
            </a:fld>
            <a:endParaRPr sz="1200" b="0" i="0" u="none" strike="noStrike" cap="none">
              <a:solidFill>
                <a:srgbClr val="FFFFFF"/>
              </a:solidFill>
              <a:latin typeface="Calibri"/>
              <a:ea typeface="Calibri"/>
              <a:cs typeface="Calibri"/>
              <a:sym typeface="Calibri"/>
            </a:endParaRPr>
          </a:p>
        </p:txBody>
      </p:sp>
      <p:sp>
        <p:nvSpPr>
          <p:cNvPr id="933" name="Shape 933"/>
          <p:cNvSpPr txBox="1">
            <a:spLocks noGrp="1"/>
          </p:cNvSpPr>
          <p:nvPr>
            <p:ph type="title"/>
          </p:nvPr>
        </p:nvSpPr>
        <p:spPr>
          <a:xfrm>
            <a:off x="1371600" y="128337"/>
            <a:ext cx="6408821" cy="96862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b="1" i="0" u="none" strike="noStrike" cap="none">
                <a:solidFill>
                  <a:schemeClr val="lt1"/>
                </a:solidFill>
                <a:latin typeface="Calibri"/>
                <a:ea typeface="Calibri"/>
                <a:cs typeface="Calibri"/>
                <a:sym typeface="Calibri"/>
              </a:rPr>
              <a:t>Issues and Status</a:t>
            </a:r>
            <a:br>
              <a:rPr lang="en-US" sz="3200" b="1" i="0" u="none" strike="noStrike" cap="none">
                <a:solidFill>
                  <a:schemeClr val="lt1"/>
                </a:solidFill>
                <a:latin typeface="Calibri"/>
                <a:ea typeface="Calibri"/>
                <a:cs typeface="Calibri"/>
                <a:sym typeface="Calibri"/>
              </a:rPr>
            </a:br>
            <a:r>
              <a:rPr lang="en-US" sz="2000" b="1" i="1" u="none" strike="noStrike" cap="none">
                <a:solidFill>
                  <a:schemeClr val="lt1"/>
                </a:solidFill>
                <a:latin typeface="Calibri"/>
                <a:ea typeface="Calibri"/>
                <a:cs typeface="Calibri"/>
                <a:sym typeface="Calibri"/>
              </a:rPr>
              <a:t>ADRs Addressed</a:t>
            </a:r>
            <a:endParaRPr sz="2000" b="0" i="1" u="none" strike="noStrike" cap="none">
              <a:solidFill>
                <a:schemeClr val="lt1"/>
              </a:solidFill>
              <a:latin typeface="Calibri"/>
              <a:ea typeface="Calibri"/>
              <a:cs typeface="Calibri"/>
              <a:sym typeface="Calibri"/>
            </a:endParaRPr>
          </a:p>
        </p:txBody>
      </p:sp>
      <p:sp>
        <p:nvSpPr>
          <p:cNvPr id="2" name="TextBox 1"/>
          <p:cNvSpPr txBox="1"/>
          <p:nvPr/>
        </p:nvSpPr>
        <p:spPr>
          <a:xfrm>
            <a:off x="2426395" y="2919004"/>
            <a:ext cx="4359927" cy="646331"/>
          </a:xfrm>
          <a:prstGeom prst="rect">
            <a:avLst/>
          </a:prstGeom>
          <a:noFill/>
        </p:spPr>
        <p:txBody>
          <a:bodyPr wrap="square" rtlCol="0">
            <a:spAutoFit/>
          </a:bodyPr>
          <a:lstStyle/>
          <a:p>
            <a:pPr algn="ctr"/>
            <a:r>
              <a:rPr lang="en-US" sz="3600" dirty="0" smtClean="0">
                <a:solidFill>
                  <a:srgbClr val="FFFFFF"/>
                </a:solidFill>
              </a:rPr>
              <a:t>No ADRs for CPH</a:t>
            </a:r>
            <a:endParaRPr lang="en-US" sz="3600" dirty="0">
              <a:solidFill>
                <a:srgbClr val="FFFFFF"/>
              </a:solidFill>
            </a:endParaRPr>
          </a:p>
        </p:txBody>
      </p:sp>
    </p:spTree>
    <p:extLst>
      <p:ext uri="{BB962C8B-B14F-4D97-AF65-F5344CB8AC3E}">
        <p14:creationId xmlns:p14="http://schemas.microsoft.com/office/powerpoint/2010/main" val="32516297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Shape 952"/>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2800" b="0" i="0" u="none" strike="noStrike" cap="none">
                <a:solidFill>
                  <a:srgbClr val="FFFFFF"/>
                </a:solidFill>
                <a:latin typeface="Arial"/>
                <a:ea typeface="Arial"/>
                <a:cs typeface="Arial"/>
                <a:sym typeface="Arial"/>
              </a:rPr>
              <a:t>Provisional Validation</a:t>
            </a:r>
            <a:endParaRPr/>
          </a:p>
        </p:txBody>
      </p:sp>
      <p:sp>
        <p:nvSpPr>
          <p:cNvPr id="953" name="Shape 953"/>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300"/>
              <a:buFont typeface="Arial"/>
              <a:buNone/>
            </a:pPr>
            <a:fld id="{00000000-1234-1234-1234-123412341234}" type="slidenum">
              <a:rPr lang="en-US" sz="1200" b="0" i="0" u="none" strike="noStrike" cap="none">
                <a:solidFill>
                  <a:srgbClr val="FFFFFF"/>
                </a:solidFill>
                <a:latin typeface="Calibri"/>
                <a:ea typeface="Calibri"/>
                <a:cs typeface="Calibri"/>
                <a:sym typeface="Calibri"/>
              </a:rPr>
              <a:t>43</a:t>
            </a:fld>
            <a:endParaRPr sz="1200" b="0" i="0" u="none" strike="noStrike" cap="none">
              <a:solidFill>
                <a:srgbClr val="FFFFFF"/>
              </a:solidFill>
              <a:latin typeface="Calibri"/>
              <a:ea typeface="Calibri"/>
              <a:cs typeface="Calibri"/>
              <a:sym typeface="Calibri"/>
            </a:endParaRPr>
          </a:p>
        </p:txBody>
      </p:sp>
      <p:graphicFrame>
        <p:nvGraphicFramePr>
          <p:cNvPr id="954" name="Shape 954"/>
          <p:cNvGraphicFramePr/>
          <p:nvPr>
            <p:extLst>
              <p:ext uri="{D42A27DB-BD31-4B8C-83A1-F6EECF244321}">
                <p14:modId xmlns:p14="http://schemas.microsoft.com/office/powerpoint/2010/main" val="1872494345"/>
              </p:ext>
            </p:extLst>
          </p:nvPr>
        </p:nvGraphicFramePr>
        <p:xfrm>
          <a:off x="237112" y="1559560"/>
          <a:ext cx="8686800" cy="4450120"/>
        </p:xfrm>
        <a:graphic>
          <a:graphicData uri="http://schemas.openxmlformats.org/drawingml/2006/table">
            <a:tbl>
              <a:tblPr>
                <a:noFil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ts val="700"/>
                        <a:buFont typeface="Arial"/>
                        <a:buNone/>
                      </a:pPr>
                      <a:r>
                        <a:rPr lang="en-US" sz="2800" b="1" u="none" strike="noStrike" cap="none">
                          <a:solidFill>
                            <a:srgbClr val="FFFFFF"/>
                          </a:solidFill>
                        </a:rPr>
                        <a:t>Preparation Activities</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2800" b="1" u="none" strike="noStrike" cap="none">
                          <a:solidFill>
                            <a:srgbClr val="FFFFFF"/>
                          </a:solidFill>
                        </a:rPr>
                        <a:t>Assessment</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2000" b="0" i="0" u="none" strike="noStrike" cap="none" dirty="0">
                          <a:solidFill>
                            <a:schemeClr val="dk1"/>
                          </a:solidFill>
                          <a:latin typeface="Arial"/>
                          <a:ea typeface="Arial"/>
                          <a:cs typeface="Arial"/>
                          <a:sym typeface="Arial"/>
                        </a:rPr>
                        <a:t>Validation activities are ongoing and the general research community is now encouraged to participate.</a:t>
                      </a:r>
                      <a:endParaRPr sz="2000" u="none" strike="noStrike" cap="none" dirty="0">
                        <a:solidFill>
                          <a:schemeClr val="dk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2000" b="0" i="0" u="none" strike="noStrike" cap="none" dirty="0">
                          <a:solidFill>
                            <a:schemeClr val="dk1"/>
                          </a:solidFill>
                          <a:latin typeface="Arial"/>
                          <a:ea typeface="Arial"/>
                          <a:cs typeface="Arial"/>
                          <a:sym typeface="Arial"/>
                        </a:rPr>
                        <a:t>Validation activities are ongoing. The general research and </a:t>
                      </a:r>
                      <a:r>
                        <a:rPr lang="en-US" sz="2000" b="0" i="0" u="sng" strike="noStrike" cap="none" dirty="0">
                          <a:solidFill>
                            <a:schemeClr val="dk1"/>
                          </a:solidFill>
                          <a:latin typeface="Arial"/>
                          <a:ea typeface="Arial"/>
                          <a:cs typeface="Arial"/>
                          <a:sym typeface="Arial"/>
                        </a:rPr>
                        <a:t>user community </a:t>
                      </a:r>
                      <a:r>
                        <a:rPr lang="en-US" sz="2000" b="0" i="0" u="none" strike="noStrike" cap="none" dirty="0">
                          <a:solidFill>
                            <a:schemeClr val="dk1"/>
                          </a:solidFill>
                          <a:latin typeface="Arial"/>
                          <a:ea typeface="Arial"/>
                          <a:cs typeface="Arial"/>
                          <a:sym typeface="Arial"/>
                        </a:rPr>
                        <a:t>has been participating and providing feedback.</a:t>
                      </a:r>
                      <a:endParaRPr sz="2000" u="none" strike="noStrike" cap="none" dirty="0">
                        <a:solidFill>
                          <a:schemeClr val="dk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1"/>
                  </a:ext>
                </a:extLst>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2000" b="0" i="0" u="none" strike="noStrike" cap="none" dirty="0">
                          <a:solidFill>
                            <a:schemeClr val="dk1"/>
                          </a:solidFill>
                          <a:latin typeface="Arial"/>
                          <a:ea typeface="Arial"/>
                          <a:cs typeface="Arial"/>
                          <a:sym typeface="Arial"/>
                        </a:rPr>
                        <a:t>Severe algorithm anomalies are identified and under analysis. Solutions to anomalies are in development and testing.</a:t>
                      </a:r>
                      <a:endParaRPr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2000" b="0" i="0" u="none" strike="noStrike" cap="none" dirty="0" smtClean="0">
                          <a:solidFill>
                            <a:schemeClr val="dk1"/>
                          </a:solidFill>
                          <a:latin typeface="Arial"/>
                          <a:ea typeface="Arial"/>
                          <a:cs typeface="Arial"/>
                          <a:sym typeface="Arial"/>
                        </a:rPr>
                        <a:t>While no severe algorithm anomalies have been identified (aside from LHP related issues),</a:t>
                      </a:r>
                      <a:r>
                        <a:rPr lang="en-US" sz="2000" b="0" i="0" u="none" strike="noStrike" cap="none" baseline="0" dirty="0" smtClean="0">
                          <a:solidFill>
                            <a:schemeClr val="dk1"/>
                          </a:solidFill>
                          <a:latin typeface="Arial"/>
                          <a:ea typeface="Arial"/>
                          <a:cs typeface="Arial"/>
                          <a:sym typeface="Arial"/>
                        </a:rPr>
                        <a:t> we are working with the rest of the cloud team and the DMV team on sporadic anomalies</a:t>
                      </a:r>
                      <a:r>
                        <a:rPr lang="en-US" sz="2000" b="0" i="0" u="none" strike="noStrike" cap="none" dirty="0" smtClean="0">
                          <a:solidFill>
                            <a:schemeClr val="dk1"/>
                          </a:solidFill>
                          <a:latin typeface="Arial"/>
                          <a:ea typeface="Arial"/>
                          <a:cs typeface="Arial"/>
                          <a:sym typeface="Arial"/>
                        </a:rPr>
                        <a:t>.</a:t>
                      </a:r>
                      <a:endParaRPr sz="2000" b="0" i="0" u="none" strike="noStrike" cap="none" dirty="0">
                        <a:solidFill>
                          <a:schemeClr val="dk1"/>
                        </a:solidFill>
                        <a:latin typeface="Arial"/>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2"/>
                  </a:ext>
                </a:extLst>
              </a:tr>
              <a:tr h="409100">
                <a:tc>
                  <a:txBody>
                    <a:bodyPr/>
                    <a:lstStyle/>
                    <a:p>
                      <a:pPr marL="0" marR="0" lvl="0" indent="0" algn="l" rtl="0">
                        <a:lnSpc>
                          <a:spcPct val="100000"/>
                        </a:lnSpc>
                        <a:spcBef>
                          <a:spcPts val="0"/>
                        </a:spcBef>
                        <a:spcAft>
                          <a:spcPts val="0"/>
                        </a:spcAft>
                        <a:buClr>
                          <a:srgbClr val="000000"/>
                        </a:buClr>
                        <a:buSzPts val="500"/>
                        <a:buFont typeface="Arial"/>
                        <a:buNone/>
                      </a:pPr>
                      <a:r>
                        <a:rPr lang="en-US" sz="2000" b="0" i="0" u="none" strike="noStrike" cap="none">
                          <a:solidFill>
                            <a:schemeClr val="dk1"/>
                          </a:solidFill>
                          <a:latin typeface="Arial"/>
                          <a:ea typeface="Arial"/>
                          <a:cs typeface="Arial"/>
                          <a:sym typeface="Arial"/>
                        </a:rPr>
                        <a:t>Incremental product improvements may still be occurring.</a:t>
                      </a:r>
                      <a:endParaRPr sz="2000" u="none" strike="noStrike" cap="none">
                        <a:solidFill>
                          <a:schemeClr val="dk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2000" b="0" i="0" u="none" strike="noStrike" cap="none" dirty="0">
                          <a:solidFill>
                            <a:schemeClr val="dk1"/>
                          </a:solidFill>
                          <a:latin typeface="Arial"/>
                          <a:ea typeface="Arial"/>
                          <a:cs typeface="Arial"/>
                          <a:sym typeface="Arial"/>
                        </a:rPr>
                        <a:t>Incremental product improvements are expected.</a:t>
                      </a:r>
                      <a:endParaRPr sz="2000" u="none" strike="noStrike" cap="none" dirty="0">
                        <a:solidFill>
                          <a:schemeClr val="dk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894196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Shape 959"/>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2800" b="0" i="0" u="none" strike="noStrike" cap="none">
                <a:solidFill>
                  <a:srgbClr val="FFFFFF"/>
                </a:solidFill>
                <a:latin typeface="Arial"/>
                <a:ea typeface="Arial"/>
                <a:cs typeface="Arial"/>
                <a:sym typeface="Arial"/>
              </a:rPr>
              <a:t>Provisional Validation</a:t>
            </a:r>
            <a:endParaRPr/>
          </a:p>
        </p:txBody>
      </p:sp>
      <p:sp>
        <p:nvSpPr>
          <p:cNvPr id="960" name="Shape 960"/>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300"/>
              <a:buFont typeface="Arial"/>
              <a:buNone/>
            </a:pPr>
            <a:fld id="{00000000-1234-1234-1234-123412341234}" type="slidenum">
              <a:rPr lang="en-US" sz="1200" b="0" i="0" u="none" strike="noStrike" cap="none">
                <a:solidFill>
                  <a:srgbClr val="FFFFFF"/>
                </a:solidFill>
                <a:latin typeface="Calibri"/>
                <a:ea typeface="Calibri"/>
                <a:cs typeface="Calibri"/>
                <a:sym typeface="Calibri"/>
              </a:rPr>
              <a:t>44</a:t>
            </a:fld>
            <a:endParaRPr sz="1200" b="0" i="0" u="none" strike="noStrike" cap="none">
              <a:solidFill>
                <a:srgbClr val="FFFFFF"/>
              </a:solidFill>
              <a:latin typeface="Calibri"/>
              <a:ea typeface="Calibri"/>
              <a:cs typeface="Calibri"/>
              <a:sym typeface="Calibri"/>
            </a:endParaRPr>
          </a:p>
        </p:txBody>
      </p:sp>
      <p:graphicFrame>
        <p:nvGraphicFramePr>
          <p:cNvPr id="961" name="Shape 961"/>
          <p:cNvGraphicFramePr/>
          <p:nvPr>
            <p:extLst>
              <p:ext uri="{D42A27DB-BD31-4B8C-83A1-F6EECF244321}">
                <p14:modId xmlns:p14="http://schemas.microsoft.com/office/powerpoint/2010/main" val="1909106401"/>
              </p:ext>
            </p:extLst>
          </p:nvPr>
        </p:nvGraphicFramePr>
        <p:xfrm>
          <a:off x="228600" y="1270065"/>
          <a:ext cx="8686800" cy="5362245"/>
        </p:xfrm>
        <a:graphic>
          <a:graphicData uri="http://schemas.openxmlformats.org/drawingml/2006/table">
            <a:tbl>
              <a:tblPr>
                <a:noFill/>
              </a:tblPr>
              <a:tblGrid>
                <a:gridCol w="5715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348025">
                <a:tc>
                  <a:txBody>
                    <a:bodyPr/>
                    <a:lstStyle/>
                    <a:p>
                      <a:pPr marL="0" marR="0" lvl="0" indent="0" algn="ctr" rtl="0">
                        <a:lnSpc>
                          <a:spcPct val="100000"/>
                        </a:lnSpc>
                        <a:spcBef>
                          <a:spcPts val="0"/>
                        </a:spcBef>
                        <a:spcAft>
                          <a:spcPts val="0"/>
                        </a:spcAft>
                        <a:buClr>
                          <a:schemeClr val="lt1"/>
                        </a:buClr>
                        <a:buSzPts val="600"/>
                        <a:buFont typeface="Arial"/>
                        <a:buNone/>
                      </a:pPr>
                      <a:r>
                        <a:rPr lang="en-US" sz="2400" b="1" u="none" strike="noStrike" cap="none">
                          <a:solidFill>
                            <a:schemeClr val="lt1"/>
                          </a:solidFill>
                        </a:rPr>
                        <a:t>End State</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ts val="600"/>
                        <a:buFont typeface="Arial"/>
                        <a:buNone/>
                      </a:pPr>
                      <a:r>
                        <a:rPr lang="en-US" sz="2400" b="1" u="none" strike="noStrike" cap="none">
                          <a:solidFill>
                            <a:schemeClr val="lt1"/>
                          </a:solidFill>
                        </a:rPr>
                        <a:t>Assessment</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1113650">
                <a:tc>
                  <a:txBody>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dk1"/>
                          </a:solidFill>
                          <a:latin typeface="Arial"/>
                          <a:ea typeface="Arial"/>
                          <a:cs typeface="Arial"/>
                          <a:sym typeface="Arial"/>
                        </a:rPr>
                        <a:t>Product performance has been demonstrated through analysis of a small number of independent measurements obtained from select locations, periods, and associated ground truth or field campaign efforts.</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dk1"/>
                          </a:solidFill>
                          <a:latin typeface="Arial"/>
                          <a:ea typeface="Arial"/>
                          <a:cs typeface="Arial"/>
                          <a:sym typeface="Arial"/>
                        </a:rPr>
                        <a:t>This has been demonstrated.</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1"/>
                  </a:ext>
                </a:extLst>
              </a:tr>
              <a:tr h="696025">
                <a:tc>
                  <a:txBody>
                    <a:bodyPr/>
                    <a:lstStyle/>
                    <a:p>
                      <a:pPr marL="0" marR="0" lvl="0" indent="0" algn="l" rtl="0">
                        <a:lnSpc>
                          <a:spcPct val="100000"/>
                        </a:lnSpc>
                        <a:spcBef>
                          <a:spcPts val="0"/>
                        </a:spcBef>
                        <a:spcAft>
                          <a:spcPts val="0"/>
                        </a:spcAft>
                        <a:buClr>
                          <a:srgbClr val="000000"/>
                        </a:buClr>
                        <a:buSzPts val="400"/>
                        <a:buFont typeface="Arial"/>
                        <a:buNone/>
                      </a:pPr>
                      <a:r>
                        <a:rPr lang="en-US" sz="1600" b="0" i="0" u="none" strike="noStrike" cap="none">
                          <a:solidFill>
                            <a:schemeClr val="dk1"/>
                          </a:solidFill>
                          <a:latin typeface="Arial"/>
                          <a:ea typeface="Arial"/>
                          <a:cs typeface="Arial"/>
                          <a:sym typeface="Arial"/>
                        </a:rPr>
                        <a:t>Product analysis is sufficient to communicate product performance to users relative to expectations (Performance Baseline).</a:t>
                      </a:r>
                      <a:endParaRPr sz="1600" u="none" strike="noStrike" cap="none">
                        <a:solidFill>
                          <a:schemeClr val="dk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en-US" sz="1600" b="0" i="0" u="none" strike="noStrike" cap="none">
                          <a:solidFill>
                            <a:schemeClr val="dk1"/>
                          </a:solidFill>
                          <a:latin typeface="Arial"/>
                          <a:ea typeface="Arial"/>
                          <a:cs typeface="Arial"/>
                          <a:sym typeface="Arial"/>
                        </a:rPr>
                        <a:t>This has been communicated in PS-PVR.</a:t>
                      </a:r>
                      <a:endParaRPr sz="1600" u="none" strike="noStrike" cap="none">
                        <a:solidFill>
                          <a:schemeClr val="dk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2"/>
                  </a:ext>
                </a:extLst>
              </a:tr>
              <a:tr h="1322475">
                <a:tc>
                  <a:txBody>
                    <a:bodyPr/>
                    <a:lstStyle/>
                    <a:p>
                      <a:pPr marL="0" marR="0" lvl="0" indent="0" algn="l" rtl="0">
                        <a:lnSpc>
                          <a:spcPct val="100000"/>
                        </a:lnSpc>
                        <a:spcBef>
                          <a:spcPts val="0"/>
                        </a:spcBef>
                        <a:spcAft>
                          <a:spcPts val="0"/>
                        </a:spcAft>
                        <a:buClr>
                          <a:srgbClr val="000000"/>
                        </a:buClr>
                        <a:buSzPts val="400"/>
                        <a:buFont typeface="Arial"/>
                        <a:buNone/>
                      </a:pPr>
                      <a:r>
                        <a:rPr lang="en-US" sz="1600" b="0" i="0" u="none" strike="noStrike" cap="none">
                          <a:solidFill>
                            <a:schemeClr val="dk1"/>
                          </a:solidFill>
                          <a:latin typeface="Arial"/>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en-US" sz="1600" b="0" i="0" u="none" strike="noStrike" cap="none">
                          <a:solidFill>
                            <a:schemeClr val="dk1"/>
                          </a:solidFill>
                          <a:latin typeface="Arial"/>
                          <a:ea typeface="Arial"/>
                          <a:cs typeface="Arial"/>
                          <a:sym typeface="Arial"/>
                        </a:rPr>
                        <a:t>These are documented in this slide deck and will be documented in a separate  report and ReadMe file.</a:t>
                      </a:r>
                      <a:endParaRPr sz="1600" b="0" i="0" u="none" strike="noStrike" cap="none">
                        <a:solidFill>
                          <a:schemeClr val="dk1"/>
                        </a:solidFill>
                        <a:latin typeface="Arial"/>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3"/>
                  </a:ext>
                </a:extLst>
              </a:tr>
              <a:tr h="487225">
                <a:tc>
                  <a:txBody>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dk1"/>
                          </a:solidFill>
                          <a:latin typeface="Arial"/>
                          <a:ea typeface="Arial"/>
                          <a:cs typeface="Arial"/>
                          <a:sym typeface="Arial"/>
                        </a:rPr>
                        <a:t>Testing has been fully documented.</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dk1"/>
                          </a:solidFill>
                          <a:latin typeface="Arial"/>
                          <a:ea typeface="Arial"/>
                          <a:cs typeface="Arial"/>
                          <a:sym typeface="Arial"/>
                        </a:rPr>
                        <a:t>Testing will be documented in a PLPT Report.</a:t>
                      </a:r>
                      <a:endParaRPr sz="1600" b="0" i="0" u="none" strike="noStrike" cap="none">
                        <a:solidFill>
                          <a:schemeClr val="dk1"/>
                        </a:solidFill>
                        <a:latin typeface="Arial"/>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4"/>
                  </a:ext>
                </a:extLst>
              </a:tr>
              <a:tr h="696025">
                <a:tc>
                  <a:txBody>
                    <a:bodyPr/>
                    <a:lstStyle/>
                    <a:p>
                      <a:pPr marL="0" marR="0" lvl="0" indent="0" algn="l" rtl="0">
                        <a:lnSpc>
                          <a:spcPct val="100000"/>
                        </a:lnSpc>
                        <a:spcBef>
                          <a:spcPts val="0"/>
                        </a:spcBef>
                        <a:spcAft>
                          <a:spcPts val="0"/>
                        </a:spcAft>
                        <a:buClr>
                          <a:srgbClr val="000000"/>
                        </a:buClr>
                        <a:buSzPts val="400"/>
                        <a:buFont typeface="Arial"/>
                        <a:buNone/>
                      </a:pPr>
                      <a:r>
                        <a:rPr lang="en-US" sz="1600" b="0" i="0" u="none" strike="noStrike" cap="none" dirty="0">
                          <a:solidFill>
                            <a:schemeClr val="dk1"/>
                          </a:solidFill>
                          <a:latin typeface="Arial"/>
                          <a:ea typeface="Arial"/>
                          <a:cs typeface="Arial"/>
                          <a:sym typeface="Arial"/>
                        </a:rPr>
                        <a:t>Product is ready for operational use and for use in comprehensive </a:t>
                      </a:r>
                      <a:r>
                        <a:rPr lang="en-US" sz="1600" b="0" i="0" u="none" strike="noStrike" cap="none" dirty="0" err="1">
                          <a:solidFill>
                            <a:schemeClr val="dk1"/>
                          </a:solidFill>
                          <a:latin typeface="Arial"/>
                          <a:ea typeface="Arial"/>
                          <a:cs typeface="Arial"/>
                          <a:sym typeface="Arial"/>
                        </a:rPr>
                        <a:t>cal</a:t>
                      </a:r>
                      <a:r>
                        <a:rPr lang="en-US" sz="1600" b="0" i="0" u="none" strike="noStrike" cap="none" dirty="0">
                          <a:solidFill>
                            <a:schemeClr val="dk1"/>
                          </a:solidFill>
                          <a:latin typeface="Arial"/>
                          <a:ea typeface="Arial"/>
                          <a:cs typeface="Arial"/>
                          <a:sym typeface="Arial"/>
                        </a:rPr>
                        <a:t>/</a:t>
                      </a:r>
                      <a:r>
                        <a:rPr lang="en-US" sz="1600" b="0" i="0" u="none" strike="noStrike" cap="none" dirty="0" err="1">
                          <a:solidFill>
                            <a:schemeClr val="dk1"/>
                          </a:solidFill>
                          <a:latin typeface="Arial"/>
                          <a:ea typeface="Arial"/>
                          <a:cs typeface="Arial"/>
                          <a:sym typeface="Arial"/>
                        </a:rPr>
                        <a:t>val</a:t>
                      </a:r>
                      <a:r>
                        <a:rPr lang="en-US" sz="1600" b="0" i="0" u="none" strike="noStrike" cap="none" dirty="0">
                          <a:solidFill>
                            <a:schemeClr val="dk1"/>
                          </a:solidFill>
                          <a:latin typeface="Arial"/>
                          <a:ea typeface="Arial"/>
                          <a:cs typeface="Arial"/>
                          <a:sym typeface="Arial"/>
                        </a:rPr>
                        <a:t> activities and product </a:t>
                      </a:r>
                      <a:r>
                        <a:rPr lang="en-US" sz="1600" b="0" i="0" u="none" strike="noStrike" cap="none" dirty="0" smtClean="0">
                          <a:solidFill>
                            <a:schemeClr val="dk1"/>
                          </a:solidFill>
                          <a:latin typeface="Arial"/>
                          <a:ea typeface="Arial"/>
                          <a:cs typeface="Arial"/>
                          <a:sym typeface="Arial"/>
                        </a:rPr>
                        <a:t>optimization (only</a:t>
                      </a:r>
                      <a:r>
                        <a:rPr lang="en-US" sz="1600" b="0" i="0" u="none" strike="noStrike" cap="none" baseline="0" dirty="0" smtClean="0">
                          <a:solidFill>
                            <a:schemeClr val="dk1"/>
                          </a:solidFill>
                          <a:latin typeface="Arial"/>
                          <a:ea typeface="Arial"/>
                          <a:cs typeface="Arial"/>
                          <a:sym typeface="Arial"/>
                        </a:rPr>
                        <a:t> applies to times when the focal plane temperature is at or near the nominal value)</a:t>
                      </a:r>
                      <a:r>
                        <a:rPr lang="en-US" sz="1600" b="0" i="0" u="none" strike="noStrike" cap="none" dirty="0" smtClean="0">
                          <a:solidFill>
                            <a:schemeClr val="dk1"/>
                          </a:solidFill>
                          <a:latin typeface="Arial"/>
                          <a:ea typeface="Arial"/>
                          <a:cs typeface="Arial"/>
                          <a:sym typeface="Arial"/>
                        </a:rPr>
                        <a:t>.</a:t>
                      </a:r>
                      <a:endParaRPr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en-US" sz="1600" b="0" i="0" u="none" strike="noStrike" cap="none" dirty="0">
                          <a:solidFill>
                            <a:srgbClr val="008000"/>
                          </a:solidFill>
                          <a:latin typeface="Arial"/>
                          <a:ea typeface="Arial"/>
                          <a:cs typeface="Arial"/>
                          <a:sym typeface="Arial"/>
                        </a:rPr>
                        <a:t>We concur.</a:t>
                      </a:r>
                      <a:endParaRPr sz="1600" b="0" i="0" u="none" strike="noStrike" cap="none" dirty="0">
                        <a:solidFill>
                          <a:srgbClr val="008000"/>
                        </a:solidFill>
                        <a:latin typeface="Arial"/>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696413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Shape 966"/>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Recommendation</a:t>
            </a:r>
            <a:endParaRPr/>
          </a:p>
        </p:txBody>
      </p:sp>
      <p:sp>
        <p:nvSpPr>
          <p:cNvPr id="967" name="Shape 967"/>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noAutofit/>
          </a:bodyPr>
          <a:lstStyle/>
          <a:p>
            <a:pPr marL="406400" marR="0" lvl="0" indent="-63500" algn="l" rtl="0">
              <a:lnSpc>
                <a:spcPct val="100000"/>
              </a:lnSpc>
              <a:spcBef>
                <a:spcPts val="0"/>
              </a:spcBef>
              <a:spcAft>
                <a:spcPts val="0"/>
              </a:spcAft>
              <a:buClr>
                <a:schemeClr val="lt1"/>
              </a:buClr>
              <a:buSzPts val="3200"/>
              <a:buFont typeface="Arial"/>
              <a:buChar char="•"/>
            </a:pPr>
            <a:r>
              <a:rPr lang="en-US" sz="3200" b="0" i="0" u="none" strike="noStrike" cap="none" dirty="0">
                <a:solidFill>
                  <a:schemeClr val="lt1"/>
                </a:solidFill>
                <a:latin typeface="Calibri"/>
                <a:ea typeface="Calibri"/>
                <a:cs typeface="Calibri"/>
                <a:sym typeface="Calibri"/>
              </a:rPr>
              <a:t>AWG Cloud Team believes that the </a:t>
            </a:r>
            <a:r>
              <a:rPr lang="en-US" sz="3200" b="0" i="0" u="none" strike="noStrike" cap="none" dirty="0" smtClean="0">
                <a:solidFill>
                  <a:schemeClr val="lt1"/>
                </a:solidFill>
                <a:latin typeface="Calibri"/>
                <a:ea typeface="Calibri"/>
                <a:cs typeface="Calibri"/>
                <a:sym typeface="Calibri"/>
              </a:rPr>
              <a:t>GOES-17 </a:t>
            </a:r>
            <a:r>
              <a:rPr lang="en-US" sz="3200" b="0" i="0" u="none" strike="noStrike" cap="none" dirty="0">
                <a:solidFill>
                  <a:schemeClr val="lt1"/>
                </a:solidFill>
                <a:latin typeface="Calibri"/>
                <a:ea typeface="Calibri"/>
                <a:cs typeface="Calibri"/>
                <a:sym typeface="Calibri"/>
              </a:rPr>
              <a:t>Cloud Top </a:t>
            </a:r>
            <a:r>
              <a:rPr lang="en-US" sz="3200" b="0" i="0" u="none" strike="noStrike" cap="none" dirty="0" smtClean="0">
                <a:solidFill>
                  <a:schemeClr val="lt1"/>
                </a:solidFill>
                <a:latin typeface="Calibri"/>
                <a:ea typeface="Calibri"/>
                <a:cs typeface="Calibri"/>
                <a:sym typeface="Calibri"/>
              </a:rPr>
              <a:t>Phase </a:t>
            </a:r>
            <a:r>
              <a:rPr lang="en-US" sz="3200" b="0" i="0" u="none" strike="noStrike" cap="none" dirty="0">
                <a:solidFill>
                  <a:schemeClr val="lt1"/>
                </a:solidFill>
                <a:latin typeface="Calibri"/>
                <a:ea typeface="Calibri"/>
                <a:cs typeface="Calibri"/>
                <a:sym typeface="Calibri"/>
              </a:rPr>
              <a:t>L2 product has reached the Provisional Maturity as defined by the GOES-R Program.</a:t>
            </a:r>
            <a:endParaRPr dirty="0"/>
          </a:p>
          <a:p>
            <a:pPr marL="406400" marR="0" lvl="0" indent="139700" algn="l" rtl="0">
              <a:lnSpc>
                <a:spcPct val="100000"/>
              </a:lnSpc>
              <a:spcBef>
                <a:spcPts val="640"/>
              </a:spcBef>
              <a:spcAft>
                <a:spcPts val="0"/>
              </a:spcAft>
              <a:buClr>
                <a:schemeClr val="lt1"/>
              </a:buClr>
              <a:buSzPts val="3200"/>
              <a:buFont typeface="Arial"/>
              <a:buNone/>
            </a:pPr>
            <a:endParaRPr sz="3200" b="0" i="0" u="none" strike="noStrike" cap="none" dirty="0">
              <a:solidFill>
                <a:schemeClr val="lt1"/>
              </a:solidFill>
              <a:latin typeface="Calibri"/>
              <a:ea typeface="Calibri"/>
              <a:cs typeface="Calibri"/>
              <a:sym typeface="Calibri"/>
            </a:endParaRPr>
          </a:p>
          <a:p>
            <a:pPr marL="0" marR="0" lvl="0" indent="0" algn="l" rtl="0">
              <a:lnSpc>
                <a:spcPct val="100000"/>
              </a:lnSpc>
              <a:spcBef>
                <a:spcPts val="640"/>
              </a:spcBef>
              <a:spcAft>
                <a:spcPts val="0"/>
              </a:spcAft>
              <a:buClr>
                <a:schemeClr val="lt1"/>
              </a:buClr>
              <a:buSzPts val="3200"/>
              <a:buFont typeface="Arial"/>
              <a:buNone/>
            </a:pPr>
            <a:endParaRPr sz="3200" b="0" i="0" u="none" strike="noStrike" cap="none" dirty="0">
              <a:solidFill>
                <a:schemeClr val="lt1"/>
              </a:solidFill>
              <a:latin typeface="Calibri"/>
              <a:ea typeface="Calibri"/>
              <a:cs typeface="Calibri"/>
              <a:sym typeface="Calibri"/>
            </a:endParaRPr>
          </a:p>
        </p:txBody>
      </p:sp>
      <p:sp>
        <p:nvSpPr>
          <p:cNvPr id="968" name="Shape 96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45</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4666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Shape 644"/>
          <p:cNvSpPr txBox="1">
            <a:spLocks noGrp="1"/>
          </p:cNvSpPr>
          <p:nvPr>
            <p:ph type="title"/>
          </p:nvPr>
        </p:nvSpPr>
        <p:spPr>
          <a:xfrm>
            <a:off x="722312" y="4406900"/>
            <a:ext cx="8262944" cy="1361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4000" b="1" i="0" u="none" strike="noStrike" cap="none" dirty="0" smtClean="0">
                <a:solidFill>
                  <a:schemeClr val="lt1"/>
                </a:solidFill>
                <a:latin typeface="Calibri"/>
                <a:ea typeface="Calibri"/>
                <a:cs typeface="Calibri"/>
                <a:sym typeface="Calibri"/>
              </a:rPr>
              <a:t>Path to Delta Review</a:t>
            </a:r>
            <a:endParaRPr lang="en-US" sz="4000" b="1" i="0" u="none" strike="noStrike" cap="none" dirty="0">
              <a:solidFill>
                <a:schemeClr val="lt1"/>
              </a:solidFill>
              <a:latin typeface="Calibri"/>
              <a:ea typeface="Calibri"/>
              <a:cs typeface="Calibri"/>
              <a:sym typeface="Calibri"/>
            </a:endParaRPr>
          </a:p>
        </p:txBody>
      </p:sp>
      <p:sp>
        <p:nvSpPr>
          <p:cNvPr id="645" name="Shape 64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chemeClr val="lt1"/>
                </a:solidFill>
                <a:latin typeface="Arial"/>
                <a:ea typeface="Arial"/>
                <a:cs typeface="Arial"/>
                <a:sym typeface="Arial"/>
              </a:rPr>
              <a:t>46</a:t>
            </a:fld>
            <a:endParaRPr lang="en-US"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6696745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Shape 93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47</a:t>
            </a:fld>
            <a:endParaRPr sz="1200" b="0" i="0" u="none" strike="noStrike" cap="none">
              <a:solidFill>
                <a:srgbClr val="FFFFFF"/>
              </a:solidFill>
              <a:latin typeface="Calibri"/>
              <a:ea typeface="Calibri"/>
              <a:cs typeface="Calibri"/>
              <a:sym typeface="Calibri"/>
            </a:endParaRPr>
          </a:p>
        </p:txBody>
      </p:sp>
      <p:sp>
        <p:nvSpPr>
          <p:cNvPr id="933" name="Shape 933"/>
          <p:cNvSpPr txBox="1">
            <a:spLocks noGrp="1"/>
          </p:cNvSpPr>
          <p:nvPr>
            <p:ph type="title"/>
          </p:nvPr>
        </p:nvSpPr>
        <p:spPr>
          <a:xfrm>
            <a:off x="1587429" y="128337"/>
            <a:ext cx="5901982" cy="96862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b="1" i="0" u="none" strike="noStrike" cap="none" dirty="0" smtClean="0">
                <a:solidFill>
                  <a:srgbClr val="F79646"/>
                </a:solidFill>
                <a:latin typeface="Calibri"/>
                <a:ea typeface="Calibri"/>
                <a:cs typeface="Calibri"/>
                <a:sym typeface="Calibri"/>
              </a:rPr>
              <a:t>GOES-17 Loop Heat Pipe (LHP) Mitigation Strategy</a:t>
            </a:r>
            <a:endParaRPr sz="2000" b="0" i="1" u="none" strike="noStrike" cap="none" dirty="0">
              <a:solidFill>
                <a:srgbClr val="F79646"/>
              </a:solidFill>
              <a:latin typeface="Calibri"/>
              <a:ea typeface="Calibri"/>
              <a:cs typeface="Calibri"/>
              <a:sym typeface="Calibri"/>
            </a:endParaRPr>
          </a:p>
        </p:txBody>
      </p:sp>
      <p:sp>
        <p:nvSpPr>
          <p:cNvPr id="5" name="Shape 799"/>
          <p:cNvSpPr txBox="1">
            <a:spLocks noGrp="1"/>
          </p:cNvSpPr>
          <p:nvPr>
            <p:ph type="body" idx="1"/>
          </p:nvPr>
        </p:nvSpPr>
        <p:spPr>
          <a:xfrm>
            <a:off x="255321" y="1314055"/>
            <a:ext cx="8431478" cy="52898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lt1"/>
              </a:buClr>
              <a:buSzPct val="100000"/>
              <a:buFont typeface="Arial"/>
              <a:buChar char="•"/>
            </a:pPr>
            <a:r>
              <a:rPr lang="en-US" sz="2400" b="1" i="0" u="none" strike="noStrike" cap="none" dirty="0" smtClean="0">
                <a:solidFill>
                  <a:schemeClr val="lt1"/>
                </a:solidFill>
                <a:sym typeface="Calibri"/>
              </a:rPr>
              <a:t>Graceful degradation</a:t>
            </a:r>
          </a:p>
          <a:p>
            <a:pPr marL="914400" lvl="1" indent="-285750">
              <a:spcBef>
                <a:spcPts val="0"/>
              </a:spcBef>
              <a:buFont typeface="Lucida Grande"/>
              <a:buChar char="-"/>
            </a:pPr>
            <a:r>
              <a:rPr lang="en-US" sz="1800" b="1" i="1" dirty="0" smtClean="0"/>
              <a:t>Identify when each channel (7.3, 8.4, 11.2, 12.3 </a:t>
            </a:r>
            <a:r>
              <a:rPr lang="en-US" sz="1800" b="1" i="1" dirty="0" err="1"/>
              <a:t>μm</a:t>
            </a:r>
            <a:r>
              <a:rPr lang="en-US" sz="1800" b="1" i="1" dirty="0" smtClean="0"/>
              <a:t>) used in the CPH algorithm saturates due to the LHP issue</a:t>
            </a:r>
          </a:p>
          <a:p>
            <a:pPr marL="628650" lvl="1" indent="0">
              <a:spcBef>
                <a:spcPts val="0"/>
              </a:spcBef>
              <a:buNone/>
            </a:pPr>
            <a:endParaRPr lang="en-US" sz="1800" b="1" i="1" dirty="0" smtClean="0"/>
          </a:p>
          <a:p>
            <a:pPr marL="914400" lvl="1" indent="-285750">
              <a:spcBef>
                <a:spcPts val="0"/>
              </a:spcBef>
              <a:buFont typeface="Lucida Grande"/>
              <a:buChar char="-"/>
            </a:pPr>
            <a:r>
              <a:rPr lang="en-US" sz="1800" b="1" i="1" dirty="0" smtClean="0"/>
              <a:t>Turn off any cloud phase tests or methodology that requires those channels</a:t>
            </a:r>
          </a:p>
          <a:p>
            <a:pPr marL="857250" lvl="1" indent="-228600">
              <a:spcBef>
                <a:spcPts val="0"/>
              </a:spcBef>
              <a:buFont typeface="Arial"/>
              <a:buChar char="•"/>
            </a:pPr>
            <a:endParaRPr lang="en-US" sz="1800" b="1" i="0" u="none" strike="noStrike" cap="none" dirty="0">
              <a:solidFill>
                <a:schemeClr val="lt1"/>
              </a:solidFill>
              <a:sym typeface="Calibri"/>
            </a:endParaRPr>
          </a:p>
          <a:p>
            <a:pPr marL="457200" indent="-228600">
              <a:spcBef>
                <a:spcPts val="0"/>
              </a:spcBef>
            </a:pPr>
            <a:r>
              <a:rPr lang="en-US" sz="2400" b="1" dirty="0" smtClean="0"/>
              <a:t>Channel substitution and additional spectral bands</a:t>
            </a:r>
          </a:p>
          <a:p>
            <a:pPr marL="857250" lvl="1" indent="-228600">
              <a:spcBef>
                <a:spcPts val="0"/>
              </a:spcBef>
            </a:pPr>
            <a:r>
              <a:rPr lang="en-US" sz="1800" b="1" i="1" dirty="0" smtClean="0"/>
              <a:t>Once disabling tests degrades the phase product beyond a critical threshold, channel substitutions are required</a:t>
            </a:r>
          </a:p>
          <a:p>
            <a:pPr marL="628650" lvl="1" indent="0">
              <a:spcBef>
                <a:spcPts val="0"/>
              </a:spcBef>
              <a:buNone/>
            </a:pPr>
            <a:endParaRPr lang="en-US" sz="1800" b="1" i="1" dirty="0" smtClean="0"/>
          </a:p>
          <a:p>
            <a:pPr marL="914400" lvl="1" indent="-285750">
              <a:spcBef>
                <a:spcPts val="0"/>
              </a:spcBef>
              <a:buFont typeface="Lucida Grande"/>
              <a:buChar char="-"/>
            </a:pPr>
            <a:r>
              <a:rPr lang="en-US" sz="1800" b="1" i="1" dirty="0" smtClean="0"/>
              <a:t>The CPH algorithm becomes critically impacted when either the 8.4 (band 11) or 12.3 (band 15) </a:t>
            </a:r>
            <a:r>
              <a:rPr lang="en-US" sz="1800" b="1" i="1" dirty="0" err="1"/>
              <a:t>μm</a:t>
            </a:r>
            <a:r>
              <a:rPr lang="en-US" sz="1800" b="1" i="1" dirty="0" smtClean="0"/>
              <a:t> channels saturate</a:t>
            </a:r>
          </a:p>
          <a:p>
            <a:pPr marL="857250" lvl="1" indent="-228600">
              <a:spcBef>
                <a:spcPts val="0"/>
              </a:spcBef>
            </a:pPr>
            <a:endParaRPr lang="en-US" sz="1800" b="1" i="1" dirty="0"/>
          </a:p>
          <a:p>
            <a:pPr marL="914400" lvl="1" indent="-285750">
              <a:spcBef>
                <a:spcPts val="0"/>
              </a:spcBef>
              <a:buFont typeface="Lucida Grande"/>
              <a:buChar char="-"/>
            </a:pPr>
            <a:r>
              <a:rPr lang="en-US" sz="1800" b="1" i="1" dirty="0" smtClean="0"/>
              <a:t>We are developing a version of the algorithm that utilizes the 3.9, 10.3, and 11.2 </a:t>
            </a:r>
            <a:r>
              <a:rPr lang="en-US" sz="1800" b="1" i="1" dirty="0" err="1"/>
              <a:t>μm</a:t>
            </a:r>
            <a:r>
              <a:rPr lang="en-US" sz="1800" b="1" i="1" dirty="0" smtClean="0"/>
              <a:t> channels, none of which completely saturates</a:t>
            </a:r>
          </a:p>
          <a:p>
            <a:pPr marL="628650" lvl="1" indent="0">
              <a:spcBef>
                <a:spcPts val="0"/>
              </a:spcBef>
              <a:buNone/>
            </a:pPr>
            <a:endParaRPr lang="en-US" sz="1800" b="1" i="1" dirty="0" smtClean="0"/>
          </a:p>
          <a:p>
            <a:pPr marL="914400" lvl="1" indent="-285750">
              <a:spcBef>
                <a:spcPts val="0"/>
              </a:spcBef>
              <a:buFont typeface="Lucida Grande"/>
              <a:buChar char="-"/>
            </a:pPr>
            <a:r>
              <a:rPr lang="en-US" sz="1800" b="1" i="1" dirty="0" smtClean="0"/>
              <a:t>An updated version of the CPH algorithm is planned for August 2019</a:t>
            </a:r>
            <a:endParaRPr lang="en-US" sz="1800" i="1" dirty="0"/>
          </a:p>
          <a:p>
            <a:pPr marL="628650" lvl="1" indent="0">
              <a:spcBef>
                <a:spcPts val="0"/>
              </a:spcBef>
              <a:buNone/>
            </a:pPr>
            <a:endParaRPr lang="en-US" sz="2000" b="0" i="0" u="none" strike="noStrike" cap="none" dirty="0" smtClean="0">
              <a:solidFill>
                <a:schemeClr val="lt1"/>
              </a:solidFill>
              <a:sym typeface="Calibri"/>
            </a:endParaRPr>
          </a:p>
          <a:p>
            <a:pPr marL="457200" marR="0" lvl="0" indent="-228600" algn="l" rtl="0">
              <a:lnSpc>
                <a:spcPct val="100000"/>
              </a:lnSpc>
              <a:spcBef>
                <a:spcPts val="0"/>
              </a:spcBef>
              <a:spcAft>
                <a:spcPts val="0"/>
              </a:spcAft>
              <a:buClr>
                <a:schemeClr val="lt1"/>
              </a:buClr>
              <a:buSzPct val="100000"/>
              <a:buFont typeface="Arial"/>
              <a:buNone/>
            </a:pPr>
            <a:endParaRPr sz="32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64303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Shape 93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48</a:t>
            </a:fld>
            <a:endParaRPr sz="1200" b="0" i="0" u="none" strike="noStrike" cap="none">
              <a:solidFill>
                <a:srgbClr val="FFFFFF"/>
              </a:solidFill>
              <a:latin typeface="Calibri"/>
              <a:ea typeface="Calibri"/>
              <a:cs typeface="Calibri"/>
              <a:sym typeface="Calibri"/>
            </a:endParaRPr>
          </a:p>
        </p:txBody>
      </p:sp>
      <p:sp>
        <p:nvSpPr>
          <p:cNvPr id="933" name="Shape 933"/>
          <p:cNvSpPr txBox="1">
            <a:spLocks noGrp="1"/>
          </p:cNvSpPr>
          <p:nvPr>
            <p:ph type="title"/>
          </p:nvPr>
        </p:nvSpPr>
        <p:spPr>
          <a:xfrm>
            <a:off x="1587429" y="128337"/>
            <a:ext cx="5901982" cy="96862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b="1" i="0" u="none" strike="noStrike" cap="none" dirty="0" smtClean="0">
                <a:solidFill>
                  <a:srgbClr val="F79646"/>
                </a:solidFill>
                <a:latin typeface="Calibri"/>
                <a:ea typeface="Calibri"/>
                <a:cs typeface="Calibri"/>
                <a:sym typeface="Calibri"/>
              </a:rPr>
              <a:t>GOES-17 Loop Heat Pipe (LHP) Mitigation Strategy</a:t>
            </a:r>
            <a:endParaRPr sz="2000" b="0" i="1" u="none" strike="noStrike" cap="none" dirty="0">
              <a:solidFill>
                <a:srgbClr val="F79646"/>
              </a:solidFill>
              <a:latin typeface="Calibri"/>
              <a:ea typeface="Calibri"/>
              <a:cs typeface="Calibri"/>
              <a:sym typeface="Calibri"/>
            </a:endParaRPr>
          </a:p>
        </p:txBody>
      </p:sp>
      <p:sp>
        <p:nvSpPr>
          <p:cNvPr id="5" name="Shape 799"/>
          <p:cNvSpPr txBox="1">
            <a:spLocks noGrp="1"/>
          </p:cNvSpPr>
          <p:nvPr>
            <p:ph type="body" idx="1"/>
          </p:nvPr>
        </p:nvSpPr>
        <p:spPr>
          <a:xfrm>
            <a:off x="48840" y="1314055"/>
            <a:ext cx="9030032" cy="2032006"/>
          </a:xfrm>
          <a:prstGeom prst="rect">
            <a:avLst/>
          </a:prstGeom>
          <a:noFill/>
          <a:ln>
            <a:noFill/>
          </a:ln>
        </p:spPr>
        <p:txBody>
          <a:bodyPr lIns="91425" tIns="91425" rIns="91425" bIns="91425" anchor="t" anchorCtr="0">
            <a:noAutofit/>
          </a:bodyPr>
          <a:lstStyle/>
          <a:p>
            <a:pPr marL="685800" marR="0" lvl="0" indent="-457200" algn="l" rtl="0">
              <a:lnSpc>
                <a:spcPct val="100000"/>
              </a:lnSpc>
              <a:spcBef>
                <a:spcPts val="0"/>
              </a:spcBef>
              <a:spcAft>
                <a:spcPts val="0"/>
              </a:spcAft>
              <a:buClr>
                <a:schemeClr val="lt1"/>
              </a:buClr>
              <a:buSzPct val="100000"/>
            </a:pPr>
            <a:r>
              <a:rPr lang="en-US" sz="2400" b="1" i="0" u="none" strike="noStrike" cap="none" dirty="0" smtClean="0">
                <a:solidFill>
                  <a:schemeClr val="lt1"/>
                </a:solidFill>
                <a:latin typeface="Calibri"/>
                <a:ea typeface="Calibri"/>
                <a:cs typeface="Calibri"/>
                <a:sym typeface="Calibri"/>
              </a:rPr>
              <a:t>Identify when channels saturate due to the LHP issue</a:t>
            </a:r>
          </a:p>
          <a:p>
            <a:pPr marL="1085850" lvl="1" indent="-457200">
              <a:spcBef>
                <a:spcPts val="0"/>
              </a:spcBef>
            </a:pPr>
            <a:r>
              <a:rPr lang="en-US" sz="2000" b="1" dirty="0"/>
              <a:t>Bias analyses were created for GOES-17 and GOES-16 from Feb 26, 2019 to determine when channels saturate and can no longer be </a:t>
            </a:r>
            <a:r>
              <a:rPr lang="en-US" sz="2000" b="1" dirty="0" smtClean="0"/>
              <a:t>trusted</a:t>
            </a:r>
          </a:p>
          <a:p>
            <a:pPr marL="1085850" lvl="1" indent="-457200">
              <a:spcBef>
                <a:spcPts val="0"/>
              </a:spcBef>
            </a:pPr>
            <a:endParaRPr lang="en-US" sz="2000" b="1" dirty="0"/>
          </a:p>
          <a:p>
            <a:pPr marL="1085850" lvl="1" indent="-457200">
              <a:spcBef>
                <a:spcPts val="0"/>
              </a:spcBef>
            </a:pPr>
            <a:r>
              <a:rPr lang="en-US" sz="2000" b="1" dirty="0" smtClean="0"/>
              <a:t>An example bias analysis between the GOES-16 and GOES-17 8.4 – 11.2 </a:t>
            </a:r>
            <a:r>
              <a:rPr lang="en-US" sz="2000" b="1" dirty="0" err="1"/>
              <a:t>μm</a:t>
            </a:r>
            <a:r>
              <a:rPr lang="en-US" sz="2000" b="1" dirty="0" smtClean="0"/>
              <a:t> brightness temperature difference (BTD) is shown</a:t>
            </a:r>
          </a:p>
          <a:p>
            <a:pPr marL="628650" lvl="1" indent="0">
              <a:spcBef>
                <a:spcPts val="0"/>
              </a:spcBef>
              <a:buNone/>
            </a:pPr>
            <a:endParaRPr lang="en-US" sz="2000" b="1" dirty="0"/>
          </a:p>
        </p:txBody>
      </p:sp>
      <p:sp>
        <p:nvSpPr>
          <p:cNvPr id="3" name="TextBox 2"/>
          <p:cNvSpPr txBox="1"/>
          <p:nvPr/>
        </p:nvSpPr>
        <p:spPr>
          <a:xfrm>
            <a:off x="105829" y="3712418"/>
            <a:ext cx="3443500" cy="2554546"/>
          </a:xfrm>
          <a:prstGeom prst="rect">
            <a:avLst/>
          </a:prstGeom>
          <a:noFill/>
        </p:spPr>
        <p:txBody>
          <a:bodyPr wrap="square" rtlCol="0">
            <a:spAutoFit/>
          </a:bodyPr>
          <a:lstStyle/>
          <a:p>
            <a:r>
              <a:rPr lang="en-US" b="1" dirty="0" smtClean="0">
                <a:solidFill>
                  <a:srgbClr val="FF0000"/>
                </a:solidFill>
              </a:rPr>
              <a:t>Red bars </a:t>
            </a:r>
            <a:r>
              <a:rPr lang="en-US" b="1" dirty="0" smtClean="0">
                <a:solidFill>
                  <a:srgbClr val="FFFFFF"/>
                </a:solidFill>
              </a:rPr>
              <a:t>are the GOES-16-GOES-17 (NO predictive calibration) bias</a:t>
            </a:r>
          </a:p>
          <a:p>
            <a:endParaRPr lang="en-US" b="1" dirty="0">
              <a:solidFill>
                <a:srgbClr val="FFFFFF"/>
              </a:solidFill>
            </a:endParaRPr>
          </a:p>
          <a:p>
            <a:r>
              <a:rPr lang="en-US" b="1" dirty="0" smtClean="0">
                <a:solidFill>
                  <a:srgbClr val="3366FF"/>
                </a:solidFill>
              </a:rPr>
              <a:t>Blue bars</a:t>
            </a:r>
            <a:r>
              <a:rPr lang="en-US" b="1" dirty="0" smtClean="0">
                <a:solidFill>
                  <a:srgbClr val="FFFFFF"/>
                </a:solidFill>
              </a:rPr>
              <a:t> </a:t>
            </a:r>
            <a:r>
              <a:rPr lang="en-US" b="1" dirty="0">
                <a:solidFill>
                  <a:srgbClr val="FFFFFF"/>
                </a:solidFill>
              </a:rPr>
              <a:t>are the GOES-16-GOES-17 </a:t>
            </a:r>
            <a:r>
              <a:rPr lang="en-US" b="1" dirty="0" smtClean="0">
                <a:solidFill>
                  <a:srgbClr val="FFFFFF"/>
                </a:solidFill>
              </a:rPr>
              <a:t>(WITH </a:t>
            </a:r>
            <a:r>
              <a:rPr lang="en-US" b="1" dirty="0">
                <a:solidFill>
                  <a:srgbClr val="FFFFFF"/>
                </a:solidFill>
              </a:rPr>
              <a:t>predictive calibration) </a:t>
            </a:r>
            <a:r>
              <a:rPr lang="en-US" b="1" dirty="0" smtClean="0">
                <a:solidFill>
                  <a:srgbClr val="FFFFFF"/>
                </a:solidFill>
              </a:rPr>
              <a:t>bias</a:t>
            </a:r>
          </a:p>
          <a:p>
            <a:endParaRPr lang="en-US" b="1" dirty="0">
              <a:solidFill>
                <a:srgbClr val="FFFFFF"/>
              </a:solidFill>
            </a:endParaRPr>
          </a:p>
          <a:p>
            <a:endParaRPr lang="en-US" b="1" dirty="0" smtClean="0">
              <a:solidFill>
                <a:srgbClr val="FFFFFF"/>
              </a:solidFill>
            </a:endParaRPr>
          </a:p>
          <a:p>
            <a:endParaRPr lang="en-US" b="1" dirty="0">
              <a:solidFill>
                <a:srgbClr val="FFFFFF"/>
              </a:solidFill>
            </a:endParaRPr>
          </a:p>
          <a:p>
            <a:endParaRPr lang="en-US" b="1" dirty="0" smtClean="0">
              <a:solidFill>
                <a:srgbClr val="FFFFFF"/>
              </a:solidFill>
            </a:endParaRPr>
          </a:p>
          <a:p>
            <a:r>
              <a:rPr lang="en-US" b="1" dirty="0" smtClean="0">
                <a:solidFill>
                  <a:srgbClr val="FFFFFF"/>
                </a:solidFill>
              </a:rPr>
              <a:t>The BTD(8.4-11.2</a:t>
            </a:r>
            <a:r>
              <a:rPr lang="en-US" b="1" dirty="0" smtClean="0">
                <a:solidFill>
                  <a:schemeClr val="bg1"/>
                </a:solidFill>
              </a:rPr>
              <a:t> </a:t>
            </a:r>
            <a:r>
              <a:rPr lang="en-US" b="1" dirty="0" err="1" smtClean="0">
                <a:solidFill>
                  <a:schemeClr val="bg1"/>
                </a:solidFill>
              </a:rPr>
              <a:t>μm</a:t>
            </a:r>
            <a:r>
              <a:rPr lang="en-US" b="1" dirty="0" smtClean="0">
                <a:solidFill>
                  <a:srgbClr val="FFFFFF"/>
                </a:solidFill>
              </a:rPr>
              <a:t>) can not be trusted between 12-16:30 UTC</a:t>
            </a:r>
            <a:endParaRPr lang="en-US" b="1" dirty="0">
              <a:solidFill>
                <a:srgbClr val="FFFFFF"/>
              </a:solidFill>
            </a:endParaRPr>
          </a:p>
        </p:txBody>
      </p:sp>
      <p:pic>
        <p:nvPicPr>
          <p:cNvPr id="4" name="g1617_diff_hist_BTD1114_2019_057_2fp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49329" y="3431139"/>
            <a:ext cx="5529543" cy="2770531"/>
          </a:xfrm>
          <a:prstGeom prst="rect">
            <a:avLst/>
          </a:prstGeom>
        </p:spPr>
      </p:pic>
    </p:spTree>
    <p:extLst>
      <p:ext uri="{BB962C8B-B14F-4D97-AF65-F5344CB8AC3E}">
        <p14:creationId xmlns:p14="http://schemas.microsoft.com/office/powerpoint/2010/main" val="189424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Shape 93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49</a:t>
            </a:fld>
            <a:endParaRPr sz="1200" b="0" i="0" u="none" strike="noStrike" cap="none">
              <a:solidFill>
                <a:srgbClr val="FFFFFF"/>
              </a:solidFill>
              <a:latin typeface="Calibri"/>
              <a:ea typeface="Calibri"/>
              <a:cs typeface="Calibri"/>
              <a:sym typeface="Calibri"/>
            </a:endParaRPr>
          </a:p>
        </p:txBody>
      </p:sp>
      <p:sp>
        <p:nvSpPr>
          <p:cNvPr id="933" name="Shape 933"/>
          <p:cNvSpPr txBox="1">
            <a:spLocks noGrp="1"/>
          </p:cNvSpPr>
          <p:nvPr>
            <p:ph type="title"/>
          </p:nvPr>
        </p:nvSpPr>
        <p:spPr>
          <a:xfrm>
            <a:off x="1587429" y="128337"/>
            <a:ext cx="5901982" cy="96862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b="1" i="0" u="none" strike="noStrike" cap="none" dirty="0" smtClean="0">
                <a:solidFill>
                  <a:srgbClr val="F79646"/>
                </a:solidFill>
                <a:latin typeface="Calibri"/>
                <a:ea typeface="Calibri"/>
                <a:cs typeface="Calibri"/>
                <a:sym typeface="Calibri"/>
              </a:rPr>
              <a:t>GOES-17 Loop Heat Pipe (LHP) Mitigation Strategy</a:t>
            </a:r>
            <a:endParaRPr sz="2000" b="0" i="1" u="none" strike="noStrike" cap="none" dirty="0">
              <a:solidFill>
                <a:srgbClr val="F79646"/>
              </a:solidFill>
              <a:latin typeface="Calibri"/>
              <a:ea typeface="Calibri"/>
              <a:cs typeface="Calibri"/>
              <a:sym typeface="Calibri"/>
            </a:endParaRPr>
          </a:p>
        </p:txBody>
      </p:sp>
      <p:sp>
        <p:nvSpPr>
          <p:cNvPr id="5" name="Shape 799"/>
          <p:cNvSpPr txBox="1">
            <a:spLocks noGrp="1"/>
          </p:cNvSpPr>
          <p:nvPr>
            <p:ph type="body" idx="1"/>
          </p:nvPr>
        </p:nvSpPr>
        <p:spPr>
          <a:xfrm>
            <a:off x="48840" y="1403608"/>
            <a:ext cx="9030032" cy="5317867"/>
          </a:xfrm>
          <a:prstGeom prst="rect">
            <a:avLst/>
          </a:prstGeom>
          <a:noFill/>
          <a:ln>
            <a:noFill/>
          </a:ln>
        </p:spPr>
        <p:txBody>
          <a:bodyPr lIns="91425" tIns="91425" rIns="91425" bIns="91425" anchor="t" anchorCtr="0">
            <a:noAutofit/>
          </a:bodyPr>
          <a:lstStyle/>
          <a:p>
            <a:pPr marL="685800" marR="0" lvl="0" indent="-457200" algn="l" rtl="0">
              <a:lnSpc>
                <a:spcPct val="100000"/>
              </a:lnSpc>
              <a:spcBef>
                <a:spcPts val="0"/>
              </a:spcBef>
              <a:spcAft>
                <a:spcPts val="0"/>
              </a:spcAft>
              <a:buClr>
                <a:schemeClr val="lt1"/>
              </a:buClr>
              <a:buSzPct val="100000"/>
            </a:pPr>
            <a:r>
              <a:rPr lang="en-US" sz="2400" b="1" i="0" u="none" strike="noStrike" cap="none" dirty="0" smtClean="0">
                <a:solidFill>
                  <a:schemeClr val="lt1"/>
                </a:solidFill>
                <a:latin typeface="Calibri"/>
                <a:ea typeface="Calibri"/>
                <a:cs typeface="Calibri"/>
                <a:sym typeface="Calibri"/>
              </a:rPr>
              <a:t>Identify when channels saturate or become too noisy due to the LHP issue</a:t>
            </a:r>
          </a:p>
          <a:p>
            <a:pPr marL="228600" marR="0" lvl="0" indent="0" algn="l" rtl="0">
              <a:lnSpc>
                <a:spcPct val="100000"/>
              </a:lnSpc>
              <a:spcBef>
                <a:spcPts val="0"/>
              </a:spcBef>
              <a:spcAft>
                <a:spcPts val="0"/>
              </a:spcAft>
              <a:buClr>
                <a:schemeClr val="lt1"/>
              </a:buClr>
              <a:buSzPct val="100000"/>
              <a:buNone/>
            </a:pPr>
            <a:endParaRPr lang="en-US" sz="2400" b="1" i="0" u="none" strike="noStrike" cap="none" dirty="0" smtClean="0">
              <a:solidFill>
                <a:schemeClr val="lt1"/>
              </a:solidFill>
              <a:latin typeface="Calibri"/>
              <a:ea typeface="Calibri"/>
              <a:cs typeface="Calibri"/>
              <a:sym typeface="Calibri"/>
            </a:endParaRPr>
          </a:p>
          <a:p>
            <a:pPr marL="1085850" lvl="1" indent="-457200">
              <a:spcBef>
                <a:spcPts val="0"/>
              </a:spcBef>
            </a:pPr>
            <a:r>
              <a:rPr lang="en-US" sz="2000" b="1" dirty="0" smtClean="0"/>
              <a:t>The Feb </a:t>
            </a:r>
            <a:r>
              <a:rPr lang="en-US" sz="2000" b="1" dirty="0"/>
              <a:t>26, 2019 </a:t>
            </a:r>
            <a:r>
              <a:rPr lang="en-US" sz="2000" b="1" dirty="0" smtClean="0"/>
              <a:t>GOES-16/GOES-17 bias analysis was used to determine when saturation/noise becomes an issue</a:t>
            </a:r>
          </a:p>
          <a:p>
            <a:pPr marL="1085850" lvl="1" indent="-457200">
              <a:spcBef>
                <a:spcPts val="0"/>
              </a:spcBef>
            </a:pPr>
            <a:endParaRPr lang="en-US" sz="2000" b="1" dirty="0"/>
          </a:p>
          <a:p>
            <a:pPr marL="1085850" lvl="1" indent="-457200">
              <a:spcBef>
                <a:spcPts val="0"/>
              </a:spcBef>
            </a:pPr>
            <a:r>
              <a:rPr lang="en-US" sz="2000" b="1" dirty="0" smtClean="0"/>
              <a:t>Loss of channels for cloud phase (slightly less than worse case focal plane heating):</a:t>
            </a:r>
          </a:p>
          <a:p>
            <a:pPr marL="1085850" lvl="1" indent="-457200">
              <a:spcBef>
                <a:spcPts val="0"/>
              </a:spcBef>
            </a:pPr>
            <a:endParaRPr lang="en-US" sz="2000" b="1" dirty="0"/>
          </a:p>
          <a:p>
            <a:pPr marL="1485900" lvl="2" indent="-457200">
              <a:spcBef>
                <a:spcPts val="0"/>
              </a:spcBef>
            </a:pPr>
            <a:r>
              <a:rPr lang="en-US" sz="1600" b="1" dirty="0" smtClean="0">
                <a:solidFill>
                  <a:srgbClr val="FFFF00"/>
                </a:solidFill>
              </a:rPr>
              <a:t>Channel   7:   never saturates (not currently used)</a:t>
            </a:r>
          </a:p>
          <a:p>
            <a:pPr marL="1485900" lvl="2" indent="-457200">
              <a:spcBef>
                <a:spcPts val="0"/>
              </a:spcBef>
            </a:pPr>
            <a:r>
              <a:rPr lang="en-US" sz="1600" b="1" dirty="0" smtClean="0"/>
              <a:t>Channel 10:   11:00 – 17:00 UTC</a:t>
            </a:r>
          </a:p>
          <a:p>
            <a:pPr marL="1485900" lvl="2" indent="-457200">
              <a:spcBef>
                <a:spcPts val="0"/>
              </a:spcBef>
            </a:pPr>
            <a:r>
              <a:rPr lang="en-US" sz="1600" b="1" dirty="0" smtClean="0"/>
              <a:t>Channel 11:   12:00 – 16:30 UTC</a:t>
            </a:r>
          </a:p>
          <a:p>
            <a:pPr marL="1485900" lvl="2" indent="-457200">
              <a:spcBef>
                <a:spcPts val="0"/>
              </a:spcBef>
            </a:pPr>
            <a:r>
              <a:rPr lang="en-US" sz="1600" b="1" dirty="0" smtClean="0">
                <a:solidFill>
                  <a:srgbClr val="FFFF00"/>
                </a:solidFill>
              </a:rPr>
              <a:t>Channel 13:   never saturates (</a:t>
            </a:r>
            <a:r>
              <a:rPr lang="en-US" sz="1600" b="1" dirty="0">
                <a:solidFill>
                  <a:srgbClr val="FFFF00"/>
                </a:solidFill>
              </a:rPr>
              <a:t>not currently </a:t>
            </a:r>
            <a:r>
              <a:rPr lang="en-US" sz="1600" b="1" dirty="0" smtClean="0">
                <a:solidFill>
                  <a:srgbClr val="FFFF00"/>
                </a:solidFill>
              </a:rPr>
              <a:t>used)</a:t>
            </a:r>
          </a:p>
          <a:p>
            <a:pPr marL="1485900" lvl="2" indent="-457200">
              <a:spcBef>
                <a:spcPts val="0"/>
              </a:spcBef>
            </a:pPr>
            <a:r>
              <a:rPr lang="en-US" sz="1600" b="1" dirty="0" smtClean="0"/>
              <a:t>Channel 14:   never saturates</a:t>
            </a:r>
          </a:p>
          <a:p>
            <a:pPr marL="1485900" lvl="2" indent="-457200">
              <a:spcBef>
                <a:spcPts val="0"/>
              </a:spcBef>
            </a:pPr>
            <a:r>
              <a:rPr lang="en-US" sz="1600" b="1" dirty="0" smtClean="0"/>
              <a:t>Channel 15:   11:00 – 16:30 UTC</a:t>
            </a:r>
          </a:p>
        </p:txBody>
      </p:sp>
    </p:spTree>
    <p:extLst>
      <p:ext uri="{BB962C8B-B14F-4D97-AF65-F5344CB8AC3E}">
        <p14:creationId xmlns:p14="http://schemas.microsoft.com/office/powerpoint/2010/main" val="2829209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Shape 345"/>
          <p:cNvSpPr txBox="1">
            <a:spLocks noGrp="1"/>
          </p:cNvSpPr>
          <p:nvPr>
            <p:ph type="title"/>
          </p:nvPr>
        </p:nvSpPr>
        <p:spPr>
          <a:xfrm>
            <a:off x="457200" y="394952"/>
            <a:ext cx="8229600" cy="1037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PLPTs Under Review</a:t>
            </a:r>
            <a:endParaRPr/>
          </a:p>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PROVISIONAL</a:t>
            </a:r>
            <a:endParaRPr/>
          </a:p>
        </p:txBody>
      </p:sp>
      <p:graphicFrame>
        <p:nvGraphicFramePr>
          <p:cNvPr id="346" name="Shape 346"/>
          <p:cNvGraphicFramePr/>
          <p:nvPr>
            <p:extLst>
              <p:ext uri="{D42A27DB-BD31-4B8C-83A1-F6EECF244321}">
                <p14:modId xmlns:p14="http://schemas.microsoft.com/office/powerpoint/2010/main" val="4076685707"/>
              </p:ext>
            </p:extLst>
          </p:nvPr>
        </p:nvGraphicFramePr>
        <p:xfrm>
          <a:off x="738599" y="1854096"/>
          <a:ext cx="7666825" cy="1656120"/>
        </p:xfrm>
        <a:graphic>
          <a:graphicData uri="http://schemas.openxmlformats.org/drawingml/2006/table">
            <a:tbl>
              <a:tblPr firstRow="1" bandRow="1">
                <a:noFill/>
              </a:tblPr>
              <a:tblGrid>
                <a:gridCol w="1527000">
                  <a:extLst>
                    <a:ext uri="{9D8B030D-6E8A-4147-A177-3AD203B41FA5}">
                      <a16:colId xmlns:a16="http://schemas.microsoft.com/office/drawing/2014/main" val="20000"/>
                    </a:ext>
                  </a:extLst>
                </a:gridCol>
                <a:gridCol w="2721350">
                  <a:extLst>
                    <a:ext uri="{9D8B030D-6E8A-4147-A177-3AD203B41FA5}">
                      <a16:colId xmlns:a16="http://schemas.microsoft.com/office/drawing/2014/main" val="20001"/>
                    </a:ext>
                  </a:extLst>
                </a:gridCol>
                <a:gridCol w="1237675">
                  <a:extLst>
                    <a:ext uri="{9D8B030D-6E8A-4147-A177-3AD203B41FA5}">
                      <a16:colId xmlns:a16="http://schemas.microsoft.com/office/drawing/2014/main" val="20002"/>
                    </a:ext>
                  </a:extLst>
                </a:gridCol>
                <a:gridCol w="1068750">
                  <a:extLst>
                    <a:ext uri="{9D8B030D-6E8A-4147-A177-3AD203B41FA5}">
                      <a16:colId xmlns:a16="http://schemas.microsoft.com/office/drawing/2014/main" val="20003"/>
                    </a:ext>
                  </a:extLst>
                </a:gridCol>
                <a:gridCol w="1112050">
                  <a:extLst>
                    <a:ext uri="{9D8B030D-6E8A-4147-A177-3AD203B41FA5}">
                      <a16:colId xmlns:a16="http://schemas.microsoft.com/office/drawing/2014/main" val="20004"/>
                    </a:ext>
                  </a:extLst>
                </a:gridCol>
              </a:tblGrid>
              <a:tr h="370850">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PLPT ID</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Descriptive Title</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 Complete</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Results</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AWG POC</a:t>
                      </a:r>
                      <a:endParaRPr/>
                    </a:p>
                  </a:txBody>
                  <a:tcPr marL="91450" marR="91450" marT="45725" marB="45725" anchor="ctr">
                    <a:solidFill>
                      <a:srgbClr val="BFBFBF"/>
                    </a:solidFill>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dirty="0"/>
                        <a:t>ABI-</a:t>
                      </a:r>
                      <a:r>
                        <a:rPr lang="en-US" sz="1000" u="none" strike="noStrike" cap="none" dirty="0" smtClean="0"/>
                        <a:t>FD_CPHp04</a:t>
                      </a:r>
                      <a:endParaRPr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dirty="0"/>
                        <a:t>Quantitative analysis of M3 FD </a:t>
                      </a:r>
                      <a:r>
                        <a:rPr lang="en-US" sz="1200" u="none" strike="noStrike" cap="none" dirty="0" smtClean="0"/>
                        <a:t>CPH</a:t>
                      </a:r>
                      <a:endParaRPr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AWG</a:t>
                      </a:r>
                      <a:endParaRPr/>
                    </a:p>
                  </a:txBody>
                  <a:tcPr marL="91450" marR="91450" marT="45725" marB="45725" anchor="ctr">
                    <a:solidFill>
                      <a:schemeClr val="lt1"/>
                    </a:solidFill>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dirty="0"/>
                        <a:t>ABI-</a:t>
                      </a:r>
                      <a:r>
                        <a:rPr lang="en-US" sz="1000" u="none" strike="noStrike" cap="none" dirty="0" smtClean="0"/>
                        <a:t>CONUS_CPHp04</a:t>
                      </a:r>
                      <a:endParaRPr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dirty="0"/>
                        <a:t>Quantitative analysis of M3 CONUS </a:t>
                      </a:r>
                      <a:r>
                        <a:rPr lang="en-US" sz="1200" u="none" strike="noStrike" cap="none" dirty="0" smtClean="0"/>
                        <a:t>CPH</a:t>
                      </a:r>
                      <a:endParaRPr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AWG</a:t>
                      </a:r>
                      <a:endParaRPr/>
                    </a:p>
                  </a:txBody>
                  <a:tcPr marL="91450" marR="91450" marT="45725" marB="45725" anchor="ctr">
                    <a:solidFill>
                      <a:schemeClr val="lt1"/>
                    </a:solidFill>
                  </a:tcPr>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a:t>ABI-</a:t>
                      </a:r>
                      <a:r>
                        <a:rPr lang="en-US" sz="1000" u="none" strike="noStrike" cap="none" smtClean="0"/>
                        <a:t>MESO_CPHp03</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dirty="0"/>
                        <a:t>Quantitative analysis of M3 </a:t>
                      </a:r>
                      <a:r>
                        <a:rPr lang="en-US" sz="1200" u="none" strike="noStrike" cap="none" dirty="0" err="1"/>
                        <a:t>Meso</a:t>
                      </a:r>
                      <a:r>
                        <a:rPr lang="en-US" sz="1200" u="none" strike="noStrike" cap="none" dirty="0"/>
                        <a:t> </a:t>
                      </a:r>
                      <a:r>
                        <a:rPr lang="en-US" sz="1200" u="none" strike="noStrike" cap="none" dirty="0" smtClean="0"/>
                        <a:t>CPH</a:t>
                      </a:r>
                      <a:endParaRPr dirty="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dirty="0"/>
                        <a:t>AWG</a:t>
                      </a:r>
                      <a:endParaRPr dirty="0"/>
                    </a:p>
                  </a:txBody>
                  <a:tcPr marL="91450" marR="91450" marT="45725" marB="45725" anchor="ctr">
                    <a:solidFill>
                      <a:schemeClr val="lt1"/>
                    </a:solidFill>
                  </a:tcPr>
                </a:tc>
                <a:extLst>
                  <a:ext uri="{0D108BD9-81ED-4DB2-BD59-A6C34878D82A}">
                    <a16:rowId xmlns:a16="http://schemas.microsoft.com/office/drawing/2014/main" val="10003"/>
                  </a:ext>
                </a:extLst>
              </a:tr>
            </a:tbl>
          </a:graphicData>
        </a:graphic>
      </p:graphicFrame>
      <p:sp>
        <p:nvSpPr>
          <p:cNvPr id="347" name="Shape 34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940828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Shape 93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50</a:t>
            </a:fld>
            <a:endParaRPr sz="1200" b="0" i="0" u="none" strike="noStrike" cap="none">
              <a:solidFill>
                <a:srgbClr val="FFFFFF"/>
              </a:solidFill>
              <a:latin typeface="Calibri"/>
              <a:ea typeface="Calibri"/>
              <a:cs typeface="Calibri"/>
              <a:sym typeface="Calibri"/>
            </a:endParaRPr>
          </a:p>
        </p:txBody>
      </p:sp>
      <p:sp>
        <p:nvSpPr>
          <p:cNvPr id="933" name="Shape 933"/>
          <p:cNvSpPr txBox="1">
            <a:spLocks noGrp="1"/>
          </p:cNvSpPr>
          <p:nvPr>
            <p:ph type="title"/>
          </p:nvPr>
        </p:nvSpPr>
        <p:spPr>
          <a:xfrm>
            <a:off x="1587429" y="128337"/>
            <a:ext cx="5901982" cy="96862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b="1" i="0" u="none" strike="noStrike" cap="none" dirty="0" smtClean="0">
                <a:solidFill>
                  <a:srgbClr val="F79646"/>
                </a:solidFill>
                <a:latin typeface="Calibri"/>
                <a:ea typeface="Calibri"/>
                <a:cs typeface="Calibri"/>
                <a:sym typeface="Calibri"/>
              </a:rPr>
              <a:t>GOES-17 Loop Heat Pipe (LHP) Mitigation Strategy</a:t>
            </a:r>
            <a:endParaRPr sz="2000" b="0" i="1" u="none" strike="noStrike" cap="none" dirty="0">
              <a:solidFill>
                <a:srgbClr val="F79646"/>
              </a:solidFill>
              <a:latin typeface="Calibri"/>
              <a:ea typeface="Calibri"/>
              <a:cs typeface="Calibri"/>
              <a:sym typeface="Calibri"/>
            </a:endParaRPr>
          </a:p>
        </p:txBody>
      </p:sp>
      <p:sp>
        <p:nvSpPr>
          <p:cNvPr id="5" name="Shape 799"/>
          <p:cNvSpPr txBox="1">
            <a:spLocks noGrp="1"/>
          </p:cNvSpPr>
          <p:nvPr>
            <p:ph type="body" idx="1"/>
          </p:nvPr>
        </p:nvSpPr>
        <p:spPr>
          <a:xfrm>
            <a:off x="48840" y="1134951"/>
            <a:ext cx="9030032" cy="1299291"/>
          </a:xfrm>
          <a:prstGeom prst="rect">
            <a:avLst/>
          </a:prstGeom>
          <a:noFill/>
          <a:ln>
            <a:noFill/>
          </a:ln>
        </p:spPr>
        <p:txBody>
          <a:bodyPr lIns="91425" tIns="91425" rIns="91425" bIns="91425" anchor="t" anchorCtr="0">
            <a:noAutofit/>
          </a:bodyPr>
          <a:lstStyle/>
          <a:p>
            <a:pPr marL="685800" marR="0" lvl="0" indent="-457200" algn="l" rtl="0">
              <a:lnSpc>
                <a:spcPct val="100000"/>
              </a:lnSpc>
              <a:spcBef>
                <a:spcPts val="0"/>
              </a:spcBef>
              <a:spcAft>
                <a:spcPts val="0"/>
              </a:spcAft>
              <a:buClr>
                <a:schemeClr val="lt1"/>
              </a:buClr>
              <a:buSzPct val="100000"/>
            </a:pPr>
            <a:r>
              <a:rPr lang="en-US" sz="2400" b="1" i="0" u="none" strike="noStrike" cap="none" dirty="0" smtClean="0">
                <a:solidFill>
                  <a:schemeClr val="lt1"/>
                </a:solidFill>
                <a:latin typeface="Calibri"/>
                <a:ea typeface="Calibri"/>
                <a:cs typeface="Calibri"/>
                <a:sym typeface="Calibri"/>
              </a:rPr>
              <a:t>Channel substitution</a:t>
            </a:r>
          </a:p>
          <a:p>
            <a:pPr marL="1085850" lvl="1" indent="-457200">
              <a:spcBef>
                <a:spcPts val="0"/>
              </a:spcBef>
            </a:pPr>
            <a:r>
              <a:rPr lang="en-US" sz="1800" b="1" i="1" dirty="0" smtClean="0"/>
              <a:t>Each IR channel is impacted differently by the LHP issue</a:t>
            </a:r>
          </a:p>
          <a:p>
            <a:pPr marL="1085850" lvl="1" indent="-457200">
              <a:spcBef>
                <a:spcPts val="0"/>
              </a:spcBef>
            </a:pPr>
            <a:r>
              <a:rPr lang="en-US" sz="1800" b="1" i="1" u="none" strike="noStrike" cap="none" dirty="0" smtClean="0">
                <a:solidFill>
                  <a:schemeClr val="lt1"/>
                </a:solidFill>
                <a:sym typeface="Calibri"/>
              </a:rPr>
              <a:t>This false color image animation was creating using channels 11, 13 and 15</a:t>
            </a:r>
          </a:p>
        </p:txBody>
      </p:sp>
      <p:pic>
        <p:nvPicPr>
          <p:cNvPr id="2" name="g17predg17_feb262019_rgb_1012_8510_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4360" y="2423160"/>
            <a:ext cx="7180065" cy="4163440"/>
          </a:xfrm>
          <a:prstGeom prst="rect">
            <a:avLst/>
          </a:prstGeom>
        </p:spPr>
      </p:pic>
      <p:sp>
        <p:nvSpPr>
          <p:cNvPr id="3" name="TextBox 2"/>
          <p:cNvSpPr txBox="1"/>
          <p:nvPr/>
        </p:nvSpPr>
        <p:spPr>
          <a:xfrm>
            <a:off x="1131556" y="6293200"/>
            <a:ext cx="2482902" cy="307777"/>
          </a:xfrm>
          <a:prstGeom prst="rect">
            <a:avLst/>
          </a:prstGeom>
          <a:noFill/>
        </p:spPr>
        <p:txBody>
          <a:bodyPr wrap="square" rtlCol="0">
            <a:spAutoFit/>
          </a:bodyPr>
          <a:lstStyle/>
          <a:p>
            <a:r>
              <a:rPr lang="en-US" b="1" dirty="0" smtClean="0"/>
              <a:t>With Predictive Calibration</a:t>
            </a:r>
            <a:endParaRPr lang="en-US" b="1" dirty="0"/>
          </a:p>
        </p:txBody>
      </p:sp>
      <p:sp>
        <p:nvSpPr>
          <p:cNvPr id="7" name="TextBox 6"/>
          <p:cNvSpPr txBox="1"/>
          <p:nvPr/>
        </p:nvSpPr>
        <p:spPr>
          <a:xfrm>
            <a:off x="4580924" y="6293200"/>
            <a:ext cx="2745676" cy="307777"/>
          </a:xfrm>
          <a:prstGeom prst="rect">
            <a:avLst/>
          </a:prstGeom>
          <a:noFill/>
        </p:spPr>
        <p:txBody>
          <a:bodyPr wrap="square" rtlCol="0">
            <a:spAutoFit/>
          </a:bodyPr>
          <a:lstStyle/>
          <a:p>
            <a:r>
              <a:rPr lang="en-US" b="1" dirty="0" smtClean="0"/>
              <a:t>Without Predictive Calibration</a:t>
            </a:r>
            <a:endParaRPr lang="en-US" b="1" dirty="0"/>
          </a:p>
        </p:txBody>
      </p:sp>
    </p:spTree>
    <p:extLst>
      <p:ext uri="{BB962C8B-B14F-4D97-AF65-F5344CB8AC3E}">
        <p14:creationId xmlns:p14="http://schemas.microsoft.com/office/powerpoint/2010/main" val="126536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Shape 93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51</a:t>
            </a:fld>
            <a:endParaRPr sz="1200" b="0" i="0" u="none" strike="noStrike" cap="none">
              <a:solidFill>
                <a:srgbClr val="FFFFFF"/>
              </a:solidFill>
              <a:latin typeface="Calibri"/>
              <a:ea typeface="Calibri"/>
              <a:cs typeface="Calibri"/>
              <a:sym typeface="Calibri"/>
            </a:endParaRPr>
          </a:p>
        </p:txBody>
      </p:sp>
      <p:sp>
        <p:nvSpPr>
          <p:cNvPr id="933" name="Shape 933"/>
          <p:cNvSpPr txBox="1">
            <a:spLocks noGrp="1"/>
          </p:cNvSpPr>
          <p:nvPr>
            <p:ph type="title"/>
          </p:nvPr>
        </p:nvSpPr>
        <p:spPr>
          <a:xfrm>
            <a:off x="1587429" y="128337"/>
            <a:ext cx="5901982" cy="96862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b="1" i="0" u="none" strike="noStrike" cap="none" dirty="0" smtClean="0">
                <a:solidFill>
                  <a:srgbClr val="F79646"/>
                </a:solidFill>
                <a:latin typeface="Calibri"/>
                <a:ea typeface="Calibri"/>
                <a:cs typeface="Calibri"/>
                <a:sym typeface="Calibri"/>
              </a:rPr>
              <a:t>GOES-17 Loop Heat Pipe (LHP) Mitigation Strategy</a:t>
            </a:r>
            <a:endParaRPr sz="2000" b="0" i="1" u="none" strike="noStrike" cap="none" dirty="0">
              <a:solidFill>
                <a:srgbClr val="F79646"/>
              </a:solidFill>
              <a:latin typeface="Calibri"/>
              <a:ea typeface="Calibri"/>
              <a:cs typeface="Calibri"/>
              <a:sym typeface="Calibri"/>
            </a:endParaRPr>
          </a:p>
        </p:txBody>
      </p:sp>
      <p:sp>
        <p:nvSpPr>
          <p:cNvPr id="5" name="Shape 799"/>
          <p:cNvSpPr txBox="1">
            <a:spLocks noGrp="1"/>
          </p:cNvSpPr>
          <p:nvPr>
            <p:ph type="body" idx="1"/>
          </p:nvPr>
        </p:nvSpPr>
        <p:spPr>
          <a:xfrm>
            <a:off x="48840" y="1134951"/>
            <a:ext cx="9030032" cy="1299291"/>
          </a:xfrm>
          <a:prstGeom prst="rect">
            <a:avLst/>
          </a:prstGeom>
          <a:noFill/>
          <a:ln>
            <a:noFill/>
          </a:ln>
        </p:spPr>
        <p:txBody>
          <a:bodyPr lIns="91425" tIns="91425" rIns="91425" bIns="91425" anchor="t" anchorCtr="0">
            <a:noAutofit/>
          </a:bodyPr>
          <a:lstStyle/>
          <a:p>
            <a:pPr marL="685800" marR="0" lvl="0" indent="-457200" algn="l" rtl="0">
              <a:lnSpc>
                <a:spcPct val="100000"/>
              </a:lnSpc>
              <a:spcBef>
                <a:spcPts val="0"/>
              </a:spcBef>
              <a:spcAft>
                <a:spcPts val="0"/>
              </a:spcAft>
              <a:buClr>
                <a:schemeClr val="lt1"/>
              </a:buClr>
              <a:buSzPct val="100000"/>
            </a:pPr>
            <a:r>
              <a:rPr lang="en-US" sz="2400" b="1" i="0" u="none" strike="noStrike" cap="none" dirty="0" smtClean="0">
                <a:solidFill>
                  <a:schemeClr val="lt1"/>
                </a:solidFill>
                <a:latin typeface="Calibri"/>
                <a:ea typeface="Calibri"/>
                <a:cs typeface="Calibri"/>
                <a:sym typeface="Calibri"/>
              </a:rPr>
              <a:t>Substituting channels less-impacted by the LHP issue can help</a:t>
            </a:r>
          </a:p>
          <a:p>
            <a:pPr marL="1085850" lvl="1" indent="-457200">
              <a:spcBef>
                <a:spcPts val="0"/>
              </a:spcBef>
            </a:pPr>
            <a:r>
              <a:rPr lang="en-US" sz="1800" b="1" i="1" u="none" strike="noStrike" cap="none" dirty="0" smtClean="0">
                <a:solidFill>
                  <a:schemeClr val="lt1"/>
                </a:solidFill>
                <a:sym typeface="Calibri"/>
              </a:rPr>
              <a:t>Substituted channels may decrease accuracy of cloud phase discrimination</a:t>
            </a:r>
          </a:p>
          <a:p>
            <a:pPr marL="1085850" lvl="1" indent="-457200">
              <a:spcBef>
                <a:spcPts val="0"/>
              </a:spcBef>
            </a:pPr>
            <a:r>
              <a:rPr lang="en-US" sz="1800" b="1" i="1" u="none" strike="noStrike" cap="none" dirty="0" smtClean="0">
                <a:solidFill>
                  <a:schemeClr val="lt1"/>
                </a:solidFill>
                <a:sym typeface="Calibri"/>
              </a:rPr>
              <a:t>This false color image animation was creating using channels 7, 13 and 14</a:t>
            </a:r>
          </a:p>
        </p:txBody>
      </p:sp>
      <p:pic>
        <p:nvPicPr>
          <p:cNvPr id="3" name="g17predg17_feb262019_rgb_1011_3910_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4360" y="2423160"/>
            <a:ext cx="7175028" cy="4160520"/>
          </a:xfrm>
          <a:prstGeom prst="rect">
            <a:avLst/>
          </a:prstGeom>
        </p:spPr>
      </p:pic>
      <p:sp>
        <p:nvSpPr>
          <p:cNvPr id="6" name="TextBox 5"/>
          <p:cNvSpPr txBox="1"/>
          <p:nvPr/>
        </p:nvSpPr>
        <p:spPr>
          <a:xfrm>
            <a:off x="1131556" y="6293200"/>
            <a:ext cx="2482902" cy="307777"/>
          </a:xfrm>
          <a:prstGeom prst="rect">
            <a:avLst/>
          </a:prstGeom>
          <a:noFill/>
        </p:spPr>
        <p:txBody>
          <a:bodyPr wrap="square" rtlCol="0">
            <a:spAutoFit/>
          </a:bodyPr>
          <a:lstStyle/>
          <a:p>
            <a:r>
              <a:rPr lang="en-US" b="1" dirty="0" smtClean="0"/>
              <a:t>With Predictive Calibration</a:t>
            </a:r>
            <a:endParaRPr lang="en-US" b="1" dirty="0"/>
          </a:p>
        </p:txBody>
      </p:sp>
      <p:sp>
        <p:nvSpPr>
          <p:cNvPr id="7" name="TextBox 6"/>
          <p:cNvSpPr txBox="1"/>
          <p:nvPr/>
        </p:nvSpPr>
        <p:spPr>
          <a:xfrm>
            <a:off x="4580924" y="6293200"/>
            <a:ext cx="2745676" cy="307777"/>
          </a:xfrm>
          <a:prstGeom prst="rect">
            <a:avLst/>
          </a:prstGeom>
          <a:noFill/>
        </p:spPr>
        <p:txBody>
          <a:bodyPr wrap="square" rtlCol="0">
            <a:spAutoFit/>
          </a:bodyPr>
          <a:lstStyle/>
          <a:p>
            <a:r>
              <a:rPr lang="en-US" b="1" dirty="0" smtClean="0"/>
              <a:t>Without Predictive Calibration</a:t>
            </a:r>
            <a:endParaRPr lang="en-US" b="1" dirty="0"/>
          </a:p>
        </p:txBody>
      </p:sp>
    </p:spTree>
    <p:extLst>
      <p:ext uri="{BB962C8B-B14F-4D97-AF65-F5344CB8AC3E}">
        <p14:creationId xmlns:p14="http://schemas.microsoft.com/office/powerpoint/2010/main" val="339377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Shape 798"/>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3600" b="0" i="0" u="none" strike="noStrike" cap="none" dirty="0" smtClean="0">
                <a:solidFill>
                  <a:schemeClr val="accent6"/>
                </a:solidFill>
                <a:latin typeface="Calibri"/>
                <a:ea typeface="Calibri"/>
                <a:cs typeface="Calibri"/>
                <a:sym typeface="Calibri"/>
              </a:rPr>
              <a:t>Summary:</a:t>
            </a:r>
            <a:br>
              <a:rPr lang="en-US" sz="3600" b="0" i="0" u="none" strike="noStrike" cap="none" dirty="0" smtClean="0">
                <a:solidFill>
                  <a:schemeClr val="accent6"/>
                </a:solidFill>
                <a:latin typeface="Calibri"/>
                <a:ea typeface="Calibri"/>
                <a:cs typeface="Calibri"/>
                <a:sym typeface="Calibri"/>
              </a:rPr>
            </a:br>
            <a:r>
              <a:rPr lang="en-US" sz="3600" b="0" i="0" u="none" strike="noStrike" cap="none" dirty="0" smtClean="0">
                <a:solidFill>
                  <a:schemeClr val="accent6"/>
                </a:solidFill>
                <a:latin typeface="Calibri"/>
                <a:ea typeface="Calibri"/>
                <a:cs typeface="Calibri"/>
                <a:sym typeface="Calibri"/>
              </a:rPr>
              <a:t>Path to Delta Review</a:t>
            </a:r>
            <a:endParaRPr lang="en-US" sz="3600" b="0" i="0" u="none" strike="noStrike" cap="none" dirty="0">
              <a:solidFill>
                <a:schemeClr val="accent6"/>
              </a:solidFill>
              <a:latin typeface="Calibri"/>
              <a:ea typeface="Calibri"/>
              <a:cs typeface="Calibri"/>
              <a:sym typeface="Calibri"/>
            </a:endParaRPr>
          </a:p>
        </p:txBody>
      </p:sp>
      <p:sp>
        <p:nvSpPr>
          <p:cNvPr id="799" name="Shape 799"/>
          <p:cNvSpPr txBox="1">
            <a:spLocks noGrp="1"/>
          </p:cNvSpPr>
          <p:nvPr>
            <p:ph type="body" idx="1"/>
          </p:nvPr>
        </p:nvSpPr>
        <p:spPr>
          <a:xfrm>
            <a:off x="531392" y="1972487"/>
            <a:ext cx="8033931" cy="4629928"/>
          </a:xfrm>
          <a:prstGeom prst="rect">
            <a:avLst/>
          </a:prstGeom>
          <a:noFill/>
          <a:ln>
            <a:noFill/>
          </a:ln>
        </p:spPr>
        <p:txBody>
          <a:bodyPr lIns="91425" tIns="91425" rIns="91425" bIns="91425" anchor="t" anchorCtr="0">
            <a:noAutofit/>
          </a:bodyPr>
          <a:lstStyle/>
          <a:p>
            <a:pPr marL="457200" indent="-228600">
              <a:spcBef>
                <a:spcPts val="0"/>
              </a:spcBef>
            </a:pPr>
            <a:r>
              <a:rPr lang="en-US" sz="2000" b="1" dirty="0" smtClean="0">
                <a:latin typeface="+mn-lt"/>
              </a:rPr>
              <a:t>Effective GOES-17 ABI LHP issue mitigation is possible for cloud phase through the use of different, but less sensitive, spectral channel combinations (similar to an approach applied to AVHRR at night).</a:t>
            </a:r>
          </a:p>
          <a:p>
            <a:pPr marL="457200" indent="-228600">
              <a:spcBef>
                <a:spcPts val="0"/>
              </a:spcBef>
            </a:pPr>
            <a:endParaRPr lang="en-US" sz="2000" b="1" dirty="0">
              <a:latin typeface="+mn-lt"/>
            </a:endParaRPr>
          </a:p>
          <a:p>
            <a:pPr marL="457200" indent="-228600">
              <a:spcBef>
                <a:spcPts val="0"/>
              </a:spcBef>
            </a:pPr>
            <a:r>
              <a:rPr lang="en-US" sz="2000" b="1" dirty="0" smtClean="0">
                <a:latin typeface="+mn-lt"/>
              </a:rPr>
              <a:t>Predictive calibration is an essential part of the mitigation process.</a:t>
            </a:r>
          </a:p>
          <a:p>
            <a:pPr marL="457200" indent="-228600">
              <a:spcBef>
                <a:spcPts val="0"/>
              </a:spcBef>
            </a:pPr>
            <a:endParaRPr lang="en-US" sz="2000" b="1" dirty="0">
              <a:latin typeface="+mn-lt"/>
            </a:endParaRPr>
          </a:p>
          <a:p>
            <a:pPr marL="457200" indent="-228600">
              <a:spcBef>
                <a:spcPts val="0"/>
              </a:spcBef>
            </a:pPr>
            <a:r>
              <a:rPr lang="en-US" sz="2000" b="1" dirty="0" smtClean="0">
                <a:latin typeface="+mn-lt"/>
              </a:rPr>
              <a:t>Predictive calibration is not scheduled to be implemented until June, which makes the development and validation of algorithm mitigation measures more challenging. Test data sets help, but there is no substitute for a constant flow of data.</a:t>
            </a:r>
          </a:p>
        </p:txBody>
      </p:sp>
      <p:sp>
        <p:nvSpPr>
          <p:cNvPr id="800" name="Shape 800"/>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chemeClr val="lt1"/>
                </a:solidFill>
                <a:latin typeface="Arial"/>
                <a:ea typeface="Arial"/>
                <a:cs typeface="Arial"/>
                <a:sym typeface="Arial"/>
              </a:rPr>
              <a:t>52</a:t>
            </a:fld>
            <a:endParaRPr lang="en-US"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7456849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Shape 1013"/>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Summary &amp; Recommendations</a:t>
            </a:r>
            <a:endParaRPr/>
          </a:p>
        </p:txBody>
      </p:sp>
      <p:sp>
        <p:nvSpPr>
          <p:cNvPr id="1014" name="Shape 1014"/>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dirty="0" smtClean="0">
                <a:solidFill>
                  <a:srgbClr val="888888"/>
                </a:solidFill>
                <a:latin typeface="Calibri"/>
                <a:ea typeface="Calibri"/>
                <a:cs typeface="Calibri"/>
                <a:sym typeface="Calibri"/>
              </a:rPr>
              <a:t>GOES-17 </a:t>
            </a:r>
            <a:r>
              <a:rPr lang="en-US" sz="2000" b="0" i="0" u="none" strike="noStrike" cap="none" dirty="0">
                <a:solidFill>
                  <a:srgbClr val="888888"/>
                </a:solidFill>
                <a:latin typeface="Calibri"/>
                <a:ea typeface="Calibri"/>
                <a:cs typeface="Calibri"/>
                <a:sym typeface="Calibri"/>
              </a:rPr>
              <a:t>Cloud Top </a:t>
            </a:r>
            <a:r>
              <a:rPr lang="en-US" sz="2000" b="0" i="0" u="none" strike="noStrike" cap="none" dirty="0" smtClean="0">
                <a:solidFill>
                  <a:srgbClr val="888888"/>
                </a:solidFill>
                <a:latin typeface="Calibri"/>
                <a:ea typeface="Calibri"/>
                <a:cs typeface="Calibri"/>
                <a:sym typeface="Calibri"/>
              </a:rPr>
              <a:t>Phase </a:t>
            </a:r>
            <a:r>
              <a:rPr lang="en-US" sz="2000" b="0" i="0" u="none" strike="noStrike" cap="none" dirty="0">
                <a:solidFill>
                  <a:srgbClr val="888888"/>
                </a:solidFill>
                <a:latin typeface="Calibri"/>
                <a:ea typeface="Calibri"/>
                <a:cs typeface="Calibri"/>
                <a:sym typeface="Calibri"/>
              </a:rPr>
              <a:t>L2 Product Provisional PS-PVR</a:t>
            </a:r>
            <a:endParaRPr dirty="0"/>
          </a:p>
        </p:txBody>
      </p:sp>
      <p:sp>
        <p:nvSpPr>
          <p:cNvPr id="1015" name="Shape 10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53</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345291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Shape 1020"/>
          <p:cNvSpPr txBox="1">
            <a:spLocks noGrp="1"/>
          </p:cNvSpPr>
          <p:nvPr>
            <p:ph type="title"/>
          </p:nvPr>
        </p:nvSpPr>
        <p:spPr>
          <a:xfrm>
            <a:off x="457200" y="3178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dirty="0">
                <a:solidFill>
                  <a:schemeClr val="lt1"/>
                </a:solidFill>
                <a:latin typeface="Calibri"/>
                <a:ea typeface="Calibri"/>
                <a:cs typeface="Calibri"/>
                <a:sym typeface="Calibri"/>
              </a:rPr>
              <a:t>Summary</a:t>
            </a:r>
            <a:endParaRPr dirty="0"/>
          </a:p>
        </p:txBody>
      </p:sp>
      <p:sp>
        <p:nvSpPr>
          <p:cNvPr id="1021" name="Shape 1021"/>
          <p:cNvSpPr txBox="1">
            <a:spLocks noGrp="1"/>
          </p:cNvSpPr>
          <p:nvPr>
            <p:ph type="body" idx="1"/>
          </p:nvPr>
        </p:nvSpPr>
        <p:spPr>
          <a:xfrm>
            <a:off x="457200" y="1465262"/>
            <a:ext cx="8229600" cy="5256187"/>
          </a:xfrm>
          <a:prstGeom prst="rect">
            <a:avLst/>
          </a:prstGeom>
          <a:noFill/>
          <a:ln>
            <a:noFill/>
          </a:ln>
        </p:spPr>
        <p:txBody>
          <a:bodyPr spcFirstLastPara="1" wrap="square" lIns="91425" tIns="45700" rIns="91425" bIns="45700" anchor="t" anchorCtr="0">
            <a:noAutofit/>
          </a:bodyPr>
          <a:lstStyle/>
          <a:p>
            <a:pPr marL="233361" marR="0" lvl="0" indent="-233361" algn="l" rtl="0">
              <a:lnSpc>
                <a:spcPct val="100000"/>
              </a:lnSpc>
              <a:spcBef>
                <a:spcPts val="0"/>
              </a:spcBef>
              <a:spcAft>
                <a:spcPts val="0"/>
              </a:spcAft>
              <a:buClr>
                <a:schemeClr val="lt1"/>
              </a:buClr>
              <a:buSzPts val="2400"/>
              <a:buFont typeface="Arial"/>
              <a:buChar char="•"/>
            </a:pPr>
            <a:r>
              <a:rPr lang="en-US" sz="2000" b="0" i="0" u="none" strike="noStrike" cap="none" dirty="0">
                <a:solidFill>
                  <a:schemeClr val="lt1"/>
                </a:solidFill>
                <a:sym typeface="Calibri"/>
              </a:rPr>
              <a:t>The AWG Cloud Team recommends that </a:t>
            </a:r>
            <a:r>
              <a:rPr lang="en-US" sz="2000" b="0" i="0" u="none" strike="noStrike" cap="none" dirty="0" smtClean="0">
                <a:solidFill>
                  <a:schemeClr val="lt1"/>
                </a:solidFill>
                <a:sym typeface="Calibri"/>
              </a:rPr>
              <a:t>GOES-17 </a:t>
            </a:r>
            <a:r>
              <a:rPr lang="en-US" sz="2000" b="0" i="0" u="none" strike="noStrike" cap="none" dirty="0">
                <a:solidFill>
                  <a:schemeClr val="lt1"/>
                </a:solidFill>
                <a:sym typeface="Calibri"/>
              </a:rPr>
              <a:t>Baseline </a:t>
            </a:r>
            <a:r>
              <a:rPr lang="en-US" sz="2000" b="0" i="0" u="none" strike="noStrike" cap="none" dirty="0" smtClean="0">
                <a:solidFill>
                  <a:schemeClr val="lt1"/>
                </a:solidFill>
                <a:sym typeface="Calibri"/>
              </a:rPr>
              <a:t>Cloud Top Phase product </a:t>
            </a:r>
            <a:r>
              <a:rPr lang="en-US" sz="2000" b="0" i="0" u="none" strike="noStrike" cap="none" dirty="0">
                <a:solidFill>
                  <a:schemeClr val="lt1"/>
                </a:solidFill>
                <a:sym typeface="Calibri"/>
              </a:rPr>
              <a:t>be transitioned to Provisional status at this time</a:t>
            </a:r>
            <a:endParaRPr sz="2000" dirty="0"/>
          </a:p>
          <a:p>
            <a:pPr marL="742950" marR="0" lvl="1" indent="-285750" algn="l" rtl="0">
              <a:lnSpc>
                <a:spcPct val="100000"/>
              </a:lnSpc>
              <a:spcBef>
                <a:spcPts val="400"/>
              </a:spcBef>
              <a:spcAft>
                <a:spcPts val="0"/>
              </a:spcAft>
              <a:buClr>
                <a:schemeClr val="lt1"/>
              </a:buClr>
              <a:buSzPts val="2000"/>
              <a:buFont typeface="Arial"/>
              <a:buChar char="–"/>
            </a:pPr>
            <a:r>
              <a:rPr lang="en-US" sz="2000" b="0" i="0" u="none" strike="noStrike" cap="none" dirty="0" smtClean="0">
                <a:solidFill>
                  <a:schemeClr val="lt1"/>
                </a:solidFill>
                <a:sym typeface="Calibri"/>
              </a:rPr>
              <a:t>A rigorous assessment showed that the algorithm comfortably meets the accuracy specification and is consistent with the GOES-16 products when the focal plane temperature is at or near the nominal value </a:t>
            </a:r>
            <a:endParaRPr sz="2000" dirty="0"/>
          </a:p>
          <a:p>
            <a:pPr marL="233361" lvl="0" indent="-233361">
              <a:spcBef>
                <a:spcPts val="480"/>
              </a:spcBef>
              <a:buSzPts val="2400"/>
            </a:pPr>
            <a:r>
              <a:rPr lang="en-US" sz="2000" dirty="0" smtClean="0"/>
              <a:t>Like with GOES-16, the </a:t>
            </a:r>
            <a:r>
              <a:rPr lang="en-US" sz="2000" dirty="0"/>
              <a:t>Cloud Team has found some situational performance issues that impact downstream products and may impact downstream user applications</a:t>
            </a:r>
          </a:p>
          <a:p>
            <a:pPr marL="633412" lvl="1" indent="-239712">
              <a:spcBef>
                <a:spcPts val="400"/>
              </a:spcBef>
              <a:buSzPts val="2000"/>
            </a:pPr>
            <a:r>
              <a:rPr lang="en-US" sz="2000" dirty="0"/>
              <a:t>Liquid water cloud edges are sometimes misclassified as ice clouds.</a:t>
            </a:r>
          </a:p>
          <a:p>
            <a:pPr marL="633412" lvl="1" indent="-239712">
              <a:spcBef>
                <a:spcPts val="400"/>
              </a:spcBef>
              <a:buSzPts val="2000"/>
            </a:pPr>
            <a:r>
              <a:rPr lang="en-US" sz="2000" dirty="0"/>
              <a:t>Developing cumulus clouds and mid level clouds are too often classified as ice</a:t>
            </a:r>
            <a:r>
              <a:rPr lang="en-US" sz="2000" dirty="0" smtClean="0"/>
              <a:t>.</a:t>
            </a:r>
          </a:p>
          <a:p>
            <a:pPr marL="233362" indent="-239712">
              <a:spcBef>
                <a:spcPts val="400"/>
              </a:spcBef>
              <a:buSzPts val="2000"/>
            </a:pPr>
            <a:r>
              <a:rPr lang="en-US" sz="2000" dirty="0" smtClean="0"/>
              <a:t>An algorithm enhancement and GOES-17 LHP issue mitigation plan has been developed.  The algorithm enhancements will be integrated into the enterprise phase algorithm and later delivered to the GOES-R Program for integration into the GS.</a:t>
            </a:r>
            <a:endParaRPr lang="en-US" sz="2000" dirty="0"/>
          </a:p>
        </p:txBody>
      </p:sp>
      <p:sp>
        <p:nvSpPr>
          <p:cNvPr id="1022" name="Shape 10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54</a:t>
            </a:fld>
            <a:endParaRPr sz="12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015261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Shape 1035"/>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dirty="0">
                <a:solidFill>
                  <a:schemeClr val="lt1"/>
                </a:solidFill>
                <a:latin typeface="Calibri"/>
                <a:ea typeface="Calibri"/>
                <a:cs typeface="Calibri"/>
                <a:sym typeface="Calibri"/>
              </a:rPr>
              <a:t>Backup Material</a:t>
            </a:r>
            <a:endParaRPr dirty="0"/>
          </a:p>
        </p:txBody>
      </p:sp>
      <p:sp>
        <p:nvSpPr>
          <p:cNvPr id="1036" name="Shape 103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55</a:t>
            </a:fld>
            <a:endParaRPr sz="1200" b="0" i="0" u="none" strike="noStrike" cap="none">
              <a:solidFill>
                <a:schemeClr val="lt1"/>
              </a:solidFill>
              <a:latin typeface="Calibri"/>
              <a:ea typeface="Calibri"/>
              <a:cs typeface="Calibri"/>
              <a:sym typeface="Calibri"/>
            </a:endParaRPr>
          </a:p>
        </p:txBody>
      </p:sp>
      <p:sp>
        <p:nvSpPr>
          <p:cNvPr id="1037" name="Shape 1037"/>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dirty="0" smtClean="0">
                <a:solidFill>
                  <a:srgbClr val="888888"/>
                </a:solidFill>
                <a:latin typeface="Calibri"/>
                <a:ea typeface="Calibri"/>
                <a:cs typeface="Calibri"/>
                <a:sym typeface="Calibri"/>
              </a:rPr>
              <a:t>GOES-17 </a:t>
            </a:r>
            <a:r>
              <a:rPr lang="en-US" sz="2000" b="0" i="0" u="none" strike="noStrike" cap="none" dirty="0">
                <a:solidFill>
                  <a:srgbClr val="888888"/>
                </a:solidFill>
                <a:latin typeface="Calibri"/>
                <a:ea typeface="Calibri"/>
                <a:cs typeface="Calibri"/>
                <a:sym typeface="Calibri"/>
              </a:rPr>
              <a:t>Cloud Top </a:t>
            </a:r>
            <a:r>
              <a:rPr lang="en-US" sz="2000" b="0" i="0" u="none" strike="noStrike" cap="none" dirty="0" smtClean="0">
                <a:solidFill>
                  <a:srgbClr val="888888"/>
                </a:solidFill>
                <a:latin typeface="Calibri"/>
                <a:ea typeface="Calibri"/>
                <a:cs typeface="Calibri"/>
                <a:sym typeface="Calibri"/>
              </a:rPr>
              <a:t>Phase </a:t>
            </a:r>
            <a:r>
              <a:rPr lang="en-US" sz="2000" b="0" i="0" u="none" strike="noStrike" cap="none" dirty="0">
                <a:solidFill>
                  <a:srgbClr val="888888"/>
                </a:solidFill>
                <a:latin typeface="Calibri"/>
                <a:ea typeface="Calibri"/>
                <a:cs typeface="Calibri"/>
                <a:sym typeface="Calibri"/>
              </a:rPr>
              <a:t>L2 Product Provisional PS-PVR</a:t>
            </a:r>
            <a:endParaRPr dirty="0"/>
          </a:p>
        </p:txBody>
      </p:sp>
    </p:spTree>
    <p:extLst>
      <p:ext uri="{BB962C8B-B14F-4D97-AF65-F5344CB8AC3E}">
        <p14:creationId xmlns:p14="http://schemas.microsoft.com/office/powerpoint/2010/main" val="39883041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227176"/>
            <a:ext cx="8229600" cy="1143001"/>
          </a:xfrm>
        </p:spPr>
        <p:txBody>
          <a:bodyPr/>
          <a:lstStyle/>
          <a:p>
            <a:r>
              <a:rPr lang="en-US" dirty="0" smtClean="0"/>
              <a:t>Cloud Mask Impacts</a:t>
            </a:r>
            <a:endParaRPr lang="en-US" dirty="0"/>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t>56</a:t>
            </a:fld>
            <a:endParaRPr lang="en-US" sz="1200" b="0" i="0" u="none" strike="noStrike" cap="none">
              <a:solidFill>
                <a:schemeClr val="lt1"/>
              </a:solidFill>
              <a:latin typeface="Calibri"/>
              <a:ea typeface="Calibri"/>
              <a:cs typeface="Calibri"/>
              <a:sym typeface="Calibri"/>
            </a:endParaRPr>
          </a:p>
        </p:txBody>
      </p:sp>
      <p:pic>
        <p:nvPicPr>
          <p:cNvPr id="4" name="Picture 3" descr="GOESCTP-20180220_1202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7182"/>
            <a:ext cx="7454949" cy="4649679"/>
          </a:xfrm>
          <a:prstGeom prst="rect">
            <a:avLst/>
          </a:prstGeom>
        </p:spPr>
      </p:pic>
      <p:sp>
        <p:nvSpPr>
          <p:cNvPr id="5" name="Oval 4"/>
          <p:cNvSpPr/>
          <p:nvPr/>
        </p:nvSpPr>
        <p:spPr>
          <a:xfrm rot="1920000">
            <a:off x="2933185" y="600332"/>
            <a:ext cx="2279556" cy="3900855"/>
          </a:xfrm>
          <a:prstGeom prst="ellipse">
            <a:avLst/>
          </a:prstGeom>
          <a:noFill/>
          <a:ln w="3492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haimage (74).png"/>
          <p:cNvPicPr>
            <a:picLocks noChangeAspect="1"/>
          </p:cNvPicPr>
          <p:nvPr/>
        </p:nvPicPr>
        <p:blipFill rotWithShape="1">
          <a:blip r:embed="rId3">
            <a:extLst>
              <a:ext uri="{28A0092B-C50C-407E-A947-70E740481C1C}">
                <a14:useLocalDpi xmlns:a14="http://schemas.microsoft.com/office/drawing/2010/main" val="0"/>
              </a:ext>
            </a:extLst>
          </a:blip>
          <a:srcRect b="9831"/>
          <a:stretch/>
        </p:blipFill>
        <p:spPr>
          <a:xfrm>
            <a:off x="4855738" y="3307571"/>
            <a:ext cx="4288261" cy="3174587"/>
          </a:xfrm>
          <a:prstGeom prst="rect">
            <a:avLst/>
          </a:prstGeom>
        </p:spPr>
      </p:pic>
      <p:sp>
        <p:nvSpPr>
          <p:cNvPr id="7" name="Oval 6"/>
          <p:cNvSpPr/>
          <p:nvPr/>
        </p:nvSpPr>
        <p:spPr>
          <a:xfrm rot="1920000">
            <a:off x="6533305" y="4361983"/>
            <a:ext cx="621905" cy="1005361"/>
          </a:xfrm>
          <a:prstGeom prst="ellipse">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708341" y="1124326"/>
            <a:ext cx="3290323" cy="1631216"/>
          </a:xfrm>
          <a:prstGeom prst="rect">
            <a:avLst/>
          </a:prstGeom>
          <a:solidFill>
            <a:schemeClr val="accent1">
              <a:lumMod val="20000"/>
              <a:lumOff val="80000"/>
            </a:schemeClr>
          </a:solidFill>
          <a:ln w="25400">
            <a:solidFill>
              <a:schemeClr val="tx1"/>
            </a:solidFill>
          </a:ln>
        </p:spPr>
        <p:txBody>
          <a:bodyPr wrap="square" rtlCol="0">
            <a:spAutoFit/>
          </a:bodyPr>
          <a:lstStyle/>
          <a:p>
            <a:r>
              <a:rPr lang="en-US" sz="2000" b="1" dirty="0" smtClean="0">
                <a:solidFill>
                  <a:schemeClr val="tx1"/>
                </a:solidFill>
              </a:rPr>
              <a:t>Some NWS users have asked why phase is sometimes “black” in AWIPS when clouds can be seen in imagery</a:t>
            </a:r>
            <a:endParaRPr lang="en-US" sz="2000" b="1" dirty="0">
              <a:solidFill>
                <a:schemeClr val="tx1"/>
              </a:solidFill>
            </a:endParaRPr>
          </a:p>
        </p:txBody>
      </p:sp>
      <p:sp>
        <p:nvSpPr>
          <p:cNvPr id="9" name="TextBox 8"/>
          <p:cNvSpPr txBox="1"/>
          <p:nvPr/>
        </p:nvSpPr>
        <p:spPr>
          <a:xfrm>
            <a:off x="1374325" y="2002296"/>
            <a:ext cx="1715537" cy="923330"/>
          </a:xfrm>
          <a:prstGeom prst="rect">
            <a:avLst/>
          </a:prstGeom>
          <a:noFill/>
        </p:spPr>
        <p:txBody>
          <a:bodyPr wrap="square" rtlCol="0">
            <a:spAutoFit/>
          </a:bodyPr>
          <a:lstStyle/>
          <a:p>
            <a:r>
              <a:rPr lang="en-US" sz="1800" b="1" dirty="0" smtClean="0">
                <a:solidFill>
                  <a:schemeClr val="bg1"/>
                </a:solidFill>
              </a:rPr>
              <a:t>Low clouds missed by cloud mask</a:t>
            </a:r>
            <a:endParaRPr lang="en-US" sz="1800" b="1" dirty="0">
              <a:solidFill>
                <a:schemeClr val="bg1"/>
              </a:solidFill>
            </a:endParaRPr>
          </a:p>
        </p:txBody>
      </p:sp>
      <p:sp>
        <p:nvSpPr>
          <p:cNvPr id="10" name="TextBox 9"/>
          <p:cNvSpPr txBox="1"/>
          <p:nvPr/>
        </p:nvSpPr>
        <p:spPr>
          <a:xfrm>
            <a:off x="0" y="5700664"/>
            <a:ext cx="4786442" cy="1015663"/>
          </a:xfrm>
          <a:prstGeom prst="rect">
            <a:avLst/>
          </a:prstGeom>
          <a:solidFill>
            <a:schemeClr val="accent1">
              <a:lumMod val="20000"/>
              <a:lumOff val="80000"/>
            </a:schemeClr>
          </a:solidFill>
          <a:ln w="25400">
            <a:solidFill>
              <a:schemeClr val="tx1"/>
            </a:solidFill>
          </a:ln>
        </p:spPr>
        <p:txBody>
          <a:bodyPr wrap="square" rtlCol="0">
            <a:spAutoFit/>
          </a:bodyPr>
          <a:lstStyle/>
          <a:p>
            <a:r>
              <a:rPr lang="en-US" sz="2000" b="1" dirty="0" smtClean="0">
                <a:solidFill>
                  <a:schemeClr val="tx1"/>
                </a:solidFill>
              </a:rPr>
              <a:t>Low clouds are often difficult to detect, so specialized algorithms used to identify hazardous low clouds</a:t>
            </a:r>
            <a:endParaRPr lang="en-US" sz="2000" b="1" dirty="0">
              <a:solidFill>
                <a:schemeClr val="tx1"/>
              </a:solidFill>
            </a:endParaRPr>
          </a:p>
        </p:txBody>
      </p:sp>
    </p:spTree>
    <p:extLst>
      <p:ext uri="{BB962C8B-B14F-4D97-AF65-F5344CB8AC3E}">
        <p14:creationId xmlns:p14="http://schemas.microsoft.com/office/powerpoint/2010/main" val="36005872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457200" y="30162"/>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Requirements</a:t>
            </a:r>
            <a:endParaRPr/>
          </a:p>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PROVISIONAL</a:t>
            </a:r>
            <a:endParaRPr/>
          </a:p>
        </p:txBody>
      </p:sp>
      <p:sp>
        <p:nvSpPr>
          <p:cNvPr id="354" name="Shape 354"/>
          <p:cNvSpPr txBox="1">
            <a:spLocks noGrp="1"/>
          </p:cNvSpPr>
          <p:nvPr>
            <p:ph type="body" idx="1"/>
          </p:nvPr>
        </p:nvSpPr>
        <p:spPr>
          <a:xfrm>
            <a:off x="177519" y="1475390"/>
            <a:ext cx="8835047" cy="4526100"/>
          </a:xfrm>
          <a:prstGeom prst="rect">
            <a:avLst/>
          </a:prstGeom>
          <a:noFill/>
          <a:ln>
            <a:noFill/>
          </a:ln>
        </p:spPr>
        <p:txBody>
          <a:bodyPr spcFirstLastPara="1" wrap="square" lIns="91425" tIns="91425" rIns="91425" bIns="91425" anchor="t" anchorCtr="0">
            <a:noAutofit/>
          </a:bodyPr>
          <a:lstStyle/>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dirty="0">
                <a:solidFill>
                  <a:schemeClr val="lt1"/>
                </a:solidFill>
                <a:latin typeface="Calibri"/>
                <a:ea typeface="Calibri"/>
                <a:cs typeface="Calibri"/>
                <a:sym typeface="Calibri"/>
              </a:rPr>
              <a:t>Assess the accuracy and precision requirements for </a:t>
            </a:r>
            <a:r>
              <a:rPr lang="en-US" sz="3000" b="0" i="0" u="none" strike="noStrike" cap="none" dirty="0" smtClean="0">
                <a:solidFill>
                  <a:schemeClr val="lt1"/>
                </a:solidFill>
                <a:latin typeface="Calibri"/>
                <a:ea typeface="Calibri"/>
                <a:cs typeface="Calibri"/>
                <a:sym typeface="Calibri"/>
              </a:rPr>
              <a:t>CPH.</a:t>
            </a:r>
            <a:endParaRPr dirty="0"/>
          </a:p>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dirty="0">
                <a:solidFill>
                  <a:schemeClr val="lt1"/>
                </a:solidFill>
                <a:latin typeface="Calibri"/>
                <a:ea typeface="Calibri"/>
                <a:cs typeface="Calibri"/>
                <a:sym typeface="Calibri"/>
              </a:rPr>
              <a:t>Document impacts with upstream dependencies </a:t>
            </a:r>
            <a:r>
              <a:rPr lang="en-US" sz="3000" b="0" i="0" u="none" strike="noStrike" cap="none" dirty="0" smtClean="0">
                <a:solidFill>
                  <a:schemeClr val="lt1"/>
                </a:solidFill>
                <a:latin typeface="Calibri"/>
                <a:ea typeface="Calibri"/>
                <a:cs typeface="Calibri"/>
                <a:sym typeface="Calibri"/>
              </a:rPr>
              <a:t>(Cloud </a:t>
            </a:r>
            <a:r>
              <a:rPr lang="en-US" sz="3000" dirty="0" smtClean="0"/>
              <a:t>Top Parameters, Cloud Optical Properties and </a:t>
            </a:r>
            <a:r>
              <a:rPr lang="en-US" sz="3000" b="0" i="0" u="none" strike="noStrike" cap="none" dirty="0" smtClean="0">
                <a:solidFill>
                  <a:schemeClr val="lt1"/>
                </a:solidFill>
                <a:latin typeface="Calibri"/>
                <a:ea typeface="Calibri"/>
                <a:cs typeface="Calibri"/>
                <a:sym typeface="Calibri"/>
              </a:rPr>
              <a:t>Derived </a:t>
            </a:r>
            <a:r>
              <a:rPr lang="en-US" sz="3000" b="0" i="0" u="none" strike="noStrike" cap="none" dirty="0">
                <a:solidFill>
                  <a:schemeClr val="lt1"/>
                </a:solidFill>
                <a:latin typeface="Calibri"/>
                <a:ea typeface="Calibri"/>
                <a:cs typeface="Calibri"/>
                <a:sym typeface="Calibri"/>
              </a:rPr>
              <a:t>Motion Winds).</a:t>
            </a:r>
            <a:endParaRPr dirty="0"/>
          </a:p>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dirty="0">
                <a:solidFill>
                  <a:schemeClr val="lt1"/>
                </a:solidFill>
                <a:latin typeface="Calibri"/>
                <a:ea typeface="Calibri"/>
                <a:cs typeface="Calibri"/>
                <a:sym typeface="Calibri"/>
              </a:rPr>
              <a:t>All ABI modes must meet horizontal, mapping, and range requirements.</a:t>
            </a:r>
            <a:endParaRPr dirty="0"/>
          </a:p>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dirty="0">
                <a:solidFill>
                  <a:schemeClr val="lt1"/>
                </a:solidFill>
                <a:latin typeface="Calibri"/>
                <a:ea typeface="Calibri"/>
                <a:cs typeface="Calibri"/>
                <a:sym typeface="Calibri"/>
              </a:rPr>
              <a:t>If accuracy and precision are not met, document reasons why as an ADR.</a:t>
            </a:r>
            <a:endParaRPr dirty="0"/>
          </a:p>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dirty="0">
                <a:solidFill>
                  <a:schemeClr val="lt1"/>
                </a:solidFill>
                <a:latin typeface="Calibri"/>
                <a:ea typeface="Calibri"/>
                <a:cs typeface="Calibri"/>
                <a:sym typeface="Calibri"/>
              </a:rPr>
              <a:t>Remediation strategies in place.</a:t>
            </a:r>
            <a:endParaRPr dirty="0"/>
          </a:p>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dirty="0">
                <a:solidFill>
                  <a:schemeClr val="lt1"/>
                </a:solidFill>
                <a:latin typeface="Calibri"/>
                <a:ea typeface="Calibri"/>
                <a:cs typeface="Calibri"/>
                <a:sym typeface="Calibri"/>
              </a:rPr>
              <a:t>Product ready for potential operational use.</a:t>
            </a:r>
            <a:endParaRPr dirty="0"/>
          </a:p>
        </p:txBody>
      </p:sp>
      <p:sp>
        <p:nvSpPr>
          <p:cNvPr id="355" name="Shape 3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6</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09602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1618975" y="-46050"/>
            <a:ext cx="5892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000" b="0" i="0" u="none" strike="noStrike" cap="none">
                <a:solidFill>
                  <a:schemeClr val="lt1"/>
                </a:solidFill>
                <a:latin typeface="Calibri"/>
                <a:ea typeface="Calibri"/>
                <a:cs typeface="Calibri"/>
                <a:sym typeface="Calibri"/>
              </a:rPr>
              <a:t>Application of PLPT Quantitative Analysis Tests to each Domain</a:t>
            </a:r>
          </a:p>
        </p:txBody>
      </p:sp>
      <p:sp>
        <p:nvSpPr>
          <p:cNvPr id="363" name="Shape 363"/>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lang="en-US" sz="1400" b="0" i="0" u="none" strike="noStrike" cap="none">
              <a:solidFill>
                <a:srgbClr val="000000"/>
              </a:solidFill>
              <a:latin typeface="Arial"/>
              <a:ea typeface="Arial"/>
              <a:cs typeface="Arial"/>
              <a:sym typeface="Arial"/>
            </a:endParaRPr>
          </a:p>
        </p:txBody>
      </p:sp>
      <p:graphicFrame>
        <p:nvGraphicFramePr>
          <p:cNvPr id="364" name="Shape 364"/>
          <p:cNvGraphicFramePr/>
          <p:nvPr>
            <p:extLst>
              <p:ext uri="{D42A27DB-BD31-4B8C-83A1-F6EECF244321}">
                <p14:modId xmlns:p14="http://schemas.microsoft.com/office/powerpoint/2010/main" val="1241185497"/>
              </p:ext>
            </p:extLst>
          </p:nvPr>
        </p:nvGraphicFramePr>
        <p:xfrm>
          <a:off x="681975" y="2985025"/>
          <a:ext cx="7780025" cy="2972790"/>
        </p:xfrm>
        <a:graphic>
          <a:graphicData uri="http://schemas.openxmlformats.org/drawingml/2006/table">
            <a:tbl>
              <a:tblPr>
                <a:noFill/>
                <a:tableStyleId>{F4200B79-B378-4B14-97CF-557E001DA420}</a:tableStyleId>
              </a:tblPr>
              <a:tblGrid>
                <a:gridCol w="2350775">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276350">
                <a:tc>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a:solidFill>
                            <a:srgbClr val="FFFFFF"/>
                          </a:solidFill>
                        </a:rPr>
                        <a:t>Analysis Method</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a:solidFill>
                            <a:srgbClr val="FFFFFF"/>
                          </a:solidFill>
                        </a:rPr>
                        <a:t>FD</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a:solidFill>
                            <a:srgbClr val="FFFFFF"/>
                          </a:solidFill>
                        </a:rPr>
                        <a:t>CONUS</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a:solidFill>
                            <a:srgbClr val="FFFFFF"/>
                          </a:solidFill>
                        </a:rPr>
                        <a:t>MESO</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extLst>
                  <a:ext uri="{0D108BD9-81ED-4DB2-BD59-A6C34878D82A}">
                    <a16:rowId xmlns:a16="http://schemas.microsoft.com/office/drawing/2014/main" val="10000"/>
                  </a:ext>
                </a:extLst>
              </a:tr>
              <a:tr h="504000">
                <a:tc>
                  <a:txBody>
                    <a:bodyPr/>
                    <a:lstStyle/>
                    <a:p>
                      <a:pPr marL="0" marR="0" lvl="0" indent="0" algn="l" rtl="0">
                        <a:lnSpc>
                          <a:spcPct val="100000"/>
                        </a:lnSpc>
                        <a:spcBef>
                          <a:spcPts val="0"/>
                        </a:spcBef>
                        <a:spcAft>
                          <a:spcPts val="0"/>
                        </a:spcAft>
                        <a:buClr>
                          <a:srgbClr val="FFFFFF"/>
                        </a:buClr>
                        <a:buSzPct val="25000"/>
                        <a:buFont typeface="Arial"/>
                        <a:buNone/>
                      </a:pPr>
                      <a:r>
                        <a:rPr lang="en-US" sz="1800" u="none" strike="noStrike" cap="none">
                          <a:solidFill>
                            <a:srgbClr val="FFFFFF"/>
                          </a:solidFill>
                        </a:rPr>
                        <a:t>Visual Inspection</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800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800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8000"/>
                    </a:solidFill>
                  </a:tcPr>
                </a:tc>
                <a:extLst>
                  <a:ext uri="{0D108BD9-81ED-4DB2-BD59-A6C34878D82A}">
                    <a16:rowId xmlns:a16="http://schemas.microsoft.com/office/drawing/2014/main" val="10001"/>
                  </a:ext>
                </a:extLst>
              </a:tr>
              <a:tr h="765700">
                <a:tc>
                  <a:txBody>
                    <a:bodyPr/>
                    <a:lstStyle/>
                    <a:p>
                      <a:pPr marL="0" marR="0" lvl="0" indent="0" algn="l" rtl="0">
                        <a:lnSpc>
                          <a:spcPct val="100000"/>
                        </a:lnSpc>
                        <a:spcBef>
                          <a:spcPts val="0"/>
                        </a:spcBef>
                        <a:spcAft>
                          <a:spcPts val="0"/>
                        </a:spcAft>
                        <a:buClr>
                          <a:schemeClr val="lt1"/>
                        </a:buClr>
                        <a:buSzPct val="25000"/>
                        <a:buFont typeface="Arial"/>
                        <a:buNone/>
                      </a:pPr>
                      <a:r>
                        <a:rPr lang="en-US" sz="1800" u="none" strike="noStrike" cap="none" dirty="0">
                          <a:solidFill>
                            <a:schemeClr val="lt1"/>
                          </a:solidFill>
                        </a:rPr>
                        <a:t>Comparison to other Clouds (e.g. </a:t>
                      </a:r>
                      <a:r>
                        <a:rPr lang="en-US" sz="1800" u="none" strike="noStrike" cap="none" dirty="0" smtClean="0">
                          <a:solidFill>
                            <a:schemeClr val="lt1"/>
                          </a:solidFill>
                        </a:rPr>
                        <a:t>GOES-16)</a:t>
                      </a:r>
                      <a:endParaRPr lang="en-US" sz="1800" u="none" strike="noStrike" cap="none" dirty="0">
                        <a:solidFill>
                          <a:schemeClr val="lt1"/>
                        </a:solidFill>
                      </a:endParaRPr>
                    </a:p>
                    <a:p>
                      <a:pPr marL="0" marR="0" lvl="0" indent="0" algn="l" rtl="0">
                        <a:lnSpc>
                          <a:spcPct val="100000"/>
                        </a:lnSpc>
                        <a:spcBef>
                          <a:spcPts val="0"/>
                        </a:spcBef>
                        <a:spcAft>
                          <a:spcPts val="0"/>
                        </a:spcAft>
                        <a:buClr>
                          <a:srgbClr val="000000"/>
                        </a:buClr>
                        <a:buSzPct val="25000"/>
                        <a:buFont typeface="Arial"/>
                        <a:buNone/>
                      </a:pPr>
                      <a:endParaRPr sz="1800" u="none" strike="noStrike" cap="none" dirty="0">
                        <a:solidFill>
                          <a:srgbClr val="FFFFFF"/>
                        </a:solidFill>
                      </a:endParaRP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800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extLst>
                  <a:ext uri="{0D108BD9-81ED-4DB2-BD59-A6C34878D82A}">
                    <a16:rowId xmlns:a16="http://schemas.microsoft.com/office/drawing/2014/main" val="10002"/>
                  </a:ext>
                </a:extLst>
              </a:tr>
              <a:tr h="499150">
                <a:tc>
                  <a:txBody>
                    <a:bodyPr/>
                    <a:lstStyle/>
                    <a:p>
                      <a:pPr marL="0" marR="0" lvl="0" indent="0" algn="l" rtl="0">
                        <a:lnSpc>
                          <a:spcPct val="100000"/>
                        </a:lnSpc>
                        <a:spcBef>
                          <a:spcPts val="0"/>
                        </a:spcBef>
                        <a:spcAft>
                          <a:spcPts val="0"/>
                        </a:spcAft>
                        <a:buClr>
                          <a:srgbClr val="FFFFFF"/>
                        </a:buClr>
                        <a:buSzPct val="25000"/>
                        <a:buFont typeface="Arial"/>
                        <a:buNone/>
                      </a:pPr>
                      <a:r>
                        <a:rPr lang="en-US" sz="1800" u="none" strike="noStrike" cap="none" dirty="0">
                          <a:solidFill>
                            <a:srgbClr val="FFFFFF"/>
                          </a:solidFill>
                        </a:rPr>
                        <a:t>CALIPSO </a:t>
                      </a:r>
                      <a:r>
                        <a:rPr lang="en-US" sz="1800" u="none" strike="noStrike" cap="none" dirty="0" err="1">
                          <a:solidFill>
                            <a:srgbClr val="FFFFFF"/>
                          </a:solidFill>
                        </a:rPr>
                        <a:t>Lidar</a:t>
                      </a:r>
                      <a:r>
                        <a:rPr lang="en-US" sz="1800" u="none" strike="noStrike" cap="none" dirty="0">
                          <a:solidFill>
                            <a:srgbClr val="FFFFFF"/>
                          </a:solidFill>
                        </a:rPr>
                        <a:t> Comparison</a:t>
                      </a: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800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65" name="Shape 365"/>
          <p:cNvSpPr txBox="1"/>
          <p:nvPr/>
        </p:nvSpPr>
        <p:spPr>
          <a:xfrm>
            <a:off x="553875" y="1096950"/>
            <a:ext cx="8229600" cy="1422000"/>
          </a:xfrm>
          <a:prstGeom prst="rect">
            <a:avLst/>
          </a:prstGeom>
          <a:noFill/>
          <a:ln>
            <a:noFill/>
          </a:ln>
        </p:spPr>
        <p:txBody>
          <a:bodyPr lIns="91425" tIns="91425" rIns="91425" bIns="91425" anchor="t" anchorCtr="0">
            <a:noAutofit/>
          </a:bodyPr>
          <a:lstStyle/>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Arial"/>
                <a:ea typeface="Arial"/>
                <a:cs typeface="Arial"/>
                <a:sym typeface="Arial"/>
              </a:rPr>
              <a:t>Our 3 PLPTs dealing with analysis are comprised of the same 3 methods.</a:t>
            </a: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Arial"/>
                <a:ea typeface="Arial"/>
                <a:cs typeface="Arial"/>
                <a:sym typeface="Arial"/>
              </a:rPr>
              <a:t>Each contains the applications of these methods on the FD, CONUS and MESO domains.</a:t>
            </a: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Arial"/>
                <a:ea typeface="Arial"/>
                <a:cs typeface="Arial"/>
                <a:sym typeface="Arial"/>
              </a:rPr>
              <a:t>The applications of each method to each domain is summarized below.</a:t>
            </a: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Arial"/>
                <a:ea typeface="Arial"/>
                <a:cs typeface="Arial"/>
                <a:sym typeface="Arial"/>
              </a:rPr>
              <a:t>Some methods were redundant or not possible for some domains.</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p:txBody>
      </p:sp>
      <p:sp>
        <p:nvSpPr>
          <p:cNvPr id="366" name="Shape 366"/>
          <p:cNvSpPr txBox="1"/>
          <p:nvPr/>
        </p:nvSpPr>
        <p:spPr>
          <a:xfrm>
            <a:off x="6705600" y="65087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7</a:t>
            </a:fld>
            <a:endParaRPr lang="en-US" sz="1400"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722312" y="4406900"/>
            <a:ext cx="7772400" cy="1361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dirty="0" smtClean="0"/>
              <a:t>Qualitative Evaluation of Cloud Top Phase Product</a:t>
            </a:r>
            <a:endParaRPr lang="en-US" sz="4000" b="1" i="0" u="none" strike="noStrike" cap="none" dirty="0">
              <a:solidFill>
                <a:schemeClr val="lt1"/>
              </a:solidFill>
              <a:latin typeface="Calibri"/>
              <a:ea typeface="Calibri"/>
              <a:cs typeface="Calibri"/>
              <a:sym typeface="Calibri"/>
            </a:endParaRPr>
          </a:p>
        </p:txBody>
      </p:sp>
      <p:sp>
        <p:nvSpPr>
          <p:cNvPr id="394" name="Shape 39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8</a:t>
            </a:fld>
            <a:endParaRPr lang="en-US" sz="1400"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9900"/>
              </a:buClr>
              <a:buSzPct val="25000"/>
              <a:buFont typeface="Calibri"/>
              <a:buNone/>
            </a:pPr>
            <a:r>
              <a:rPr lang="en-US" sz="3600" b="0" i="0" u="none" strike="noStrike" cap="none">
                <a:solidFill>
                  <a:srgbClr val="FF9900"/>
                </a:solidFill>
                <a:latin typeface="Calibri"/>
                <a:ea typeface="Calibri"/>
                <a:cs typeface="Calibri"/>
                <a:sym typeface="Calibri"/>
              </a:rPr>
              <a:t>Qualitative Success Definitions</a:t>
            </a:r>
          </a:p>
        </p:txBody>
      </p:sp>
      <p:sp>
        <p:nvSpPr>
          <p:cNvPr id="381" name="Shape 381"/>
          <p:cNvSpPr txBox="1"/>
          <p:nvPr/>
        </p:nvSpPr>
        <p:spPr>
          <a:xfrm>
            <a:off x="969225" y="1818050"/>
            <a:ext cx="1905899" cy="558300"/>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000" b="0" i="0" u="none" strike="noStrike" cap="none">
                <a:solidFill>
                  <a:schemeClr val="lt1"/>
                </a:solidFill>
                <a:latin typeface="Calibri"/>
                <a:ea typeface="Calibri"/>
                <a:cs typeface="Calibri"/>
                <a:sym typeface="Calibri"/>
              </a:rPr>
              <a:t>PASSED</a:t>
            </a:r>
          </a:p>
        </p:txBody>
      </p:sp>
      <p:sp>
        <p:nvSpPr>
          <p:cNvPr id="382" name="Shape 382"/>
          <p:cNvSpPr txBox="1"/>
          <p:nvPr/>
        </p:nvSpPr>
        <p:spPr>
          <a:xfrm>
            <a:off x="969225" y="4956675"/>
            <a:ext cx="1905899" cy="558300"/>
          </a:xfrm>
          <a:prstGeom prst="rect">
            <a:avLst/>
          </a:prstGeom>
          <a:solidFill>
            <a:srgbClr val="FF000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2F2F2"/>
              </a:buClr>
              <a:buSzPct val="25000"/>
              <a:buFont typeface="Calibri"/>
              <a:buNone/>
            </a:pPr>
            <a:r>
              <a:rPr lang="en-US" sz="3000" b="0" i="0" u="none" strike="noStrike" cap="none">
                <a:solidFill>
                  <a:srgbClr val="F2F2F2"/>
                </a:solidFill>
                <a:latin typeface="Calibri"/>
                <a:ea typeface="Calibri"/>
                <a:cs typeface="Calibri"/>
                <a:sym typeface="Calibri"/>
              </a:rPr>
              <a:t>FAILED</a:t>
            </a:r>
          </a:p>
        </p:txBody>
      </p:sp>
      <p:sp>
        <p:nvSpPr>
          <p:cNvPr id="383" name="Shape 383"/>
          <p:cNvSpPr txBox="1"/>
          <p:nvPr/>
        </p:nvSpPr>
        <p:spPr>
          <a:xfrm>
            <a:off x="969225" y="3398937"/>
            <a:ext cx="2941499" cy="558300"/>
          </a:xfrm>
          <a:prstGeom prst="rect">
            <a:avLst/>
          </a:prstGeom>
          <a:solidFill>
            <a:srgbClr val="F1C232"/>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2F2F2"/>
              </a:buClr>
              <a:buSzPct val="25000"/>
              <a:buFont typeface="Calibri"/>
              <a:buNone/>
            </a:pPr>
            <a:r>
              <a:rPr lang="en-US" sz="3000" b="0" i="0" u="none" strike="noStrike" cap="none">
                <a:solidFill>
                  <a:srgbClr val="F2F2F2"/>
                </a:solidFill>
                <a:latin typeface="Calibri"/>
                <a:ea typeface="Calibri"/>
                <a:cs typeface="Calibri"/>
                <a:sym typeface="Calibri"/>
              </a:rPr>
              <a:t>PARTIAL-PASSED</a:t>
            </a:r>
          </a:p>
        </p:txBody>
      </p:sp>
      <p:sp>
        <p:nvSpPr>
          <p:cNvPr id="384" name="Shape 384"/>
          <p:cNvSpPr txBox="1"/>
          <p:nvPr/>
        </p:nvSpPr>
        <p:spPr>
          <a:xfrm>
            <a:off x="3062900" y="1717400"/>
            <a:ext cx="5940300" cy="894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800" b="0" i="0" u="sng" strike="noStrike" cap="none">
                <a:solidFill>
                  <a:srgbClr val="FFFFFF"/>
                </a:solidFill>
                <a:latin typeface="Arial"/>
                <a:ea typeface="Arial"/>
                <a:cs typeface="Arial"/>
                <a:sym typeface="Arial"/>
              </a:rPr>
              <a:t>Specifications are met</a:t>
            </a:r>
            <a:r>
              <a:rPr lang="en-US" sz="1800" b="0" i="0" u="none" strike="noStrike" cap="none">
                <a:solidFill>
                  <a:srgbClr val="FFFFFF"/>
                </a:solidFill>
                <a:latin typeface="Arial"/>
                <a:ea typeface="Arial"/>
                <a:cs typeface="Arial"/>
                <a:sym typeface="Arial"/>
              </a:rPr>
              <a:t> for product cadence and creation.</a:t>
            </a:r>
          </a:p>
        </p:txBody>
      </p:sp>
      <p:sp>
        <p:nvSpPr>
          <p:cNvPr id="385" name="Shape 385"/>
          <p:cNvSpPr txBox="1"/>
          <p:nvPr/>
        </p:nvSpPr>
        <p:spPr>
          <a:xfrm>
            <a:off x="2937000" y="4874175"/>
            <a:ext cx="5940300" cy="894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800" b="0" i="0" u="sng" strike="noStrike" cap="none">
                <a:solidFill>
                  <a:srgbClr val="FFFFFF"/>
                </a:solidFill>
                <a:latin typeface="Arial"/>
                <a:ea typeface="Arial"/>
                <a:cs typeface="Arial"/>
                <a:sym typeface="Arial"/>
              </a:rPr>
              <a:t>Specifications are far from being met</a:t>
            </a:r>
            <a:r>
              <a:rPr lang="en-US" sz="1800" b="0" i="0" u="none" strike="noStrike" cap="none">
                <a:solidFill>
                  <a:srgbClr val="FFFFFF"/>
                </a:solidFill>
                <a:latin typeface="Arial"/>
                <a:ea typeface="Arial"/>
                <a:cs typeface="Arial"/>
                <a:sym typeface="Arial"/>
              </a:rPr>
              <a:t> </a:t>
            </a:r>
            <a:r>
              <a:rPr lang="en-US" sz="1800" b="0" i="0" u="none" strike="noStrike" cap="none">
                <a:solidFill>
                  <a:schemeClr val="lt1"/>
                </a:solidFill>
                <a:latin typeface="Arial"/>
                <a:ea typeface="Arial"/>
                <a:cs typeface="Arial"/>
                <a:sym typeface="Arial"/>
              </a:rPr>
              <a:t>for product cadence and creation.</a:t>
            </a:r>
          </a:p>
        </p:txBody>
      </p:sp>
      <p:sp>
        <p:nvSpPr>
          <p:cNvPr id="386" name="Shape 386"/>
          <p:cNvSpPr txBox="1"/>
          <p:nvPr/>
        </p:nvSpPr>
        <p:spPr>
          <a:xfrm>
            <a:off x="3999200" y="3337037"/>
            <a:ext cx="5003999" cy="8942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800" b="0" i="0" u="sng" strike="noStrike" cap="none">
                <a:solidFill>
                  <a:srgbClr val="FFFFFF"/>
                </a:solidFill>
                <a:latin typeface="Arial"/>
                <a:ea typeface="Arial"/>
                <a:cs typeface="Arial"/>
                <a:sym typeface="Arial"/>
              </a:rPr>
              <a:t>Specifications are close to being met </a:t>
            </a:r>
            <a:r>
              <a:rPr lang="en-US" sz="1800" b="0" i="0" u="none" strike="noStrike" cap="none">
                <a:solidFill>
                  <a:schemeClr val="lt1"/>
                </a:solidFill>
                <a:latin typeface="Arial"/>
                <a:ea typeface="Arial"/>
                <a:cs typeface="Arial"/>
                <a:sym typeface="Arial"/>
              </a:rPr>
              <a:t>for product cadence and creation.</a:t>
            </a:r>
            <a:r>
              <a:rPr lang="en-US" sz="1800" b="0" i="0" u="none" strike="noStrike" cap="none">
                <a:solidFill>
                  <a:srgbClr val="FFFFFF"/>
                </a:solidFill>
                <a:latin typeface="Arial"/>
                <a:ea typeface="Arial"/>
                <a:cs typeface="Arial"/>
                <a:sym typeface="Arial"/>
              </a:rPr>
              <a:t> Example:  Products created with missing blocks.</a:t>
            </a:r>
          </a:p>
        </p:txBody>
      </p:sp>
      <p:sp>
        <p:nvSpPr>
          <p:cNvPr id="387" name="Shape 387"/>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9</a:t>
            </a:fld>
            <a:endParaRPr lang="en-US" sz="1400"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9202</TotalTime>
  <Words>3179</Words>
  <Application>Microsoft Office PowerPoint</Application>
  <PresentationFormat>On-screen Show (4:3)</PresentationFormat>
  <Paragraphs>513</Paragraphs>
  <Slides>56</Slides>
  <Notes>51</Notes>
  <HiddenSlides>0</HiddenSlides>
  <MMClips>8</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56</vt:i4>
      </vt:variant>
    </vt:vector>
  </HeadingPairs>
  <TitlesOfParts>
    <vt:vector size="63" baseType="lpstr">
      <vt:lpstr>Arial</vt:lpstr>
      <vt:lpstr>Calibri</vt:lpstr>
      <vt:lpstr>Lucida Grande</vt:lpstr>
      <vt:lpstr>Custom Design</vt:lpstr>
      <vt:lpstr>Custom Design</vt:lpstr>
      <vt:lpstr>Custom Design</vt:lpstr>
      <vt:lpstr>1_Custom Design</vt:lpstr>
      <vt:lpstr>PowerPoint Presentation</vt:lpstr>
      <vt:lpstr>Agenda</vt:lpstr>
      <vt:lpstr>Provisional Validation Product Maturity Assessment</vt:lpstr>
      <vt:lpstr>Requirements for FULL Validation</vt:lpstr>
      <vt:lpstr>PLPTs Under Review PROVISIONAL</vt:lpstr>
      <vt:lpstr>Requirements PROVISIONAL</vt:lpstr>
      <vt:lpstr>Application of PLPT Quantitative Analysis Tests to each Domain</vt:lpstr>
      <vt:lpstr>Qualitative Evaluation of Cloud Top Phase Product</vt:lpstr>
      <vt:lpstr>Qualitative Success Definitions</vt:lpstr>
      <vt:lpstr>PLPT ABI-FD_CPH01:</vt:lpstr>
      <vt:lpstr>PLPT ABI-FD_CPH01:</vt:lpstr>
      <vt:lpstr>Time Series of Cloud Phase Fractions</vt:lpstr>
      <vt:lpstr>Time Series Cloud Phase Outliers</vt:lpstr>
      <vt:lpstr>Time Series of Cloud Phase Fractions</vt:lpstr>
      <vt:lpstr>Quantitative Evaluation of Cloud Top Phase Product</vt:lpstr>
      <vt:lpstr>Quantitative Success Definitions</vt:lpstr>
      <vt:lpstr>Comparison to NASA CALIPSO/CALIOP Cloud Phase</vt:lpstr>
      <vt:lpstr>CALIOP vs ABI Comparison Description</vt:lpstr>
      <vt:lpstr>PowerPoint Presentation</vt:lpstr>
      <vt:lpstr>PowerPoint Presentation</vt:lpstr>
      <vt:lpstr>PowerPoint Presentation</vt:lpstr>
      <vt:lpstr>CALIPSO Conclusions</vt:lpstr>
      <vt:lpstr>Comparison to GOES-16 Cloud Phase</vt:lpstr>
      <vt:lpstr>GOES-17 vs. GOES-16 Comparison Description</vt:lpstr>
      <vt:lpstr>PowerPoint Presentation</vt:lpstr>
      <vt:lpstr>GOES-17 vs. GOES-16 Cloud Phase Comparison</vt:lpstr>
      <vt:lpstr>GOES-17 vs. GOES-16 Comparison</vt:lpstr>
      <vt:lpstr>GOES-17 vs. GOES-16 Comparison</vt:lpstr>
      <vt:lpstr>GOES-16 vs. GOES-17 Conclusions</vt:lpstr>
      <vt:lpstr>Situational Performance Assessment: Downstream Algorithms and Applications</vt:lpstr>
      <vt:lpstr>Feedback from Downstream Algorithms</vt:lpstr>
      <vt:lpstr>Mislabeling of Liquid Water Clouds at Edges</vt:lpstr>
      <vt:lpstr>PowerPoint Presentation</vt:lpstr>
      <vt:lpstr>Ice Phase Detection Inconsistency with Near-Infrared</vt:lpstr>
      <vt:lpstr>ABI CPH Vs. 1.6 μm Reflectance</vt:lpstr>
      <vt:lpstr>ABI CPH Vs. 1.6 μm Reflectance</vt:lpstr>
      <vt:lpstr>ABI CPH Vs. 1.6 μm Reflectance</vt:lpstr>
      <vt:lpstr>ABI CPH Vs. 1.6 μm Reflectance</vt:lpstr>
      <vt:lpstr>Assessment for Aircraft Icing Applications</vt:lpstr>
      <vt:lpstr>Summary: Dependencies and Applications</vt:lpstr>
      <vt:lpstr>Provisional Maturity Assessment</vt:lpstr>
      <vt:lpstr>Issues and Status ADRs Addressed</vt:lpstr>
      <vt:lpstr>Provisional Validation</vt:lpstr>
      <vt:lpstr>Provisional Validation</vt:lpstr>
      <vt:lpstr>Recommendation</vt:lpstr>
      <vt:lpstr>Path to Delta Review</vt:lpstr>
      <vt:lpstr>GOES-17 Loop Heat Pipe (LHP) Mitigation Strategy</vt:lpstr>
      <vt:lpstr>GOES-17 Loop Heat Pipe (LHP) Mitigation Strategy</vt:lpstr>
      <vt:lpstr>GOES-17 Loop Heat Pipe (LHP) Mitigation Strategy</vt:lpstr>
      <vt:lpstr>GOES-17 Loop Heat Pipe (LHP) Mitigation Strategy</vt:lpstr>
      <vt:lpstr>GOES-17 Loop Heat Pipe (LHP) Mitigation Strategy</vt:lpstr>
      <vt:lpstr>Summary: Path to Delta Review</vt:lpstr>
      <vt:lpstr>Summary &amp; Recommendations</vt:lpstr>
      <vt:lpstr>Summary</vt:lpstr>
      <vt:lpstr>Backup Material</vt:lpstr>
      <vt:lpstr>Cloud Mask Impacts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Brunner</dc:creator>
  <cp:lastModifiedBy>Kline, Elizabeth (GSFC-416.0)[NOAA]</cp:lastModifiedBy>
  <cp:revision>441</cp:revision>
  <dcterms:modified xsi:type="dcterms:W3CDTF">2019-05-06T18:39:12Z</dcterms:modified>
</cp:coreProperties>
</file>