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6" r:id="rId1"/>
    <p:sldMasterId id="2147483657" r:id="rId2"/>
    <p:sldMasterId id="2147483670" r:id="rId3"/>
  </p:sldMasterIdLst>
  <p:notesMasterIdLst>
    <p:notesMasterId r:id="rId74"/>
  </p:notesMasterIdLst>
  <p:sldIdLst>
    <p:sldId id="256" r:id="rId4"/>
    <p:sldId id="342" r:id="rId5"/>
    <p:sldId id="346" r:id="rId6"/>
    <p:sldId id="337" r:id="rId7"/>
    <p:sldId id="438" r:id="rId8"/>
    <p:sldId id="474" r:id="rId9"/>
    <p:sldId id="343" r:id="rId10"/>
    <p:sldId id="345" r:id="rId11"/>
    <p:sldId id="415" r:id="rId12"/>
    <p:sldId id="444" r:id="rId13"/>
    <p:sldId id="347" r:id="rId14"/>
    <p:sldId id="436" r:id="rId15"/>
    <p:sldId id="463" r:id="rId16"/>
    <p:sldId id="432" r:id="rId17"/>
    <p:sldId id="433" r:id="rId18"/>
    <p:sldId id="437" r:id="rId19"/>
    <p:sldId id="439" r:id="rId20"/>
    <p:sldId id="440" r:id="rId21"/>
    <p:sldId id="454" r:id="rId22"/>
    <p:sldId id="442" r:id="rId23"/>
    <p:sldId id="461" r:id="rId24"/>
    <p:sldId id="464" r:id="rId25"/>
    <p:sldId id="465" r:id="rId26"/>
    <p:sldId id="466" r:id="rId27"/>
    <p:sldId id="443" r:id="rId28"/>
    <p:sldId id="475" r:id="rId29"/>
    <p:sldId id="476" r:id="rId30"/>
    <p:sldId id="477" r:id="rId31"/>
    <p:sldId id="458" r:id="rId32"/>
    <p:sldId id="456" r:id="rId33"/>
    <p:sldId id="472" r:id="rId34"/>
    <p:sldId id="478" r:id="rId35"/>
    <p:sldId id="479" r:id="rId36"/>
    <p:sldId id="489" r:id="rId37"/>
    <p:sldId id="468" r:id="rId38"/>
    <p:sldId id="349" r:id="rId39"/>
    <p:sldId id="445" r:id="rId40"/>
    <p:sldId id="446" r:id="rId41"/>
    <p:sldId id="447" r:id="rId42"/>
    <p:sldId id="448" r:id="rId43"/>
    <p:sldId id="449" r:id="rId44"/>
    <p:sldId id="450" r:id="rId45"/>
    <p:sldId id="471" r:id="rId46"/>
    <p:sldId id="429" r:id="rId47"/>
    <p:sldId id="451" r:id="rId48"/>
    <p:sldId id="452" r:id="rId49"/>
    <p:sldId id="469" r:id="rId50"/>
    <p:sldId id="470" r:id="rId51"/>
    <p:sldId id="353" r:id="rId52"/>
    <p:sldId id="417" r:id="rId53"/>
    <p:sldId id="354" r:id="rId54"/>
    <p:sldId id="355" r:id="rId55"/>
    <p:sldId id="298" r:id="rId56"/>
    <p:sldId id="299" r:id="rId57"/>
    <p:sldId id="300" r:id="rId58"/>
    <p:sldId id="392" r:id="rId59"/>
    <p:sldId id="473" r:id="rId60"/>
    <p:sldId id="394" r:id="rId61"/>
    <p:sldId id="306" r:id="rId62"/>
    <p:sldId id="307" r:id="rId63"/>
    <p:sldId id="308" r:id="rId64"/>
    <p:sldId id="490" r:id="rId65"/>
    <p:sldId id="309" r:id="rId66"/>
    <p:sldId id="488" r:id="rId67"/>
    <p:sldId id="487" r:id="rId68"/>
    <p:sldId id="481" r:id="rId69"/>
    <p:sldId id="482" r:id="rId70"/>
    <p:sldId id="483" r:id="rId71"/>
    <p:sldId id="484" r:id="rId72"/>
    <p:sldId id="485" r:id="rId73"/>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16"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82DEBC4-4F6B-44C8-AECD-D6E7C8D4A6FB}">
  <a:tblStyle styleId="{C82DEBC4-4F6B-44C8-AECD-D6E7C8D4A6FB}"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193F556-932D-4B0D-9798-D749DA44B50E}"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801"/>
    <p:restoredTop sz="95915"/>
  </p:normalViewPr>
  <p:slideViewPr>
    <p:cSldViewPr>
      <p:cViewPr>
        <p:scale>
          <a:sx n="111" d="100"/>
          <a:sy n="111" d="100"/>
        </p:scale>
        <p:origin x="288" y="10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70" Type="http://schemas.openxmlformats.org/officeDocument/2006/relationships/slide" Target="slides/slide67.xml"/><Relationship Id="rId71" Type="http://schemas.openxmlformats.org/officeDocument/2006/relationships/slide" Target="slides/slide68.xml"/><Relationship Id="rId72" Type="http://schemas.openxmlformats.org/officeDocument/2006/relationships/slide" Target="slides/slide69.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73" Type="http://schemas.openxmlformats.org/officeDocument/2006/relationships/slide" Target="slides/slide70.xml"/><Relationship Id="rId74" Type="http://schemas.openxmlformats.org/officeDocument/2006/relationships/notesMaster" Target="notesMasters/notesMaster1.xml"/><Relationship Id="rId75" Type="http://schemas.openxmlformats.org/officeDocument/2006/relationships/commentAuthors" Target="commentAuthors.xml"/><Relationship Id="rId76" Type="http://schemas.openxmlformats.org/officeDocument/2006/relationships/presProps" Target="presProps.xml"/><Relationship Id="rId77" Type="http://schemas.openxmlformats.org/officeDocument/2006/relationships/viewProps" Target="viewProps.xml"/><Relationship Id="rId78" Type="http://schemas.openxmlformats.org/officeDocument/2006/relationships/theme" Target="theme/theme1.xml"/><Relationship Id="rId79" Type="http://schemas.openxmlformats.org/officeDocument/2006/relationships/tableStyles" Target="tableStyles.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Shape 50"/>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51" name="Shape 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Shape 401"/>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402" name="Shape 4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213881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Shape 408"/>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409" name="Shape 4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67572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Shape 422"/>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423" name="Shape 4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Shape 429"/>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430" name="Shape 4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Shape 436"/>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437" name="Shape 4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57</a:t>
            </a:fld>
            <a:endParaRPr lang="en-US" dirty="0"/>
          </a:p>
        </p:txBody>
      </p:sp>
    </p:spTree>
    <p:extLst>
      <p:ext uri="{BB962C8B-B14F-4D97-AF65-F5344CB8AC3E}">
        <p14:creationId xmlns:p14="http://schemas.microsoft.com/office/powerpoint/2010/main" val="14603229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Shape 496"/>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497" name="Shape 4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Shape 503"/>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504" name="Shape 5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Shape 510"/>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511" name="Shape 5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518" name="Shape 5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98" name="Shape 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61385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EBB296-9D87-4A00-BA67-415605DFEC5B}" type="slidenum">
              <a:rPr lang="en-US" smtClean="0"/>
              <a:t>64</a:t>
            </a:fld>
            <a:endParaRPr lang="en-US"/>
          </a:p>
        </p:txBody>
      </p:sp>
    </p:spTree>
    <p:extLst>
      <p:ext uri="{BB962C8B-B14F-4D97-AF65-F5344CB8AC3E}">
        <p14:creationId xmlns:p14="http://schemas.microsoft.com/office/powerpoint/2010/main" val="369212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EBB296-9D87-4A00-BA67-415605DFEC5B}" type="slidenum">
              <a:rPr lang="en-US" smtClean="0"/>
              <a:t>65</a:t>
            </a:fld>
            <a:endParaRPr lang="en-US"/>
          </a:p>
        </p:txBody>
      </p:sp>
    </p:spTree>
    <p:extLst>
      <p:ext uri="{BB962C8B-B14F-4D97-AF65-F5344CB8AC3E}">
        <p14:creationId xmlns:p14="http://schemas.microsoft.com/office/powerpoint/2010/main" val="524098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lvl="1"/>
            <a:endParaRPr lang="en-US"/>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4</a:t>
            </a:fld>
            <a:endParaRPr lang="en-US"/>
          </a:p>
        </p:txBody>
      </p:sp>
    </p:spTree>
    <p:extLst>
      <p:ext uri="{BB962C8B-B14F-4D97-AF65-F5344CB8AC3E}">
        <p14:creationId xmlns:p14="http://schemas.microsoft.com/office/powerpoint/2010/main" val="349322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200" b="0" i="0" u="none" strike="noStrike" cap="none" smtClean="0">
                <a:solidFill>
                  <a:schemeClr val="dk1"/>
                </a:solidFill>
                <a:latin typeface="Calibri"/>
                <a:ea typeface="Calibri"/>
                <a:cs typeface="Calibri"/>
                <a:sym typeface="Calibri"/>
              </a:rPr>
              <a:t>7</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83076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98" name="Shape 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9460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98" name="Shape 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389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200" b="0" i="0" u="none" strike="noStrike" cap="none" smtClean="0">
                <a:solidFill>
                  <a:schemeClr val="dk1"/>
                </a:solidFill>
                <a:latin typeface="Calibri"/>
                <a:ea typeface="Calibri"/>
                <a:cs typeface="Calibri"/>
                <a:sym typeface="Calibri"/>
              </a:rPr>
              <a:t>25</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13854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4A54DA-2AA6-4767-A5E7-EBD21B40BCE2}" type="slidenum">
              <a:rPr lang="en-US" smtClean="0"/>
              <a:t>32</a:t>
            </a:fld>
            <a:endParaRPr lang="en-US"/>
          </a:p>
        </p:txBody>
      </p:sp>
    </p:spTree>
    <p:extLst>
      <p:ext uri="{BB962C8B-B14F-4D97-AF65-F5344CB8AC3E}">
        <p14:creationId xmlns:p14="http://schemas.microsoft.com/office/powerpoint/2010/main" val="1986575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Shape 394"/>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395" name="Shape 3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833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Shape 17"/>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9pPr>
          </a:lstStyle>
          <a:p>
            <a:endParaRPr/>
          </a:p>
        </p:txBody>
      </p:sp>
      <p:sp>
        <p:nvSpPr>
          <p:cNvPr id="18" name="Shape 1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rgbClr val="888888"/>
              </a:buClr>
              <a:buSzPts val="3200"/>
              <a:buFont typeface="Noto Sans Symbols"/>
              <a:buNone/>
              <a:defRPr sz="3200" b="0" i="0" u="none" strike="noStrike" cap="none">
                <a:solidFill>
                  <a:srgbClr val="888888"/>
                </a:solidFill>
                <a:latin typeface="Calibri"/>
                <a:ea typeface="Calibri"/>
                <a:cs typeface="Calibri"/>
                <a:sym typeface="Calibri"/>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spcBef>
                <a:spcPts val="400"/>
              </a:spcBef>
              <a:spcAft>
                <a:spcPts val="0"/>
              </a:spcAft>
              <a:buClr>
                <a:srgbClr val="888888"/>
              </a:buClr>
              <a:buSzPts val="2000"/>
              <a:buFont typeface="Courier New"/>
              <a:buNone/>
              <a:defRPr sz="2000" b="0" i="0" u="none" strike="noStrike" cap="none">
                <a:solidFill>
                  <a:srgbClr val="888888"/>
                </a:solidFill>
                <a:latin typeface="Calibri"/>
                <a:ea typeface="Calibri"/>
                <a:cs typeface="Calibri"/>
                <a:sym typeface="Calibri"/>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73A949E6-8E3A-4BD1-B695-CC914EAB501F}" type="slidenum">
              <a:rPr lang="en-US" altLang="en-US">
                <a:solidFill>
                  <a:prstClr val="white"/>
                </a:solidFill>
              </a:rPr>
              <a:pPr/>
              <a:t>‹#›</a:t>
            </a:fld>
            <a:endParaRPr lang="en-US" altLang="en-US">
              <a:solidFill>
                <a:prstClr val="white"/>
              </a:solidFill>
            </a:endParaRPr>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615ADB79-25D6-47C0-AB51-22A13A0BBB50}" type="slidenum">
              <a:rPr lang="en-US" altLang="en-US">
                <a:solidFill>
                  <a:prstClr val="white"/>
                </a:solidFill>
              </a:rPr>
              <a:pPr/>
              <a:t>‹#›</a:t>
            </a:fld>
            <a:endParaRPr lang="en-US" altLang="en-US">
              <a:solidFill>
                <a:prstClr val="white"/>
              </a:solidFill>
            </a:endParaRPr>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4AB52BE0-4CA4-4BD3-BC9F-B41F86E8D2EE}" type="slidenum">
              <a:rPr lang="en-US" altLang="en-US">
                <a:solidFill>
                  <a:prstClr val="white"/>
                </a:solidFill>
              </a:rPr>
              <a:pPr/>
              <a:t>‹#›</a:t>
            </a:fld>
            <a:endParaRPr lang="en-US" altLang="en-US">
              <a:solidFill>
                <a:prstClr val="white"/>
              </a:solidFill>
            </a:endParaRPr>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7" name="Slide Number Placeholder 5"/>
          <p:cNvSpPr>
            <a:spLocks noGrp="1"/>
          </p:cNvSpPr>
          <p:nvPr>
            <p:ph type="sldNum" sz="quarter" idx="12"/>
          </p:nvPr>
        </p:nvSpPr>
        <p:spPr/>
        <p:txBody>
          <a:bodyPr/>
          <a:lstStyle>
            <a:lvl1pPr>
              <a:defRPr/>
            </a:lvl1pPr>
          </a:lstStyle>
          <a:p>
            <a:fld id="{A5D0E245-9D50-4F3E-AC26-7B9CB19F70AC}" type="slidenum">
              <a:rPr lang="en-US" altLang="en-US">
                <a:solidFill>
                  <a:prstClr val="white"/>
                </a:solidFill>
              </a:rPr>
              <a:pPr/>
              <a:t>‹#›</a:t>
            </a:fld>
            <a:endParaRPr lang="en-US" altLang="en-US">
              <a:solidFill>
                <a:prstClr val="white"/>
              </a:solidFill>
            </a:endParaRPr>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9" name="Slide Number Placeholder 5"/>
          <p:cNvSpPr>
            <a:spLocks noGrp="1"/>
          </p:cNvSpPr>
          <p:nvPr>
            <p:ph type="sldNum" sz="quarter" idx="12"/>
          </p:nvPr>
        </p:nvSpPr>
        <p:spPr/>
        <p:txBody>
          <a:bodyPr/>
          <a:lstStyle>
            <a:lvl1pPr>
              <a:defRPr/>
            </a:lvl1pPr>
          </a:lstStyle>
          <a:p>
            <a:fld id="{E1617F4D-DC75-4D77-ADAD-FA980D9EE577}" type="slidenum">
              <a:rPr lang="en-US" altLang="en-US">
                <a:solidFill>
                  <a:prstClr val="white"/>
                </a:solidFill>
              </a:rPr>
              <a:pPr/>
              <a:t>‹#›</a:t>
            </a:fld>
            <a:endParaRPr lang="en-US" altLang="en-US">
              <a:solidFill>
                <a:prstClr val="white"/>
              </a:solidFill>
            </a:endParaRPr>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5" name="Slide Number Placeholder 5"/>
          <p:cNvSpPr>
            <a:spLocks noGrp="1"/>
          </p:cNvSpPr>
          <p:nvPr>
            <p:ph type="sldNum" sz="quarter" idx="12"/>
          </p:nvPr>
        </p:nvSpPr>
        <p:spPr/>
        <p:txBody>
          <a:bodyPr/>
          <a:lstStyle>
            <a:lvl1pPr>
              <a:defRPr/>
            </a:lvl1pPr>
          </a:lstStyle>
          <a:p>
            <a:fld id="{2E88175D-0E56-4116-B7A7-F37D38CF2937}" type="slidenum">
              <a:rPr lang="en-US" altLang="en-US">
                <a:solidFill>
                  <a:prstClr val="white"/>
                </a:solidFill>
              </a:rPr>
              <a:pPr/>
              <a:t>‹#›</a:t>
            </a:fld>
            <a:endParaRPr lang="en-US" altLang="en-US">
              <a:solidFill>
                <a:prstClr val="white"/>
              </a:solidFill>
            </a:endParaRPr>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4" name="Slide Number Placeholder 5"/>
          <p:cNvSpPr>
            <a:spLocks noGrp="1"/>
          </p:cNvSpPr>
          <p:nvPr>
            <p:ph type="sldNum" sz="quarter" idx="12"/>
          </p:nvPr>
        </p:nvSpPr>
        <p:spPr/>
        <p:txBody>
          <a:bodyPr/>
          <a:lstStyle>
            <a:lvl1pPr>
              <a:defRPr/>
            </a:lvl1pPr>
          </a:lstStyle>
          <a:p>
            <a:fld id="{3121078A-E944-47F9-B7BA-CEAF4D470424}" type="slidenum">
              <a:rPr lang="en-US" altLang="en-US">
                <a:solidFill>
                  <a:prstClr val="white"/>
                </a:solidFill>
              </a:rPr>
              <a:pPr/>
              <a:t>‹#›</a:t>
            </a:fld>
            <a:endParaRPr lang="en-US" altLang="en-US">
              <a:solidFill>
                <a:prstClr val="white"/>
              </a:solidFill>
            </a:endParaRPr>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7" name="Slide Number Placeholder 5"/>
          <p:cNvSpPr>
            <a:spLocks noGrp="1"/>
          </p:cNvSpPr>
          <p:nvPr>
            <p:ph type="sldNum" sz="quarter" idx="12"/>
          </p:nvPr>
        </p:nvSpPr>
        <p:spPr/>
        <p:txBody>
          <a:bodyPr/>
          <a:lstStyle>
            <a:lvl1pPr>
              <a:defRPr/>
            </a:lvl1pPr>
          </a:lstStyle>
          <a:p>
            <a:fld id="{582BEF4D-4D24-4A44-B7E1-52CFE9D53E2E}" type="slidenum">
              <a:rPr lang="en-US" altLang="en-US">
                <a:solidFill>
                  <a:prstClr val="white"/>
                </a:solidFill>
              </a:rPr>
              <a:pPr/>
              <a:t>‹#›</a:t>
            </a:fld>
            <a:endParaRPr lang="en-US" altLang="en-US">
              <a:solidFill>
                <a:prstClr val="white"/>
              </a:solidFill>
            </a:endParaRPr>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7" name="Slide Number Placeholder 5"/>
          <p:cNvSpPr>
            <a:spLocks noGrp="1"/>
          </p:cNvSpPr>
          <p:nvPr>
            <p:ph type="sldNum" sz="quarter" idx="12"/>
          </p:nvPr>
        </p:nvSpPr>
        <p:spPr/>
        <p:txBody>
          <a:bodyPr/>
          <a:lstStyle>
            <a:lvl1pPr>
              <a:defRPr/>
            </a:lvl1pPr>
          </a:lstStyle>
          <a:p>
            <a:fld id="{A309D45F-F8E9-4EB7-B65F-34D3C7AA90B4}" type="slidenum">
              <a:rPr lang="en-US" altLang="en-US">
                <a:solidFill>
                  <a:prstClr val="white"/>
                </a:solidFill>
              </a:rPr>
              <a:pPr/>
              <a:t>‹#›</a:t>
            </a:fld>
            <a:endParaRPr lang="en-US" altLang="en-US">
              <a:solidFill>
                <a:prstClr val="white"/>
              </a:solidFill>
            </a:endParaRPr>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0C1E731C-1067-4255-8095-205C678071A5}" type="slidenum">
              <a:rPr lang="en-US" altLang="en-US">
                <a:solidFill>
                  <a:prstClr val="white"/>
                </a:solidFill>
              </a:rPr>
              <a:pPr/>
              <a:t>‹#›</a:t>
            </a:fld>
            <a:endParaRPr lang="en-US" altLang="en-US">
              <a:solidFill>
                <a:prstClr val="white"/>
              </a:solidFill>
            </a:endParaRP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1371600" y="128337"/>
            <a:ext cx="6408821" cy="968626"/>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9pPr>
          </a:lstStyle>
          <a:p>
            <a:endParaRPr/>
          </a:p>
        </p:txBody>
      </p:sp>
      <p:sp>
        <p:nvSpPr>
          <p:cNvPr id="21" name="Shape 21"/>
          <p:cNvSpPr txBox="1">
            <a:spLocks noGrp="1"/>
          </p:cNvSpPr>
          <p:nvPr>
            <p:ph type="body" idx="1"/>
          </p:nvPr>
        </p:nvSpPr>
        <p:spPr>
          <a:xfrm>
            <a:off x="457200" y="1465263"/>
            <a:ext cx="8229600" cy="4525962"/>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lt1"/>
              </a:buClr>
              <a:buSzPts val="3200"/>
              <a:buFont typeface="Noto Sans Symbols"/>
              <a:buChar char="❖"/>
              <a:defRPr sz="3200" b="0" i="0" u="none" strike="noStrike" cap="none">
                <a:solidFill>
                  <a:schemeClr val="lt1"/>
                </a:solidFill>
                <a:latin typeface="Calibri"/>
                <a:ea typeface="Calibri"/>
                <a:cs typeface="Calibri"/>
                <a:sym typeface="Calibri"/>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spcBef>
                <a:spcPts val="400"/>
              </a:spcBef>
              <a:spcAft>
                <a:spcPts val="0"/>
              </a:spcAft>
              <a:buClr>
                <a:schemeClr val="lt1"/>
              </a:buClr>
              <a:buSzPts val="2000"/>
              <a:buFont typeface="Courier New"/>
              <a:buChar char="o"/>
              <a:defRPr sz="2000" b="0" i="0" u="none" strike="noStrike" cap="none">
                <a:solidFill>
                  <a:schemeClr val="lt1"/>
                </a:solidFill>
                <a:latin typeface="Calibri"/>
                <a:ea typeface="Calibri"/>
                <a:cs typeface="Calibri"/>
                <a:sym typeface="Calibri"/>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 name="Shape 22"/>
          <p:cNvSpPr txBox="1">
            <a:spLocks noGrp="1"/>
          </p:cNvSpPr>
          <p:nvPr>
            <p:ph type="dt" idx="10"/>
          </p:nvPr>
        </p:nvSpPr>
        <p:spPr>
          <a:xfrm>
            <a:off x="240632" y="6356350"/>
            <a:ext cx="914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 name="Shape 23"/>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A2101580-94D6-4343-B3C4-B2F95ABA6115}" type="slidenum">
              <a:rPr lang="en-US" altLang="en-US">
                <a:solidFill>
                  <a:prstClr val="white"/>
                </a:solidFill>
              </a:rPr>
              <a:pPr/>
              <a:t>‹#›</a:t>
            </a:fld>
            <a:endParaRPr lang="en-US" altLang="en-US">
              <a:solidFill>
                <a:prstClr val="white"/>
              </a:solidFill>
            </a:endParaRP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73A949E6-8E3A-4BD1-B695-CC914EAB501F}" type="slidenum">
              <a:rPr lang="en-US" altLang="en-US">
                <a:solidFill>
                  <a:prstClr val="white"/>
                </a:solidFill>
              </a:rPr>
              <a:pPr/>
              <a:t>‹#›</a:t>
            </a:fld>
            <a:endParaRPr lang="en-US" altLang="en-US">
              <a:solidFill>
                <a:prstClr val="white"/>
              </a:solidFill>
            </a:endParaRPr>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615ADB79-25D6-47C0-AB51-22A13A0BBB50}" type="slidenum">
              <a:rPr lang="en-US" altLang="en-US">
                <a:solidFill>
                  <a:prstClr val="white"/>
                </a:solidFill>
              </a:rPr>
              <a:pPr/>
              <a:t>‹#›</a:t>
            </a:fld>
            <a:endParaRPr lang="en-US" altLang="en-US">
              <a:solidFill>
                <a:prstClr val="white"/>
              </a:solidFill>
            </a:endParaRPr>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4AB52BE0-4CA4-4BD3-BC9F-B41F86E8D2EE}" type="slidenum">
              <a:rPr lang="en-US" altLang="en-US">
                <a:solidFill>
                  <a:prstClr val="white"/>
                </a:solidFill>
              </a:rPr>
              <a:pPr/>
              <a:t>‹#›</a:t>
            </a:fld>
            <a:endParaRPr lang="en-US" altLang="en-US">
              <a:solidFill>
                <a:prstClr val="white"/>
              </a:solidFill>
            </a:endParaRPr>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7" name="Slide Number Placeholder 5"/>
          <p:cNvSpPr>
            <a:spLocks noGrp="1"/>
          </p:cNvSpPr>
          <p:nvPr>
            <p:ph type="sldNum" sz="quarter" idx="12"/>
          </p:nvPr>
        </p:nvSpPr>
        <p:spPr/>
        <p:txBody>
          <a:bodyPr/>
          <a:lstStyle>
            <a:lvl1pPr>
              <a:defRPr/>
            </a:lvl1pPr>
          </a:lstStyle>
          <a:p>
            <a:fld id="{A5D0E245-9D50-4F3E-AC26-7B9CB19F70AC}" type="slidenum">
              <a:rPr lang="en-US" altLang="en-US">
                <a:solidFill>
                  <a:prstClr val="white"/>
                </a:solidFill>
              </a:rPr>
              <a:pPr/>
              <a:t>‹#›</a:t>
            </a:fld>
            <a:endParaRPr lang="en-US" altLang="en-US">
              <a:solidFill>
                <a:prstClr val="white"/>
              </a:solidFill>
            </a:endParaRPr>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9" name="Slide Number Placeholder 5"/>
          <p:cNvSpPr>
            <a:spLocks noGrp="1"/>
          </p:cNvSpPr>
          <p:nvPr>
            <p:ph type="sldNum" sz="quarter" idx="12"/>
          </p:nvPr>
        </p:nvSpPr>
        <p:spPr/>
        <p:txBody>
          <a:bodyPr/>
          <a:lstStyle>
            <a:lvl1pPr>
              <a:defRPr/>
            </a:lvl1pPr>
          </a:lstStyle>
          <a:p>
            <a:fld id="{E1617F4D-DC75-4D77-ADAD-FA980D9EE577}" type="slidenum">
              <a:rPr lang="en-US" altLang="en-US">
                <a:solidFill>
                  <a:prstClr val="white"/>
                </a:solidFill>
              </a:rPr>
              <a:pPr/>
              <a:t>‹#›</a:t>
            </a:fld>
            <a:endParaRPr lang="en-US" altLang="en-US">
              <a:solidFill>
                <a:prstClr val="white"/>
              </a:solidFill>
            </a:endParaRPr>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5" name="Slide Number Placeholder 5"/>
          <p:cNvSpPr>
            <a:spLocks noGrp="1"/>
          </p:cNvSpPr>
          <p:nvPr>
            <p:ph type="sldNum" sz="quarter" idx="12"/>
          </p:nvPr>
        </p:nvSpPr>
        <p:spPr/>
        <p:txBody>
          <a:bodyPr/>
          <a:lstStyle>
            <a:lvl1pPr>
              <a:defRPr/>
            </a:lvl1pPr>
          </a:lstStyle>
          <a:p>
            <a:fld id="{2E88175D-0E56-4116-B7A7-F37D38CF2937}" type="slidenum">
              <a:rPr lang="en-US" altLang="en-US">
                <a:solidFill>
                  <a:prstClr val="white"/>
                </a:solidFill>
              </a:rPr>
              <a:pPr/>
              <a:t>‹#›</a:t>
            </a:fld>
            <a:endParaRPr lang="en-US" altLang="en-US">
              <a:solidFill>
                <a:prstClr val="white"/>
              </a:solidFill>
            </a:endParaRPr>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4" name="Slide Number Placeholder 5"/>
          <p:cNvSpPr>
            <a:spLocks noGrp="1"/>
          </p:cNvSpPr>
          <p:nvPr>
            <p:ph type="sldNum" sz="quarter" idx="12"/>
          </p:nvPr>
        </p:nvSpPr>
        <p:spPr/>
        <p:txBody>
          <a:bodyPr/>
          <a:lstStyle>
            <a:lvl1pPr>
              <a:defRPr/>
            </a:lvl1pPr>
          </a:lstStyle>
          <a:p>
            <a:fld id="{3121078A-E944-47F9-B7BA-CEAF4D470424}" type="slidenum">
              <a:rPr lang="en-US" altLang="en-US">
                <a:solidFill>
                  <a:prstClr val="white"/>
                </a:solidFill>
              </a:rPr>
              <a:pPr/>
              <a:t>‹#›</a:t>
            </a:fld>
            <a:endParaRPr lang="en-US" altLang="en-US">
              <a:solidFill>
                <a:prstClr val="white"/>
              </a:solidFill>
            </a:endParaRPr>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7" name="Slide Number Placeholder 5"/>
          <p:cNvSpPr>
            <a:spLocks noGrp="1"/>
          </p:cNvSpPr>
          <p:nvPr>
            <p:ph type="sldNum" sz="quarter" idx="12"/>
          </p:nvPr>
        </p:nvSpPr>
        <p:spPr/>
        <p:txBody>
          <a:bodyPr/>
          <a:lstStyle>
            <a:lvl1pPr>
              <a:defRPr/>
            </a:lvl1pPr>
          </a:lstStyle>
          <a:p>
            <a:fld id="{582BEF4D-4D24-4A44-B7E1-52CFE9D53E2E}" type="slidenum">
              <a:rPr lang="en-US" altLang="en-US">
                <a:solidFill>
                  <a:prstClr val="white"/>
                </a:solidFill>
              </a:rPr>
              <a:pPr/>
              <a:t>‹#›</a:t>
            </a:fld>
            <a:endParaRPr lang="en-US" altLang="en-US">
              <a:solidFill>
                <a:prstClr val="white"/>
              </a:solidFill>
            </a:endParaRPr>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7" name="Slide Number Placeholder 5"/>
          <p:cNvSpPr>
            <a:spLocks noGrp="1"/>
          </p:cNvSpPr>
          <p:nvPr>
            <p:ph type="sldNum" sz="quarter" idx="12"/>
          </p:nvPr>
        </p:nvSpPr>
        <p:spPr/>
        <p:txBody>
          <a:bodyPr/>
          <a:lstStyle>
            <a:lvl1pPr>
              <a:defRPr/>
            </a:lvl1pPr>
          </a:lstStyle>
          <a:p>
            <a:fld id="{A309D45F-F8E9-4EB7-B65F-34D3C7AA90B4}" type="slidenum">
              <a:rPr lang="en-US" altLang="en-US">
                <a:solidFill>
                  <a:prstClr val="white"/>
                </a:solidFill>
              </a:rPr>
              <a:pPr/>
              <a:t>‹#›</a:t>
            </a:fld>
            <a:endParaRPr lang="en-US" altLang="en-US">
              <a:solidFill>
                <a:prstClr val="white"/>
              </a:solidFill>
            </a:endParaRP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1564350" y="288575"/>
            <a:ext cx="5961300" cy="853799"/>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1pPr>
            <a:lvl2pPr marR="0" lvl="1"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2pPr>
            <a:lvl3pPr marR="0" lvl="2"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3pPr>
            <a:lvl4pPr marR="0" lvl="3"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4pPr>
            <a:lvl5pPr marR="0" lvl="4"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5pPr>
            <a:lvl6pPr marR="0" lvl="5"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6pPr>
            <a:lvl7pPr marR="0" lvl="6"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7pPr>
            <a:lvl8pPr marR="0" lvl="7"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8pPr>
            <a:lvl9pPr marR="0" lvl="8"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9pPr>
          </a:lstStyle>
          <a:p>
            <a:endParaRPr/>
          </a:p>
        </p:txBody>
      </p:sp>
      <p:sp>
        <p:nvSpPr>
          <p:cNvPr id="26" name="Shape 26"/>
          <p:cNvSpPr txBox="1">
            <a:spLocks noGrp="1"/>
          </p:cNvSpPr>
          <p:nvPr>
            <p:ph type="body" idx="1"/>
          </p:nvPr>
        </p:nvSpPr>
        <p:spPr>
          <a:xfrm>
            <a:off x="311700" y="1536633"/>
            <a:ext cx="8520599" cy="4555199"/>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1pPr>
            <a:lvl2pPr marL="914400" marR="0" lvl="1"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2pPr>
            <a:lvl3pPr marL="1371600" marR="0" lvl="2"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3pPr>
            <a:lvl4pPr marL="1828800" marR="0" lvl="3"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4pPr>
            <a:lvl5pPr marL="2286000" marR="0" lvl="4"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5pPr>
            <a:lvl6pPr marL="2743200" marR="0" lvl="5"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6pPr>
            <a:lvl7pPr marL="3200400" marR="0" lvl="6"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7pPr>
            <a:lvl8pPr marL="3657600" marR="0" lvl="7"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8pPr>
            <a:lvl9pPr marL="4114800" marR="0" lvl="8" indent="-228600" algn="l" rtl="0">
              <a:lnSpc>
                <a:spcPct val="115000"/>
              </a:lnSpc>
              <a:spcBef>
                <a:spcPts val="1600"/>
              </a:spcBef>
              <a:spcAft>
                <a:spcPts val="1600"/>
              </a:spcAft>
              <a:buClr>
                <a:srgbClr val="FFFFFF"/>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sp>
        <p:nvSpPr>
          <p:cNvPr id="27" name="Shape 27"/>
          <p:cNvSpPr txBox="1">
            <a:spLocks noGrp="1"/>
          </p:cNvSpPr>
          <p:nvPr>
            <p:ph type="sldNum" idx="12"/>
          </p:nvPr>
        </p:nvSpPr>
        <p:spPr>
          <a:xfrm>
            <a:off x="8472457" y="6217621"/>
            <a:ext cx="548699" cy="524699"/>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0C1E731C-1067-4255-8095-205C678071A5}" type="slidenum">
              <a:rPr lang="en-US" altLang="en-US">
                <a:solidFill>
                  <a:prstClr val="white"/>
                </a:solidFill>
              </a:rPr>
              <a:pPr/>
              <a:t>‹#›</a:t>
            </a:fld>
            <a:endParaRPr lang="en-US" altLang="en-US">
              <a:solidFill>
                <a:prstClr val="white"/>
              </a:solidFill>
            </a:endParaRPr>
          </a:p>
        </p:txBody>
      </p:sp>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A2101580-94D6-4343-B3C4-B2F95ABA6115}" type="slidenum">
              <a:rPr lang="en-US" altLang="en-US">
                <a:solidFill>
                  <a:prstClr val="white"/>
                </a:solidFill>
              </a:rPr>
              <a:pPr/>
              <a:t>‹#›</a:t>
            </a:fld>
            <a:endParaRPr lang="en-US" altLang="en-US">
              <a:solidFill>
                <a:prstClr val="white"/>
              </a:solidFill>
            </a:endParaRPr>
          </a:p>
        </p:txBody>
      </p:sp>
    </p:spTree>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1564350" y="288575"/>
            <a:ext cx="5961300" cy="853799"/>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1pPr>
            <a:lvl2pPr marR="0" lvl="1"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2pPr>
            <a:lvl3pPr marR="0" lvl="2"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3pPr>
            <a:lvl4pPr marR="0" lvl="3"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4pPr>
            <a:lvl5pPr marR="0" lvl="4"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5pPr>
            <a:lvl6pPr marR="0" lvl="5"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6pPr>
            <a:lvl7pPr marR="0" lvl="6"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7pPr>
            <a:lvl8pPr marR="0" lvl="7"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8pPr>
            <a:lvl9pPr marR="0" lvl="8"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9pPr>
          </a:lstStyle>
          <a:p>
            <a:endParaRPr/>
          </a:p>
        </p:txBody>
      </p:sp>
      <p:sp>
        <p:nvSpPr>
          <p:cNvPr id="26" name="Shape 26"/>
          <p:cNvSpPr txBox="1">
            <a:spLocks noGrp="1"/>
          </p:cNvSpPr>
          <p:nvPr>
            <p:ph type="body" idx="1"/>
          </p:nvPr>
        </p:nvSpPr>
        <p:spPr>
          <a:xfrm>
            <a:off x="311700" y="1536633"/>
            <a:ext cx="8520599" cy="4555199"/>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1pPr>
            <a:lvl2pPr marL="914400" marR="0" lvl="1"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2pPr>
            <a:lvl3pPr marL="1371600" marR="0" lvl="2"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3pPr>
            <a:lvl4pPr marL="1828800" marR="0" lvl="3"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4pPr>
            <a:lvl5pPr marL="2286000" marR="0" lvl="4"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5pPr>
            <a:lvl6pPr marL="2743200" marR="0" lvl="5"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6pPr>
            <a:lvl7pPr marL="3200400" marR="0" lvl="6"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7pPr>
            <a:lvl8pPr marL="3657600" marR="0" lvl="7"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8pPr>
            <a:lvl9pPr marL="4114800" marR="0" lvl="8" indent="-228600" algn="l" rtl="0">
              <a:lnSpc>
                <a:spcPct val="115000"/>
              </a:lnSpc>
              <a:spcBef>
                <a:spcPts val="1600"/>
              </a:spcBef>
              <a:spcAft>
                <a:spcPts val="1600"/>
              </a:spcAft>
              <a:buClr>
                <a:srgbClr val="FFFFFF"/>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sp>
        <p:nvSpPr>
          <p:cNvPr id="27" name="Shape 27"/>
          <p:cNvSpPr txBox="1">
            <a:spLocks noGrp="1"/>
          </p:cNvSpPr>
          <p:nvPr>
            <p:ph type="sldNum" idx="12"/>
          </p:nvPr>
        </p:nvSpPr>
        <p:spPr>
          <a:xfrm>
            <a:off x="8472457" y="6217621"/>
            <a:ext cx="548699" cy="524699"/>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fld id="{00000000-1234-1234-1234-123412341234}" type="slidenum">
              <a:rPr lang="en-US"/>
              <a:pPr/>
              <a:t>‹#›</a:t>
            </a:fld>
            <a:endParaRP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000" b="1" i="0" u="none" strike="noStrike" cap="none">
                <a:solidFill>
                  <a:schemeClr val="lt1"/>
                </a:solidFill>
                <a:latin typeface="Calibri"/>
                <a:ea typeface="Calibri"/>
                <a:cs typeface="Calibri"/>
                <a:sym typeface="Calibri"/>
              </a:defRPr>
            </a:lvl1pPr>
            <a:lvl2pPr marR="0" lvl="1"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9pPr>
          </a:lstStyle>
          <a:p>
            <a:endParaRPr/>
          </a:p>
        </p:txBody>
      </p:sp>
      <p:sp>
        <p:nvSpPr>
          <p:cNvPr id="30" name="Shape 3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rgbClr val="888888"/>
              </a:buClr>
              <a:buSzPts val="2000"/>
              <a:buFont typeface="Noto Sans Symbols"/>
              <a:buNone/>
              <a:defRPr sz="2000" b="0" i="0" u="none" strike="noStrike" cap="none">
                <a:solidFill>
                  <a:srgbClr val="888888"/>
                </a:solidFill>
                <a:latin typeface="Calibri"/>
                <a:ea typeface="Calibri"/>
                <a:cs typeface="Calibri"/>
                <a:sym typeface="Calibri"/>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spcBef>
                <a:spcPts val="280"/>
              </a:spcBef>
              <a:spcAft>
                <a:spcPts val="0"/>
              </a:spcAft>
              <a:buClr>
                <a:srgbClr val="888888"/>
              </a:buClr>
              <a:buSzPts val="1400"/>
              <a:buFont typeface="Courier New"/>
              <a:buNone/>
              <a:defRPr sz="1400" b="0" i="0" u="none" strike="noStrike" cap="none">
                <a:solidFill>
                  <a:srgbClr val="888888"/>
                </a:solidFill>
                <a:latin typeface="Calibri"/>
                <a:ea typeface="Calibri"/>
                <a:cs typeface="Calibri"/>
                <a:sym typeface="Calibri"/>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1" name="Shape 31"/>
          <p:cNvSpPr txBox="1">
            <a:spLocks noGrp="1"/>
          </p:cNvSpPr>
          <p:nvPr>
            <p:ph type="dt" idx="10"/>
          </p:nvPr>
        </p:nvSpPr>
        <p:spPr>
          <a:xfrm>
            <a:off x="240632" y="6356350"/>
            <a:ext cx="914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353441" y="88777"/>
            <a:ext cx="6675120" cy="727969"/>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2400" b="0" i="0" u="none" strike="noStrike" cap="none">
                <a:solidFill>
                  <a:srgbClr val="CF102D"/>
                </a:solidFill>
                <a:latin typeface="Arial"/>
                <a:ea typeface="Arial"/>
                <a:cs typeface="Arial"/>
                <a:sym typeface="Arial"/>
              </a:defRPr>
            </a:lvl1pPr>
            <a:lvl2pPr marR="0" lvl="1"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B2EFC58C-15BD-441D-B5ED-3859E2286C26}" type="slidenum">
              <a:rPr lang="en-US" altLang="en-US"/>
              <a:pPr/>
              <a:t>‹#›</a:t>
            </a:fld>
            <a:endParaRPr lang="en-US" altLang="en-US"/>
          </a:p>
        </p:txBody>
      </p:sp>
    </p:spTree>
    <p:extLst>
      <p:ext uri="{BB962C8B-B14F-4D97-AF65-F5344CB8AC3E}">
        <p14:creationId xmlns:p14="http://schemas.microsoft.com/office/powerpoint/2010/main" val="1153882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le and two content">
    <p:spTree>
      <p:nvGrpSpPr>
        <p:cNvPr id="1" name=""/>
        <p:cNvGrpSpPr/>
        <p:nvPr/>
      </p:nvGrpSpPr>
      <p:grpSpPr>
        <a:xfrm>
          <a:off x="0" y="0"/>
          <a:ext cx="0" cy="0"/>
          <a:chOff x="0" y="0"/>
          <a:chExt cx="0" cy="0"/>
        </a:xfrm>
      </p:grpSpPr>
      <p:sp>
        <p:nvSpPr>
          <p:cNvPr id="5" name="Content Placeholder 7"/>
          <p:cNvSpPr>
            <a:spLocks noGrp="1"/>
          </p:cNvSpPr>
          <p:nvPr>
            <p:ph sz="quarter" idx="12"/>
          </p:nvPr>
        </p:nvSpPr>
        <p:spPr>
          <a:xfrm>
            <a:off x="4680523" y="958850"/>
            <a:ext cx="4111455" cy="5281613"/>
          </a:xfrm>
          <a:prstGeom prst="rect">
            <a:avLst/>
          </a:prstGeom>
        </p:spPr>
        <p:txBody>
          <a:bodyPr/>
          <a:lstStyle>
            <a:lvl1pPr marL="0" indent="0">
              <a:buNone/>
              <a:defRPr sz="2000" b="1">
                <a:latin typeface="Arial" panose="020B0604020202020204" pitchFamily="34" charset="0"/>
                <a:cs typeface="Arial" panose="020B0604020202020204" pitchFamily="34" charset="0"/>
              </a:defRPr>
            </a:lvl1pPr>
            <a:lvl2pPr marL="231775" indent="-231775">
              <a:buFont typeface="Arial" panose="020B0604020202020204" pitchFamily="34" charset="0"/>
              <a:buChar char="•"/>
              <a:defRPr sz="2000">
                <a:latin typeface="Arial" panose="020B0604020202020204" pitchFamily="34" charset="0"/>
                <a:cs typeface="Arial" panose="020B0604020202020204" pitchFamily="34" charset="0"/>
              </a:defRPr>
            </a:lvl2pPr>
            <a:lvl3pPr marL="457200" indent="-225425">
              <a:buFont typeface="Arial" panose="020B0604020202020204" pitchFamily="34" charset="0"/>
              <a:buChar char="‒"/>
              <a:defRPr sz="1800">
                <a:latin typeface="Arial" panose="020B0604020202020204" pitchFamily="34" charset="0"/>
                <a:cs typeface="Arial" panose="020B0604020202020204" pitchFamily="34" charset="0"/>
              </a:defRPr>
            </a:lvl3pPr>
            <a:lvl4pPr marL="688975" indent="-231775">
              <a:buFont typeface="Arial" panose="020B0604020202020204" pitchFamily="34" charset="0"/>
              <a:buChar char="•"/>
              <a:defRPr sz="1600">
                <a:latin typeface="Arial" panose="020B0604020202020204" pitchFamily="34" charset="0"/>
                <a:cs typeface="Arial" panose="020B0604020202020204" pitchFamily="34" charset="0"/>
              </a:defRPr>
            </a:lvl4pPr>
            <a:lvl5pPr marL="914400" indent="-225425">
              <a:buFont typeface="Arial" panose="020B0604020202020204" pitchFamily="34" charset="0"/>
              <a:buChar cha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p:cNvSpPr>
            <a:spLocks noGrp="1"/>
          </p:cNvSpPr>
          <p:nvPr>
            <p:ph type="title" hasCustomPrompt="1"/>
          </p:nvPr>
        </p:nvSpPr>
        <p:spPr>
          <a:xfrm>
            <a:off x="353441" y="88777"/>
            <a:ext cx="6675120" cy="727969"/>
          </a:xfrm>
          <a:prstGeom prst="rect">
            <a:avLst/>
          </a:prstGeom>
        </p:spPr>
        <p:txBody>
          <a:bodyPr anchor="ctr">
            <a:normAutofit/>
          </a:bodyPr>
          <a:lstStyle>
            <a:lvl1pPr>
              <a:defRPr sz="2400" b="0">
                <a:solidFill>
                  <a:srgbClr val="CF102D"/>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Content Placeholder 7"/>
          <p:cNvSpPr>
            <a:spLocks noGrp="1"/>
          </p:cNvSpPr>
          <p:nvPr>
            <p:ph sz="quarter" idx="10"/>
          </p:nvPr>
        </p:nvSpPr>
        <p:spPr>
          <a:xfrm>
            <a:off x="354013" y="958850"/>
            <a:ext cx="4111455" cy="5281613"/>
          </a:xfrm>
          <a:prstGeom prst="rect">
            <a:avLst/>
          </a:prstGeom>
        </p:spPr>
        <p:txBody>
          <a:bodyPr/>
          <a:lstStyle>
            <a:lvl1pPr marL="0" indent="0">
              <a:buNone/>
              <a:defRPr sz="2000" b="1">
                <a:latin typeface="Arial" panose="020B0604020202020204" pitchFamily="34" charset="0"/>
                <a:cs typeface="Arial" panose="020B0604020202020204" pitchFamily="34" charset="0"/>
              </a:defRPr>
            </a:lvl1pPr>
            <a:lvl2pPr marL="231775" indent="-231775">
              <a:buFont typeface="Arial" panose="020B0604020202020204" pitchFamily="34" charset="0"/>
              <a:buChar char="•"/>
              <a:defRPr sz="2000">
                <a:latin typeface="Arial" panose="020B0604020202020204" pitchFamily="34" charset="0"/>
                <a:cs typeface="Arial" panose="020B0604020202020204" pitchFamily="34" charset="0"/>
              </a:defRPr>
            </a:lvl2pPr>
            <a:lvl3pPr marL="457200" indent="-225425">
              <a:buFont typeface="Arial" panose="020B0604020202020204" pitchFamily="34" charset="0"/>
              <a:buChar char="‒"/>
              <a:defRPr sz="1800">
                <a:latin typeface="Arial" panose="020B0604020202020204" pitchFamily="34" charset="0"/>
                <a:cs typeface="Arial" panose="020B0604020202020204" pitchFamily="34" charset="0"/>
              </a:defRPr>
            </a:lvl3pPr>
            <a:lvl4pPr marL="688975" indent="-231775">
              <a:buFont typeface="Arial" panose="020B0604020202020204" pitchFamily="34" charset="0"/>
              <a:buChar char="•"/>
              <a:defRPr sz="1600">
                <a:latin typeface="Arial" panose="020B0604020202020204" pitchFamily="34" charset="0"/>
                <a:cs typeface="Arial" panose="020B0604020202020204" pitchFamily="34" charset="0"/>
              </a:defRPr>
            </a:lvl4pPr>
            <a:lvl5pPr marL="914400" indent="-225425">
              <a:buFont typeface="Arial" panose="020B0604020202020204" pitchFamily="34" charset="0"/>
              <a:buChar cha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261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smtClean="0"/>
            </a:lvl1pPr>
          </a:lstStyle>
          <a:p>
            <a:endParaRPr lang="en-US" altLang="en-US" dirty="0"/>
          </a:p>
        </p:txBody>
      </p:sp>
      <p:sp>
        <p:nvSpPr>
          <p:cNvPr id="4" name="Slide Number Placeholder 5"/>
          <p:cNvSpPr>
            <a:spLocks noGrp="1"/>
          </p:cNvSpPr>
          <p:nvPr>
            <p:ph type="sldNum" sz="quarter" idx="12"/>
          </p:nvPr>
        </p:nvSpPr>
        <p:spPr/>
        <p:txBody>
          <a:bodyPr/>
          <a:lstStyle>
            <a:lvl1pPr>
              <a:defRPr/>
            </a:lvl1pPr>
          </a:lstStyle>
          <a:p>
            <a:fld id="{3121078A-E944-47F9-B7BA-CEAF4D470424}" type="slidenum">
              <a:rPr lang="en-US" altLang="en-US"/>
              <a:pPr/>
              <a:t>‹#›</a:t>
            </a:fld>
            <a:endParaRPr lang="en-US" altLang="en-US" dirty="0"/>
          </a:p>
        </p:txBody>
      </p:sp>
    </p:spTree>
    <p:extLst>
      <p:ext uri="{BB962C8B-B14F-4D97-AF65-F5344CB8AC3E}">
        <p14:creationId xmlns:p14="http://schemas.microsoft.com/office/powerpoint/2010/main" val="383755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628650" y="365126"/>
            <a:ext cx="7886700"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a:p>
        </p:txBody>
      </p:sp>
      <p:sp>
        <p:nvSpPr>
          <p:cNvPr id="35" name="Shape 35"/>
          <p:cNvSpPr txBox="1">
            <a:spLocks noGrp="1"/>
          </p:cNvSpPr>
          <p:nvPr>
            <p:ph type="body" idx="1"/>
          </p:nvPr>
        </p:nvSpPr>
        <p:spPr>
          <a:xfrm>
            <a:off x="628650" y="1825625"/>
            <a:ext cx="3886200" cy="4351338"/>
          </a:xfrm>
          <a:prstGeom prst="rect">
            <a:avLst/>
          </a:prstGeom>
          <a:noFill/>
          <a:ln>
            <a:noFill/>
          </a:ln>
        </p:spPr>
        <p:txBody>
          <a:bodyPr wrap="square" lIns="91425" tIns="91425" rIns="91425" bIns="91425" anchor="t" anchorCtr="0"/>
          <a:lstStyle>
            <a:lvl1pPr marL="171450" marR="0" lvl="0" indent="-38100" algn="l" rtl="0">
              <a:lnSpc>
                <a:spcPct val="90000"/>
              </a:lnSpc>
              <a:spcBef>
                <a:spcPts val="75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body" idx="2"/>
          </p:nvPr>
        </p:nvSpPr>
        <p:spPr>
          <a:xfrm>
            <a:off x="4629150" y="1825625"/>
            <a:ext cx="3886200" cy="4351338"/>
          </a:xfrm>
          <a:prstGeom prst="rect">
            <a:avLst/>
          </a:prstGeom>
          <a:noFill/>
          <a:ln>
            <a:noFill/>
          </a:ln>
        </p:spPr>
        <p:txBody>
          <a:bodyPr wrap="square" lIns="91425" tIns="91425" rIns="91425" bIns="91425" anchor="t" anchorCtr="0"/>
          <a:lstStyle>
            <a:lvl1pPr marL="171450" marR="0" lvl="0" indent="-38100" algn="l" rtl="0">
              <a:lnSpc>
                <a:spcPct val="90000"/>
              </a:lnSpc>
              <a:spcBef>
                <a:spcPts val="75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628650" y="6356351"/>
            <a:ext cx="2057400" cy="365125"/>
          </a:xfrm>
          <a:prstGeom prst="rect">
            <a:avLst/>
          </a:prstGeom>
          <a:noFill/>
          <a:ln>
            <a:noFill/>
          </a:ln>
        </p:spPr>
        <p:txBody>
          <a:bodyPr wrap="square" lIns="91425" tIns="91425" rIns="91425" bIns="91425" anchor="ctr" anchorCtr="0"/>
          <a:lstStyle>
            <a:lvl1pPr marL="0" marR="0" lvl="0" indent="0" algn="l"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3028950" y="6356351"/>
            <a:ext cx="3086100" cy="365125"/>
          </a:xfrm>
          <a:prstGeom prst="rect">
            <a:avLst/>
          </a:prstGeom>
          <a:noFill/>
          <a:ln>
            <a:noFill/>
          </a:ln>
        </p:spPr>
        <p:txBody>
          <a:bodyPr wrap="square" lIns="91425" tIns="91425" rIns="91425" bIns="91425" anchor="ctr" anchorCtr="0"/>
          <a:lstStyle>
            <a:lvl1pPr marL="0" marR="0" lvl="0" indent="0" algn="ctr"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6457950" y="6356351"/>
            <a:ext cx="2057400" cy="365125"/>
          </a:xfrm>
          <a:prstGeom prst="rect">
            <a:avLst/>
          </a:prstGeom>
          <a:noFill/>
          <a:ln>
            <a:noFill/>
          </a:ln>
        </p:spPr>
        <p:txBody>
          <a:bodyPr wrap="square" lIns="91425" tIns="45700" rIns="91425" bIns="45700" anchor="ctr" anchorCtr="0">
            <a:noAutofit/>
          </a:bodyPr>
          <a:lstStyle/>
          <a:p>
            <a:pPr>
              <a:buSzPct val="25000"/>
            </a:pPr>
            <a:fld id="{00000000-1234-1234-1234-123412341234}" type="slidenum">
              <a:rPr lang="en-US" sz="900" smtClean="0">
                <a:solidFill>
                  <a:srgbClr val="888888"/>
                </a:solidFill>
                <a:ea typeface="Calibri"/>
                <a:cs typeface="Calibri"/>
                <a:sym typeface="Calibri"/>
              </a:rPr>
              <a:pPr>
                <a:buSzPct val="25000"/>
              </a:pPr>
              <a:t>‹#›</a:t>
            </a:fld>
            <a:endParaRPr lang="en-US" sz="900">
              <a:solidFill>
                <a:srgbClr val="888888"/>
              </a:solidFill>
              <a:ea typeface="Calibri"/>
              <a:cs typeface="Calibri"/>
              <a:sym typeface="Calibri"/>
            </a:endParaRPr>
          </a:p>
        </p:txBody>
      </p:sp>
    </p:spTree>
    <p:extLst>
      <p:ext uri="{BB962C8B-B14F-4D97-AF65-F5344CB8AC3E}">
        <p14:creationId xmlns:p14="http://schemas.microsoft.com/office/powerpoint/2010/main" val="14492442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1"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0.xml"/><Relationship Id="rId12" Type="http://schemas.openxmlformats.org/officeDocument/2006/relationships/theme" Target="../theme/theme2.xml"/><Relationship Id="rId13" Type="http://schemas.openxmlformats.org/officeDocument/2006/relationships/image" Target="../media/image2.jpeg"/><Relationship Id="rId1" Type="http://schemas.openxmlformats.org/officeDocument/2006/relationships/slideLayout" Target="../slideLayouts/slideLayout10.xml"/><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1.xml"/><Relationship Id="rId12" Type="http://schemas.openxmlformats.org/officeDocument/2006/relationships/slideLayout" Target="../slideLayouts/slideLayout32.xml"/><Relationship Id="rId13" Type="http://schemas.openxmlformats.org/officeDocument/2006/relationships/theme" Target="../theme/theme3.xml"/><Relationship Id="rId14" Type="http://schemas.openxmlformats.org/officeDocument/2006/relationships/image" Target="../media/image2.jpeg"/><Relationship Id="rId1" Type="http://schemas.openxmlformats.org/officeDocument/2006/relationships/slideLayout" Target="../slideLayouts/slideLayout21.xml"/><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slideLayout" Target="../slideLayouts/slideLayout28.xml"/><Relationship Id="rId9" Type="http://schemas.openxmlformats.org/officeDocument/2006/relationships/slideLayout" Target="../slideLayouts/slideLayout29.xml"/><Relationship Id="rId1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Shape 10" descr="Mandt_SOO-DOH-Presentation_NO-TEXT_5.jpg"/>
          <p:cNvPicPr preferRelativeResize="0"/>
          <p:nvPr/>
        </p:nvPicPr>
        <p:blipFill rotWithShape="1">
          <a:blip r:embed="rId11">
            <a:alphaModFix/>
          </a:blip>
          <a:srcRect/>
          <a:stretch/>
        </p:blipFill>
        <p:spPr>
          <a:xfrm>
            <a:off x="0" y="0"/>
            <a:ext cx="9144000" cy="6858000"/>
          </a:xfrm>
          <a:prstGeom prst="rect">
            <a:avLst/>
          </a:prstGeom>
          <a:noFill/>
          <a:ln>
            <a:noFill/>
          </a:ln>
        </p:spPr>
      </p:pic>
      <p:sp>
        <p:nvSpPr>
          <p:cNvPr id="11" name="Shape 11"/>
          <p:cNvSpPr txBox="1">
            <a:spLocks noGrp="1"/>
          </p:cNvSpPr>
          <p:nvPr>
            <p:ph type="title"/>
          </p:nvPr>
        </p:nvSpPr>
        <p:spPr>
          <a:xfrm>
            <a:off x="1371600" y="128337"/>
            <a:ext cx="6408821" cy="968626"/>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9pPr>
          </a:lstStyle>
          <a:p>
            <a:endParaRPr/>
          </a:p>
        </p:txBody>
      </p:sp>
      <p:sp>
        <p:nvSpPr>
          <p:cNvPr id="12" name="Shape 12"/>
          <p:cNvSpPr txBox="1">
            <a:spLocks noGrp="1"/>
          </p:cNvSpPr>
          <p:nvPr>
            <p:ph type="body" idx="1"/>
          </p:nvPr>
        </p:nvSpPr>
        <p:spPr>
          <a:xfrm>
            <a:off x="457200" y="1465263"/>
            <a:ext cx="8229600" cy="4525962"/>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lt1"/>
              </a:buClr>
              <a:buSzPts val="3200"/>
              <a:buFont typeface="Noto Sans Symbols"/>
              <a:buChar char="❖"/>
              <a:defRPr sz="3200" b="0" i="0" u="none" strike="noStrike" cap="none">
                <a:solidFill>
                  <a:schemeClr val="lt1"/>
                </a:solidFill>
                <a:latin typeface="Calibri"/>
                <a:ea typeface="Calibri"/>
                <a:cs typeface="Calibri"/>
                <a:sym typeface="Calibri"/>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spcBef>
                <a:spcPts val="400"/>
              </a:spcBef>
              <a:spcAft>
                <a:spcPts val="0"/>
              </a:spcAft>
              <a:buClr>
                <a:schemeClr val="lt1"/>
              </a:buClr>
              <a:buSzPts val="2000"/>
              <a:buFont typeface="Courier New"/>
              <a:buChar char="o"/>
              <a:defRPr sz="2000" b="0" i="0" u="none" strike="noStrike" cap="none">
                <a:solidFill>
                  <a:schemeClr val="lt1"/>
                </a:solidFill>
                <a:latin typeface="Calibri"/>
                <a:ea typeface="Calibri"/>
                <a:cs typeface="Calibri"/>
                <a:sym typeface="Calibri"/>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dt" idx="10"/>
          </p:nvPr>
        </p:nvSpPr>
        <p:spPr>
          <a:xfrm>
            <a:off x="240632" y="6356350"/>
            <a:ext cx="914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ftr" idx="11"/>
          </p:nvPr>
        </p:nvSpPr>
        <p:spPr>
          <a:xfrm>
            <a:off x="922421" y="6356350"/>
            <a:ext cx="7331242"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Shape 15"/>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5" r:id="rId5"/>
    <p:sldLayoutId id="2147483683" r:id="rId6"/>
    <p:sldLayoutId id="2147483684" r:id="rId7"/>
    <p:sldLayoutId id="2147483685" r:id="rId8"/>
    <p:sldLayoutId id="2147483686"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46038"/>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buClrTx/>
              <a:buFontTx/>
              <a:buNone/>
              <a:defRPr/>
            </a:pPr>
            <a:endParaRPr lang="en-US" altLang="en-US" kern="1200">
              <a:solidFill>
                <a:prstClr val="white"/>
              </a:solidFill>
              <a:latin typeface="Calibri"/>
              <a:ea typeface=""/>
              <a:cs typeface=""/>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buClrTx/>
              <a:buFontTx/>
              <a:buNone/>
              <a:defRPr/>
            </a:pPr>
            <a:endParaRPr lang="en-US" kern="1200" dirty="0">
              <a:solidFill>
                <a:prstClr val="white"/>
              </a:solidFill>
              <a:cs typeface=""/>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pPr>
              <a:buClrTx/>
              <a:buFontTx/>
              <a:buNone/>
            </a:pPr>
            <a:fld id="{9D60F4D7-1FAC-41F5-8B13-40B192A29539}" type="slidenum">
              <a:rPr lang="en-US" altLang="en-US" kern="1200">
                <a:solidFill>
                  <a:prstClr val="white"/>
                </a:solidFill>
                <a:latin typeface="Calibri"/>
                <a:ea typeface=""/>
                <a:cs typeface=""/>
              </a:rPr>
              <a:pPr>
                <a:buClrTx/>
                <a:buFontTx/>
                <a:buNone/>
              </a:pPr>
              <a:t>‹#›</a:t>
            </a:fld>
            <a:endParaRPr lang="en-US" altLang="en-US" kern="1200">
              <a:solidFill>
                <a:prstClr val="white"/>
              </a:solidFill>
              <a:latin typeface="Calibri"/>
              <a:ea typeface=""/>
              <a:cs typeface=""/>
            </a:endParaRPr>
          </a:p>
        </p:txBody>
      </p:sp>
    </p:spTree>
    <p:extLst>
      <p:ext uri="{BB962C8B-B14F-4D97-AF65-F5344CB8AC3E}">
        <p14:creationId xmlns:p14="http://schemas.microsoft.com/office/powerpoint/2010/main" val="1231442948"/>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46038"/>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buClrTx/>
              <a:buFontTx/>
              <a:buNone/>
              <a:defRPr/>
            </a:pPr>
            <a:endParaRPr lang="en-US" altLang="en-US" kern="1200">
              <a:solidFill>
                <a:prstClr val="white"/>
              </a:solidFill>
              <a:latin typeface="Calibri"/>
              <a:ea typeface=""/>
              <a:cs typeface=""/>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buClrTx/>
              <a:buFontTx/>
              <a:buNone/>
              <a:defRPr/>
            </a:pPr>
            <a:endParaRPr lang="en-US" kern="1200" dirty="0">
              <a:solidFill>
                <a:prstClr val="white"/>
              </a:solidFill>
              <a:cs typeface=""/>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pPr>
              <a:buClrTx/>
              <a:buFontTx/>
              <a:buNone/>
            </a:pPr>
            <a:fld id="{9D60F4D7-1FAC-41F5-8B13-40B192A29539}" type="slidenum">
              <a:rPr lang="en-US" altLang="en-US" kern="1200">
                <a:solidFill>
                  <a:prstClr val="white"/>
                </a:solidFill>
                <a:latin typeface="Calibri"/>
                <a:ea typeface=""/>
                <a:cs typeface=""/>
              </a:rPr>
              <a:pPr>
                <a:buClrTx/>
                <a:buFontTx/>
                <a:buNone/>
              </a:pPr>
              <a:t>‹#›</a:t>
            </a:fld>
            <a:endParaRPr lang="en-US" altLang="en-US" kern="1200">
              <a:solidFill>
                <a:prstClr val="white"/>
              </a:solidFill>
              <a:latin typeface="Calibri"/>
              <a:ea typeface=""/>
              <a:cs typeface=""/>
            </a:endParaRPr>
          </a:p>
        </p:txBody>
      </p:sp>
    </p:spTree>
    <p:extLst>
      <p:ext uri="{BB962C8B-B14F-4D97-AF65-F5344CB8AC3E}">
        <p14:creationId xmlns:p14="http://schemas.microsoft.com/office/powerpoint/2010/main" val="563846505"/>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emf"/><Relationship Id="rId3" Type="http://schemas.openxmlformats.org/officeDocument/2006/relationships/image" Target="../media/image16.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0.png"/><Relationship Id="rId3" Type="http://schemas.openxmlformats.org/officeDocument/2006/relationships/image" Target="../media/image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 Id="rId3" Type="http://schemas.openxmlformats.org/officeDocument/2006/relationships/image" Target="../media/image3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 Id="rId3" Type="http://schemas.openxmlformats.org/officeDocument/2006/relationships/image" Target="../media/image4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 Id="rId3" Type="http://schemas.openxmlformats.org/officeDocument/2006/relationships/image" Target="../media/image4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tif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Shape 53"/>
          <p:cNvSpPr txBox="1">
            <a:spLocks noGrp="1"/>
          </p:cNvSpPr>
          <p:nvPr>
            <p:ph type="ctrTitle"/>
          </p:nvPr>
        </p:nvSpPr>
        <p:spPr>
          <a:xfrm>
            <a:off x="685800" y="1676400"/>
            <a:ext cx="7772400" cy="176524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30" b="0" i="0" u="none" strike="noStrike" cap="none" dirty="0">
                <a:solidFill>
                  <a:schemeClr val="lt1"/>
                </a:solidFill>
                <a:latin typeface="Calibri"/>
                <a:ea typeface="Calibri"/>
                <a:cs typeface="Calibri"/>
                <a:sym typeface="Calibri"/>
              </a:rPr>
              <a:t>Peer Stakeholder-Product Validation Review (PS-PVR) </a:t>
            </a:r>
            <a:br>
              <a:rPr lang="en-US" sz="2430" b="0" i="0" u="none" strike="noStrike" cap="none" dirty="0">
                <a:solidFill>
                  <a:schemeClr val="lt1"/>
                </a:solidFill>
                <a:latin typeface="Calibri"/>
                <a:ea typeface="Calibri"/>
                <a:cs typeface="Calibri"/>
                <a:sym typeface="Calibri"/>
              </a:rPr>
            </a:br>
            <a:r>
              <a:rPr lang="en-US" sz="4860" b="0" i="0" u="none" strike="noStrike" cap="none" dirty="0">
                <a:solidFill>
                  <a:schemeClr val="lt1"/>
                </a:solidFill>
                <a:latin typeface="Calibri"/>
                <a:ea typeface="Calibri"/>
                <a:cs typeface="Calibri"/>
                <a:sym typeface="Calibri"/>
              </a:rPr>
              <a:t>For the Provisional Maturity of </a:t>
            </a:r>
            <a:r>
              <a:rPr lang="en-US" sz="4860" b="0" i="0" u="none" strike="noStrike" cap="none" dirty="0" smtClean="0">
                <a:solidFill>
                  <a:schemeClr val="lt1"/>
                </a:solidFill>
                <a:latin typeface="Calibri"/>
                <a:ea typeface="Calibri"/>
                <a:cs typeface="Calibri"/>
                <a:sym typeface="Calibri"/>
              </a:rPr>
              <a:t>GOES</a:t>
            </a:r>
            <a:r>
              <a:rPr lang="mr-IN" sz="4860" b="0" i="0" u="none" strike="noStrike" cap="none" dirty="0" smtClean="0">
                <a:solidFill>
                  <a:schemeClr val="lt1"/>
                </a:solidFill>
                <a:latin typeface="Calibri"/>
                <a:ea typeface="Calibri"/>
                <a:cs typeface="Calibri"/>
                <a:sym typeface="Calibri"/>
              </a:rPr>
              <a:t>-1</a:t>
            </a:r>
            <a:r>
              <a:rPr lang="en-US" sz="4860" b="0" i="0" u="none" strike="noStrike" cap="none" dirty="0" smtClean="0">
                <a:solidFill>
                  <a:schemeClr val="lt1"/>
                </a:solidFill>
                <a:latin typeface="Calibri"/>
                <a:ea typeface="Calibri"/>
                <a:cs typeface="Calibri"/>
                <a:sym typeface="Calibri"/>
              </a:rPr>
              <a:t>6 </a:t>
            </a:r>
            <a:r>
              <a:rPr lang="en-US" sz="4860" b="0" i="0" u="none" strike="noStrike" cap="none" dirty="0">
                <a:solidFill>
                  <a:schemeClr val="lt1"/>
                </a:solidFill>
                <a:latin typeface="Calibri"/>
                <a:ea typeface="Calibri"/>
                <a:cs typeface="Calibri"/>
                <a:sym typeface="Calibri"/>
              </a:rPr>
              <a:t>SEISS </a:t>
            </a:r>
            <a:br>
              <a:rPr lang="en-US" sz="4860" b="0" i="0" u="none" strike="noStrike" cap="none" dirty="0">
                <a:solidFill>
                  <a:schemeClr val="lt1"/>
                </a:solidFill>
                <a:latin typeface="Calibri"/>
                <a:ea typeface="Calibri"/>
                <a:cs typeface="Calibri"/>
                <a:sym typeface="Calibri"/>
              </a:rPr>
            </a:br>
            <a:r>
              <a:rPr lang="en-US" sz="4860" dirty="0" smtClean="0"/>
              <a:t>MPS-LO</a:t>
            </a:r>
            <a:r>
              <a:rPr lang="en-US" sz="4860" b="0" i="0" u="none" strike="noStrike" cap="none" dirty="0" smtClean="0">
                <a:solidFill>
                  <a:schemeClr val="lt1"/>
                </a:solidFill>
                <a:latin typeface="Calibri"/>
                <a:ea typeface="Calibri"/>
                <a:cs typeface="Calibri"/>
                <a:sym typeface="Calibri"/>
              </a:rPr>
              <a:t> </a:t>
            </a:r>
            <a:r>
              <a:rPr lang="en-US" sz="4860" b="0" i="0" u="none" strike="noStrike" cap="none" dirty="0">
                <a:solidFill>
                  <a:schemeClr val="lt1"/>
                </a:solidFill>
                <a:latin typeface="Calibri"/>
                <a:ea typeface="Calibri"/>
                <a:cs typeface="Calibri"/>
                <a:sym typeface="Calibri"/>
              </a:rPr>
              <a:t>L1b Product</a:t>
            </a:r>
            <a:endParaRPr dirty="0"/>
          </a:p>
        </p:txBody>
      </p:sp>
      <p:sp>
        <p:nvSpPr>
          <p:cNvPr id="54" name="Shape 54"/>
          <p:cNvSpPr txBox="1">
            <a:spLocks noGrp="1"/>
          </p:cNvSpPr>
          <p:nvPr>
            <p:ph type="subTitle" idx="1"/>
          </p:nvPr>
        </p:nvSpPr>
        <p:spPr>
          <a:xfrm>
            <a:off x="609600" y="3727395"/>
            <a:ext cx="8077200" cy="2438400"/>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rgbClr val="888888"/>
              </a:buClr>
              <a:buSzPts val="2240"/>
              <a:buFont typeface="Noto Sans Symbols"/>
              <a:buNone/>
            </a:pPr>
            <a:endParaRPr sz="2240" b="0" i="0" u="none" strike="noStrike" cap="none" dirty="0">
              <a:solidFill>
                <a:srgbClr val="FFFF00"/>
              </a:solidFill>
              <a:latin typeface="Calibri"/>
              <a:ea typeface="Calibri"/>
              <a:cs typeface="Calibri"/>
              <a:sym typeface="Calibri"/>
            </a:endParaRPr>
          </a:p>
          <a:p>
            <a:pPr marL="0" marR="0" lvl="0" indent="0" algn="ctr" rtl="0">
              <a:lnSpc>
                <a:spcPct val="80000"/>
              </a:lnSpc>
              <a:spcBef>
                <a:spcPts val="448"/>
              </a:spcBef>
              <a:spcAft>
                <a:spcPts val="0"/>
              </a:spcAft>
              <a:buClr>
                <a:srgbClr val="FFFF00"/>
              </a:buClr>
              <a:buSzPts val="2240"/>
              <a:buFont typeface="Noto Sans Symbols"/>
              <a:buNone/>
            </a:pPr>
            <a:r>
              <a:rPr lang="en-US" sz="2240" b="0" i="0" u="none" strike="noStrike" cap="none" dirty="0" smtClean="0">
                <a:solidFill>
                  <a:srgbClr val="FFFF00"/>
                </a:solidFill>
                <a:latin typeface="Calibri"/>
                <a:ea typeface="Calibri"/>
                <a:cs typeface="Calibri"/>
                <a:sym typeface="Calibri"/>
              </a:rPr>
              <a:t>March 29, 2019</a:t>
            </a:r>
            <a:endParaRPr dirty="0"/>
          </a:p>
          <a:p>
            <a:pPr marL="0" marR="0" lvl="0" indent="0" algn="ctr" rtl="0">
              <a:lnSpc>
                <a:spcPct val="80000"/>
              </a:lnSpc>
              <a:spcBef>
                <a:spcPts val="448"/>
              </a:spcBef>
              <a:spcAft>
                <a:spcPts val="0"/>
              </a:spcAft>
              <a:buClr>
                <a:srgbClr val="FFFF00"/>
              </a:buClr>
              <a:buSzPts val="2240"/>
              <a:buFont typeface="Noto Sans Symbols"/>
              <a:buNone/>
            </a:pPr>
            <a:r>
              <a:rPr lang="en-US" sz="2240" b="0" i="0" u="none" strike="noStrike" cap="none" dirty="0">
                <a:solidFill>
                  <a:srgbClr val="FFFF00"/>
                </a:solidFill>
                <a:latin typeface="Calibri"/>
                <a:ea typeface="Calibri"/>
                <a:cs typeface="Calibri"/>
                <a:sym typeface="Calibri"/>
              </a:rPr>
              <a:t>GOES-R Calibration Working Group (CWG</a:t>
            </a:r>
            <a:r>
              <a:rPr lang="en-US" sz="2240" b="0" i="0" u="none" strike="noStrike" cap="none" dirty="0" smtClean="0">
                <a:solidFill>
                  <a:srgbClr val="FFFF00"/>
                </a:solidFill>
                <a:latin typeface="Calibri"/>
                <a:ea typeface="Calibri"/>
                <a:cs typeface="Calibri"/>
                <a:sym typeface="Calibri"/>
              </a:rPr>
              <a:t>)</a:t>
            </a:r>
            <a:endParaRPr lang="en-US" dirty="0"/>
          </a:p>
          <a:p>
            <a:pPr marL="0" marR="0" lvl="0" indent="0" algn="ctr" rtl="0">
              <a:lnSpc>
                <a:spcPct val="80000"/>
              </a:lnSpc>
              <a:spcBef>
                <a:spcPts val="448"/>
              </a:spcBef>
              <a:spcAft>
                <a:spcPts val="0"/>
              </a:spcAft>
              <a:buClr>
                <a:srgbClr val="FFFF00"/>
              </a:buClr>
              <a:buSzPts val="2240"/>
              <a:buFont typeface="Noto Sans Symbols"/>
              <a:buNone/>
            </a:pPr>
            <a:endParaRPr sz="200" b="0" i="0" u="none" strike="noStrike" cap="none" dirty="0">
              <a:solidFill>
                <a:srgbClr val="888888"/>
              </a:solidFill>
              <a:latin typeface="Calibri"/>
              <a:ea typeface="Calibri"/>
              <a:cs typeface="Calibri"/>
              <a:sym typeface="Calibri"/>
            </a:endParaRPr>
          </a:p>
          <a:p>
            <a:pPr marL="0" indent="0">
              <a:lnSpc>
                <a:spcPct val="80000"/>
              </a:lnSpc>
              <a:spcBef>
                <a:spcPts val="406"/>
              </a:spcBef>
              <a:buClr>
                <a:srgbClr val="FF9900"/>
              </a:buClr>
              <a:buSzPts val="2029"/>
            </a:pPr>
            <a:r>
              <a:rPr lang="en-US" sz="2029" b="0" i="0" u="none" strike="noStrike" cap="none" dirty="0">
                <a:solidFill>
                  <a:srgbClr val="FF9900"/>
                </a:solidFill>
                <a:latin typeface="Calibri"/>
                <a:ea typeface="Calibri"/>
                <a:cs typeface="Calibri"/>
                <a:sym typeface="Calibri"/>
              </a:rPr>
              <a:t>Presenter</a:t>
            </a:r>
            <a:r>
              <a:rPr lang="en-US" sz="2029" dirty="0">
                <a:solidFill>
                  <a:srgbClr val="FF9900"/>
                </a:solidFill>
              </a:rPr>
              <a:t>: Brian Kress </a:t>
            </a:r>
            <a:endParaRPr dirty="0"/>
          </a:p>
          <a:p>
            <a:pPr marL="0" indent="0">
              <a:lnSpc>
                <a:spcPct val="80000"/>
              </a:lnSpc>
              <a:spcBef>
                <a:spcPts val="406"/>
              </a:spcBef>
              <a:buClr>
                <a:srgbClr val="FF9900"/>
              </a:buClr>
              <a:buSzPts val="2029"/>
            </a:pPr>
            <a:r>
              <a:rPr lang="en-US" sz="2029" b="0" i="0" u="none" strike="noStrike" cap="none" dirty="0">
                <a:solidFill>
                  <a:srgbClr val="FF9900"/>
                </a:solidFill>
                <a:latin typeface="Calibri"/>
                <a:ea typeface="Calibri"/>
                <a:cs typeface="Calibri"/>
                <a:sym typeface="Calibri"/>
              </a:rPr>
              <a:t>Contributors: Athanasios </a:t>
            </a:r>
            <a:r>
              <a:rPr lang="en-US" sz="2029" b="0" i="0" u="none" strike="noStrike" cap="none" dirty="0" err="1">
                <a:solidFill>
                  <a:srgbClr val="FF9900"/>
                </a:solidFill>
                <a:latin typeface="Calibri"/>
                <a:ea typeface="Calibri"/>
                <a:cs typeface="Calibri"/>
                <a:sym typeface="Calibri"/>
              </a:rPr>
              <a:t>Boudouridis</a:t>
            </a:r>
            <a:r>
              <a:rPr lang="en-US" sz="2029" b="0" i="0" u="none" strike="noStrike" cap="none" dirty="0">
                <a:solidFill>
                  <a:srgbClr val="FF9900"/>
                </a:solidFill>
                <a:latin typeface="Calibri"/>
                <a:ea typeface="Calibri"/>
                <a:cs typeface="Calibri"/>
                <a:sym typeface="Calibri"/>
              </a:rPr>
              <a:t>, </a:t>
            </a:r>
            <a:r>
              <a:rPr lang="en-US" sz="2029" dirty="0" smtClean="0">
                <a:solidFill>
                  <a:srgbClr val="FF9900"/>
                </a:solidFill>
              </a:rPr>
              <a:t>Juan </a:t>
            </a:r>
            <a:r>
              <a:rPr lang="en-US" sz="2029" dirty="0">
                <a:solidFill>
                  <a:srgbClr val="FF9900"/>
                </a:solidFill>
              </a:rPr>
              <a:t>Rodriguez</a:t>
            </a:r>
            <a:endParaRPr dirty="0"/>
          </a:p>
          <a:p>
            <a:pPr marL="0" marR="0" lvl="0" indent="0" algn="ctr" rtl="0">
              <a:lnSpc>
                <a:spcPct val="80000"/>
              </a:lnSpc>
              <a:spcBef>
                <a:spcPts val="406"/>
              </a:spcBef>
              <a:spcAft>
                <a:spcPts val="0"/>
              </a:spcAft>
              <a:buClr>
                <a:srgbClr val="FF9900"/>
              </a:buClr>
              <a:buSzPts val="2029"/>
              <a:buFont typeface="Noto Sans Symbols"/>
              <a:buNone/>
            </a:pPr>
            <a:r>
              <a:rPr lang="en-US" sz="2029" b="0" i="0" u="none" strike="noStrike" cap="none" dirty="0">
                <a:solidFill>
                  <a:srgbClr val="FF9900"/>
                </a:solidFill>
                <a:latin typeface="Calibri"/>
                <a:ea typeface="Calibri"/>
                <a:cs typeface="Calibri"/>
                <a:sym typeface="Calibri"/>
              </a:rPr>
              <a:t>NOAA NCEI / CIRES</a:t>
            </a:r>
            <a:endParaRPr dirty="0"/>
          </a:p>
          <a:p>
            <a:pPr marL="0" marR="0" lvl="0" indent="0" algn="ctr" rtl="0">
              <a:lnSpc>
                <a:spcPct val="80000"/>
              </a:lnSpc>
              <a:spcBef>
                <a:spcPts val="448"/>
              </a:spcBef>
              <a:spcAft>
                <a:spcPts val="0"/>
              </a:spcAft>
              <a:buClr>
                <a:srgbClr val="888888"/>
              </a:buClr>
              <a:buSzPts val="2240"/>
              <a:buFont typeface="Noto Sans Symbols"/>
              <a:buNone/>
            </a:pPr>
            <a:endParaRPr sz="2240" b="0" i="0" u="none" strike="noStrike" cap="none" dirty="0">
              <a:solidFill>
                <a:srgbClr val="888888"/>
              </a:solidFill>
              <a:latin typeface="Calibri"/>
              <a:ea typeface="Calibri"/>
              <a:cs typeface="Calibri"/>
              <a:sym typeface="Calibri"/>
            </a:endParaRPr>
          </a:p>
        </p:txBody>
      </p:sp>
      <p:sp>
        <p:nvSpPr>
          <p:cNvPr id="55" name="Shape 55"/>
          <p:cNvSpPr txBox="1"/>
          <p:nvPr/>
        </p:nvSpPr>
        <p:spPr>
          <a:xfrm>
            <a:off x="1295400" y="5833646"/>
            <a:ext cx="6858000" cy="338554"/>
          </a:xfrm>
          <a:prstGeom prst="rect">
            <a:avLst/>
          </a:prstGeom>
          <a:solidFill>
            <a:schemeClr val="lt1"/>
          </a:solidFill>
          <a:ln>
            <a:noFill/>
          </a:ln>
        </p:spPr>
        <p:txBody>
          <a:bodyPr spcFirstLastPara="1" wrap="square" lIns="91425" tIns="45700" rIns="91425" bIns="45700" anchor="t" anchorCtr="0">
            <a:noAutofit/>
          </a:bodyPr>
          <a:lstStyle/>
          <a:p>
            <a:pPr algn="ctr"/>
            <a:r>
              <a:rPr lang="en-US" sz="1600" b="0" i="1" u="none" strike="noStrike" cap="none">
                <a:solidFill>
                  <a:srgbClr val="008000"/>
                </a:solidFill>
                <a:latin typeface="Calibri"/>
                <a:ea typeface="Calibri"/>
                <a:cs typeface="Calibri"/>
                <a:sym typeface="Calibri"/>
              </a:rPr>
              <a:t>This review incorporates results from </a:t>
            </a:r>
            <a:r>
              <a:rPr lang="en-US" sz="1600" i="1">
                <a:solidFill>
                  <a:srgbClr val="008000"/>
                </a:solidFill>
                <a:latin typeface="Calibri"/>
                <a:ea typeface="Calibri"/>
                <a:cs typeface="Calibri"/>
                <a:sym typeface="Calibri"/>
              </a:rPr>
              <a:t>Assurance Technology </a:t>
            </a:r>
            <a:r>
              <a:rPr lang="en-US" sz="1600" i="1" smtClean="0">
                <a:solidFill>
                  <a:srgbClr val="008000"/>
                </a:solidFill>
                <a:latin typeface="Calibri"/>
                <a:ea typeface="Calibri"/>
                <a:cs typeface="Calibri"/>
                <a:sym typeface="Calibri"/>
              </a:rPr>
              <a:t>Corporation</a:t>
            </a:r>
            <a:r>
              <a:rPr lang="en-US" sz="1600" b="0" i="1" u="none" strike="noStrike" cap="none" smtClean="0">
                <a:solidFill>
                  <a:srgbClr val="008000"/>
                </a:solidFill>
                <a:latin typeface="Calibri"/>
                <a:ea typeface="Calibri"/>
                <a:cs typeface="Calibri"/>
                <a:sym typeface="Calibri"/>
              </a:rPr>
              <a:t> PLTs.</a:t>
            </a:r>
            <a:endParaRPr/>
          </a:p>
        </p:txBody>
      </p:sp>
      <p:sp>
        <p:nvSpPr>
          <p:cNvPr id="6"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prstClr val="white"/>
                </a:solidFill>
              </a:rPr>
              <a:t>These GOES-16 data are preliminary, non-operational data and are undergoing testing. Users bear all responsibility for inspecting the data prior to use and for the manner in which the data are utilized.</a:t>
            </a:r>
            <a:endParaRPr lang="en-US" sz="1000" dirty="0">
              <a:solidFill>
                <a:prstClr val="white"/>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74374"/>
            <a:ext cx="6408821" cy="968626"/>
          </a:xfrm>
        </p:spPr>
        <p:txBody>
          <a:bodyPr/>
          <a:lstStyle/>
          <a:p>
            <a:r>
              <a:rPr lang="en-US" sz="3200" dirty="0" smtClean="0"/>
              <a:t>MPS-LO HV Optimization </a:t>
            </a:r>
            <a:r>
              <a:rPr lang="en-US" sz="3200" dirty="0" smtClean="0"/>
              <a:t>Results</a:t>
            </a:r>
            <a:br>
              <a:rPr lang="en-US" sz="3200" dirty="0" smtClean="0"/>
            </a:br>
            <a:r>
              <a:rPr lang="en-US" sz="1800" dirty="0" smtClean="0"/>
              <a:t>(Post Beta PS-PVR)</a:t>
            </a:r>
            <a:endParaRPr lang="en-US" sz="1800" dirty="0"/>
          </a:p>
        </p:txBody>
      </p:sp>
      <p:sp>
        <p:nvSpPr>
          <p:cNvPr id="3" name="Text Placeholder 2"/>
          <p:cNvSpPr>
            <a:spLocks noGrp="1"/>
          </p:cNvSpPr>
          <p:nvPr>
            <p:ph type="body" idx="1"/>
          </p:nvPr>
        </p:nvSpPr>
        <p:spPr>
          <a:xfrm>
            <a:off x="457200" y="1541463"/>
            <a:ext cx="8229600" cy="4554537"/>
          </a:xfrm>
        </p:spPr>
        <p:txBody>
          <a:bodyPr/>
          <a:lstStyle/>
          <a:p>
            <a:pPr>
              <a:spcBef>
                <a:spcPts val="0"/>
              </a:spcBef>
              <a:spcAft>
                <a:spcPts val="1800"/>
              </a:spcAft>
              <a:buSzPct val="100000"/>
              <a:buFont typeface="Arial" charset="0"/>
              <a:buChar char="•"/>
            </a:pPr>
            <a:r>
              <a:rPr lang="en-US" sz="2000" dirty="0" smtClean="0"/>
              <a:t>Optimize setting of high voltage (HV) </a:t>
            </a:r>
            <a:r>
              <a:rPr lang="en-US" sz="2000" dirty="0"/>
              <a:t>bias across micro-channel plate (MCP) detector </a:t>
            </a:r>
            <a:r>
              <a:rPr lang="en-US" sz="2000" dirty="0" smtClean="0"/>
              <a:t>(type </a:t>
            </a:r>
            <a:r>
              <a:rPr lang="en-US" sz="2000" dirty="0"/>
              <a:t>of electron </a:t>
            </a:r>
            <a:r>
              <a:rPr lang="en-US" sz="2000" dirty="0" smtClean="0"/>
              <a:t>multiplier).</a:t>
            </a:r>
          </a:p>
          <a:p>
            <a:pPr>
              <a:spcBef>
                <a:spcPts val="0"/>
              </a:spcBef>
              <a:spcAft>
                <a:spcPts val="1800"/>
              </a:spcAft>
              <a:buSzPct val="100000"/>
              <a:buFont typeface="Arial" charset="0"/>
              <a:buChar char="•"/>
            </a:pPr>
            <a:r>
              <a:rPr lang="en-US" sz="2000" dirty="0" smtClean="0"/>
              <a:t>Goal is to set HV low enough so as not to introduce excessive </a:t>
            </a:r>
            <a:r>
              <a:rPr lang="en-US" sz="2000" dirty="0"/>
              <a:t>noise and crosstalk </a:t>
            </a:r>
            <a:r>
              <a:rPr lang="en-US" sz="2000" dirty="0" smtClean="0"/>
              <a:t>but high enough so that we operate in/near saturation </a:t>
            </a:r>
            <a:r>
              <a:rPr lang="en-US" sz="2000" dirty="0"/>
              <a:t>(uniformity of charge exiting MCPs with individual particle hit</a:t>
            </a:r>
            <a:r>
              <a:rPr lang="en-US" sz="2000" dirty="0" smtClean="0"/>
              <a:t>).</a:t>
            </a:r>
          </a:p>
          <a:p>
            <a:pPr>
              <a:spcBef>
                <a:spcPts val="0"/>
              </a:spcBef>
              <a:buSzPct val="100000"/>
              <a:buFont typeface="Arial" charset="0"/>
              <a:buChar char="•"/>
            </a:pPr>
            <a:r>
              <a:rPr lang="en-US" sz="2000" dirty="0" smtClean="0"/>
              <a:t>G16/FM1 MPS-LO HV optimization performed on </a:t>
            </a:r>
            <a:r>
              <a:rPr lang="mr-IN" sz="2000" dirty="0" smtClean="0"/>
              <a:t>2017-03-01</a:t>
            </a:r>
            <a:r>
              <a:rPr lang="en-US" sz="2000" dirty="0" smtClean="0"/>
              <a:t>.  </a:t>
            </a:r>
          </a:p>
          <a:p>
            <a:pPr indent="0">
              <a:spcBef>
                <a:spcPts val="0"/>
              </a:spcBef>
              <a:spcAft>
                <a:spcPts val="1800"/>
              </a:spcAft>
              <a:buSzPct val="100000"/>
              <a:buNone/>
            </a:pPr>
            <a:r>
              <a:rPr lang="en-US" sz="2000" dirty="0" smtClean="0"/>
              <a:t>ATC Report: </a:t>
            </a:r>
            <a:r>
              <a:rPr lang="en-US" sz="2000" dirty="0" smtClean="0"/>
              <a:t>SEISS-TR-Y121-1-13_MPSLO_HV_Optimization_Final.pdf (Report date: </a:t>
            </a:r>
            <a:r>
              <a:rPr lang="is-IS" sz="2000" dirty="0" smtClean="0"/>
              <a:t>5 Nov. 2018)</a:t>
            </a:r>
            <a:endParaRPr lang="en-US" sz="2000" dirty="0" smtClean="0"/>
          </a:p>
          <a:p>
            <a:pPr>
              <a:spcBef>
                <a:spcPts val="0"/>
              </a:spcBef>
              <a:spcAft>
                <a:spcPts val="1800"/>
              </a:spcAft>
              <a:buSzPct val="100000"/>
              <a:buFont typeface="Arial" charset="0"/>
              <a:buChar char="•"/>
            </a:pPr>
            <a:r>
              <a:rPr lang="en-US" sz="2000" dirty="0" smtClean="0"/>
              <a:t>ATC Recommends that the G16 MPS-LO Electron </a:t>
            </a:r>
            <a:r>
              <a:rPr lang="en-US" sz="2000" dirty="0"/>
              <a:t>(EMCP</a:t>
            </a:r>
            <a:r>
              <a:rPr lang="en-US" sz="2000" dirty="0" smtClean="0"/>
              <a:t>) HV is raised from step </a:t>
            </a:r>
            <a:r>
              <a:rPr lang="en-US" sz="2000" dirty="0"/>
              <a:t>25 </a:t>
            </a:r>
            <a:r>
              <a:rPr lang="en-US" sz="2000" dirty="0" smtClean="0"/>
              <a:t>to step </a:t>
            </a:r>
            <a:r>
              <a:rPr lang="en-US" sz="2000" dirty="0" smtClean="0"/>
              <a:t>26.</a:t>
            </a:r>
            <a:endParaRPr lang="en-US" sz="2000" dirty="0" smtClean="0"/>
          </a:p>
          <a:p>
            <a:pPr>
              <a:spcBef>
                <a:spcPts val="0"/>
              </a:spcBef>
              <a:spcAft>
                <a:spcPts val="1800"/>
              </a:spcAft>
              <a:buSzPct val="100000"/>
              <a:buFont typeface="Arial" charset="0"/>
              <a:buChar char="•"/>
            </a:pPr>
            <a:r>
              <a:rPr lang="en-US" sz="2000" dirty="0"/>
              <a:t>ATC Recommends that </a:t>
            </a:r>
            <a:r>
              <a:rPr lang="en-US" sz="2000" dirty="0" smtClean="0"/>
              <a:t>the G16 MPS-LO Ion (IMCP</a:t>
            </a:r>
            <a:r>
              <a:rPr lang="en-US" sz="2000" dirty="0"/>
              <a:t>) </a:t>
            </a:r>
            <a:r>
              <a:rPr lang="en-US" sz="2000" dirty="0" smtClean="0"/>
              <a:t>remains at step 26.</a:t>
            </a:r>
            <a:endParaRPr lang="en-US" sz="20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10</a:t>
            </a:fld>
            <a:endParaRPr lang="uk-UA"/>
          </a:p>
        </p:txBody>
      </p:sp>
      <p:sp>
        <p:nvSpPr>
          <p:cNvPr id="5" name="Footer Placeholder 5"/>
          <p:cNvSpPr txBox="1">
            <a:spLocks/>
          </p:cNvSpPr>
          <p:nvPr/>
        </p:nvSpPr>
        <p:spPr>
          <a:xfrm>
            <a:off x="1287379" y="6324600"/>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prstClr val="white"/>
                </a:solidFill>
              </a:rPr>
              <a:t>These GOES-16 data are preliminary, non-operational data and are undergoing testing. Users bear all responsibility for inspecting the data prior to use and for the manner in which the data are utilized.</a:t>
            </a:r>
            <a:endParaRPr lang="en-US" sz="1000" dirty="0">
              <a:solidFill>
                <a:prstClr val="white"/>
              </a:solidFill>
            </a:endParaRPr>
          </a:p>
        </p:txBody>
      </p:sp>
    </p:spTree>
    <p:extLst>
      <p:ext uri="{BB962C8B-B14F-4D97-AF65-F5344CB8AC3E}">
        <p14:creationId xmlns:p14="http://schemas.microsoft.com/office/powerpoint/2010/main" val="727757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p>
            <a:pPr marL="461963" lvl="0" indent="-461963"/>
            <a:r>
              <a:rPr lang="en-US" dirty="0" smtClean="0"/>
              <a:t>PRODUCT QUALITY EVALUATION</a:t>
            </a:r>
            <a:endParaRPr dirty="0"/>
          </a:p>
        </p:txBody>
      </p:sp>
      <p:sp>
        <p:nvSpPr>
          <p:cNvPr id="101" name="Shape 10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888888"/>
              </a:buClr>
              <a:buSzPts val="2000"/>
              <a:buFont typeface="Noto Sans Symbols"/>
              <a:buNone/>
            </a:pPr>
            <a:r>
              <a:rPr lang="en-US" sz="2000" b="0" i="0" u="none" strike="noStrike" cap="none" dirty="0" smtClean="0">
                <a:solidFill>
                  <a:srgbClr val="888888"/>
                </a:solidFill>
                <a:latin typeface="Calibri"/>
                <a:ea typeface="Calibri"/>
                <a:cs typeface="Calibri"/>
                <a:sym typeface="Calibri"/>
              </a:rPr>
              <a:t>GOES-16 </a:t>
            </a:r>
            <a:r>
              <a:rPr lang="en-US" dirty="0" smtClean="0"/>
              <a:t>MPS-LO</a:t>
            </a:r>
            <a:r>
              <a:rPr lang="en-US" sz="2000" b="0" i="0" u="none" strike="noStrike" cap="none" dirty="0" smtClean="0">
                <a:solidFill>
                  <a:srgbClr val="888888"/>
                </a:solidFill>
                <a:latin typeface="Calibri"/>
                <a:ea typeface="Calibri"/>
                <a:cs typeface="Calibri"/>
                <a:sym typeface="Calibri"/>
              </a:rPr>
              <a:t> </a:t>
            </a:r>
            <a:r>
              <a:rPr lang="en-US" sz="2000" b="0" i="0" u="none" strike="noStrike" cap="none" dirty="0">
                <a:solidFill>
                  <a:srgbClr val="888888"/>
                </a:solidFill>
                <a:latin typeface="Calibri"/>
                <a:ea typeface="Calibri"/>
                <a:cs typeface="Calibri"/>
                <a:sym typeface="Calibri"/>
              </a:rPr>
              <a:t>L1b Product Provisional PS-PVR</a:t>
            </a:r>
            <a:endParaRPr dirty="0"/>
          </a:p>
        </p:txBody>
      </p:sp>
      <p:sp>
        <p:nvSpPr>
          <p:cNvPr id="102" name="Shape 102"/>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lt1"/>
                </a:solidFill>
                <a:latin typeface="Calibri"/>
                <a:ea typeface="Calibri"/>
                <a:cs typeface="Calibri"/>
                <a:sym typeface="Calibri"/>
              </a:rPr>
              <a:t>11</a:t>
            </a:fld>
            <a:endParaRPr sz="1200" b="0" i="0" u="none" strike="noStrike" cap="none">
              <a:solidFill>
                <a:schemeClr val="lt1"/>
              </a:solidFill>
              <a:latin typeface="Calibri"/>
              <a:ea typeface="Calibri"/>
              <a:cs typeface="Calibri"/>
              <a:sym typeface="Calibri"/>
            </a:endParaRPr>
          </a:p>
        </p:txBody>
      </p:sp>
      <p:sp>
        <p:nvSpPr>
          <p:cNvPr id="5"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prstClr val="white"/>
                </a:solidFill>
              </a:rPr>
              <a:t>These GOES-16 data are preliminary, non-operational data and are undergoing testing. Users bear all responsibility for inspecting the data prior to use and for the manner in which the data are utilized.</a:t>
            </a:r>
            <a:endParaRPr lang="en-US" sz="1000" dirty="0">
              <a:solidFill>
                <a:prstClr val="white"/>
              </a:solidFill>
            </a:endParaRPr>
          </a:p>
        </p:txBody>
      </p:sp>
    </p:spTree>
    <p:extLst>
      <p:ext uri="{BB962C8B-B14F-4D97-AF65-F5344CB8AC3E}">
        <p14:creationId xmlns:p14="http://schemas.microsoft.com/office/powerpoint/2010/main" val="16821403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Summary of MPS-LO </a:t>
            </a:r>
            <a:r>
              <a:rPr lang="en-US" dirty="0" smtClean="0"/>
              <a:t>Anomalies</a:t>
            </a:r>
            <a:endParaRPr lang="en-US" sz="1800" dirty="0">
              <a:solidFill>
                <a:srgbClr val="FFFF00"/>
              </a:solidFill>
            </a:endParaRPr>
          </a:p>
        </p:txBody>
      </p:sp>
      <p:sp>
        <p:nvSpPr>
          <p:cNvPr id="6" name="Text Placeholder 5"/>
          <p:cNvSpPr>
            <a:spLocks noGrp="1"/>
          </p:cNvSpPr>
          <p:nvPr>
            <p:ph type="body" idx="1"/>
          </p:nvPr>
        </p:nvSpPr>
        <p:spPr>
          <a:xfrm>
            <a:off x="457200" y="1055225"/>
            <a:ext cx="8229600" cy="5257800"/>
          </a:xfrm>
        </p:spPr>
        <p:txBody>
          <a:bodyPr/>
          <a:lstStyle/>
          <a:p>
            <a:pPr>
              <a:buSzPct val="100000"/>
              <a:buFont typeface="Arial" charset="0"/>
              <a:buChar char="•"/>
            </a:pPr>
            <a:r>
              <a:rPr lang="en-US" sz="1600" dirty="0" smtClean="0"/>
              <a:t>High Backgrounds / Negative Fluxes</a:t>
            </a:r>
          </a:p>
          <a:p>
            <a:pPr lvl="1">
              <a:spcBef>
                <a:spcPts val="0"/>
              </a:spcBef>
              <a:spcAft>
                <a:spcPts val="300"/>
              </a:spcAft>
              <a:buSzPct val="100000"/>
              <a:buFont typeface=".AppleSystemUIFont" charset="-120"/>
              <a:buChar char="-"/>
            </a:pPr>
            <a:r>
              <a:rPr lang="en-US" sz="1400" dirty="0" smtClean="0"/>
              <a:t>Resolution </a:t>
            </a:r>
            <a:r>
              <a:rPr lang="en-US" sz="1400" dirty="0" smtClean="0"/>
              <a:t>strategy</a:t>
            </a:r>
            <a:r>
              <a:rPr lang="en-US" sz="1400" dirty="0" smtClean="0"/>
              <a:t>: </a:t>
            </a:r>
            <a:r>
              <a:rPr lang="en-US" sz="1400" dirty="0"/>
              <a:t>ADRs 326, 763</a:t>
            </a:r>
            <a:r>
              <a:rPr lang="en-US" sz="1400" dirty="0" smtClean="0"/>
              <a:t>, and </a:t>
            </a:r>
            <a:r>
              <a:rPr lang="en-US" sz="1400" dirty="0" smtClean="0"/>
              <a:t>empirical </a:t>
            </a:r>
            <a:r>
              <a:rPr lang="en-US" sz="1400" dirty="0"/>
              <a:t>derivation of </a:t>
            </a:r>
            <a:r>
              <a:rPr lang="en-US" sz="1400" dirty="0" smtClean="0"/>
              <a:t>background removal coefficients</a:t>
            </a:r>
          </a:p>
          <a:p>
            <a:pPr lvl="1">
              <a:spcBef>
                <a:spcPts val="0"/>
              </a:spcBef>
              <a:spcAft>
                <a:spcPts val="300"/>
              </a:spcAft>
              <a:buSzPct val="100000"/>
              <a:buFont typeface=".AppleSystemUIFont" charset="-120"/>
              <a:buChar char="-"/>
            </a:pPr>
            <a:r>
              <a:rPr lang="en-US" sz="1400" dirty="0" smtClean="0"/>
              <a:t>Source of backgrounds </a:t>
            </a:r>
            <a:r>
              <a:rPr lang="en-US" sz="1400" dirty="0" smtClean="0"/>
              <a:t>not fully understood.</a:t>
            </a:r>
            <a:endParaRPr lang="en-US" sz="1400" dirty="0" smtClean="0"/>
          </a:p>
          <a:p>
            <a:pPr>
              <a:buSzPct val="100000"/>
              <a:buFont typeface="Arial" charset="0"/>
              <a:buChar char="•"/>
            </a:pPr>
            <a:r>
              <a:rPr lang="en-US" sz="1600" dirty="0" err="1"/>
              <a:t>I</a:t>
            </a:r>
            <a:r>
              <a:rPr lang="en-US" sz="1600" dirty="0" err="1" smtClean="0"/>
              <a:t>nterzonal</a:t>
            </a:r>
            <a:r>
              <a:rPr lang="en-US" sz="1600" dirty="0" smtClean="0"/>
              <a:t> Crosstalk</a:t>
            </a:r>
          </a:p>
          <a:p>
            <a:pPr lvl="1">
              <a:buSzPct val="100000"/>
              <a:buFont typeface=".AppleSystemUIFont" charset="-120"/>
              <a:buChar char="-"/>
            </a:pPr>
            <a:r>
              <a:rPr lang="en-US" sz="1400" dirty="0" smtClean="0">
                <a:solidFill>
                  <a:schemeClr val="bg1"/>
                </a:solidFill>
              </a:rPr>
              <a:t>Cross </a:t>
            </a:r>
            <a:r>
              <a:rPr lang="en-US" sz="1400" dirty="0">
                <a:solidFill>
                  <a:schemeClr val="bg1"/>
                </a:solidFill>
              </a:rPr>
              <a:t>talk at a level of 30% was observed in </a:t>
            </a:r>
            <a:r>
              <a:rPr lang="en-US" sz="1400" dirty="0" smtClean="0">
                <a:solidFill>
                  <a:schemeClr val="bg1"/>
                </a:solidFill>
              </a:rPr>
              <a:t>FM1 SH-R electrons with</a:t>
            </a:r>
            <a:r>
              <a:rPr lang="en-US" sz="1400" dirty="0" smtClean="0">
                <a:solidFill>
                  <a:srgbClr val="FFFF00"/>
                </a:solidFill>
              </a:rPr>
              <a:t> </a:t>
            </a:r>
            <a:r>
              <a:rPr lang="en-US" sz="1400" dirty="0"/>
              <a:t>MCPs </a:t>
            </a:r>
            <a:r>
              <a:rPr lang="en-US" sz="1400" dirty="0" smtClean="0"/>
              <a:t>operated </a:t>
            </a:r>
            <a:r>
              <a:rPr lang="en-US" sz="1400" dirty="0"/>
              <a:t>on voltage step </a:t>
            </a:r>
            <a:r>
              <a:rPr lang="en-US" sz="1400" dirty="0">
                <a:solidFill>
                  <a:schemeClr val="bg1"/>
                </a:solidFill>
              </a:rPr>
              <a:t>26 </a:t>
            </a:r>
            <a:r>
              <a:rPr lang="en-US" sz="1400" dirty="0" smtClean="0">
                <a:solidFill>
                  <a:schemeClr val="bg1"/>
                </a:solidFill>
              </a:rPr>
              <a:t>(SEISS-D-ML079-1_RevC.pdf</a:t>
            </a:r>
            <a:r>
              <a:rPr lang="en-US" sz="1400" dirty="0">
                <a:solidFill>
                  <a:schemeClr val="bg1"/>
                </a:solidFill>
              </a:rPr>
              <a:t>). Crosstalk </a:t>
            </a:r>
            <a:r>
              <a:rPr lang="en-US" sz="1400" dirty="0" smtClean="0">
                <a:solidFill>
                  <a:schemeClr val="bg1"/>
                </a:solidFill>
              </a:rPr>
              <a:t>correction coefficients were not </a:t>
            </a:r>
            <a:r>
              <a:rPr lang="en-US" sz="1400" dirty="0"/>
              <a:t>measured in FM1 ground/beam calibrations. </a:t>
            </a:r>
            <a:r>
              <a:rPr lang="en-US" sz="1400" dirty="0" smtClean="0"/>
              <a:t>Crosstalk is apparent </a:t>
            </a:r>
            <a:r>
              <a:rPr lang="en-US" sz="1400" dirty="0"/>
              <a:t>in energy-dependent count rates in background zones in on-orbit data. </a:t>
            </a:r>
            <a:r>
              <a:rPr lang="en-US" sz="1400" dirty="0" smtClean="0"/>
              <a:t>Impact of crosstalk on currently reported fluxes is unknown.</a:t>
            </a:r>
            <a:endParaRPr lang="en-US" sz="1400" dirty="0">
              <a:solidFill>
                <a:schemeClr val="bg1"/>
              </a:solidFill>
            </a:endParaRPr>
          </a:p>
          <a:p>
            <a:pPr>
              <a:buSzPct val="100000"/>
              <a:buFont typeface="Arial" charset="0"/>
              <a:buChar char="•"/>
            </a:pPr>
            <a:r>
              <a:rPr lang="en-US" sz="1600" dirty="0" smtClean="0"/>
              <a:t>Evidence </a:t>
            </a:r>
            <a:r>
              <a:rPr lang="en-US" sz="1600" dirty="0"/>
              <a:t>for significant error in absolute values of reported fluxes (e.g., PLPT-SEI-003: MPS-LO Zone Cross-Comparison</a:t>
            </a:r>
            <a:r>
              <a:rPr lang="en-US" sz="1600" dirty="0" smtClean="0"/>
              <a:t>). Possible sources of error in reported fluxes:</a:t>
            </a:r>
            <a:endParaRPr lang="en-US" sz="1600" dirty="0" smtClean="0">
              <a:solidFill>
                <a:srgbClr val="FFFF00"/>
              </a:solidFill>
            </a:endParaRPr>
          </a:p>
          <a:p>
            <a:pPr lvl="1">
              <a:spcBef>
                <a:spcPts val="0"/>
              </a:spcBef>
              <a:spcAft>
                <a:spcPts val="300"/>
              </a:spcAft>
              <a:buSzPct val="100000"/>
              <a:buFont typeface=".AppleSystemUIFont" charset="-120"/>
              <a:buChar char="-"/>
            </a:pPr>
            <a:r>
              <a:rPr lang="en-US" sz="1400" dirty="0" smtClean="0"/>
              <a:t>Gradual decrease in in-band and background zone response with time (seen on slide </a:t>
            </a:r>
            <a:r>
              <a:rPr lang="en-US" sz="1400" dirty="0" smtClean="0">
                <a:solidFill>
                  <a:schemeClr val="bg1"/>
                </a:solidFill>
              </a:rPr>
              <a:t>25</a:t>
            </a:r>
            <a:r>
              <a:rPr lang="en-US" sz="1400" dirty="0" smtClean="0"/>
              <a:t>)</a:t>
            </a:r>
          </a:p>
          <a:p>
            <a:pPr lvl="1">
              <a:spcBef>
                <a:spcPts val="0"/>
              </a:spcBef>
              <a:spcAft>
                <a:spcPts val="300"/>
              </a:spcAft>
              <a:buSzPct val="100000"/>
              <a:buFont typeface=".AppleSystemUIFont" charset="-120"/>
              <a:buChar char="-"/>
            </a:pPr>
            <a:r>
              <a:rPr lang="en-US" sz="1400" dirty="0" smtClean="0"/>
              <a:t>MCP </a:t>
            </a:r>
            <a:r>
              <a:rPr lang="en-US" sz="1400" dirty="0"/>
              <a:t>HV setting different from calibration</a:t>
            </a:r>
          </a:p>
          <a:p>
            <a:pPr lvl="1">
              <a:spcBef>
                <a:spcPts val="0"/>
              </a:spcBef>
              <a:spcAft>
                <a:spcPts val="300"/>
              </a:spcAft>
              <a:buSzPct val="100000"/>
              <a:buFont typeface=".AppleSystemUIFont" charset="-120"/>
              <a:buChar char="-"/>
            </a:pPr>
            <a:r>
              <a:rPr lang="en-US" sz="1400" dirty="0"/>
              <a:t>No crosstalk correction scaling of geometric factors for G16, since crosstalk was not measured for this unit, but is evident in BGs</a:t>
            </a:r>
          </a:p>
          <a:p>
            <a:pPr lvl="1">
              <a:spcBef>
                <a:spcPts val="0"/>
              </a:spcBef>
              <a:spcAft>
                <a:spcPts val="300"/>
              </a:spcAft>
              <a:buSzPct val="100000"/>
              <a:buFont typeface=".AppleSystemUIFont" charset="-120"/>
              <a:buChar char="-"/>
            </a:pPr>
            <a:r>
              <a:rPr lang="en-US" sz="1400" dirty="0"/>
              <a:t>Significant differences between left and right sensor head fluxes (seen in Zone Cross-Comparison)</a:t>
            </a:r>
          </a:p>
          <a:p>
            <a:pPr lvl="1">
              <a:spcBef>
                <a:spcPts val="0"/>
              </a:spcBef>
              <a:spcAft>
                <a:spcPts val="300"/>
              </a:spcAft>
              <a:buSzPct val="100000"/>
              <a:buFont typeface=".AppleSystemUIFont" charset="-120"/>
              <a:buChar char="-"/>
            </a:pPr>
            <a:r>
              <a:rPr lang="en-US" sz="1400" dirty="0" smtClean="0"/>
              <a:t>May be insufficient </a:t>
            </a:r>
            <a:r>
              <a:rPr lang="en-US" sz="1400" dirty="0"/>
              <a:t>or too much background removal </a:t>
            </a:r>
          </a:p>
          <a:p>
            <a:pPr lvl="1">
              <a:spcBef>
                <a:spcPts val="0"/>
              </a:spcBef>
              <a:spcAft>
                <a:spcPts val="300"/>
              </a:spcAft>
              <a:buSzPct val="100000"/>
              <a:buFont typeface=".AppleSystemUIFont" charset="-120"/>
              <a:buChar char="-"/>
            </a:pPr>
            <a:r>
              <a:rPr lang="en-US" sz="1400" dirty="0"/>
              <a:t>To reduce crosstalk and noise, instrument not operated in full </a:t>
            </a:r>
            <a:r>
              <a:rPr lang="en-US" sz="1400" dirty="0" smtClean="0"/>
              <a:t>saturation</a:t>
            </a:r>
            <a:endParaRPr lang="en-US" sz="1600" dirty="0" smtClean="0"/>
          </a:p>
          <a:p>
            <a:pPr>
              <a:buSzPct val="100000"/>
              <a:buFont typeface="Arial" charset="0"/>
              <a:buChar char="•"/>
            </a:pPr>
            <a:r>
              <a:rPr lang="en-US" sz="1600" dirty="0" smtClean="0"/>
              <a:t>Degraded </a:t>
            </a:r>
            <a:r>
              <a:rPr lang="en-US" sz="1600" dirty="0"/>
              <a:t>performance of </a:t>
            </a:r>
            <a:r>
              <a:rPr lang="en-US" sz="1600" dirty="0" smtClean="0"/>
              <a:t>lower energy ion channels </a:t>
            </a:r>
            <a:r>
              <a:rPr lang="en-US" sz="1600" dirty="0"/>
              <a:t>due to persistent high </a:t>
            </a:r>
            <a:r>
              <a:rPr lang="en-US" sz="1600" dirty="0" smtClean="0"/>
              <a:t>backgrounds</a:t>
            </a:r>
            <a:endParaRPr lang="en-US" sz="1200" dirty="0" smtClean="0">
              <a:solidFill>
                <a:srgbClr val="FFFF00"/>
              </a:solidFill>
            </a:endParaRPr>
          </a:p>
          <a:p>
            <a:pPr>
              <a:buSzPct val="100000"/>
              <a:buFont typeface="Arial" charset="0"/>
              <a:buChar char="•"/>
            </a:pPr>
            <a:r>
              <a:rPr lang="en-US" sz="1600" dirty="0" smtClean="0"/>
              <a:t>Effect of </a:t>
            </a:r>
            <a:r>
              <a:rPr lang="en-US" sz="1600" dirty="0" smtClean="0"/>
              <a:t>arc jet firing</a:t>
            </a:r>
            <a:endParaRPr lang="en-US" sz="1600" dirty="0" smtClean="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12</a:t>
            </a:fld>
            <a:endParaRPr lang="uk-UA"/>
          </a:p>
        </p:txBody>
      </p:sp>
      <p:sp>
        <p:nvSpPr>
          <p:cNvPr id="7" name="Footer Placeholder 5"/>
          <p:cNvSpPr txBox="1">
            <a:spLocks/>
          </p:cNvSpPr>
          <p:nvPr/>
        </p:nvSpPr>
        <p:spPr>
          <a:xfrm>
            <a:off x="1287379" y="6416675"/>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prstClr val="white"/>
                </a:solidFill>
              </a:rPr>
              <a:t>These GOES-16 data are preliminary, non-operational data and are undergoing testing. Users bear all responsibility for inspecting the data prior to use and for the manner in which the data are utilized.</a:t>
            </a:r>
            <a:endParaRPr lang="en-US" sz="1000" dirty="0">
              <a:solidFill>
                <a:prstClr val="white"/>
              </a:solidFill>
            </a:endParaRPr>
          </a:p>
        </p:txBody>
      </p:sp>
    </p:spTree>
    <p:extLst>
      <p:ext uri="{BB962C8B-B14F-4D97-AF65-F5344CB8AC3E}">
        <p14:creationId xmlns:p14="http://schemas.microsoft.com/office/powerpoint/2010/main" val="8897760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lgn="l"/>
            <a:r>
              <a:rPr lang="en-US" dirty="0"/>
              <a:t>High Backgrounds / Negative </a:t>
            </a:r>
            <a:r>
              <a:rPr lang="en-US" dirty="0" smtClean="0"/>
              <a:t>Fluxes </a:t>
            </a:r>
            <a:r>
              <a:rPr lang="mr-IN" dirty="0" smtClean="0"/>
              <a:t>–</a:t>
            </a:r>
            <a:r>
              <a:rPr lang="en-US" dirty="0" smtClean="0"/>
              <a:t> </a:t>
            </a:r>
            <a:r>
              <a:rPr lang="en-US" sz="2400" dirty="0" smtClean="0"/>
              <a:t>ADRs </a:t>
            </a:r>
            <a:r>
              <a:rPr lang="en-US" sz="2400" dirty="0"/>
              <a:t>326, </a:t>
            </a:r>
            <a:r>
              <a:rPr lang="en-US" sz="2400" dirty="0" smtClean="0"/>
              <a:t>763, </a:t>
            </a:r>
            <a:r>
              <a:rPr lang="en-US" sz="2400" dirty="0"/>
              <a:t>and </a:t>
            </a:r>
            <a:r>
              <a:rPr lang="en-US" sz="2400" dirty="0" smtClean="0"/>
              <a:t>764 (G17) </a:t>
            </a:r>
            <a:r>
              <a:rPr lang="en-US" sz="2400" dirty="0"/>
              <a:t>and </a:t>
            </a:r>
            <a:r>
              <a:rPr lang="en-US" sz="2400" dirty="0" smtClean="0"/>
              <a:t>Empirical Derivation </a:t>
            </a:r>
            <a:r>
              <a:rPr lang="en-US" sz="2400" dirty="0"/>
              <a:t>of </a:t>
            </a:r>
            <a:r>
              <a:rPr lang="en-US" sz="2400" dirty="0" smtClean="0"/>
              <a:t>Background Removal Coefficients at NCEI</a:t>
            </a:r>
            <a:r>
              <a:rPr lang="en-US" sz="2400" dirty="0"/>
              <a:t/>
            </a:r>
            <a:br>
              <a:rPr lang="en-US" sz="2400" dirty="0"/>
            </a:br>
            <a:r>
              <a:rPr lang="en-US" dirty="0"/>
              <a:t/>
            </a:r>
            <a:br>
              <a:rPr lang="en-US" dirty="0"/>
            </a:br>
            <a:endParaRPr lang="en-US" dirty="0"/>
          </a:p>
        </p:txBody>
      </p:sp>
      <p:sp>
        <p:nvSpPr>
          <p:cNvPr id="3" name="Text Placeholder 2"/>
          <p:cNvSpPr>
            <a:spLocks noGrp="1"/>
          </p:cNvSpPr>
          <p:nvPr>
            <p:ph type="body" idx="1"/>
          </p:nvPr>
        </p:nvSpPr>
        <p:spPr/>
        <p:txBody>
          <a:bodyPr/>
          <a:lstStyle/>
          <a:p>
            <a:pPr marL="0" lvl="0" indent="0"/>
            <a:r>
              <a:rPr lang="en-US" dirty="0"/>
              <a:t>GOES-16 MPS-LO L1b Product Provisional </a:t>
            </a:r>
            <a:r>
              <a:rPr lang="en-US" dirty="0" smtClean="0"/>
              <a:t>PS-PVR</a:t>
            </a:r>
            <a:endParaRPr lang="en-US"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13</a:t>
            </a:fld>
            <a:endParaRPr lang="uk-UA"/>
          </a:p>
        </p:txBody>
      </p:sp>
      <p:sp>
        <p:nvSpPr>
          <p:cNvPr id="5"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prstClr val="white"/>
                </a:solidFill>
              </a:rPr>
              <a:t>These GOES-16 data are preliminary, non-operational data and are undergoing testing. Users bear all responsibility for inspecting the data prior to use and for the manner in which the data are utilized.</a:t>
            </a:r>
            <a:endParaRPr lang="en-US" sz="1000" dirty="0">
              <a:solidFill>
                <a:prstClr val="white"/>
              </a:solidFill>
            </a:endParaRPr>
          </a:p>
        </p:txBody>
      </p:sp>
    </p:spTree>
    <p:extLst>
      <p:ext uri="{BB962C8B-B14F-4D97-AF65-F5344CB8AC3E}">
        <p14:creationId xmlns:p14="http://schemas.microsoft.com/office/powerpoint/2010/main" val="5625187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L1b Electrons on 12 Oct. 2018</a:t>
            </a:r>
            <a:br>
              <a:rPr lang="en-US" dirty="0" smtClean="0"/>
            </a:br>
            <a:r>
              <a:rPr lang="en-US" sz="1400" dirty="0" smtClean="0"/>
              <a:t>(Prior </a:t>
            </a:r>
            <a:r>
              <a:rPr lang="en-US" sz="1400" dirty="0" smtClean="0"/>
              <a:t>to implementation of </a:t>
            </a:r>
            <a:r>
              <a:rPr lang="en-US" sz="1400" dirty="0" smtClean="0"/>
              <a:t>ADR 326, MPS-LO GPA Changes)</a:t>
            </a:r>
            <a:endParaRPr lang="en-US" sz="14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14</a:t>
            </a:fld>
            <a:endParaRPr lang="uk-UA"/>
          </a:p>
        </p:txBody>
      </p:sp>
      <p:sp>
        <p:nvSpPr>
          <p:cNvPr id="10" name="TextBox 9"/>
          <p:cNvSpPr txBox="1"/>
          <p:nvPr/>
        </p:nvSpPr>
        <p:spPr>
          <a:xfrm>
            <a:off x="152400" y="1438836"/>
            <a:ext cx="2895600" cy="338554"/>
          </a:xfrm>
          <a:prstGeom prst="rect">
            <a:avLst/>
          </a:prstGeom>
          <a:noFill/>
        </p:spPr>
        <p:txBody>
          <a:bodyPr wrap="square" rtlCol="0">
            <a:spAutoFit/>
          </a:bodyPr>
          <a:lstStyle/>
          <a:p>
            <a:r>
              <a:rPr lang="en-US" sz="1600" b="1" dirty="0" smtClean="0"/>
              <a:t>Black indicates negative values.</a:t>
            </a:r>
            <a:endParaRPr lang="en-US" sz="1600" b="1" dirty="0"/>
          </a:p>
        </p:txBody>
      </p:sp>
      <p:sp>
        <p:nvSpPr>
          <p:cNvPr id="13" name="Shape 227"/>
          <p:cNvSpPr txBox="1">
            <a:spLocks/>
          </p:cNvSpPr>
          <p:nvPr/>
        </p:nvSpPr>
        <p:spPr bwMode="auto">
          <a:xfrm>
            <a:off x="228600" y="5638800"/>
            <a:ext cx="878305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9" tIns="68569" rIns="68569" bIns="68569" numCol="1" anchor="t" anchorCtr="0" compatLnSpc="1">
            <a:prstTxWarp prst="textNoShape">
              <a:avLst/>
            </a:prstTxWarp>
            <a:noAutofit/>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60020" indent="-160020">
              <a:spcBef>
                <a:spcPts val="0"/>
              </a:spcBef>
              <a:spcAft>
                <a:spcPts val="0"/>
              </a:spcAft>
              <a:buClr>
                <a:schemeClr val="bg1"/>
              </a:buClr>
              <a:buSzPct val="78571"/>
            </a:pPr>
            <a:r>
              <a:rPr lang="en-US" sz="1400" dirty="0" smtClean="0"/>
              <a:t>G16 MPS-LO L1b </a:t>
            </a:r>
            <a:r>
              <a:rPr lang="en-US" sz="1400" dirty="0" smtClean="0"/>
              <a:t>data </a:t>
            </a:r>
            <a:r>
              <a:rPr lang="en-US" sz="1400" dirty="0" smtClean="0"/>
              <a:t>from right and left electron sensor heads on 10/12/18. </a:t>
            </a:r>
          </a:p>
          <a:p>
            <a:pPr marL="160020" indent="-160020">
              <a:spcBef>
                <a:spcPts val="0"/>
              </a:spcBef>
              <a:spcAft>
                <a:spcPts val="0"/>
              </a:spcAft>
              <a:buClr>
                <a:schemeClr val="bg1"/>
              </a:buClr>
              <a:buSzPct val="78571"/>
            </a:pPr>
            <a:r>
              <a:rPr lang="en-US" sz="1400" dirty="0" smtClean="0"/>
              <a:t>Negative flux (black pixels) due to high backgrounds:  </a:t>
            </a:r>
            <a:r>
              <a:rPr lang="en-US" sz="1400" i="1" dirty="0" smtClean="0">
                <a:solidFill>
                  <a:schemeClr val="accent2">
                    <a:lumMod val="20000"/>
                    <a:lumOff val="80000"/>
                  </a:schemeClr>
                </a:solidFill>
              </a:rPr>
              <a:t>Corrected counts = total counts – background counts</a:t>
            </a:r>
          </a:p>
          <a:p>
            <a:pPr marL="160020" indent="-160020">
              <a:spcBef>
                <a:spcPts val="0"/>
              </a:spcBef>
              <a:spcAft>
                <a:spcPts val="0"/>
              </a:spcAft>
              <a:buClr>
                <a:schemeClr val="bg1"/>
              </a:buClr>
              <a:buSzPct val="78571"/>
            </a:pPr>
            <a:r>
              <a:rPr lang="en-US" sz="1400" dirty="0"/>
              <a:t>Addressed by ADR326/WR5860 MPS-Lo GPA Changes, </a:t>
            </a:r>
            <a:r>
              <a:rPr lang="en-US" sz="1400" dirty="0" smtClean="0"/>
              <a:t>in build DO.07.01.00, and ADR763 (LUT update).</a:t>
            </a:r>
            <a:endParaRPr lang="en-US" sz="1400" dirty="0"/>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018" y="1149329"/>
            <a:ext cx="7096182" cy="4457721"/>
          </a:xfrm>
          <a:prstGeom prst="rect">
            <a:avLst/>
          </a:prstGeom>
        </p:spPr>
      </p:pic>
      <p:sp>
        <p:nvSpPr>
          <p:cNvPr id="16" name="Footer Placeholder 5"/>
          <p:cNvSpPr txBox="1">
            <a:spLocks/>
          </p:cNvSpPr>
          <p:nvPr/>
        </p:nvSpPr>
        <p:spPr>
          <a:xfrm>
            <a:off x="1287379" y="6400800"/>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prstClr val="white"/>
                </a:solidFill>
              </a:rPr>
              <a:t>These GOES-16 data are preliminary, non-operational data and are undergoing testing. Users bear all responsibility for inspecting the data prior to use and for the manner in which the data are utilized.</a:t>
            </a:r>
            <a:endParaRPr lang="en-US" sz="1000" dirty="0">
              <a:solidFill>
                <a:prstClr val="white"/>
              </a:solidFill>
            </a:endParaRPr>
          </a:p>
        </p:txBody>
      </p:sp>
    </p:spTree>
    <p:extLst>
      <p:ext uri="{BB962C8B-B14F-4D97-AF65-F5344CB8AC3E}">
        <p14:creationId xmlns:p14="http://schemas.microsoft.com/office/powerpoint/2010/main" val="18485011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L1b </a:t>
            </a:r>
            <a:r>
              <a:rPr lang="en-US" dirty="0" smtClean="0"/>
              <a:t>Ions </a:t>
            </a:r>
            <a:r>
              <a:rPr lang="en-US" dirty="0"/>
              <a:t>on 12 Oct. </a:t>
            </a:r>
            <a:r>
              <a:rPr lang="en-US" dirty="0" smtClean="0"/>
              <a:t>2018</a:t>
            </a:r>
            <a:r>
              <a:rPr lang="en-US" dirty="0">
                <a:solidFill>
                  <a:srgbClr val="FFFFFF"/>
                </a:solidFill>
              </a:rPr>
              <a:t/>
            </a:r>
            <a:br>
              <a:rPr lang="en-US" dirty="0">
                <a:solidFill>
                  <a:srgbClr val="FFFFFF"/>
                </a:solidFill>
              </a:rPr>
            </a:br>
            <a:r>
              <a:rPr lang="en-US" sz="1400" dirty="0" smtClean="0">
                <a:solidFill>
                  <a:srgbClr val="FFFFFF"/>
                </a:solidFill>
              </a:rPr>
              <a:t>(</a:t>
            </a:r>
            <a:r>
              <a:rPr lang="en-US" sz="1400" dirty="0"/>
              <a:t>Prior to implementation of </a:t>
            </a:r>
            <a:r>
              <a:rPr lang="en-US" sz="1400" dirty="0" smtClean="0"/>
              <a:t>ADR 326, </a:t>
            </a:r>
            <a:r>
              <a:rPr lang="en-US" sz="1400" dirty="0"/>
              <a:t>MPS-LO GPA Changes</a:t>
            </a:r>
            <a:r>
              <a:rPr lang="en-US" sz="1400" dirty="0" smtClean="0">
                <a:solidFill>
                  <a:srgbClr val="FFFFFF"/>
                </a:solidFill>
              </a:rPr>
              <a:t>)</a:t>
            </a:r>
            <a:endParaRPr lang="en-US" sz="14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15</a:t>
            </a:fld>
            <a:endParaRPr lang="uk-UA"/>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167988"/>
            <a:ext cx="7086600" cy="4470812"/>
          </a:xfrm>
          <a:prstGeom prst="rect">
            <a:avLst/>
          </a:prstGeom>
        </p:spPr>
      </p:pic>
      <p:sp>
        <p:nvSpPr>
          <p:cNvPr id="12" name="Shape 227"/>
          <p:cNvSpPr txBox="1">
            <a:spLocks/>
          </p:cNvSpPr>
          <p:nvPr/>
        </p:nvSpPr>
        <p:spPr bwMode="auto">
          <a:xfrm>
            <a:off x="228600" y="5638800"/>
            <a:ext cx="878305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9" tIns="68569" rIns="68569" bIns="68569" numCol="1" anchor="t" anchorCtr="0" compatLnSpc="1">
            <a:prstTxWarp prst="textNoShape">
              <a:avLst/>
            </a:prstTxWarp>
            <a:noAutofit/>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60020" indent="-160020">
              <a:spcBef>
                <a:spcPts val="0"/>
              </a:spcBef>
              <a:spcAft>
                <a:spcPts val="0"/>
              </a:spcAft>
              <a:buClr>
                <a:schemeClr val="bg1"/>
              </a:buClr>
              <a:buSzPct val="78571"/>
            </a:pPr>
            <a:r>
              <a:rPr lang="en-US" sz="1400" dirty="0" smtClean="0"/>
              <a:t>G16 MPS-LO L1b data from right and left ion sensor heads on 10/12/18. </a:t>
            </a:r>
          </a:p>
          <a:p>
            <a:pPr marL="160020" indent="-160020">
              <a:spcBef>
                <a:spcPts val="0"/>
              </a:spcBef>
              <a:spcAft>
                <a:spcPts val="0"/>
              </a:spcAft>
              <a:buClr>
                <a:schemeClr val="bg1"/>
              </a:buClr>
              <a:buSzPct val="78571"/>
            </a:pPr>
            <a:r>
              <a:rPr lang="en-US" sz="1400" dirty="0" smtClean="0"/>
              <a:t>Negative flux (black pixels) due to high backgrounds:  </a:t>
            </a:r>
            <a:r>
              <a:rPr lang="en-US" sz="1400" i="1" dirty="0" smtClean="0">
                <a:solidFill>
                  <a:schemeClr val="accent2">
                    <a:lumMod val="20000"/>
                    <a:lumOff val="80000"/>
                  </a:schemeClr>
                </a:solidFill>
              </a:rPr>
              <a:t>Corrected counts = total counts – background counts</a:t>
            </a:r>
          </a:p>
          <a:p>
            <a:pPr marL="160020" indent="-160020">
              <a:spcBef>
                <a:spcPts val="0"/>
              </a:spcBef>
              <a:spcAft>
                <a:spcPts val="0"/>
              </a:spcAft>
              <a:buClr>
                <a:schemeClr val="bg1"/>
              </a:buClr>
              <a:buSzPct val="78571"/>
            </a:pPr>
            <a:r>
              <a:rPr lang="en-US" sz="1400" dirty="0"/>
              <a:t>Addressed by ADR326/WR5860 MPS-Lo GPA Changes</a:t>
            </a:r>
            <a:r>
              <a:rPr lang="en-US" sz="1400" dirty="0" smtClean="0"/>
              <a:t>, in </a:t>
            </a:r>
            <a:r>
              <a:rPr lang="en-US" sz="1400" dirty="0"/>
              <a:t>build </a:t>
            </a:r>
            <a:r>
              <a:rPr lang="en-US" sz="1400" dirty="0" smtClean="0"/>
              <a:t>DO.07.01.00, </a:t>
            </a:r>
            <a:r>
              <a:rPr lang="en-US" sz="1400" dirty="0"/>
              <a:t>and ADR763 (LUT update).</a:t>
            </a:r>
          </a:p>
        </p:txBody>
      </p:sp>
      <p:sp>
        <p:nvSpPr>
          <p:cNvPr id="13" name="Footer Placeholder 5"/>
          <p:cNvSpPr txBox="1">
            <a:spLocks/>
          </p:cNvSpPr>
          <p:nvPr/>
        </p:nvSpPr>
        <p:spPr>
          <a:xfrm>
            <a:off x="1287379" y="6400800"/>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prstClr val="white"/>
                </a:solidFill>
              </a:rPr>
              <a:t>These GOES-16 data are preliminary, non-operational data and are undergoing testing. Users bear all responsibility for inspecting the data prior to use and for the manner in which the data are utilized.</a:t>
            </a:r>
            <a:endParaRPr lang="en-US" sz="1000" dirty="0">
              <a:solidFill>
                <a:prstClr val="white"/>
              </a:solidFill>
            </a:endParaRPr>
          </a:p>
        </p:txBody>
      </p:sp>
    </p:spTree>
    <p:extLst>
      <p:ext uri="{BB962C8B-B14F-4D97-AF65-F5344CB8AC3E}">
        <p14:creationId xmlns:p14="http://schemas.microsoft.com/office/powerpoint/2010/main" val="15127864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MPS-LO Background Removal</a:t>
            </a:r>
            <a:endParaRPr lang="en-US"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16</a:t>
            </a:fld>
            <a:endParaRPr lang="uk-UA"/>
          </a:p>
        </p:txBody>
      </p:sp>
      <p:grpSp>
        <p:nvGrpSpPr>
          <p:cNvPr id="43" name="Group 42"/>
          <p:cNvGrpSpPr/>
          <p:nvPr/>
        </p:nvGrpSpPr>
        <p:grpSpPr>
          <a:xfrm>
            <a:off x="1066800" y="1230775"/>
            <a:ext cx="7391400" cy="3646025"/>
            <a:chOff x="685800" y="1772851"/>
            <a:chExt cx="7391400" cy="3646025"/>
          </a:xfrm>
        </p:grpSpPr>
        <p:grpSp>
          <p:nvGrpSpPr>
            <p:cNvPr id="41" name="Group 40"/>
            <p:cNvGrpSpPr/>
            <p:nvPr/>
          </p:nvGrpSpPr>
          <p:grpSpPr>
            <a:xfrm>
              <a:off x="685800" y="1772851"/>
              <a:ext cx="7391400" cy="3646025"/>
              <a:chOff x="-30644" y="2655425"/>
              <a:chExt cx="7391400" cy="3646025"/>
            </a:xfrm>
          </p:grpSpPr>
          <p:sp>
            <p:nvSpPr>
              <p:cNvPr id="6" name="Parallelogram 5"/>
              <p:cNvSpPr/>
              <p:nvPr/>
            </p:nvSpPr>
            <p:spPr>
              <a:xfrm>
                <a:off x="1981200" y="4724400"/>
                <a:ext cx="838200" cy="304800"/>
              </a:xfrm>
              <a:prstGeom prst="parallelogram">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p:cNvGrpSpPr/>
              <p:nvPr/>
            </p:nvGrpSpPr>
            <p:grpSpPr>
              <a:xfrm>
                <a:off x="-30644" y="2655425"/>
                <a:ext cx="7391400" cy="3646025"/>
                <a:chOff x="-30644" y="2655425"/>
                <a:chExt cx="7391400" cy="3646025"/>
              </a:xfrm>
            </p:grpSpPr>
            <p:sp>
              <p:nvSpPr>
                <p:cNvPr id="5" name="Parallelogram 4"/>
                <p:cNvSpPr/>
                <p:nvPr/>
              </p:nvSpPr>
              <p:spPr>
                <a:xfrm>
                  <a:off x="685800" y="4724400"/>
                  <a:ext cx="838200" cy="304800"/>
                </a:xfrm>
                <a:prstGeom prst="parallelogram">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369425" y="5073574"/>
                  <a:ext cx="1417376" cy="738664"/>
                </a:xfrm>
                <a:prstGeom prst="rect">
                  <a:avLst/>
                </a:prstGeom>
                <a:noFill/>
              </p:spPr>
              <p:txBody>
                <a:bodyPr wrap="none" rtlCol="0">
                  <a:spAutoFit/>
                </a:bodyPr>
                <a:lstStyle/>
                <a:p>
                  <a:r>
                    <a:rPr lang="en-US" b="1" dirty="0" smtClean="0">
                      <a:solidFill>
                        <a:schemeClr val="bg1"/>
                      </a:solidFill>
                    </a:rPr>
                    <a:t>Unilluminated </a:t>
                  </a:r>
                </a:p>
                <a:p>
                  <a:r>
                    <a:rPr lang="en-US" b="1" dirty="0" smtClean="0">
                      <a:solidFill>
                        <a:schemeClr val="bg1"/>
                      </a:solidFill>
                    </a:rPr>
                    <a:t>Background </a:t>
                  </a:r>
                </a:p>
                <a:p>
                  <a:r>
                    <a:rPr lang="en-US" b="1" dirty="0" smtClean="0">
                      <a:solidFill>
                        <a:schemeClr val="bg1"/>
                      </a:solidFill>
                    </a:rPr>
                    <a:t>Zone</a:t>
                  </a:r>
                </a:p>
              </p:txBody>
            </p:sp>
            <p:cxnSp>
              <p:nvCxnSpPr>
                <p:cNvPr id="19" name="Straight Arrow Connector 18"/>
                <p:cNvCxnSpPr/>
                <p:nvPr/>
              </p:nvCxnSpPr>
              <p:spPr>
                <a:xfrm>
                  <a:off x="914400" y="3365957"/>
                  <a:ext cx="190500" cy="1434643"/>
                </a:xfrm>
                <a:prstGeom prst="straightConnector1">
                  <a:avLst/>
                </a:prstGeom>
                <a:ln w="50800">
                  <a:solidFill>
                    <a:srgbClr val="92D05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095500" y="3352800"/>
                  <a:ext cx="190500" cy="1434643"/>
                </a:xfrm>
                <a:prstGeom prst="straightConnector1">
                  <a:avLst/>
                </a:prstGeom>
                <a:ln w="50800">
                  <a:solidFill>
                    <a:srgbClr val="92D050"/>
                  </a:solidFill>
                  <a:tailEnd type="stealth" w="lg" len="lg"/>
                </a:ln>
              </p:spPr>
              <p:style>
                <a:lnRef idx="1">
                  <a:schemeClr val="accent1"/>
                </a:lnRef>
                <a:fillRef idx="0">
                  <a:schemeClr val="accent1"/>
                </a:fillRef>
                <a:effectRef idx="0">
                  <a:schemeClr val="accent1"/>
                </a:effectRef>
                <a:fontRef idx="minor">
                  <a:schemeClr val="tx1"/>
                </a:fontRef>
              </p:style>
            </p:cxnSp>
            <p:sp>
              <p:nvSpPr>
                <p:cNvPr id="14" name="Arc 13"/>
                <p:cNvSpPr/>
                <p:nvPr/>
              </p:nvSpPr>
              <p:spPr>
                <a:xfrm flipH="1">
                  <a:off x="2579225" y="3266607"/>
                  <a:ext cx="4781531" cy="3034843"/>
                </a:xfrm>
                <a:prstGeom prst="arc">
                  <a:avLst/>
                </a:prstGeom>
                <a:ln w="508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p:cNvSpPr txBox="1"/>
                <p:nvPr/>
              </p:nvSpPr>
              <p:spPr>
                <a:xfrm>
                  <a:off x="-30644" y="2926471"/>
                  <a:ext cx="3445174" cy="338554"/>
                </a:xfrm>
                <a:prstGeom prst="rect">
                  <a:avLst/>
                </a:prstGeom>
                <a:noFill/>
              </p:spPr>
              <p:txBody>
                <a:bodyPr wrap="none" rtlCol="0">
                  <a:spAutoFit/>
                </a:bodyPr>
                <a:lstStyle/>
                <a:p>
                  <a:r>
                    <a:rPr lang="en-US" sz="1600" dirty="0" smtClean="0">
                      <a:solidFill>
                        <a:srgbClr val="92D050"/>
                      </a:solidFill>
                    </a:rPr>
                    <a:t>Penetrating radiation / Backgrounds</a:t>
                  </a:r>
                </a:p>
              </p:txBody>
            </p:sp>
            <p:sp>
              <p:nvSpPr>
                <p:cNvPr id="24" name="TextBox 23"/>
                <p:cNvSpPr txBox="1"/>
                <p:nvPr/>
              </p:nvSpPr>
              <p:spPr>
                <a:xfrm>
                  <a:off x="879902" y="4752201"/>
                  <a:ext cx="415498" cy="276999"/>
                </a:xfrm>
                <a:prstGeom prst="rect">
                  <a:avLst/>
                </a:prstGeom>
                <a:noFill/>
              </p:spPr>
              <p:txBody>
                <a:bodyPr wrap="none" rtlCol="0">
                  <a:spAutoFit/>
                </a:bodyPr>
                <a:lstStyle/>
                <a:p>
                  <a:r>
                    <a:rPr lang="en-US" sz="1200" b="1" dirty="0" smtClean="0"/>
                    <a:t>BG</a:t>
                  </a:r>
                  <a:endParaRPr lang="en-US" sz="1200" b="1" dirty="0"/>
                </a:p>
              </p:txBody>
            </p:sp>
            <p:sp>
              <p:nvSpPr>
                <p:cNvPr id="25" name="TextBox 24"/>
                <p:cNvSpPr txBox="1"/>
                <p:nvPr/>
              </p:nvSpPr>
              <p:spPr>
                <a:xfrm>
                  <a:off x="2036175" y="4752201"/>
                  <a:ext cx="742511" cy="276999"/>
                </a:xfrm>
                <a:prstGeom prst="rect">
                  <a:avLst/>
                </a:prstGeom>
                <a:noFill/>
              </p:spPr>
              <p:txBody>
                <a:bodyPr wrap="none" rtlCol="0">
                  <a:spAutoFit/>
                </a:bodyPr>
                <a:lstStyle/>
                <a:p>
                  <a:r>
                    <a:rPr lang="en-US" sz="1200" b="1" dirty="0" smtClean="0"/>
                    <a:t>In-band</a:t>
                  </a:r>
                  <a:endParaRPr lang="en-US" sz="1200" b="1" dirty="0"/>
                </a:p>
              </p:txBody>
            </p:sp>
            <p:sp>
              <p:nvSpPr>
                <p:cNvPr id="28" name="TextBox 27"/>
                <p:cNvSpPr txBox="1"/>
                <p:nvPr/>
              </p:nvSpPr>
              <p:spPr>
                <a:xfrm>
                  <a:off x="3562108" y="2729705"/>
                  <a:ext cx="1527982" cy="523220"/>
                </a:xfrm>
                <a:prstGeom prst="rect">
                  <a:avLst/>
                </a:prstGeom>
                <a:noFill/>
              </p:spPr>
              <p:txBody>
                <a:bodyPr wrap="none" rtlCol="0">
                  <a:spAutoFit/>
                </a:bodyPr>
                <a:lstStyle/>
                <a:p>
                  <a:r>
                    <a:rPr lang="en-US" sz="1600" b="1" dirty="0" smtClean="0">
                      <a:solidFill>
                        <a:srgbClr val="FF0000"/>
                      </a:solidFill>
                    </a:rPr>
                    <a:t>In-band </a:t>
                  </a:r>
                </a:p>
                <a:p>
                  <a:r>
                    <a:rPr lang="en-US" sz="1200" b="1" dirty="0" smtClean="0">
                      <a:solidFill>
                        <a:srgbClr val="FF0000"/>
                      </a:solidFill>
                    </a:rPr>
                    <a:t>(electrons or ions)</a:t>
                  </a:r>
                  <a:endParaRPr lang="en-US" sz="1200" b="1" dirty="0">
                    <a:solidFill>
                      <a:srgbClr val="FF0000"/>
                    </a:solidFill>
                  </a:endParaRPr>
                </a:p>
              </p:txBody>
            </p:sp>
            <p:grpSp>
              <p:nvGrpSpPr>
                <p:cNvPr id="39" name="Group 38"/>
                <p:cNvGrpSpPr/>
                <p:nvPr/>
              </p:nvGrpSpPr>
              <p:grpSpPr>
                <a:xfrm>
                  <a:off x="5074756" y="2655425"/>
                  <a:ext cx="1709160" cy="1808549"/>
                  <a:chOff x="6556315" y="2667000"/>
                  <a:chExt cx="1709160" cy="1808549"/>
                </a:xfrm>
              </p:grpSpPr>
              <p:sp>
                <p:nvSpPr>
                  <p:cNvPr id="29" name="Left Bracket 28"/>
                  <p:cNvSpPr/>
                  <p:nvPr/>
                </p:nvSpPr>
                <p:spPr>
                  <a:xfrm rot="5400000">
                    <a:off x="7192440" y="2247900"/>
                    <a:ext cx="381000" cy="1219200"/>
                  </a:xfrm>
                  <a:prstGeom prst="leftBracket">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Left Bracket 29"/>
                  <p:cNvSpPr/>
                  <p:nvPr/>
                </p:nvSpPr>
                <p:spPr>
                  <a:xfrm rot="16200000" flipV="1">
                    <a:off x="7192440" y="3086100"/>
                    <a:ext cx="381000" cy="1219200"/>
                  </a:xfrm>
                  <a:prstGeom prst="leftBracket">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2" name="Straight Connector 31"/>
                  <p:cNvCxnSpPr/>
                  <p:nvPr/>
                </p:nvCxnSpPr>
                <p:spPr>
                  <a:xfrm>
                    <a:off x="6556315" y="3048000"/>
                    <a:ext cx="457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556315" y="3505200"/>
                    <a:ext cx="457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Oval 35"/>
                  <p:cNvSpPr/>
                  <p:nvPr/>
                </p:nvSpPr>
                <p:spPr>
                  <a:xfrm>
                    <a:off x="7729215" y="3048000"/>
                    <a:ext cx="509338" cy="457199"/>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7781305" y="2997839"/>
                    <a:ext cx="425116" cy="584775"/>
                  </a:xfrm>
                  <a:prstGeom prst="rect">
                    <a:avLst/>
                  </a:prstGeom>
                  <a:noFill/>
                </p:spPr>
                <p:txBody>
                  <a:bodyPr wrap="none" rtlCol="0">
                    <a:spAutoFit/>
                  </a:bodyPr>
                  <a:lstStyle/>
                  <a:p>
                    <a:r>
                      <a:rPr lang="en-US" sz="3200" dirty="0" smtClean="0">
                        <a:solidFill>
                          <a:schemeClr val="bg1"/>
                        </a:solidFill>
                      </a:rPr>
                      <a:t>~</a:t>
                    </a:r>
                    <a:endParaRPr lang="en-US" sz="3200" dirty="0">
                      <a:solidFill>
                        <a:schemeClr val="bg1"/>
                      </a:solidFill>
                    </a:endParaRPr>
                  </a:p>
                </p:txBody>
              </p:sp>
              <p:sp>
                <p:nvSpPr>
                  <p:cNvPr id="38" name="TextBox 37"/>
                  <p:cNvSpPr txBox="1"/>
                  <p:nvPr/>
                </p:nvSpPr>
                <p:spPr>
                  <a:xfrm>
                    <a:off x="6570780" y="3952329"/>
                    <a:ext cx="1694695" cy="523220"/>
                  </a:xfrm>
                  <a:prstGeom prst="rect">
                    <a:avLst/>
                  </a:prstGeom>
                  <a:noFill/>
                </p:spPr>
                <p:txBody>
                  <a:bodyPr wrap="none" rtlCol="0">
                    <a:spAutoFit/>
                  </a:bodyPr>
                  <a:lstStyle/>
                  <a:p>
                    <a:r>
                      <a:rPr lang="en-US" sz="1600" b="1" dirty="0" smtClean="0">
                        <a:solidFill>
                          <a:schemeClr val="bg1"/>
                        </a:solidFill>
                      </a:rPr>
                      <a:t>Sweep voltage</a:t>
                    </a:r>
                  </a:p>
                  <a:p>
                    <a:r>
                      <a:rPr lang="en-US" sz="1200" b="1" dirty="0" smtClean="0">
                        <a:solidFill>
                          <a:schemeClr val="bg1"/>
                        </a:solidFill>
                      </a:rPr>
                      <a:t>(selects 15 energies)</a:t>
                    </a:r>
                  </a:p>
                </p:txBody>
              </p:sp>
            </p:grpSp>
          </p:grpSp>
        </p:grpSp>
        <p:sp>
          <p:nvSpPr>
            <p:cNvPr id="42" name="TextBox 41"/>
            <p:cNvSpPr txBox="1"/>
            <p:nvPr/>
          </p:nvSpPr>
          <p:spPr>
            <a:xfrm>
              <a:off x="2514600" y="4201180"/>
              <a:ext cx="1863011" cy="523220"/>
            </a:xfrm>
            <a:prstGeom prst="rect">
              <a:avLst/>
            </a:prstGeom>
            <a:noFill/>
          </p:spPr>
          <p:txBody>
            <a:bodyPr wrap="none" rtlCol="0">
              <a:spAutoFit/>
            </a:bodyPr>
            <a:lstStyle/>
            <a:p>
              <a:r>
                <a:rPr lang="en-US" b="1" dirty="0" smtClean="0">
                  <a:solidFill>
                    <a:schemeClr val="bg1"/>
                  </a:solidFill>
                </a:rPr>
                <a:t>14 zones </a:t>
              </a:r>
            </a:p>
            <a:p>
              <a:r>
                <a:rPr lang="en-US" b="1" dirty="0" smtClean="0">
                  <a:solidFill>
                    <a:schemeClr val="bg1"/>
                  </a:solidFill>
                </a:rPr>
                <a:t>(viewing directions)</a:t>
              </a:r>
            </a:p>
          </p:txBody>
        </p:sp>
      </p:grpSp>
      <p:sp>
        <p:nvSpPr>
          <p:cNvPr id="44" name="TextBox 43"/>
          <p:cNvSpPr txBox="1"/>
          <p:nvPr/>
        </p:nvSpPr>
        <p:spPr>
          <a:xfrm>
            <a:off x="304800" y="4495800"/>
            <a:ext cx="8478253" cy="1723549"/>
          </a:xfrm>
          <a:prstGeom prst="rect">
            <a:avLst/>
          </a:prstGeom>
          <a:noFill/>
        </p:spPr>
        <p:txBody>
          <a:bodyPr wrap="square" rtlCol="0">
            <a:spAutoFit/>
          </a:bodyPr>
          <a:lstStyle/>
          <a:p>
            <a:pPr>
              <a:spcAft>
                <a:spcPts val="1200"/>
              </a:spcAft>
            </a:pPr>
            <a:r>
              <a:rPr lang="en-US" dirty="0" smtClean="0">
                <a:solidFill>
                  <a:schemeClr val="bg1"/>
                </a:solidFill>
              </a:rPr>
              <a:t>Simplified background (BG) removal expression :</a:t>
            </a:r>
          </a:p>
          <a:p>
            <a:pPr>
              <a:spcAft>
                <a:spcPts val="1200"/>
              </a:spcAft>
            </a:pPr>
            <a:r>
              <a:rPr lang="en-US" sz="1600" b="1" i="1" dirty="0" smtClean="0">
                <a:solidFill>
                  <a:schemeClr val="bg1"/>
                </a:solidFill>
              </a:rPr>
              <a:t>Corrected Counts  =  Total counts  </a:t>
            </a:r>
            <a:r>
              <a:rPr lang="mr-IN" sz="1600" b="1" i="1" dirty="0" smtClean="0">
                <a:solidFill>
                  <a:schemeClr val="bg1"/>
                </a:solidFill>
              </a:rPr>
              <a:t>–</a:t>
            </a:r>
            <a:r>
              <a:rPr lang="en-US" sz="1600" b="1" i="1" dirty="0" smtClean="0">
                <a:solidFill>
                  <a:schemeClr val="bg1"/>
                </a:solidFill>
              </a:rPr>
              <a:t>  BG Removal Coefficient  </a:t>
            </a:r>
            <a:r>
              <a:rPr lang="en-US" sz="1600" i="1" dirty="0" smtClean="0">
                <a:solidFill>
                  <a:schemeClr val="bg1"/>
                </a:solidFill>
              </a:rPr>
              <a:t>x </a:t>
            </a:r>
            <a:r>
              <a:rPr lang="en-US" sz="1600" b="1" i="1" dirty="0" smtClean="0">
                <a:solidFill>
                  <a:schemeClr val="bg1"/>
                </a:solidFill>
              </a:rPr>
              <a:t> BG Counts</a:t>
            </a:r>
          </a:p>
          <a:p>
            <a:pPr>
              <a:spcAft>
                <a:spcPts val="1200"/>
              </a:spcAft>
            </a:pPr>
            <a:r>
              <a:rPr lang="en-US" dirty="0" smtClean="0">
                <a:solidFill>
                  <a:schemeClr val="bg1"/>
                </a:solidFill>
              </a:rPr>
              <a:t>Pre- ADR326 CDRL80 expression has 4 BG removal coefficients, one for each species and sensor head, all </a:t>
            </a:r>
            <a:r>
              <a:rPr lang="en-US" dirty="0" smtClean="0">
                <a:solidFill>
                  <a:schemeClr val="bg1"/>
                </a:solidFill>
              </a:rPr>
              <a:t>were set </a:t>
            </a:r>
            <a:r>
              <a:rPr lang="en-US" dirty="0" smtClean="0">
                <a:solidFill>
                  <a:schemeClr val="bg1"/>
                </a:solidFill>
              </a:rPr>
              <a:t>to one in </a:t>
            </a:r>
            <a:r>
              <a:rPr lang="en-US" dirty="0" smtClean="0">
                <a:solidFill>
                  <a:schemeClr val="bg1"/>
                </a:solidFill>
              </a:rPr>
              <a:t>the launch </a:t>
            </a:r>
            <a:r>
              <a:rPr lang="en-US" dirty="0" smtClean="0">
                <a:solidFill>
                  <a:schemeClr val="bg1"/>
                </a:solidFill>
              </a:rPr>
              <a:t>version of </a:t>
            </a:r>
            <a:r>
              <a:rPr lang="en-US" dirty="0" smtClean="0">
                <a:solidFill>
                  <a:schemeClr val="bg1"/>
                </a:solidFill>
              </a:rPr>
              <a:t>the MPS-LO </a:t>
            </a:r>
            <a:r>
              <a:rPr lang="en-US" dirty="0" smtClean="0">
                <a:solidFill>
                  <a:schemeClr val="bg1"/>
                </a:solidFill>
              </a:rPr>
              <a:t>LUT. Analysis shows need for energy and zone dependent BG removal coefficients with values &lt;1 for most energy-zone pairs. Need to characterize in-band vs. BG response for 14 zones x 15 energies for electrons and ions.</a:t>
            </a:r>
            <a:endParaRPr lang="en-US" dirty="0">
              <a:solidFill>
                <a:schemeClr val="bg1"/>
              </a:solidFill>
            </a:endParaRPr>
          </a:p>
        </p:txBody>
      </p:sp>
      <p:sp>
        <p:nvSpPr>
          <p:cNvPr id="45" name="Footer Placeholder 5"/>
          <p:cNvSpPr txBox="1">
            <a:spLocks/>
          </p:cNvSpPr>
          <p:nvPr/>
        </p:nvSpPr>
        <p:spPr>
          <a:xfrm>
            <a:off x="1287379" y="6400800"/>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prstClr val="white"/>
                </a:solidFill>
              </a:rPr>
              <a:t>These GOES-16 data are preliminary, non-operational data and are undergoing testing. Users bear all responsibility for inspecting the data prior to use and for the manner in which the data are utilized.</a:t>
            </a:r>
            <a:endParaRPr lang="en-US" sz="1000" dirty="0">
              <a:solidFill>
                <a:prstClr val="white"/>
              </a:solidFill>
            </a:endParaRPr>
          </a:p>
        </p:txBody>
      </p:sp>
      <p:sp>
        <p:nvSpPr>
          <p:cNvPr id="3" name="TextBox 2"/>
          <p:cNvSpPr txBox="1"/>
          <p:nvPr/>
        </p:nvSpPr>
        <p:spPr>
          <a:xfrm>
            <a:off x="3966891" y="3200400"/>
            <a:ext cx="2238113" cy="461665"/>
          </a:xfrm>
          <a:prstGeom prst="rect">
            <a:avLst/>
          </a:prstGeom>
          <a:noFill/>
        </p:spPr>
        <p:txBody>
          <a:bodyPr wrap="none" rtlCol="0">
            <a:spAutoFit/>
          </a:bodyPr>
          <a:lstStyle/>
          <a:p>
            <a:r>
              <a:rPr lang="en-US" sz="1200" dirty="0">
                <a:solidFill>
                  <a:schemeClr val="bg1"/>
                </a:solidFill>
              </a:rPr>
              <a:t>I</a:t>
            </a:r>
            <a:r>
              <a:rPr lang="en-US" sz="1200" dirty="0" smtClean="0">
                <a:solidFill>
                  <a:schemeClr val="bg1"/>
                </a:solidFill>
              </a:rPr>
              <a:t>lluminated zone accumulates </a:t>
            </a:r>
          </a:p>
          <a:p>
            <a:r>
              <a:rPr lang="en-US" sz="1200" dirty="0" smtClean="0">
                <a:solidFill>
                  <a:schemeClr val="bg1"/>
                </a:solidFill>
              </a:rPr>
              <a:t>both in-band and BG counts</a:t>
            </a:r>
            <a:endParaRPr lang="en-US" sz="1200" dirty="0">
              <a:solidFill>
                <a:schemeClr val="bg1"/>
              </a:solidFill>
            </a:endParaRPr>
          </a:p>
        </p:txBody>
      </p:sp>
    </p:spTree>
    <p:extLst>
      <p:ext uri="{BB962C8B-B14F-4D97-AF65-F5344CB8AC3E}">
        <p14:creationId xmlns:p14="http://schemas.microsoft.com/office/powerpoint/2010/main" val="6853179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Three Actions Addressing MPS-LO</a:t>
            </a:r>
            <a:br>
              <a:rPr lang="en-US" smtClean="0"/>
            </a:br>
            <a:r>
              <a:rPr lang="en-US" smtClean="0"/>
              <a:t>High Backgrounds / Negative Fluxes</a:t>
            </a:r>
            <a:endParaRPr lang="en-US"/>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457200" y="1417637"/>
                <a:ext cx="8229600" cy="4983163"/>
              </a:xfrm>
            </p:spPr>
            <p:txBody>
              <a:bodyPr>
                <a:noAutofit/>
              </a:bodyPr>
              <a:lstStyle/>
              <a:p>
                <a:pPr indent="-457200">
                  <a:spcBef>
                    <a:spcPts val="0"/>
                  </a:spcBef>
                  <a:spcAft>
                    <a:spcPts val="3000"/>
                  </a:spcAft>
                  <a:buSzPct val="100000"/>
                  <a:buFont typeface="+mj-lt"/>
                  <a:buAutoNum type="arabicParenR"/>
                </a:pPr>
                <a:r>
                  <a:rPr lang="en-US" sz="1800" dirty="0" smtClean="0"/>
                  <a:t>ADR326: Implement energy dependent background subtraction, previously </a:t>
                </a:r>
                <a:r>
                  <a:rPr lang="en-US" sz="1800" dirty="0" smtClean="0"/>
                  <a:t>energy-sweep averaged </a:t>
                </a:r>
                <a:r>
                  <a:rPr lang="en-US" sz="1800" dirty="0" smtClean="0"/>
                  <a:t>(Also involves non-trivial modification to error term </a:t>
                </a:r>
                <a:r>
                  <a:rPr lang="mr-IN" sz="1800" dirty="0" smtClean="0"/>
                  <a:t>–</a:t>
                </a:r>
                <a:r>
                  <a:rPr lang="en-US" sz="1800" dirty="0" smtClean="0"/>
                  <a:t> Complete description in </a:t>
                </a:r>
                <a:r>
                  <a:rPr lang="en-US" sz="1800" i="1" dirty="0" smtClean="0"/>
                  <a:t>ADR_326_Addendum_Revised_10-2-18.pdf.</a:t>
                </a:r>
                <a:r>
                  <a:rPr lang="en-US" sz="1800" dirty="0" smtClean="0"/>
                  <a:t>)</a:t>
                </a:r>
              </a:p>
              <a:p>
                <a:pPr marL="400050" lvl="1" indent="0">
                  <a:spcBef>
                    <a:spcPts val="0"/>
                  </a:spcBef>
                  <a:spcAft>
                    <a:spcPts val="3000"/>
                  </a:spcAft>
                  <a:buSzPct val="100000"/>
                  <a:buNone/>
                </a:pPr>
                <a14:m>
                  <m:oMath xmlns:m="http://schemas.openxmlformats.org/officeDocument/2006/math">
                    <m:r>
                      <a:rPr lang="en-US" sz="1400" b="0" i="1" smtClean="0">
                        <a:latin typeface="Cambria Math" charset="0"/>
                        <a:ea typeface="Arial" charset="0"/>
                        <a:cs typeface="Arial" charset="0"/>
                      </a:rPr>
                      <m:t>𝐶𝑢𝑟𝑟𝑒𝑛𝑡𝑙𝑦</m:t>
                    </m:r>
                    <m:r>
                      <a:rPr lang="en-US" sz="1400" b="0" i="1" smtClean="0">
                        <a:latin typeface="Cambria Math" charset="0"/>
                        <a:ea typeface="Arial" charset="0"/>
                        <a:cs typeface="Arial" charset="0"/>
                      </a:rPr>
                      <m:t>:  </m:t>
                    </m:r>
                    <m:sSub>
                      <m:sSubPr>
                        <m:ctrlPr>
                          <a:rPr lang="en-US" sz="1400" i="1">
                            <a:latin typeface="Cambria Math" charset="0"/>
                            <a:ea typeface="Arial" charset="0"/>
                            <a:cs typeface="Arial" charset="0"/>
                          </a:rPr>
                        </m:ctrlPr>
                      </m:sSubPr>
                      <m:e>
                        <m:r>
                          <a:rPr lang="en-US" sz="1400" i="1">
                            <a:latin typeface="Cambria Math" charset="0"/>
                            <a:ea typeface="Arial" charset="0"/>
                            <a:cs typeface="Arial" charset="0"/>
                          </a:rPr>
                          <m:t>𝑀</m:t>
                        </m:r>
                      </m:e>
                      <m:sub>
                        <m:r>
                          <a:rPr lang="en-US" sz="1400" b="0" i="1" smtClean="0">
                            <a:latin typeface="Cambria Math" charset="0"/>
                            <a:ea typeface="Arial" charset="0"/>
                            <a:cs typeface="Arial" charset="0"/>
                          </a:rPr>
                          <m:t>𝑚</m:t>
                        </m:r>
                        <m:r>
                          <a:rPr lang="en-US" sz="1400" b="0" i="1" smtClean="0">
                            <a:latin typeface="Cambria Math" charset="0"/>
                            <a:ea typeface="Arial" charset="0"/>
                            <a:cs typeface="Arial" charset="0"/>
                          </a:rPr>
                          <m:t>,</m:t>
                        </m:r>
                        <m:r>
                          <a:rPr lang="en-US" sz="1400" b="0" i="1" smtClean="0">
                            <a:latin typeface="Cambria Math" charset="0"/>
                            <a:ea typeface="Arial" charset="0"/>
                            <a:cs typeface="Arial" charset="0"/>
                          </a:rPr>
                          <m:t>𝑘</m:t>
                        </m:r>
                        <m:r>
                          <a:rPr lang="en-US" sz="1400" b="0" i="1" smtClean="0">
                            <a:latin typeface="Cambria Math" charset="0"/>
                            <a:ea typeface="Arial" charset="0"/>
                            <a:cs typeface="Arial" charset="0"/>
                          </a:rPr>
                          <m:t>,</m:t>
                        </m:r>
                        <m:r>
                          <a:rPr lang="en-US" sz="1400" i="1">
                            <a:latin typeface="Cambria Math" charset="0"/>
                            <a:ea typeface="Arial" charset="0"/>
                            <a:cs typeface="Arial" charset="0"/>
                          </a:rPr>
                          <m:t>𝑖</m:t>
                        </m:r>
                        <m:r>
                          <a:rPr lang="en-US" sz="1400" b="0" i="1" smtClean="0">
                            <a:latin typeface="Cambria Math" charset="0"/>
                            <a:ea typeface="Arial" charset="0"/>
                            <a:cs typeface="Arial" charset="0"/>
                          </a:rPr>
                          <m:t>,</m:t>
                        </m:r>
                        <m:r>
                          <a:rPr lang="en-US" sz="1400" b="0" i="1" smtClean="0">
                            <a:latin typeface="Cambria Math" charset="0"/>
                            <a:ea typeface="Arial" charset="0"/>
                            <a:cs typeface="Arial" charset="0"/>
                          </a:rPr>
                          <m:t>𝑗</m:t>
                        </m:r>
                      </m:sub>
                    </m:sSub>
                    <m:r>
                      <a:rPr lang="en-US" sz="1400" i="1">
                        <a:latin typeface="Cambria Math" charset="0"/>
                        <a:ea typeface="Arial" charset="0"/>
                        <a:cs typeface="Arial" charset="0"/>
                      </a:rPr>
                      <m:t>=</m:t>
                    </m:r>
                    <m:sSubSup>
                      <m:sSubSupPr>
                        <m:ctrlPr>
                          <a:rPr lang="en-US" sz="1400" i="1">
                            <a:latin typeface="Cambria Math" charset="0"/>
                            <a:ea typeface="Arial" charset="0"/>
                            <a:cs typeface="Arial" charset="0"/>
                          </a:rPr>
                        </m:ctrlPr>
                      </m:sSubSupPr>
                      <m:e>
                        <m:r>
                          <a:rPr lang="en-US" sz="1400" i="1">
                            <a:latin typeface="Cambria Math" charset="0"/>
                            <a:ea typeface="Arial" charset="0"/>
                            <a:cs typeface="Arial" charset="0"/>
                          </a:rPr>
                          <m:t>𝑁</m:t>
                        </m:r>
                      </m:e>
                      <m:sub>
                        <m:r>
                          <a:rPr lang="en-US" sz="1400" b="0" i="1" smtClean="0">
                            <a:latin typeface="Cambria Math" charset="0"/>
                            <a:ea typeface="Arial" charset="0"/>
                            <a:cs typeface="Arial" charset="0"/>
                          </a:rPr>
                          <m:t>𝑚</m:t>
                        </m:r>
                        <m:r>
                          <a:rPr lang="en-US" sz="1400" b="0" i="1" smtClean="0">
                            <a:latin typeface="Cambria Math" charset="0"/>
                            <a:ea typeface="Arial" charset="0"/>
                            <a:cs typeface="Arial" charset="0"/>
                          </a:rPr>
                          <m:t>,</m:t>
                        </m:r>
                        <m:r>
                          <a:rPr lang="en-US" sz="1400" b="0" i="1" smtClean="0">
                            <a:latin typeface="Cambria Math" charset="0"/>
                            <a:ea typeface="Arial" charset="0"/>
                            <a:cs typeface="Arial" charset="0"/>
                          </a:rPr>
                          <m:t>𝑘</m:t>
                        </m:r>
                        <m:r>
                          <a:rPr lang="en-US" sz="1400" b="0" i="1" smtClean="0">
                            <a:latin typeface="Cambria Math" charset="0"/>
                            <a:ea typeface="Arial" charset="0"/>
                            <a:cs typeface="Arial" charset="0"/>
                          </a:rPr>
                          <m:t>,</m:t>
                        </m:r>
                        <m:r>
                          <a:rPr lang="en-US" sz="1400" i="1">
                            <a:latin typeface="Cambria Math" charset="0"/>
                            <a:ea typeface="Arial" charset="0"/>
                            <a:cs typeface="Arial" charset="0"/>
                          </a:rPr>
                          <m:t>𝑖</m:t>
                        </m:r>
                        <m:r>
                          <a:rPr lang="en-US" sz="1400" b="0" i="1" smtClean="0">
                            <a:latin typeface="Cambria Math" charset="0"/>
                            <a:ea typeface="Arial" charset="0"/>
                            <a:cs typeface="Arial" charset="0"/>
                          </a:rPr>
                          <m:t>,</m:t>
                        </m:r>
                        <m:r>
                          <a:rPr lang="en-US" sz="1400" b="0" i="1" smtClean="0">
                            <a:latin typeface="Cambria Math" charset="0"/>
                            <a:ea typeface="Arial" charset="0"/>
                            <a:cs typeface="Arial" charset="0"/>
                          </a:rPr>
                          <m:t>𝑗</m:t>
                        </m:r>
                      </m:sub>
                      <m:sup>
                        <m:r>
                          <a:rPr lang="en-US" sz="1400" i="1">
                            <a:latin typeface="Cambria Math" charset="0"/>
                            <a:ea typeface="Arial" charset="0"/>
                            <a:cs typeface="Arial" charset="0"/>
                          </a:rPr>
                          <m:t>𝑡𝑜𝑡</m:t>
                        </m:r>
                        <m:r>
                          <a:rPr lang="en-US" sz="1400" i="1">
                            <a:latin typeface="Cambria Math" charset="0"/>
                            <a:ea typeface="Arial" charset="0"/>
                            <a:cs typeface="Arial" charset="0"/>
                          </a:rPr>
                          <m:t>.</m:t>
                        </m:r>
                      </m:sup>
                    </m:sSubSup>
                    <m:r>
                      <a:rPr lang="en-US" sz="1400" i="1">
                        <a:latin typeface="Cambria Math" charset="0"/>
                        <a:ea typeface="Arial" charset="0"/>
                        <a:cs typeface="Arial" charset="0"/>
                      </a:rPr>
                      <m:t>−</m:t>
                    </m:r>
                    <m:sSub>
                      <m:sSubPr>
                        <m:ctrlPr>
                          <a:rPr lang="en-US" sz="1400" i="1" smtClean="0">
                            <a:latin typeface="Cambria Math" charset="0"/>
                            <a:ea typeface="Arial" charset="0"/>
                            <a:cs typeface="Arial" charset="0"/>
                          </a:rPr>
                        </m:ctrlPr>
                      </m:sSubPr>
                      <m:e>
                        <m:r>
                          <a:rPr lang="en-US" sz="1400" b="0" i="1" smtClean="0">
                            <a:latin typeface="Cambria Math" charset="0"/>
                            <a:ea typeface="Arial" charset="0"/>
                            <a:cs typeface="Arial" charset="0"/>
                          </a:rPr>
                          <m:t>𝐶</m:t>
                        </m:r>
                      </m:e>
                      <m:sub>
                        <m:r>
                          <a:rPr lang="en-US" sz="1400" b="0" i="1" smtClean="0">
                            <a:latin typeface="Cambria Math" charset="0"/>
                            <a:ea typeface="Arial" charset="0"/>
                            <a:cs typeface="Arial" charset="0"/>
                          </a:rPr>
                          <m:t>𝑚</m:t>
                        </m:r>
                        <m:r>
                          <a:rPr lang="en-US" sz="1400" b="0" i="1" smtClean="0">
                            <a:latin typeface="Cambria Math" charset="0"/>
                            <a:ea typeface="Arial" charset="0"/>
                            <a:cs typeface="Arial" charset="0"/>
                          </a:rPr>
                          <m:t>,</m:t>
                        </m:r>
                        <m:r>
                          <a:rPr lang="en-US" sz="1400" b="0" i="1" smtClean="0">
                            <a:latin typeface="Cambria Math" charset="0"/>
                            <a:ea typeface="Arial" charset="0"/>
                            <a:cs typeface="Arial" charset="0"/>
                          </a:rPr>
                          <m:t>𝑘</m:t>
                        </m:r>
                      </m:sub>
                    </m:sSub>
                    <m:sSubSup>
                      <m:sSubSupPr>
                        <m:ctrlPr>
                          <a:rPr lang="en-US" sz="1400" i="1" smtClean="0">
                            <a:latin typeface="Cambria Math" charset="0"/>
                            <a:ea typeface="Arial" charset="0"/>
                            <a:cs typeface="Arial" charset="0"/>
                          </a:rPr>
                        </m:ctrlPr>
                      </m:sSubSupPr>
                      <m:e>
                        <m:r>
                          <a:rPr lang="en-US" sz="1400" b="0" i="1" smtClean="0">
                            <a:latin typeface="Cambria Math" charset="0"/>
                            <a:ea typeface="Arial" charset="0"/>
                            <a:cs typeface="Arial" charset="0"/>
                          </a:rPr>
                          <m:t>𝐴𝑣𝑔</m:t>
                        </m:r>
                        <m:r>
                          <a:rPr lang="en-US" sz="1400" b="0" i="1" smtClean="0">
                            <a:latin typeface="Cambria Math" charset="0"/>
                            <a:ea typeface="Arial" charset="0"/>
                            <a:cs typeface="Arial" charset="0"/>
                          </a:rPr>
                          <m:t>_</m:t>
                        </m:r>
                        <m:r>
                          <a:rPr lang="en-US" sz="1400" b="0" i="1" smtClean="0">
                            <a:latin typeface="Cambria Math" charset="0"/>
                            <a:ea typeface="Arial" charset="0"/>
                            <a:cs typeface="Arial" charset="0"/>
                          </a:rPr>
                          <m:t>𝑁</m:t>
                        </m:r>
                      </m:e>
                      <m:sub>
                        <m:r>
                          <a:rPr lang="en-US" sz="1400" b="0" i="1" smtClean="0">
                            <a:latin typeface="Cambria Math" charset="0"/>
                            <a:ea typeface="Arial" charset="0"/>
                            <a:cs typeface="Arial" charset="0"/>
                          </a:rPr>
                          <m:t>𝑚</m:t>
                        </m:r>
                        <m:r>
                          <a:rPr lang="en-US" sz="1400" b="0" i="1" smtClean="0">
                            <a:latin typeface="Cambria Math" charset="0"/>
                            <a:ea typeface="Arial" charset="0"/>
                            <a:cs typeface="Arial" charset="0"/>
                          </a:rPr>
                          <m:t>,</m:t>
                        </m:r>
                        <m:r>
                          <a:rPr lang="en-US" sz="1400" b="0" i="1" smtClean="0">
                            <a:latin typeface="Cambria Math" charset="0"/>
                            <a:ea typeface="Arial" charset="0"/>
                            <a:cs typeface="Arial" charset="0"/>
                          </a:rPr>
                          <m:t>𝑘</m:t>
                        </m:r>
                      </m:sub>
                      <m:sup>
                        <m:r>
                          <a:rPr lang="en-US" sz="1400" b="0" i="1" smtClean="0">
                            <a:latin typeface="Cambria Math" charset="0"/>
                            <a:ea typeface="Arial" charset="0"/>
                            <a:cs typeface="Arial" charset="0"/>
                          </a:rPr>
                          <m:t>𝐵𝐺</m:t>
                        </m:r>
                      </m:sup>
                    </m:sSubSup>
                  </m:oMath>
                </a14:m>
                <a:r>
                  <a:rPr lang="en-US" sz="1400" dirty="0">
                    <a:latin typeface="Arial" charset="0"/>
                    <a:ea typeface="Arial" charset="0"/>
                    <a:cs typeface="Arial" charset="0"/>
                  </a:rPr>
                  <a:t> </a:t>
                </a:r>
                <a:endParaRPr lang="en-US" sz="1400" dirty="0" smtClean="0">
                  <a:latin typeface="Arial" charset="0"/>
                  <a:ea typeface="Arial" charset="0"/>
                  <a:cs typeface="Arial" charset="0"/>
                </a:endParaRPr>
              </a:p>
              <a:p>
                <a:pPr marL="400050" lvl="1" indent="0">
                  <a:spcBef>
                    <a:spcPts val="0"/>
                  </a:spcBef>
                  <a:spcAft>
                    <a:spcPts val="3000"/>
                  </a:spcAft>
                  <a:buSzPct val="100000"/>
                  <a:buNone/>
                </a:pPr>
                <a14:m>
                  <m:oMath xmlns:m="http://schemas.openxmlformats.org/officeDocument/2006/math">
                    <m:r>
                      <a:rPr lang="en-US" sz="1400" b="0" i="1" smtClean="0">
                        <a:latin typeface="Cambria Math" charset="0"/>
                        <a:ea typeface="Arial" charset="0"/>
                        <a:cs typeface="Arial" charset="0"/>
                      </a:rPr>
                      <m:t>𝑀𝑜𝑑𝑖𝑓𝑦</m:t>
                    </m:r>
                    <m:r>
                      <a:rPr lang="en-US" sz="1400" b="0" i="1" smtClean="0">
                        <a:latin typeface="Cambria Math" charset="0"/>
                        <a:ea typeface="Arial" charset="0"/>
                        <a:cs typeface="Arial" charset="0"/>
                      </a:rPr>
                      <m:t> </m:t>
                    </m:r>
                    <m:r>
                      <a:rPr lang="en-US" sz="1400" b="0" i="1" smtClean="0">
                        <a:latin typeface="Cambria Math" charset="0"/>
                        <a:ea typeface="Arial" charset="0"/>
                        <a:cs typeface="Arial" charset="0"/>
                      </a:rPr>
                      <m:t>𝑡𝑜</m:t>
                    </m:r>
                    <m:r>
                      <a:rPr lang="en-US" sz="1400" b="0" i="1" smtClean="0">
                        <a:latin typeface="Cambria Math" charset="0"/>
                        <a:ea typeface="Arial" charset="0"/>
                        <a:cs typeface="Arial" charset="0"/>
                      </a:rPr>
                      <m:t>:  </m:t>
                    </m:r>
                    <m:sSub>
                      <m:sSubPr>
                        <m:ctrlPr>
                          <a:rPr lang="en-US" sz="1400" i="1">
                            <a:latin typeface="Cambria Math" charset="0"/>
                            <a:ea typeface="Arial" charset="0"/>
                            <a:cs typeface="Arial" charset="0"/>
                          </a:rPr>
                        </m:ctrlPr>
                      </m:sSubPr>
                      <m:e>
                        <m:r>
                          <a:rPr lang="en-US" sz="1400" i="1">
                            <a:latin typeface="Cambria Math" charset="0"/>
                            <a:ea typeface="Arial" charset="0"/>
                            <a:cs typeface="Arial" charset="0"/>
                          </a:rPr>
                          <m:t>𝑀</m:t>
                        </m:r>
                      </m:e>
                      <m:sub>
                        <m:r>
                          <a:rPr lang="en-US" sz="1400" i="1">
                            <a:latin typeface="Cambria Math" charset="0"/>
                            <a:ea typeface="Arial" charset="0"/>
                            <a:cs typeface="Arial" charset="0"/>
                          </a:rPr>
                          <m:t>𝑚</m:t>
                        </m:r>
                        <m:r>
                          <a:rPr lang="en-US" sz="1400" i="1">
                            <a:latin typeface="Cambria Math" charset="0"/>
                            <a:ea typeface="Arial" charset="0"/>
                            <a:cs typeface="Arial" charset="0"/>
                          </a:rPr>
                          <m:t>,</m:t>
                        </m:r>
                        <m:r>
                          <a:rPr lang="en-US" sz="1400" i="1">
                            <a:latin typeface="Cambria Math" charset="0"/>
                            <a:ea typeface="Arial" charset="0"/>
                            <a:cs typeface="Arial" charset="0"/>
                          </a:rPr>
                          <m:t>𝑘</m:t>
                        </m:r>
                        <m:r>
                          <a:rPr lang="en-US" sz="1400" i="1">
                            <a:latin typeface="Cambria Math" charset="0"/>
                            <a:ea typeface="Arial" charset="0"/>
                            <a:cs typeface="Arial" charset="0"/>
                          </a:rPr>
                          <m:t>,</m:t>
                        </m:r>
                        <m:r>
                          <a:rPr lang="en-US" sz="1400" i="1">
                            <a:latin typeface="Cambria Math" charset="0"/>
                            <a:ea typeface="Arial" charset="0"/>
                            <a:cs typeface="Arial" charset="0"/>
                          </a:rPr>
                          <m:t>𝑖</m:t>
                        </m:r>
                        <m:r>
                          <a:rPr lang="en-US" sz="1400" i="1">
                            <a:latin typeface="Cambria Math" charset="0"/>
                            <a:ea typeface="Arial" charset="0"/>
                            <a:cs typeface="Arial" charset="0"/>
                          </a:rPr>
                          <m:t>,</m:t>
                        </m:r>
                        <m:r>
                          <a:rPr lang="en-US" sz="1400" i="1">
                            <a:latin typeface="Cambria Math" charset="0"/>
                            <a:ea typeface="Arial" charset="0"/>
                            <a:cs typeface="Arial" charset="0"/>
                          </a:rPr>
                          <m:t>𝑗</m:t>
                        </m:r>
                      </m:sub>
                    </m:sSub>
                    <m:r>
                      <a:rPr lang="en-US" sz="1400" i="1">
                        <a:latin typeface="Cambria Math" charset="0"/>
                        <a:ea typeface="Arial" charset="0"/>
                        <a:cs typeface="Arial" charset="0"/>
                      </a:rPr>
                      <m:t>=</m:t>
                    </m:r>
                    <m:sSubSup>
                      <m:sSubSupPr>
                        <m:ctrlPr>
                          <a:rPr lang="en-US" sz="1400" i="1">
                            <a:latin typeface="Cambria Math" charset="0"/>
                            <a:ea typeface="Arial" charset="0"/>
                            <a:cs typeface="Arial" charset="0"/>
                          </a:rPr>
                        </m:ctrlPr>
                      </m:sSubSupPr>
                      <m:e>
                        <m:r>
                          <a:rPr lang="en-US" sz="1400" i="1">
                            <a:latin typeface="Cambria Math" charset="0"/>
                            <a:ea typeface="Arial" charset="0"/>
                            <a:cs typeface="Arial" charset="0"/>
                          </a:rPr>
                          <m:t>𝑁</m:t>
                        </m:r>
                      </m:e>
                      <m:sub>
                        <m:r>
                          <a:rPr lang="en-US" sz="1400" i="1">
                            <a:latin typeface="Cambria Math" charset="0"/>
                            <a:ea typeface="Arial" charset="0"/>
                            <a:cs typeface="Arial" charset="0"/>
                          </a:rPr>
                          <m:t>𝑚</m:t>
                        </m:r>
                        <m:r>
                          <a:rPr lang="en-US" sz="1400" i="1">
                            <a:latin typeface="Cambria Math" charset="0"/>
                            <a:ea typeface="Arial" charset="0"/>
                            <a:cs typeface="Arial" charset="0"/>
                          </a:rPr>
                          <m:t>,</m:t>
                        </m:r>
                        <m:r>
                          <a:rPr lang="en-US" sz="1400" i="1">
                            <a:latin typeface="Cambria Math" charset="0"/>
                            <a:ea typeface="Arial" charset="0"/>
                            <a:cs typeface="Arial" charset="0"/>
                          </a:rPr>
                          <m:t>𝑘</m:t>
                        </m:r>
                        <m:r>
                          <a:rPr lang="en-US" sz="1400" i="1">
                            <a:latin typeface="Cambria Math" charset="0"/>
                            <a:ea typeface="Arial" charset="0"/>
                            <a:cs typeface="Arial" charset="0"/>
                          </a:rPr>
                          <m:t>,</m:t>
                        </m:r>
                        <m:r>
                          <a:rPr lang="en-US" sz="1400" i="1">
                            <a:latin typeface="Cambria Math" charset="0"/>
                            <a:ea typeface="Arial" charset="0"/>
                            <a:cs typeface="Arial" charset="0"/>
                          </a:rPr>
                          <m:t>𝑖</m:t>
                        </m:r>
                        <m:r>
                          <a:rPr lang="en-US" sz="1400" i="1">
                            <a:latin typeface="Cambria Math" charset="0"/>
                            <a:ea typeface="Arial" charset="0"/>
                            <a:cs typeface="Arial" charset="0"/>
                          </a:rPr>
                          <m:t>,</m:t>
                        </m:r>
                        <m:r>
                          <a:rPr lang="en-US" sz="1400" i="1">
                            <a:latin typeface="Cambria Math" charset="0"/>
                            <a:ea typeface="Arial" charset="0"/>
                            <a:cs typeface="Arial" charset="0"/>
                          </a:rPr>
                          <m:t>𝑗</m:t>
                        </m:r>
                      </m:sub>
                      <m:sup>
                        <m:r>
                          <a:rPr lang="en-US" sz="1400" i="1">
                            <a:latin typeface="Cambria Math" charset="0"/>
                            <a:ea typeface="Arial" charset="0"/>
                            <a:cs typeface="Arial" charset="0"/>
                          </a:rPr>
                          <m:t>𝑡𝑜𝑡</m:t>
                        </m:r>
                        <m:r>
                          <a:rPr lang="en-US" sz="1400" i="1">
                            <a:latin typeface="Cambria Math" charset="0"/>
                            <a:ea typeface="Arial" charset="0"/>
                            <a:cs typeface="Arial" charset="0"/>
                          </a:rPr>
                          <m:t>.</m:t>
                        </m:r>
                      </m:sup>
                    </m:sSubSup>
                    <m:r>
                      <a:rPr lang="en-US" sz="1400" i="1">
                        <a:latin typeface="Cambria Math" charset="0"/>
                        <a:ea typeface="Arial" charset="0"/>
                        <a:cs typeface="Arial" charset="0"/>
                      </a:rPr>
                      <m:t>−</m:t>
                    </m:r>
                    <m:sSub>
                      <m:sSubPr>
                        <m:ctrlPr>
                          <a:rPr lang="en-US" sz="1400" i="1">
                            <a:latin typeface="Cambria Math" charset="0"/>
                            <a:ea typeface="Arial" charset="0"/>
                            <a:cs typeface="Arial" charset="0"/>
                          </a:rPr>
                        </m:ctrlPr>
                      </m:sSubPr>
                      <m:e>
                        <m:r>
                          <a:rPr lang="en-US" sz="1400" i="1">
                            <a:latin typeface="Cambria Math" charset="0"/>
                            <a:ea typeface="Arial" charset="0"/>
                            <a:cs typeface="Arial" charset="0"/>
                          </a:rPr>
                          <m:t>𝐶</m:t>
                        </m:r>
                      </m:e>
                      <m:sub>
                        <m:r>
                          <a:rPr lang="en-US" sz="1400" i="1">
                            <a:latin typeface="Cambria Math" charset="0"/>
                            <a:ea typeface="Arial" charset="0"/>
                            <a:cs typeface="Arial" charset="0"/>
                          </a:rPr>
                          <m:t>𝑚</m:t>
                        </m:r>
                        <m:r>
                          <a:rPr lang="en-US" sz="1400" i="1">
                            <a:latin typeface="Cambria Math" charset="0"/>
                            <a:ea typeface="Arial" charset="0"/>
                            <a:cs typeface="Arial" charset="0"/>
                          </a:rPr>
                          <m:t>,</m:t>
                        </m:r>
                        <m:r>
                          <a:rPr lang="en-US" sz="1400" i="1">
                            <a:latin typeface="Cambria Math" charset="0"/>
                            <a:ea typeface="Arial" charset="0"/>
                            <a:cs typeface="Arial" charset="0"/>
                          </a:rPr>
                          <m:t>𝑘</m:t>
                        </m:r>
                      </m:sub>
                    </m:sSub>
                    <m:sSubSup>
                      <m:sSubSupPr>
                        <m:ctrlPr>
                          <a:rPr lang="en-US" sz="1400" i="1">
                            <a:latin typeface="Cambria Math" charset="0"/>
                            <a:ea typeface="Arial" charset="0"/>
                            <a:cs typeface="Arial" charset="0"/>
                          </a:rPr>
                        </m:ctrlPr>
                      </m:sSubSupPr>
                      <m:e>
                        <m:r>
                          <a:rPr lang="en-US" sz="1400" i="1">
                            <a:latin typeface="Cambria Math" charset="0"/>
                            <a:ea typeface="Arial" charset="0"/>
                            <a:cs typeface="Arial" charset="0"/>
                          </a:rPr>
                          <m:t>𝑁</m:t>
                        </m:r>
                      </m:e>
                      <m:sub>
                        <m:r>
                          <a:rPr lang="en-US" sz="1400" i="1">
                            <a:latin typeface="Cambria Math" charset="0"/>
                            <a:ea typeface="Arial" charset="0"/>
                            <a:cs typeface="Arial" charset="0"/>
                          </a:rPr>
                          <m:t>𝑚</m:t>
                        </m:r>
                        <m:r>
                          <a:rPr lang="en-US" sz="1400" i="1">
                            <a:latin typeface="Cambria Math" charset="0"/>
                            <a:ea typeface="Arial" charset="0"/>
                            <a:cs typeface="Arial" charset="0"/>
                          </a:rPr>
                          <m:t>,</m:t>
                        </m:r>
                        <m:r>
                          <a:rPr lang="en-US" sz="1400" i="1">
                            <a:latin typeface="Cambria Math" charset="0"/>
                            <a:ea typeface="Arial" charset="0"/>
                            <a:cs typeface="Arial" charset="0"/>
                          </a:rPr>
                          <m:t>𝑘</m:t>
                        </m:r>
                        <m:r>
                          <a:rPr lang="en-US" sz="1400" i="1">
                            <a:latin typeface="Cambria Math" charset="0"/>
                            <a:ea typeface="Arial" charset="0"/>
                            <a:cs typeface="Arial" charset="0"/>
                          </a:rPr>
                          <m:t>,</m:t>
                        </m:r>
                        <m:r>
                          <a:rPr lang="en-US" sz="1400" i="1">
                            <a:latin typeface="Cambria Math" charset="0"/>
                            <a:ea typeface="Arial" charset="0"/>
                            <a:cs typeface="Arial" charset="0"/>
                          </a:rPr>
                          <m:t>𝑗</m:t>
                        </m:r>
                      </m:sub>
                      <m:sup>
                        <m:r>
                          <a:rPr lang="en-US" sz="1400" i="1">
                            <a:latin typeface="Cambria Math" charset="0"/>
                            <a:ea typeface="Arial" charset="0"/>
                            <a:cs typeface="Arial" charset="0"/>
                          </a:rPr>
                          <m:t>𝐵𝐺</m:t>
                        </m:r>
                      </m:sup>
                    </m:sSubSup>
                  </m:oMath>
                </a14:m>
                <a:r>
                  <a:rPr lang="en-US" sz="1400" dirty="0">
                    <a:latin typeface="Arial" charset="0"/>
                    <a:ea typeface="Arial" charset="0"/>
                    <a:cs typeface="Arial" charset="0"/>
                  </a:rPr>
                  <a:t> </a:t>
                </a:r>
              </a:p>
              <a:p>
                <a:pPr indent="-457200">
                  <a:spcBef>
                    <a:spcPts val="0"/>
                  </a:spcBef>
                  <a:spcAft>
                    <a:spcPts val="3000"/>
                  </a:spcAft>
                  <a:buSzPct val="100000"/>
                  <a:buFont typeface="+mj-lt"/>
                  <a:buAutoNum type="arabicParenR"/>
                </a:pPr>
                <a:r>
                  <a:rPr lang="en-US" sz="1800" dirty="0"/>
                  <a:t>ADR326: Generalization </a:t>
                </a:r>
                <a:r>
                  <a:rPr lang="en-US" sz="1800" dirty="0" smtClean="0"/>
                  <a:t>of background (BG) removal coefficient to include zone and energy dependence</a:t>
                </a:r>
                <a:endParaRPr lang="en-US" sz="1800" dirty="0"/>
              </a:p>
              <a:p>
                <a:pPr marL="400050" lvl="1" indent="0">
                  <a:spcBef>
                    <a:spcPts val="0"/>
                  </a:spcBef>
                  <a:spcAft>
                    <a:spcPts val="3000"/>
                  </a:spcAft>
                  <a:buSzPct val="100000"/>
                  <a:buNone/>
                </a:pPr>
                <a14:m>
                  <m:oMath xmlns:m="http://schemas.openxmlformats.org/officeDocument/2006/math">
                    <m:sSub>
                      <m:sSubPr>
                        <m:ctrlPr>
                          <a:rPr lang="en-US" sz="1600" i="1" smtClean="0">
                            <a:latin typeface="Cambria Math" charset="0"/>
                          </a:rPr>
                        </m:ctrlPr>
                      </m:sSubPr>
                      <m:e>
                        <m:r>
                          <a:rPr lang="en-US" sz="1600" b="0" i="1" smtClean="0">
                            <a:latin typeface="Cambria Math" charset="0"/>
                          </a:rPr>
                          <m:t>𝐶</m:t>
                        </m:r>
                      </m:e>
                      <m:sub>
                        <m:r>
                          <a:rPr lang="en-US" sz="1600" b="0" i="1" smtClean="0">
                            <a:latin typeface="Cambria Math" charset="0"/>
                          </a:rPr>
                          <m:t>𝑚</m:t>
                        </m:r>
                        <m:r>
                          <a:rPr lang="en-US" sz="1600" b="0" i="1" smtClean="0">
                            <a:latin typeface="Cambria Math" charset="0"/>
                          </a:rPr>
                          <m:t>,</m:t>
                        </m:r>
                        <m:r>
                          <a:rPr lang="en-US" sz="1600" b="0" i="1" smtClean="0">
                            <a:latin typeface="Cambria Math" charset="0"/>
                          </a:rPr>
                          <m:t>𝑘</m:t>
                        </m:r>
                      </m:sub>
                    </m:sSub>
                  </m:oMath>
                </a14:m>
                <a:r>
                  <a:rPr lang="en-US" sz="1600" dirty="0" smtClean="0"/>
                  <a:t> (2</a:t>
                </a:r>
                <a:r>
                  <a:rPr lang="en-US" sz="1200" dirty="0" smtClean="0"/>
                  <a:t>✕</a:t>
                </a:r>
                <a:r>
                  <a:rPr lang="en-US" sz="1600" dirty="0" smtClean="0"/>
                  <a:t>2)  →  </a:t>
                </a:r>
                <a14:m>
                  <m:oMath xmlns:m="http://schemas.openxmlformats.org/officeDocument/2006/math">
                    <m:sSub>
                      <m:sSubPr>
                        <m:ctrlPr>
                          <a:rPr lang="en-US" sz="1600" i="1">
                            <a:latin typeface="Cambria Math" charset="0"/>
                          </a:rPr>
                        </m:ctrlPr>
                      </m:sSubPr>
                      <m:e>
                        <m:r>
                          <a:rPr lang="en-US" sz="1600" i="1">
                            <a:latin typeface="Cambria Math" charset="0"/>
                          </a:rPr>
                          <m:t>𝐶</m:t>
                        </m:r>
                      </m:e>
                      <m:sub>
                        <m:r>
                          <a:rPr lang="en-US" sz="1600" i="1">
                            <a:latin typeface="Cambria Math" charset="0"/>
                          </a:rPr>
                          <m:t>𝑚</m:t>
                        </m:r>
                        <m:r>
                          <a:rPr lang="en-US" sz="1600" i="1">
                            <a:latin typeface="Cambria Math" charset="0"/>
                          </a:rPr>
                          <m:t>,</m:t>
                        </m:r>
                        <m:r>
                          <a:rPr lang="en-US" sz="1600" i="1">
                            <a:latin typeface="Cambria Math" charset="0"/>
                          </a:rPr>
                          <m:t>𝑘</m:t>
                        </m:r>
                        <m:r>
                          <a:rPr lang="en-US" sz="1600" b="0" i="1" smtClean="0">
                            <a:latin typeface="Cambria Math" charset="0"/>
                          </a:rPr>
                          <m:t>,</m:t>
                        </m:r>
                        <m:r>
                          <a:rPr lang="en-US" sz="1600" b="0" i="1" smtClean="0">
                            <a:latin typeface="Cambria Math" charset="0"/>
                          </a:rPr>
                          <m:t>𝑖</m:t>
                        </m:r>
                        <m:r>
                          <a:rPr lang="en-US" sz="1600" b="0" i="1" smtClean="0">
                            <a:latin typeface="Cambria Math" charset="0"/>
                          </a:rPr>
                          <m:t>,</m:t>
                        </m:r>
                        <m:r>
                          <a:rPr lang="en-US" sz="1600" b="0" i="1" smtClean="0">
                            <a:latin typeface="Cambria Math" charset="0"/>
                          </a:rPr>
                          <m:t>𝑗</m:t>
                        </m:r>
                      </m:sub>
                    </m:sSub>
                  </m:oMath>
                </a14:m>
                <a:r>
                  <a:rPr lang="en-US" sz="1600" dirty="0" smtClean="0"/>
                  <a:t> </a:t>
                </a:r>
                <a:r>
                  <a:rPr lang="en-US" sz="1600" dirty="0"/>
                  <a:t>(</a:t>
                </a:r>
                <a:r>
                  <a:rPr lang="en-US" sz="1600" dirty="0" smtClean="0"/>
                  <a:t>2</a:t>
                </a:r>
                <a:r>
                  <a:rPr lang="en-US" sz="1200" dirty="0" smtClean="0"/>
                  <a:t>✕</a:t>
                </a:r>
                <a:r>
                  <a:rPr lang="en-US" sz="1600" dirty="0" smtClean="0"/>
                  <a:t>2</a:t>
                </a:r>
                <a:r>
                  <a:rPr lang="en-US" sz="1200" dirty="0" smtClean="0"/>
                  <a:t>✕</a:t>
                </a:r>
                <a:r>
                  <a:rPr lang="en-US" sz="1600" dirty="0" smtClean="0"/>
                  <a:t>7</a:t>
                </a:r>
                <a:r>
                  <a:rPr lang="en-US" sz="1200" dirty="0" smtClean="0"/>
                  <a:t>✕</a:t>
                </a:r>
                <a:r>
                  <a:rPr lang="en-US" sz="1600" dirty="0" smtClean="0"/>
                  <a:t>15)</a:t>
                </a:r>
              </a:p>
              <a:p>
                <a:pPr indent="-457200">
                  <a:spcBef>
                    <a:spcPts val="0"/>
                  </a:spcBef>
                  <a:spcAft>
                    <a:spcPts val="3000"/>
                  </a:spcAft>
                  <a:buSzPct val="100000"/>
                  <a:buFont typeface="+mj-lt"/>
                  <a:buAutoNum type="arabicParenR"/>
                </a:pPr>
                <a:r>
                  <a:rPr lang="en-US" sz="1800" dirty="0" smtClean="0"/>
                  <a:t>NCEI: Empirical derivation of BG removal coefficients </a:t>
                </a:r>
                <a:r>
                  <a:rPr lang="en-US" sz="1600" dirty="0" smtClean="0"/>
                  <a:t>(by demanding positive fluxes, averaged over some interval, using many months of data) and L1b processing G16 and G17 LUT updates (</a:t>
                </a:r>
                <a:r>
                  <a:rPr lang="en-US" sz="1600" dirty="0"/>
                  <a:t>ADRs </a:t>
                </a:r>
                <a:r>
                  <a:rPr lang="en-US" sz="1600" dirty="0" smtClean="0"/>
                  <a:t>763 </a:t>
                </a:r>
                <a:r>
                  <a:rPr lang="en-US" sz="1600" dirty="0"/>
                  <a:t>and 764 </a:t>
                </a:r>
                <a:r>
                  <a:rPr lang="en-US" sz="1600" dirty="0" smtClean="0"/>
                  <a:t>).</a:t>
                </a:r>
                <a:endParaRPr lang="en-US" sz="1600"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457200" y="1417637"/>
                <a:ext cx="8229600" cy="4983163"/>
              </a:xfrm>
              <a:blipFill rotWithShape="0">
                <a:blip r:embed="rId2"/>
                <a:stretch>
                  <a:fillRect l="-667" t="-734"/>
                </a:stretch>
              </a:blipFill>
            </p:spPr>
            <p:txBody>
              <a:bodyPr/>
              <a:lstStyle/>
              <a:p>
                <a:r>
                  <a:rPr lang="en-US">
                    <a:noFill/>
                  </a:rPr>
                  <a:t> </a:t>
                </a:r>
              </a:p>
            </p:txBody>
          </p:sp>
        </mc:Fallback>
      </mc:AlternateContent>
      <p:sp>
        <p:nvSpPr>
          <p:cNvPr id="4" name="TextBox 3"/>
          <p:cNvSpPr txBox="1"/>
          <p:nvPr/>
        </p:nvSpPr>
        <p:spPr>
          <a:xfrm>
            <a:off x="5125655" y="2533471"/>
            <a:ext cx="3429000" cy="1200329"/>
          </a:xfrm>
          <a:prstGeom prst="rect">
            <a:avLst/>
          </a:prstGeom>
          <a:solidFill>
            <a:schemeClr val="bg1">
              <a:lumMod val="85000"/>
            </a:schemeClr>
          </a:solidFill>
        </p:spPr>
        <p:txBody>
          <a:bodyPr wrap="square" rtlCol="0">
            <a:spAutoFit/>
          </a:bodyPr>
          <a:lstStyle/>
          <a:p>
            <a:r>
              <a:rPr lang="en-US" sz="1200" i="1" dirty="0" smtClean="0"/>
              <a:t>m</a:t>
            </a:r>
            <a:r>
              <a:rPr lang="en-US" sz="1200" dirty="0" smtClean="0"/>
              <a:t> </a:t>
            </a:r>
            <a:r>
              <a:rPr lang="en-US" sz="1200" dirty="0"/>
              <a:t>= 1,2 </a:t>
            </a:r>
            <a:r>
              <a:rPr lang="en-US" sz="1200" dirty="0" smtClean="0"/>
              <a:t>for electrons </a:t>
            </a:r>
            <a:r>
              <a:rPr lang="en-US" sz="1200" dirty="0"/>
              <a:t>and ions </a:t>
            </a:r>
            <a:r>
              <a:rPr lang="en-US" sz="1200" dirty="0" smtClean="0"/>
              <a:t>respectively. </a:t>
            </a:r>
            <a:endParaRPr lang="en-US" sz="1200" dirty="0"/>
          </a:p>
          <a:p>
            <a:r>
              <a:rPr lang="en-US" sz="1200" i="1" dirty="0" smtClean="0"/>
              <a:t>k</a:t>
            </a:r>
            <a:r>
              <a:rPr lang="en-US" sz="1200" dirty="0" smtClean="0"/>
              <a:t> </a:t>
            </a:r>
            <a:r>
              <a:rPr lang="en-US" sz="1200" dirty="0"/>
              <a:t>= 1,2 for right and left sensor </a:t>
            </a:r>
            <a:r>
              <a:rPr lang="en-US" sz="1200" dirty="0" smtClean="0"/>
              <a:t>heads. </a:t>
            </a:r>
            <a:endParaRPr lang="en-US" sz="1200" dirty="0"/>
          </a:p>
          <a:p>
            <a:r>
              <a:rPr lang="en-US" sz="1200" i="1" dirty="0" smtClean="0"/>
              <a:t>r</a:t>
            </a:r>
            <a:r>
              <a:rPr lang="en-US" sz="1200" dirty="0" smtClean="0"/>
              <a:t> </a:t>
            </a:r>
            <a:r>
              <a:rPr lang="en-US" sz="1200" dirty="0"/>
              <a:t>= 1-4 is species &amp; sensor head group index, </a:t>
            </a:r>
          </a:p>
          <a:p>
            <a:r>
              <a:rPr lang="en-US" sz="1200" dirty="0" smtClean="0"/>
              <a:t>      for </a:t>
            </a:r>
            <a:r>
              <a:rPr lang="en-US" sz="1200" dirty="0"/>
              <a:t>ions-R, ions-L, electrons-R, electrons-L. </a:t>
            </a:r>
          </a:p>
          <a:p>
            <a:r>
              <a:rPr lang="en-US" sz="1200" i="1" dirty="0" err="1" smtClean="0"/>
              <a:t>i</a:t>
            </a:r>
            <a:r>
              <a:rPr lang="en-US" sz="1200" dirty="0" smtClean="0"/>
              <a:t> </a:t>
            </a:r>
            <a:r>
              <a:rPr lang="en-US" sz="1200" dirty="0"/>
              <a:t>= 1-7 is zone </a:t>
            </a:r>
            <a:r>
              <a:rPr lang="en-US" sz="1200" dirty="0" smtClean="0"/>
              <a:t>index for 7 zones </a:t>
            </a:r>
            <a:r>
              <a:rPr lang="en-US" sz="1200" dirty="0"/>
              <a:t>in each </a:t>
            </a:r>
            <a:r>
              <a:rPr lang="en-US" sz="1200" dirty="0" smtClean="0"/>
              <a:t>SH. </a:t>
            </a:r>
            <a:endParaRPr lang="en-US" sz="1200" dirty="0"/>
          </a:p>
          <a:p>
            <a:r>
              <a:rPr lang="en-US" sz="1200" i="1" dirty="0" smtClean="0"/>
              <a:t>j</a:t>
            </a:r>
            <a:r>
              <a:rPr lang="en-US" sz="1200" dirty="0" smtClean="0"/>
              <a:t> </a:t>
            </a:r>
            <a:r>
              <a:rPr lang="en-US" sz="1200" dirty="0"/>
              <a:t>= 1-15 is </a:t>
            </a:r>
            <a:r>
              <a:rPr lang="en-US" sz="1200" dirty="0" smtClean="0"/>
              <a:t>energy channel index. </a:t>
            </a:r>
            <a:endParaRPr lang="en-US" sz="1200" dirty="0"/>
          </a:p>
        </p:txBody>
      </p:sp>
      <p:sp>
        <p:nvSpPr>
          <p:cNvPr id="6" name="Footer Placeholder 5"/>
          <p:cNvSpPr txBox="1">
            <a:spLocks/>
          </p:cNvSpPr>
          <p:nvPr/>
        </p:nvSpPr>
        <p:spPr>
          <a:xfrm>
            <a:off x="1287379" y="6400800"/>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prstClr val="white"/>
                </a:solidFill>
              </a:rPr>
              <a:t>These GOES-16 data are preliminary, non-operational data and are undergoing testing. Users bear all responsibility for inspecting the data prior to use and for the manner in which the data are utilized.</a:t>
            </a:r>
            <a:endParaRPr lang="en-US" sz="1000" dirty="0">
              <a:solidFill>
                <a:prstClr val="white"/>
              </a:solidFill>
            </a:endParaRPr>
          </a:p>
        </p:txBody>
      </p:sp>
      <p:sp>
        <p:nvSpPr>
          <p:cNvPr id="5" name="Slide Number Placeholder 4"/>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17</a:t>
            </a:fld>
            <a:endParaRPr lang="uk-UA"/>
          </a:p>
        </p:txBody>
      </p:sp>
    </p:spTree>
    <p:extLst>
      <p:ext uri="{BB962C8B-B14F-4D97-AF65-F5344CB8AC3E}">
        <p14:creationId xmlns:p14="http://schemas.microsoft.com/office/powerpoint/2010/main" val="4000143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Empirical Determination </a:t>
            </a:r>
            <a:r>
              <a:rPr lang="en-US" dirty="0" smtClean="0"/>
              <a:t>of Background </a:t>
            </a:r>
            <a:r>
              <a:rPr lang="en-US" dirty="0"/>
              <a:t>Removal </a:t>
            </a:r>
            <a:r>
              <a:rPr lang="en-US" dirty="0" smtClean="0"/>
              <a:t>Coefficients</a:t>
            </a:r>
            <a:endParaRPr lang="en-US" sz="2000" dirty="0">
              <a:solidFill>
                <a:srgbClr val="FFFF00"/>
              </a:solidFill>
            </a:endParaRP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457200" y="1295400"/>
                <a:ext cx="8229600" cy="5029200"/>
              </a:xfrm>
            </p:spPr>
            <p:txBody>
              <a:bodyPr>
                <a:noAutofit/>
              </a:bodyPr>
              <a:lstStyle/>
              <a:p>
                <a:pPr marL="0" indent="0">
                  <a:spcBef>
                    <a:spcPts val="0"/>
                  </a:spcBef>
                  <a:spcAft>
                    <a:spcPts val="600"/>
                  </a:spcAft>
                  <a:buNone/>
                </a:pPr>
                <a:r>
                  <a:rPr lang="en-US" sz="1600" dirty="0" smtClean="0">
                    <a:latin typeface="Calibri" charset="0"/>
                    <a:ea typeface="Calibri" charset="0"/>
                    <a:cs typeface="Times New Roman" charset="0"/>
                  </a:rPr>
                  <a:t>The </a:t>
                </a:r>
                <a:r>
                  <a:rPr lang="en-US" sz="1600" dirty="0" smtClean="0">
                    <a:latin typeface="Calibri" charset="0"/>
                    <a:ea typeface="Calibri" charset="0"/>
                    <a:cs typeface="Times New Roman" charset="0"/>
                  </a:rPr>
                  <a:t>corrected counts </a:t>
                </a:r>
                <a:r>
                  <a:rPr lang="en-US" sz="1600" i="1" dirty="0">
                    <a:effectLst/>
                    <a:latin typeface="Calibri" charset="0"/>
                    <a:ea typeface="Calibri" charset="0"/>
                    <a:cs typeface="Times New Roman" charset="0"/>
                  </a:rPr>
                  <a:t>M</a:t>
                </a:r>
                <a:r>
                  <a:rPr lang="en-US" sz="1600" dirty="0">
                    <a:effectLst/>
                    <a:latin typeface="Calibri" charset="0"/>
                    <a:ea typeface="Calibri" charset="0"/>
                    <a:cs typeface="Times New Roman" charset="0"/>
                  </a:rPr>
                  <a:t> in a given zone and energy channel are the total counts </a:t>
                </a:r>
                <a:r>
                  <a:rPr lang="en-US" sz="1600" i="1" dirty="0" err="1">
                    <a:effectLst/>
                    <a:latin typeface="Calibri" charset="0"/>
                    <a:ea typeface="Calibri" charset="0"/>
                    <a:cs typeface="Times New Roman" charset="0"/>
                  </a:rPr>
                  <a:t>N</a:t>
                </a:r>
                <a:r>
                  <a:rPr lang="en-US" sz="1600" i="1" baseline="30000" dirty="0" err="1">
                    <a:effectLst/>
                    <a:latin typeface="Calibri" charset="0"/>
                    <a:ea typeface="Calibri" charset="0"/>
                    <a:cs typeface="Times New Roman" charset="0"/>
                  </a:rPr>
                  <a:t>tot</a:t>
                </a:r>
                <a:r>
                  <a:rPr lang="en-US" sz="1600" i="1" baseline="30000" dirty="0">
                    <a:effectLst/>
                    <a:latin typeface="Calibri" charset="0"/>
                    <a:ea typeface="Calibri" charset="0"/>
                    <a:cs typeface="Times New Roman" charset="0"/>
                  </a:rPr>
                  <a:t>.</a:t>
                </a:r>
                <a:r>
                  <a:rPr lang="en-US" sz="1600" dirty="0">
                    <a:effectLst/>
                    <a:latin typeface="Calibri" charset="0"/>
                    <a:ea typeface="Calibri" charset="0"/>
                    <a:cs typeface="Times New Roman" charset="0"/>
                  </a:rPr>
                  <a:t> minus the counts from penetrating </a:t>
                </a:r>
                <a:r>
                  <a:rPr lang="en-US" sz="1600" dirty="0" smtClean="0">
                    <a:effectLst/>
                    <a:latin typeface="Calibri" charset="0"/>
                    <a:ea typeface="Calibri" charset="0"/>
                    <a:cs typeface="Times New Roman" charset="0"/>
                  </a:rPr>
                  <a:t>radiation</a:t>
                </a:r>
                <a:endParaRPr lang="en-US" sz="1600" dirty="0">
                  <a:effectLst/>
                  <a:latin typeface="Calibri" charset="0"/>
                  <a:ea typeface="Calibri" charset="0"/>
                  <a:cs typeface="Times New Roman" charset="0"/>
                </a:endParaRPr>
              </a:p>
              <a:p>
                <a:pPr marL="0" indent="0" algn="ctr">
                  <a:spcBef>
                    <a:spcPts val="0"/>
                  </a:spcBef>
                  <a:spcAft>
                    <a:spcPts val="600"/>
                  </a:spcAft>
                  <a:buNone/>
                </a:pPr>
                <a14:m>
                  <m:oMath xmlns:m="http://schemas.openxmlformats.org/officeDocument/2006/math">
                    <m:sSub>
                      <m:sSubPr>
                        <m:ctrlPr>
                          <a:rPr lang="en-US" sz="1600" i="1">
                            <a:effectLst/>
                            <a:latin typeface="Cambria Math" charset="0"/>
                            <a:ea typeface="Calibri" charset="0"/>
                            <a:cs typeface="Times New Roman" charset="0"/>
                          </a:rPr>
                        </m:ctrlPr>
                      </m:sSubPr>
                      <m:e>
                        <m:r>
                          <a:rPr lang="en-US" sz="1600" i="1">
                            <a:effectLst/>
                            <a:latin typeface="Cambria Math" charset="0"/>
                            <a:ea typeface="Calibri" charset="0"/>
                            <a:cs typeface="Times New Roman" charset="0"/>
                          </a:rPr>
                          <m:t>𝑀</m:t>
                        </m:r>
                      </m:e>
                      <m:sub>
                        <m:r>
                          <a:rPr lang="en-US" sz="1600" i="1">
                            <a:effectLst/>
                            <a:latin typeface="Cambria Math" charset="0"/>
                            <a:ea typeface="Calibri" charset="0"/>
                            <a:cs typeface="Times New Roman" charset="0"/>
                          </a:rPr>
                          <m:t>𝑖</m:t>
                        </m:r>
                        <m:r>
                          <a:rPr lang="en-US" sz="1600" i="1">
                            <a:effectLst/>
                            <a:latin typeface="Cambria Math" charset="0"/>
                            <a:ea typeface="Calibri" charset="0"/>
                            <a:cs typeface="Times New Roman" charset="0"/>
                          </a:rPr>
                          <m:t>,</m:t>
                        </m:r>
                        <m:r>
                          <a:rPr lang="en-US" sz="1600" i="1">
                            <a:effectLst/>
                            <a:latin typeface="Cambria Math" charset="0"/>
                            <a:ea typeface="Calibri" charset="0"/>
                            <a:cs typeface="Times New Roman" charset="0"/>
                          </a:rPr>
                          <m:t>𝑗</m:t>
                        </m:r>
                      </m:sub>
                    </m:sSub>
                    <m:r>
                      <a:rPr lang="en-US" sz="1600" i="1">
                        <a:effectLst/>
                        <a:latin typeface="Cambria Math" charset="0"/>
                        <a:ea typeface="Times New Roman" charset="0"/>
                        <a:cs typeface="Times New Roman" charset="0"/>
                      </a:rPr>
                      <m:t>=</m:t>
                    </m:r>
                    <m:sSubSup>
                      <m:sSubSupPr>
                        <m:ctrlPr>
                          <a:rPr lang="en-US" sz="1600" i="1">
                            <a:effectLst/>
                            <a:latin typeface="Cambria Math" charset="0"/>
                            <a:ea typeface="Times New Roman" charset="0"/>
                            <a:cs typeface="Times New Roman" charset="0"/>
                          </a:rPr>
                        </m:ctrlPr>
                      </m:sSubSupPr>
                      <m:e>
                        <m:r>
                          <a:rPr lang="en-US" sz="1600" i="1">
                            <a:effectLst/>
                            <a:latin typeface="Cambria Math" charset="0"/>
                            <a:ea typeface="Times New Roman" charset="0"/>
                            <a:cs typeface="Times New Roman" charset="0"/>
                          </a:rPr>
                          <m:t>𝑁</m:t>
                        </m:r>
                      </m:e>
                      <m:sub>
                        <m:r>
                          <a:rPr lang="en-US" sz="1600" i="1">
                            <a:effectLst/>
                            <a:latin typeface="Cambria Math" charset="0"/>
                            <a:ea typeface="Times New Roman" charset="0"/>
                            <a:cs typeface="Times New Roman" charset="0"/>
                          </a:rPr>
                          <m:t>𝑖</m:t>
                        </m:r>
                        <m:r>
                          <a:rPr lang="en-US" sz="1600" i="1">
                            <a:effectLst/>
                            <a:latin typeface="Cambria Math" charset="0"/>
                            <a:ea typeface="Times New Roman" charset="0"/>
                            <a:cs typeface="Times New Roman" charset="0"/>
                          </a:rPr>
                          <m:t>,</m:t>
                        </m:r>
                        <m:r>
                          <a:rPr lang="en-US" sz="1600" i="1">
                            <a:effectLst/>
                            <a:latin typeface="Cambria Math" charset="0"/>
                            <a:ea typeface="Times New Roman" charset="0"/>
                            <a:cs typeface="Times New Roman" charset="0"/>
                          </a:rPr>
                          <m:t>𝑗</m:t>
                        </m:r>
                      </m:sub>
                      <m:sup>
                        <m:r>
                          <a:rPr lang="en-US" sz="1600" i="1">
                            <a:effectLst/>
                            <a:latin typeface="Cambria Math" charset="0"/>
                            <a:ea typeface="Times New Roman" charset="0"/>
                            <a:cs typeface="Times New Roman" charset="0"/>
                          </a:rPr>
                          <m:t>𝑡𝑜𝑡</m:t>
                        </m:r>
                        <m:r>
                          <a:rPr lang="en-US" sz="1600" i="1">
                            <a:effectLst/>
                            <a:latin typeface="Cambria Math" charset="0"/>
                            <a:ea typeface="Times New Roman" charset="0"/>
                            <a:cs typeface="Times New Roman" charset="0"/>
                          </a:rPr>
                          <m:t>.</m:t>
                        </m:r>
                      </m:sup>
                    </m:sSubSup>
                    <m:r>
                      <a:rPr lang="en-US" sz="1600" i="1">
                        <a:effectLst/>
                        <a:latin typeface="Cambria Math" charset="0"/>
                        <a:ea typeface="Times New Roman" charset="0"/>
                        <a:cs typeface="Times New Roman" charset="0"/>
                      </a:rPr>
                      <m:t>−</m:t>
                    </m:r>
                    <m:sSub>
                      <m:sSubPr>
                        <m:ctrlPr>
                          <a:rPr lang="en-US" sz="1600" i="1">
                            <a:effectLst/>
                            <a:latin typeface="Cambria Math" charset="0"/>
                            <a:ea typeface="Times New Roman" charset="0"/>
                            <a:cs typeface="Times New Roman" charset="0"/>
                          </a:rPr>
                        </m:ctrlPr>
                      </m:sSubPr>
                      <m:e>
                        <m:r>
                          <a:rPr lang="en-US" sz="1600" i="1">
                            <a:effectLst/>
                            <a:latin typeface="Cambria Math" charset="0"/>
                            <a:ea typeface="Times New Roman" charset="0"/>
                            <a:cs typeface="Times New Roman" charset="0"/>
                          </a:rPr>
                          <m:t>𝐶</m:t>
                        </m:r>
                      </m:e>
                      <m:sub>
                        <m:r>
                          <a:rPr lang="en-US" sz="1600" i="1">
                            <a:effectLst/>
                            <a:latin typeface="Cambria Math" charset="0"/>
                            <a:ea typeface="Times New Roman" charset="0"/>
                            <a:cs typeface="Times New Roman" charset="0"/>
                          </a:rPr>
                          <m:t>𝑖</m:t>
                        </m:r>
                        <m:r>
                          <a:rPr lang="en-US" sz="1600" i="1">
                            <a:effectLst/>
                            <a:latin typeface="Cambria Math" charset="0"/>
                            <a:ea typeface="Times New Roman" charset="0"/>
                            <a:cs typeface="Times New Roman" charset="0"/>
                          </a:rPr>
                          <m:t>,</m:t>
                        </m:r>
                        <m:r>
                          <a:rPr lang="en-US" sz="1600" i="1">
                            <a:effectLst/>
                            <a:latin typeface="Cambria Math" charset="0"/>
                            <a:ea typeface="Times New Roman" charset="0"/>
                            <a:cs typeface="Times New Roman" charset="0"/>
                          </a:rPr>
                          <m:t>𝑗</m:t>
                        </m:r>
                      </m:sub>
                    </m:sSub>
                    <m:sSup>
                      <m:sSupPr>
                        <m:ctrlPr>
                          <a:rPr lang="en-US" sz="1600" i="1">
                            <a:effectLst/>
                            <a:latin typeface="Cambria Math" charset="0"/>
                            <a:ea typeface="Times New Roman" charset="0"/>
                            <a:cs typeface="Times New Roman" charset="0"/>
                          </a:rPr>
                        </m:ctrlPr>
                      </m:sSupPr>
                      <m:e>
                        <m:r>
                          <a:rPr lang="en-US" sz="1600" i="1">
                            <a:effectLst/>
                            <a:latin typeface="Cambria Math" charset="0"/>
                            <a:ea typeface="Times New Roman" charset="0"/>
                            <a:cs typeface="Times New Roman" charset="0"/>
                          </a:rPr>
                          <m:t>𝑁</m:t>
                        </m:r>
                      </m:e>
                      <m:sup>
                        <m:r>
                          <a:rPr lang="en-US" sz="1600" i="1">
                            <a:effectLst/>
                            <a:latin typeface="Cambria Math" charset="0"/>
                            <a:ea typeface="Times New Roman" charset="0"/>
                            <a:cs typeface="Times New Roman" charset="0"/>
                          </a:rPr>
                          <m:t>𝐵𝐺</m:t>
                        </m:r>
                      </m:sup>
                    </m:sSup>
                  </m:oMath>
                </a14:m>
                <a:r>
                  <a:rPr lang="en-US" sz="1600" dirty="0">
                    <a:effectLst/>
                    <a:latin typeface="Calibri" charset="0"/>
                    <a:ea typeface="Calibri" charset="0"/>
                    <a:cs typeface="Times New Roman" charset="0"/>
                  </a:rPr>
                  <a:t>,</a:t>
                </a:r>
              </a:p>
              <a:p>
                <a:pPr marL="0" indent="0">
                  <a:spcBef>
                    <a:spcPts val="0"/>
                  </a:spcBef>
                  <a:spcAft>
                    <a:spcPts val="600"/>
                  </a:spcAft>
                  <a:buNone/>
                </a:pPr>
                <a:r>
                  <a:rPr lang="en-US" sz="1600" dirty="0" smtClean="0">
                    <a:effectLst/>
                    <a:latin typeface="Calibri" charset="0"/>
                    <a:ea typeface="Calibri" charset="0"/>
                    <a:cs typeface="Times New Roman" charset="0"/>
                  </a:rPr>
                  <a:t>where </a:t>
                </a:r>
                <a:r>
                  <a:rPr lang="en-US" sz="1600" i="1" dirty="0" err="1">
                    <a:effectLst/>
                    <a:latin typeface="Calibri" charset="0"/>
                    <a:ea typeface="Calibri" charset="0"/>
                    <a:cs typeface="Times New Roman" charset="0"/>
                  </a:rPr>
                  <a:t>i</a:t>
                </a:r>
                <a:r>
                  <a:rPr lang="en-US" sz="1600" dirty="0">
                    <a:effectLst/>
                    <a:latin typeface="Calibri" charset="0"/>
                    <a:ea typeface="Calibri" charset="0"/>
                    <a:cs typeface="Times New Roman" charset="0"/>
                  </a:rPr>
                  <a:t> and </a:t>
                </a:r>
                <a:r>
                  <a:rPr lang="en-US" sz="1600" i="1" dirty="0">
                    <a:effectLst/>
                    <a:latin typeface="Calibri" charset="0"/>
                    <a:ea typeface="Calibri" charset="0"/>
                    <a:cs typeface="Times New Roman" charset="0"/>
                  </a:rPr>
                  <a:t>j</a:t>
                </a:r>
                <a:r>
                  <a:rPr lang="en-US" sz="1600" dirty="0">
                    <a:effectLst/>
                    <a:latin typeface="Calibri" charset="0"/>
                    <a:ea typeface="Calibri" charset="0"/>
                    <a:cs typeface="Times New Roman" charset="0"/>
                  </a:rPr>
                  <a:t> are the is the zone and energy indices, respectively, and the </a:t>
                </a:r>
                <a:r>
                  <a:rPr lang="en-US" sz="1600" dirty="0" smtClean="0">
                    <a:effectLst/>
                    <a:latin typeface="Calibri" charset="0"/>
                    <a:ea typeface="Calibri" charset="0"/>
                    <a:cs typeface="Times New Roman" charset="0"/>
                  </a:rPr>
                  <a:t>counts in zone </a:t>
                </a:r>
                <a:r>
                  <a:rPr lang="en-US" sz="1600" i="1" dirty="0" err="1" smtClean="0">
                    <a:effectLst/>
                    <a:latin typeface="Calibri" charset="0"/>
                    <a:ea typeface="Calibri" charset="0"/>
                    <a:cs typeface="Times New Roman" charset="0"/>
                  </a:rPr>
                  <a:t>i</a:t>
                </a:r>
                <a:r>
                  <a:rPr lang="en-US" sz="1600" dirty="0" smtClean="0">
                    <a:effectLst/>
                    <a:latin typeface="Calibri" charset="0"/>
                    <a:ea typeface="Calibri" charset="0"/>
                    <a:cs typeface="Times New Roman" charset="0"/>
                  </a:rPr>
                  <a:t> due to penetrating radiation is assumed to be proportional to the counts </a:t>
                </a:r>
                <a:r>
                  <a:rPr lang="en-US" sz="1600" dirty="0">
                    <a:effectLst/>
                    <a:latin typeface="Calibri" charset="0"/>
                    <a:ea typeface="Calibri" charset="0"/>
                    <a:cs typeface="Times New Roman" charset="0"/>
                  </a:rPr>
                  <a:t>in the associated (same species and sensor head) background zone </a:t>
                </a:r>
                <a:r>
                  <a:rPr lang="en-US" sz="1600" i="1" dirty="0">
                    <a:effectLst/>
                    <a:latin typeface="Calibri" charset="0"/>
                    <a:ea typeface="Calibri" charset="0"/>
                    <a:cs typeface="Times New Roman" charset="0"/>
                  </a:rPr>
                  <a:t>N</a:t>
                </a:r>
                <a:r>
                  <a:rPr lang="en-US" sz="1600" i="1" baseline="30000" dirty="0">
                    <a:effectLst/>
                    <a:latin typeface="Calibri" charset="0"/>
                    <a:ea typeface="Calibri" charset="0"/>
                    <a:cs typeface="Times New Roman" charset="0"/>
                  </a:rPr>
                  <a:t>BG</a:t>
                </a:r>
                <a:r>
                  <a:rPr lang="en-US" sz="1600" dirty="0" smtClean="0">
                    <a:effectLst/>
                    <a:latin typeface="Calibri" charset="0"/>
                    <a:ea typeface="Calibri" charset="0"/>
                    <a:cs typeface="Times New Roman" charset="0"/>
                  </a:rPr>
                  <a:t>.</a:t>
                </a:r>
                <a:endParaRPr lang="en-US" sz="1600" dirty="0">
                  <a:effectLst/>
                  <a:latin typeface="Calibri" charset="0"/>
                  <a:ea typeface="Calibri" charset="0"/>
                  <a:cs typeface="Times New Roman" charset="0"/>
                </a:endParaRPr>
              </a:p>
              <a:p>
                <a:pPr marL="0" indent="0">
                  <a:spcBef>
                    <a:spcPts val="0"/>
                  </a:spcBef>
                  <a:spcAft>
                    <a:spcPts val="600"/>
                  </a:spcAft>
                  <a:buNone/>
                </a:pPr>
                <a:r>
                  <a:rPr lang="en-US" sz="1600" dirty="0">
                    <a:effectLst/>
                    <a:latin typeface="Calibri" charset="0"/>
                    <a:ea typeface="Calibri" charset="0"/>
                    <a:cs typeface="Times New Roman" charset="0"/>
                  </a:rPr>
                  <a:t>If we demand that the flux averaged over some time-interval is non-negative, this places </a:t>
                </a:r>
                <a:r>
                  <a:rPr lang="en-US" sz="1600" dirty="0" smtClean="0">
                    <a:effectLst/>
                    <a:latin typeface="Calibri" charset="0"/>
                    <a:ea typeface="Calibri" charset="0"/>
                    <a:cs typeface="Times New Roman" charset="0"/>
                  </a:rPr>
                  <a:t>an upper </a:t>
                </a:r>
                <a:r>
                  <a:rPr lang="en-US" sz="1600" dirty="0">
                    <a:effectLst/>
                    <a:latin typeface="Calibri" charset="0"/>
                    <a:ea typeface="Calibri" charset="0"/>
                    <a:cs typeface="Times New Roman" charset="0"/>
                  </a:rPr>
                  <a:t>bound on the background removal coefficient</a:t>
                </a:r>
                <a:r>
                  <a:rPr lang="en-US" sz="1600" dirty="0" smtClean="0">
                    <a:effectLst/>
                    <a:latin typeface="Calibri" charset="0"/>
                    <a:ea typeface="Calibri" charset="0"/>
                    <a:cs typeface="Times New Roman" charset="0"/>
                  </a:rPr>
                  <a:t>.</a:t>
                </a:r>
                <a:endParaRPr lang="en-US" sz="1600" dirty="0">
                  <a:effectLst/>
                  <a:latin typeface="Calibri" charset="0"/>
                  <a:ea typeface="Calibri" charset="0"/>
                  <a:cs typeface="Times New Roman" charset="0"/>
                </a:endParaRPr>
              </a:p>
              <a:p>
                <a:pPr marL="0" indent="0" algn="just">
                  <a:spcBef>
                    <a:spcPts val="0"/>
                  </a:spcBef>
                  <a:spcAft>
                    <a:spcPts val="600"/>
                  </a:spcAft>
                  <a:buNone/>
                </a:pPr>
                <a14:m>
                  <m:oMathPara xmlns:m="http://schemas.openxmlformats.org/officeDocument/2006/math">
                    <m:oMathParaPr>
                      <m:jc m:val="centerGroup"/>
                    </m:oMathParaPr>
                    <m:oMath xmlns:m="http://schemas.openxmlformats.org/officeDocument/2006/math">
                      <m:sSub>
                        <m:sSubPr>
                          <m:ctrlPr>
                            <a:rPr lang="en-US" sz="1600" i="1">
                              <a:effectLst/>
                              <a:latin typeface="Cambria Math" charset="0"/>
                              <a:ea typeface="Calibri" charset="0"/>
                              <a:cs typeface="Times New Roman" charset="0"/>
                            </a:rPr>
                          </m:ctrlPr>
                        </m:sSubPr>
                        <m:e>
                          <m:acc>
                            <m:accPr>
                              <m:chr m:val="̅"/>
                              <m:ctrlPr>
                                <a:rPr lang="en-US" sz="1600" i="1">
                                  <a:effectLst/>
                                  <a:latin typeface="Cambria Math" charset="0"/>
                                  <a:ea typeface="Calibri" charset="0"/>
                                  <a:cs typeface="Times New Roman" charset="0"/>
                                </a:rPr>
                              </m:ctrlPr>
                            </m:accPr>
                            <m:e>
                              <m:r>
                                <a:rPr lang="en-US" sz="1600" i="1">
                                  <a:effectLst/>
                                  <a:latin typeface="Cambria Math" charset="0"/>
                                  <a:ea typeface="Calibri" charset="0"/>
                                  <a:cs typeface="Times New Roman" charset="0"/>
                                </a:rPr>
                                <m:t>𝑀</m:t>
                              </m:r>
                            </m:e>
                          </m:acc>
                        </m:e>
                        <m:sub>
                          <m:r>
                            <a:rPr lang="en-US" sz="1600" i="1">
                              <a:effectLst/>
                              <a:latin typeface="Cambria Math" charset="0"/>
                              <a:ea typeface="Calibri" charset="0"/>
                              <a:cs typeface="Times New Roman" charset="0"/>
                            </a:rPr>
                            <m:t>𝑖</m:t>
                          </m:r>
                          <m:r>
                            <a:rPr lang="en-US" sz="1600" i="1">
                              <a:effectLst/>
                              <a:latin typeface="Cambria Math" charset="0"/>
                              <a:ea typeface="Calibri" charset="0"/>
                              <a:cs typeface="Times New Roman" charset="0"/>
                            </a:rPr>
                            <m:t>,</m:t>
                          </m:r>
                          <m:r>
                            <a:rPr lang="en-US" sz="1600" i="1">
                              <a:effectLst/>
                              <a:latin typeface="Cambria Math" charset="0"/>
                              <a:ea typeface="Calibri" charset="0"/>
                              <a:cs typeface="Times New Roman" charset="0"/>
                            </a:rPr>
                            <m:t>𝑗</m:t>
                          </m:r>
                        </m:sub>
                      </m:sSub>
                      <m:r>
                        <a:rPr lang="en-US" sz="1600" i="1">
                          <a:effectLst/>
                          <a:latin typeface="Cambria Math" charset="0"/>
                          <a:ea typeface="Times New Roman" charset="0"/>
                          <a:cs typeface="Times New Roman" charset="0"/>
                        </a:rPr>
                        <m:t>=</m:t>
                      </m:r>
                      <m:sSubSup>
                        <m:sSubSupPr>
                          <m:ctrlPr>
                            <a:rPr lang="en-US" sz="1600" i="1">
                              <a:effectLst/>
                              <a:latin typeface="Cambria Math" charset="0"/>
                              <a:ea typeface="Times New Roman" charset="0"/>
                              <a:cs typeface="Times New Roman" charset="0"/>
                            </a:rPr>
                          </m:ctrlPr>
                        </m:sSubSupPr>
                        <m:e>
                          <m:acc>
                            <m:accPr>
                              <m:chr m:val="̅"/>
                              <m:ctrlPr>
                                <a:rPr lang="en-US" sz="1600" i="1">
                                  <a:effectLst/>
                                  <a:latin typeface="Cambria Math" charset="0"/>
                                  <a:ea typeface="Times New Roman" charset="0"/>
                                  <a:cs typeface="Times New Roman" charset="0"/>
                                </a:rPr>
                              </m:ctrlPr>
                            </m:accPr>
                            <m:e>
                              <m:r>
                                <a:rPr lang="en-US" sz="1600" i="1">
                                  <a:effectLst/>
                                  <a:latin typeface="Cambria Math" charset="0"/>
                                  <a:ea typeface="Times New Roman" charset="0"/>
                                  <a:cs typeface="Times New Roman" charset="0"/>
                                </a:rPr>
                                <m:t>𝑁</m:t>
                              </m:r>
                            </m:e>
                          </m:acc>
                        </m:e>
                        <m:sub>
                          <m:r>
                            <a:rPr lang="en-US" sz="1600" i="1">
                              <a:effectLst/>
                              <a:latin typeface="Cambria Math" charset="0"/>
                              <a:ea typeface="Times New Roman" charset="0"/>
                              <a:cs typeface="Times New Roman" charset="0"/>
                            </a:rPr>
                            <m:t>𝑖</m:t>
                          </m:r>
                          <m:r>
                            <a:rPr lang="en-US" sz="1600" i="1">
                              <a:effectLst/>
                              <a:latin typeface="Cambria Math" charset="0"/>
                              <a:ea typeface="Times New Roman" charset="0"/>
                              <a:cs typeface="Times New Roman" charset="0"/>
                            </a:rPr>
                            <m:t>,</m:t>
                          </m:r>
                          <m:r>
                            <a:rPr lang="en-US" sz="1600" i="1">
                              <a:effectLst/>
                              <a:latin typeface="Cambria Math" charset="0"/>
                              <a:ea typeface="Times New Roman" charset="0"/>
                              <a:cs typeface="Times New Roman" charset="0"/>
                            </a:rPr>
                            <m:t>𝑗</m:t>
                          </m:r>
                        </m:sub>
                        <m:sup>
                          <m:r>
                            <a:rPr lang="en-US" sz="1600" i="1">
                              <a:effectLst/>
                              <a:latin typeface="Cambria Math" charset="0"/>
                              <a:ea typeface="Times New Roman" charset="0"/>
                              <a:cs typeface="Times New Roman" charset="0"/>
                            </a:rPr>
                            <m:t>𝑡𝑜𝑡</m:t>
                          </m:r>
                          <m:r>
                            <a:rPr lang="en-US" sz="1600" i="1">
                              <a:effectLst/>
                              <a:latin typeface="Cambria Math" charset="0"/>
                              <a:ea typeface="Times New Roman" charset="0"/>
                              <a:cs typeface="Times New Roman" charset="0"/>
                            </a:rPr>
                            <m:t>.</m:t>
                          </m:r>
                        </m:sup>
                      </m:sSubSup>
                      <m:r>
                        <a:rPr lang="en-US" sz="1600" i="1">
                          <a:effectLst/>
                          <a:latin typeface="Cambria Math" charset="0"/>
                          <a:ea typeface="Times New Roman" charset="0"/>
                          <a:cs typeface="Times New Roman" charset="0"/>
                        </a:rPr>
                        <m:t>−</m:t>
                      </m:r>
                      <m:sSub>
                        <m:sSubPr>
                          <m:ctrlPr>
                            <a:rPr lang="en-US" sz="1600" i="1">
                              <a:effectLst/>
                              <a:latin typeface="Cambria Math" charset="0"/>
                              <a:ea typeface="Times New Roman" charset="0"/>
                              <a:cs typeface="Times New Roman" charset="0"/>
                            </a:rPr>
                          </m:ctrlPr>
                        </m:sSubPr>
                        <m:e>
                          <m:r>
                            <a:rPr lang="en-US" sz="1600" i="1">
                              <a:effectLst/>
                              <a:latin typeface="Cambria Math" charset="0"/>
                              <a:ea typeface="Times New Roman" charset="0"/>
                              <a:cs typeface="Times New Roman" charset="0"/>
                            </a:rPr>
                            <m:t>𝐶</m:t>
                          </m:r>
                        </m:e>
                        <m:sub>
                          <m:r>
                            <a:rPr lang="en-US" sz="1600" i="1">
                              <a:effectLst/>
                              <a:latin typeface="Cambria Math" charset="0"/>
                              <a:ea typeface="Times New Roman" charset="0"/>
                              <a:cs typeface="Times New Roman" charset="0"/>
                            </a:rPr>
                            <m:t>𝑖</m:t>
                          </m:r>
                          <m:r>
                            <a:rPr lang="en-US" sz="1600" i="1">
                              <a:effectLst/>
                              <a:latin typeface="Cambria Math" charset="0"/>
                              <a:ea typeface="Times New Roman" charset="0"/>
                              <a:cs typeface="Times New Roman" charset="0"/>
                            </a:rPr>
                            <m:t>,</m:t>
                          </m:r>
                          <m:r>
                            <a:rPr lang="en-US" sz="1600" i="1">
                              <a:effectLst/>
                              <a:latin typeface="Cambria Math" charset="0"/>
                              <a:ea typeface="Times New Roman" charset="0"/>
                              <a:cs typeface="Times New Roman" charset="0"/>
                            </a:rPr>
                            <m:t>𝑗</m:t>
                          </m:r>
                        </m:sub>
                      </m:sSub>
                      <m:sSup>
                        <m:sSupPr>
                          <m:ctrlPr>
                            <a:rPr lang="en-US" sz="1600" i="1">
                              <a:effectLst/>
                              <a:latin typeface="Cambria Math" charset="0"/>
                              <a:ea typeface="Times New Roman" charset="0"/>
                              <a:cs typeface="Times New Roman" charset="0"/>
                            </a:rPr>
                          </m:ctrlPr>
                        </m:sSupPr>
                        <m:e>
                          <m:acc>
                            <m:accPr>
                              <m:chr m:val="̅"/>
                              <m:ctrlPr>
                                <a:rPr lang="en-US" sz="1600" i="1">
                                  <a:effectLst/>
                                  <a:latin typeface="Cambria Math" charset="0"/>
                                  <a:ea typeface="Times New Roman" charset="0"/>
                                  <a:cs typeface="Times New Roman" charset="0"/>
                                </a:rPr>
                              </m:ctrlPr>
                            </m:accPr>
                            <m:e>
                              <m:r>
                                <a:rPr lang="en-US" sz="1600" i="1">
                                  <a:effectLst/>
                                  <a:latin typeface="Cambria Math" charset="0"/>
                                  <a:ea typeface="Times New Roman" charset="0"/>
                                  <a:cs typeface="Times New Roman" charset="0"/>
                                </a:rPr>
                                <m:t>𝑁</m:t>
                              </m:r>
                            </m:e>
                          </m:acc>
                        </m:e>
                        <m:sup>
                          <m:r>
                            <a:rPr lang="en-US" sz="1600" i="1">
                              <a:effectLst/>
                              <a:latin typeface="Cambria Math" charset="0"/>
                              <a:ea typeface="Times New Roman" charset="0"/>
                              <a:cs typeface="Times New Roman" charset="0"/>
                            </a:rPr>
                            <m:t>𝐵𝐺</m:t>
                          </m:r>
                        </m:sup>
                      </m:sSup>
                      <m:r>
                        <a:rPr lang="en-US" sz="1600" i="1">
                          <a:effectLst/>
                          <a:latin typeface="Cambria Math" charset="0"/>
                          <a:ea typeface="Times New Roman" charset="0"/>
                          <a:cs typeface="Times New Roman" charset="0"/>
                        </a:rPr>
                        <m:t>≥0  →  </m:t>
                      </m:r>
                      <m:sSub>
                        <m:sSubPr>
                          <m:ctrlPr>
                            <a:rPr lang="en-US" sz="1600" i="1">
                              <a:effectLst/>
                              <a:latin typeface="Cambria Math" charset="0"/>
                              <a:ea typeface="Times New Roman" charset="0"/>
                              <a:cs typeface="Times New Roman" charset="0"/>
                            </a:rPr>
                          </m:ctrlPr>
                        </m:sSubPr>
                        <m:e>
                          <m:r>
                            <a:rPr lang="en-US" sz="1600" i="1">
                              <a:effectLst/>
                              <a:latin typeface="Cambria Math" charset="0"/>
                              <a:ea typeface="Times New Roman" charset="0"/>
                              <a:cs typeface="Times New Roman" charset="0"/>
                            </a:rPr>
                            <m:t>𝐶</m:t>
                          </m:r>
                        </m:e>
                        <m:sub>
                          <m:r>
                            <a:rPr lang="en-US" sz="1600" i="1">
                              <a:effectLst/>
                              <a:latin typeface="Cambria Math" charset="0"/>
                              <a:ea typeface="Times New Roman" charset="0"/>
                              <a:cs typeface="Times New Roman" charset="0"/>
                            </a:rPr>
                            <m:t>𝑖</m:t>
                          </m:r>
                          <m:r>
                            <a:rPr lang="en-US" sz="1600" i="1">
                              <a:effectLst/>
                              <a:latin typeface="Cambria Math" charset="0"/>
                              <a:ea typeface="Times New Roman" charset="0"/>
                              <a:cs typeface="Times New Roman" charset="0"/>
                            </a:rPr>
                            <m:t>,</m:t>
                          </m:r>
                          <m:r>
                            <a:rPr lang="en-US" sz="1600" i="1">
                              <a:effectLst/>
                              <a:latin typeface="Cambria Math" charset="0"/>
                              <a:ea typeface="Times New Roman" charset="0"/>
                              <a:cs typeface="Times New Roman" charset="0"/>
                            </a:rPr>
                            <m:t>𝑗</m:t>
                          </m:r>
                        </m:sub>
                      </m:sSub>
                      <m:r>
                        <a:rPr lang="en-US" sz="1600" i="1">
                          <a:effectLst/>
                          <a:latin typeface="Cambria Math" charset="0"/>
                          <a:ea typeface="Times New Roman" charset="0"/>
                          <a:cs typeface="Times New Roman" charset="0"/>
                        </a:rPr>
                        <m:t>≤</m:t>
                      </m:r>
                      <m:f>
                        <m:fPr>
                          <m:ctrlPr>
                            <a:rPr lang="en-US" sz="1600" i="1">
                              <a:effectLst/>
                              <a:latin typeface="Cambria Math" charset="0"/>
                              <a:ea typeface="Times New Roman" charset="0"/>
                              <a:cs typeface="Times New Roman" charset="0"/>
                            </a:rPr>
                          </m:ctrlPr>
                        </m:fPr>
                        <m:num>
                          <m:sSubSup>
                            <m:sSubSupPr>
                              <m:ctrlPr>
                                <a:rPr lang="en-US" sz="1600" i="1">
                                  <a:effectLst/>
                                  <a:latin typeface="Cambria Math" charset="0"/>
                                  <a:ea typeface="Times New Roman" charset="0"/>
                                  <a:cs typeface="Times New Roman" charset="0"/>
                                </a:rPr>
                              </m:ctrlPr>
                            </m:sSubSupPr>
                            <m:e>
                              <m:acc>
                                <m:accPr>
                                  <m:chr m:val="̅"/>
                                  <m:ctrlPr>
                                    <a:rPr lang="en-US" sz="1600" i="1">
                                      <a:effectLst/>
                                      <a:latin typeface="Cambria Math" charset="0"/>
                                      <a:ea typeface="Times New Roman" charset="0"/>
                                      <a:cs typeface="Times New Roman" charset="0"/>
                                    </a:rPr>
                                  </m:ctrlPr>
                                </m:accPr>
                                <m:e>
                                  <m:r>
                                    <a:rPr lang="en-US" sz="1600" i="1">
                                      <a:effectLst/>
                                      <a:latin typeface="Cambria Math" charset="0"/>
                                      <a:ea typeface="Times New Roman" charset="0"/>
                                      <a:cs typeface="Times New Roman" charset="0"/>
                                    </a:rPr>
                                    <m:t>𝑁</m:t>
                                  </m:r>
                                </m:e>
                              </m:acc>
                            </m:e>
                            <m:sub>
                              <m:r>
                                <a:rPr lang="en-US" sz="1600" i="1">
                                  <a:effectLst/>
                                  <a:latin typeface="Cambria Math" charset="0"/>
                                  <a:ea typeface="Times New Roman" charset="0"/>
                                  <a:cs typeface="Times New Roman" charset="0"/>
                                </a:rPr>
                                <m:t>𝑖</m:t>
                              </m:r>
                              <m:r>
                                <a:rPr lang="en-US" sz="1600" i="1">
                                  <a:effectLst/>
                                  <a:latin typeface="Cambria Math" charset="0"/>
                                  <a:ea typeface="Times New Roman" charset="0"/>
                                  <a:cs typeface="Times New Roman" charset="0"/>
                                </a:rPr>
                                <m:t>,</m:t>
                              </m:r>
                              <m:r>
                                <a:rPr lang="en-US" sz="1600" i="1">
                                  <a:effectLst/>
                                  <a:latin typeface="Cambria Math" charset="0"/>
                                  <a:ea typeface="Times New Roman" charset="0"/>
                                  <a:cs typeface="Times New Roman" charset="0"/>
                                </a:rPr>
                                <m:t>𝑗</m:t>
                              </m:r>
                            </m:sub>
                            <m:sup>
                              <m:r>
                                <a:rPr lang="en-US" sz="1600" i="1">
                                  <a:effectLst/>
                                  <a:latin typeface="Cambria Math" charset="0"/>
                                  <a:ea typeface="Times New Roman" charset="0"/>
                                  <a:cs typeface="Times New Roman" charset="0"/>
                                </a:rPr>
                                <m:t>𝑡𝑜𝑡</m:t>
                              </m:r>
                              <m:r>
                                <a:rPr lang="en-US" sz="1600" i="1">
                                  <a:effectLst/>
                                  <a:latin typeface="Cambria Math" charset="0"/>
                                  <a:ea typeface="Times New Roman" charset="0"/>
                                  <a:cs typeface="Times New Roman" charset="0"/>
                                </a:rPr>
                                <m:t>.</m:t>
                              </m:r>
                            </m:sup>
                          </m:sSubSup>
                        </m:num>
                        <m:den>
                          <m:sSup>
                            <m:sSupPr>
                              <m:ctrlPr>
                                <a:rPr lang="en-US" sz="1600" i="1">
                                  <a:effectLst/>
                                  <a:latin typeface="Cambria Math" charset="0"/>
                                  <a:ea typeface="Times New Roman" charset="0"/>
                                  <a:cs typeface="Times New Roman" charset="0"/>
                                </a:rPr>
                              </m:ctrlPr>
                            </m:sSupPr>
                            <m:e>
                              <m:acc>
                                <m:accPr>
                                  <m:chr m:val="̅"/>
                                  <m:ctrlPr>
                                    <a:rPr lang="en-US" sz="1600" i="1">
                                      <a:effectLst/>
                                      <a:latin typeface="Cambria Math" charset="0"/>
                                      <a:ea typeface="Times New Roman" charset="0"/>
                                      <a:cs typeface="Times New Roman" charset="0"/>
                                    </a:rPr>
                                  </m:ctrlPr>
                                </m:accPr>
                                <m:e>
                                  <m:r>
                                    <a:rPr lang="en-US" sz="1600" i="1">
                                      <a:effectLst/>
                                      <a:latin typeface="Cambria Math" charset="0"/>
                                      <a:ea typeface="Times New Roman" charset="0"/>
                                      <a:cs typeface="Times New Roman" charset="0"/>
                                    </a:rPr>
                                    <m:t>𝑁</m:t>
                                  </m:r>
                                </m:e>
                              </m:acc>
                            </m:e>
                            <m:sup>
                              <m:r>
                                <a:rPr lang="en-US" sz="1600" i="1">
                                  <a:effectLst/>
                                  <a:latin typeface="Cambria Math" charset="0"/>
                                  <a:ea typeface="Times New Roman" charset="0"/>
                                  <a:cs typeface="Times New Roman" charset="0"/>
                                </a:rPr>
                                <m:t>𝐵𝐺</m:t>
                              </m:r>
                            </m:sup>
                          </m:sSup>
                        </m:den>
                      </m:f>
                    </m:oMath>
                  </m:oMathPara>
                </a14:m>
                <a:endParaRPr lang="en-US" sz="1600" dirty="0">
                  <a:effectLst/>
                  <a:latin typeface="Calibri" charset="0"/>
                  <a:ea typeface="Calibri" charset="0"/>
                  <a:cs typeface="Times New Roman" charset="0"/>
                </a:endParaRPr>
              </a:p>
              <a:p>
                <a:pPr marL="0" indent="0">
                  <a:spcBef>
                    <a:spcPts val="0"/>
                  </a:spcBef>
                  <a:spcAft>
                    <a:spcPts val="600"/>
                  </a:spcAft>
                  <a:buNone/>
                </a:pPr>
                <a:r>
                  <a:rPr lang="en-US" sz="1600" dirty="0">
                    <a:effectLst/>
                    <a:latin typeface="Calibri" charset="0"/>
                    <a:ea typeface="Times New Roman" charset="0"/>
                    <a:cs typeface="Times New Roman" charset="0"/>
                  </a:rPr>
                  <a:t>where the overbar denotes an </a:t>
                </a:r>
                <a:r>
                  <a:rPr lang="en-US" sz="1600" dirty="0" smtClean="0">
                    <a:effectLst/>
                    <a:latin typeface="Calibri" charset="0"/>
                    <a:ea typeface="Times New Roman" charset="0"/>
                    <a:cs typeface="Times New Roman" charset="0"/>
                  </a:rPr>
                  <a:t>average </a:t>
                </a:r>
                <a:r>
                  <a:rPr lang="en-US" sz="1600" dirty="0">
                    <a:effectLst/>
                    <a:latin typeface="Calibri" charset="0"/>
                    <a:ea typeface="Times New Roman" charset="0"/>
                    <a:cs typeface="Times New Roman" charset="0"/>
                  </a:rPr>
                  <a:t>over some </a:t>
                </a:r>
                <a:r>
                  <a:rPr lang="en-US" sz="1600" dirty="0" smtClean="0">
                    <a:effectLst/>
                    <a:latin typeface="Calibri" charset="0"/>
                    <a:ea typeface="Times New Roman" charset="0"/>
                    <a:cs typeface="Times New Roman" charset="0"/>
                  </a:rPr>
                  <a:t>time </a:t>
                </a:r>
                <a:r>
                  <a:rPr lang="en-US" sz="1600" dirty="0">
                    <a:effectLst/>
                    <a:latin typeface="Calibri" charset="0"/>
                    <a:ea typeface="Times New Roman" charset="0"/>
                    <a:cs typeface="Times New Roman" charset="0"/>
                  </a:rPr>
                  <a:t>interval (e.g., </a:t>
                </a:r>
                <a:r>
                  <a:rPr lang="en-US" sz="1600" dirty="0" smtClean="0">
                    <a:effectLst/>
                    <a:latin typeface="Calibri" charset="0"/>
                    <a:ea typeface="Times New Roman" charset="0"/>
                    <a:cs typeface="Times New Roman" charset="0"/>
                  </a:rPr>
                  <a:t>5 min</a:t>
                </a:r>
                <a:r>
                  <a:rPr lang="en-US" sz="1600" dirty="0">
                    <a:effectLst/>
                    <a:latin typeface="Calibri" charset="0"/>
                    <a:ea typeface="Times New Roman" charset="0"/>
                    <a:cs typeface="Times New Roman" charset="0"/>
                  </a:rPr>
                  <a:t>. </a:t>
                </a:r>
                <a:r>
                  <a:rPr lang="en-US" sz="1600" dirty="0" smtClean="0">
                    <a:effectLst/>
                    <a:latin typeface="Calibri" charset="0"/>
                    <a:ea typeface="Times New Roman" charset="0"/>
                    <a:cs typeface="Times New Roman" charset="0"/>
                  </a:rPr>
                  <a:t>averages from 1s data</a:t>
                </a:r>
                <a:r>
                  <a:rPr lang="en-US" sz="1600" dirty="0">
                    <a:effectLst/>
                    <a:latin typeface="Calibri" charset="0"/>
                    <a:ea typeface="Times New Roman" charset="0"/>
                    <a:cs typeface="Times New Roman" charset="0"/>
                  </a:rPr>
                  <a:t>). An </a:t>
                </a:r>
                <a:r>
                  <a:rPr lang="en-US" sz="1600" dirty="0" smtClean="0">
                    <a:effectLst/>
                    <a:latin typeface="Calibri" charset="0"/>
                    <a:ea typeface="Times New Roman" charset="0"/>
                    <a:cs typeface="Times New Roman" charset="0"/>
                  </a:rPr>
                  <a:t>upper </a:t>
                </a:r>
                <a:r>
                  <a:rPr lang="en-US" sz="1600" dirty="0">
                    <a:effectLst/>
                    <a:latin typeface="Calibri" charset="0"/>
                    <a:ea typeface="Times New Roman" charset="0"/>
                    <a:cs typeface="Times New Roman" charset="0"/>
                  </a:rPr>
                  <a:t>bound for </a:t>
                </a:r>
                <a14:m>
                  <m:oMath xmlns:m="http://schemas.openxmlformats.org/officeDocument/2006/math">
                    <m:sSub>
                      <m:sSubPr>
                        <m:ctrlPr>
                          <a:rPr lang="en-US" sz="1600" i="1">
                            <a:effectLst/>
                            <a:latin typeface="Cambria Math" charset="0"/>
                            <a:ea typeface="Times New Roman" charset="0"/>
                            <a:cs typeface="Times New Roman" charset="0"/>
                          </a:rPr>
                        </m:ctrlPr>
                      </m:sSubPr>
                      <m:e>
                        <m:r>
                          <a:rPr lang="en-US" sz="1600" i="1">
                            <a:effectLst/>
                            <a:latin typeface="Cambria Math" charset="0"/>
                            <a:ea typeface="Times New Roman" charset="0"/>
                            <a:cs typeface="Times New Roman" charset="0"/>
                          </a:rPr>
                          <m:t>𝐶</m:t>
                        </m:r>
                      </m:e>
                      <m:sub>
                        <m:r>
                          <a:rPr lang="en-US" sz="1600" b="0" i="1" smtClean="0">
                            <a:effectLst/>
                            <a:latin typeface="Cambria Math" charset="0"/>
                            <a:ea typeface="Times New Roman" charset="0"/>
                            <a:cs typeface="Times New Roman" charset="0"/>
                          </a:rPr>
                          <m:t>𝑖</m:t>
                        </m:r>
                        <m:r>
                          <a:rPr lang="en-US" sz="1600" b="0" i="1" smtClean="0">
                            <a:effectLst/>
                            <a:latin typeface="Cambria Math" charset="0"/>
                            <a:ea typeface="Times New Roman" charset="0"/>
                            <a:cs typeface="Times New Roman" charset="0"/>
                          </a:rPr>
                          <m:t>,</m:t>
                        </m:r>
                        <m:r>
                          <a:rPr lang="en-US" sz="1600" b="0" i="1" smtClean="0">
                            <a:effectLst/>
                            <a:latin typeface="Cambria Math" charset="0"/>
                            <a:ea typeface="Times New Roman" charset="0"/>
                            <a:cs typeface="Times New Roman" charset="0"/>
                          </a:rPr>
                          <m:t>𝑗</m:t>
                        </m:r>
                      </m:sub>
                    </m:sSub>
                  </m:oMath>
                </a14:m>
                <a:r>
                  <a:rPr lang="en-US" sz="1600" dirty="0">
                    <a:effectLst/>
                    <a:latin typeface="Calibri" charset="0"/>
                    <a:ea typeface="Times New Roman" charset="0"/>
                    <a:cs typeface="Times New Roman" charset="0"/>
                  </a:rPr>
                  <a:t> can be determined empirically by taking the minimum value of </a:t>
                </a:r>
                <a14:m>
                  <m:oMath xmlns:m="http://schemas.openxmlformats.org/officeDocument/2006/math">
                    <m:sSubSup>
                      <m:sSubSupPr>
                        <m:ctrlPr>
                          <a:rPr lang="en-US" sz="1400" i="1">
                            <a:effectLst/>
                            <a:latin typeface="Cambria Math" charset="0"/>
                            <a:ea typeface="Times New Roman" charset="0"/>
                            <a:cs typeface="Times New Roman" charset="0"/>
                          </a:rPr>
                        </m:ctrlPr>
                      </m:sSubSupPr>
                      <m:e>
                        <m:acc>
                          <m:accPr>
                            <m:chr m:val="̅"/>
                            <m:ctrlPr>
                              <a:rPr lang="en-US" sz="1400" i="1">
                                <a:effectLst/>
                                <a:latin typeface="Cambria Math" charset="0"/>
                                <a:ea typeface="Times New Roman" charset="0"/>
                                <a:cs typeface="Times New Roman" charset="0"/>
                              </a:rPr>
                            </m:ctrlPr>
                          </m:accPr>
                          <m:e>
                            <m:r>
                              <a:rPr lang="en-US" sz="1400" i="1">
                                <a:effectLst/>
                                <a:latin typeface="Cambria Math" charset="0"/>
                                <a:ea typeface="Times New Roman" charset="0"/>
                                <a:cs typeface="Times New Roman" charset="0"/>
                              </a:rPr>
                              <m:t>𝑁</m:t>
                            </m:r>
                          </m:e>
                        </m:acc>
                      </m:e>
                      <m:sub>
                        <m:r>
                          <a:rPr lang="en-US" sz="1400" i="1">
                            <a:effectLst/>
                            <a:latin typeface="Cambria Math" charset="0"/>
                            <a:ea typeface="Times New Roman" charset="0"/>
                            <a:cs typeface="Times New Roman" charset="0"/>
                          </a:rPr>
                          <m:t>𝑖</m:t>
                        </m:r>
                        <m:r>
                          <a:rPr lang="en-US" sz="1400" i="1">
                            <a:effectLst/>
                            <a:latin typeface="Cambria Math" charset="0"/>
                            <a:ea typeface="Times New Roman" charset="0"/>
                            <a:cs typeface="Times New Roman" charset="0"/>
                          </a:rPr>
                          <m:t>,</m:t>
                        </m:r>
                        <m:r>
                          <a:rPr lang="en-US" sz="1400" i="1">
                            <a:effectLst/>
                            <a:latin typeface="Cambria Math" charset="0"/>
                            <a:ea typeface="Times New Roman" charset="0"/>
                            <a:cs typeface="Times New Roman" charset="0"/>
                          </a:rPr>
                          <m:t>𝑗</m:t>
                        </m:r>
                      </m:sub>
                      <m:sup>
                        <m:r>
                          <a:rPr lang="en-US" sz="1400" i="1">
                            <a:effectLst/>
                            <a:latin typeface="Cambria Math" charset="0"/>
                            <a:ea typeface="Times New Roman" charset="0"/>
                            <a:cs typeface="Times New Roman" charset="0"/>
                          </a:rPr>
                          <m:t>𝑡𝑜𝑡</m:t>
                        </m:r>
                        <m:r>
                          <a:rPr lang="en-US" sz="1400" i="1">
                            <a:effectLst/>
                            <a:latin typeface="Cambria Math" charset="0"/>
                            <a:ea typeface="Times New Roman" charset="0"/>
                            <a:cs typeface="Times New Roman" charset="0"/>
                          </a:rPr>
                          <m:t>.</m:t>
                        </m:r>
                      </m:sup>
                    </m:sSubSup>
                    <m:r>
                      <a:rPr lang="en-US" sz="1400" i="1">
                        <a:effectLst/>
                        <a:latin typeface="Cambria Math" charset="0"/>
                        <a:ea typeface="Times New Roman" charset="0"/>
                        <a:cs typeface="Times New Roman" charset="0"/>
                      </a:rPr>
                      <m:t>/</m:t>
                    </m:r>
                    <m:sSup>
                      <m:sSupPr>
                        <m:ctrlPr>
                          <a:rPr lang="en-US" sz="1400" i="1">
                            <a:effectLst/>
                            <a:latin typeface="Cambria Math" charset="0"/>
                            <a:ea typeface="Times New Roman" charset="0"/>
                            <a:cs typeface="Times New Roman" charset="0"/>
                          </a:rPr>
                        </m:ctrlPr>
                      </m:sSupPr>
                      <m:e>
                        <m:acc>
                          <m:accPr>
                            <m:chr m:val="̅"/>
                            <m:ctrlPr>
                              <a:rPr lang="en-US" sz="1400" i="1">
                                <a:effectLst/>
                                <a:latin typeface="Cambria Math" charset="0"/>
                                <a:ea typeface="Times New Roman" charset="0"/>
                                <a:cs typeface="Times New Roman" charset="0"/>
                              </a:rPr>
                            </m:ctrlPr>
                          </m:accPr>
                          <m:e>
                            <m:r>
                              <a:rPr lang="en-US" sz="1400" i="1">
                                <a:effectLst/>
                                <a:latin typeface="Cambria Math" charset="0"/>
                                <a:ea typeface="Times New Roman" charset="0"/>
                                <a:cs typeface="Times New Roman" charset="0"/>
                              </a:rPr>
                              <m:t>𝑁</m:t>
                            </m:r>
                          </m:e>
                        </m:acc>
                      </m:e>
                      <m:sup>
                        <m:r>
                          <a:rPr lang="en-US" sz="1400" i="1">
                            <a:effectLst/>
                            <a:latin typeface="Cambria Math" charset="0"/>
                            <a:ea typeface="Times New Roman" charset="0"/>
                            <a:cs typeface="Times New Roman" charset="0"/>
                          </a:rPr>
                          <m:t>𝐵𝐺</m:t>
                        </m:r>
                      </m:sup>
                    </m:sSup>
                  </m:oMath>
                </a14:m>
                <a:r>
                  <a:rPr lang="en-US" sz="1600" dirty="0">
                    <a:effectLst/>
                    <a:latin typeface="Calibri" charset="0"/>
                    <a:ea typeface="Times New Roman" charset="0"/>
                    <a:cs typeface="Times New Roman" charset="0"/>
                  </a:rPr>
                  <a:t> attained over months of </a:t>
                </a:r>
                <a:r>
                  <a:rPr lang="en-US" sz="1600" dirty="0" smtClean="0">
                    <a:effectLst/>
                    <a:latin typeface="Calibri" charset="0"/>
                    <a:ea typeface="Times New Roman" charset="0"/>
                    <a:cs typeface="Times New Roman" charset="0"/>
                  </a:rPr>
                  <a:t>data</a:t>
                </a:r>
                <a:endParaRPr lang="en-US" sz="1600" dirty="0">
                  <a:effectLst/>
                  <a:latin typeface="Calibri" charset="0"/>
                  <a:ea typeface="Calibri" charset="0"/>
                  <a:cs typeface="Times New Roman" charset="0"/>
                </a:endParaRPr>
              </a:p>
              <a:p>
                <a:pPr marL="0" indent="0" algn="ctr">
                  <a:spcBef>
                    <a:spcPts val="0"/>
                  </a:spcBef>
                  <a:spcAft>
                    <a:spcPts val="600"/>
                  </a:spcAft>
                  <a:buNone/>
                </a:pPr>
                <a:r>
                  <a:rPr lang="en-US" sz="1600" dirty="0" smtClean="0">
                    <a:effectLst/>
                    <a:ea typeface="Times New Roman" charset="0"/>
                    <a:cs typeface="Times New Roman" charset="0"/>
                  </a:rPr>
                  <a:t>Set </a:t>
                </a:r>
                <a14:m>
                  <m:oMath xmlns:m="http://schemas.openxmlformats.org/officeDocument/2006/math">
                    <m:sSub>
                      <m:sSubPr>
                        <m:ctrlPr>
                          <a:rPr lang="en-US" sz="1600" i="1">
                            <a:effectLst/>
                            <a:latin typeface="Cambria Math" charset="0"/>
                            <a:ea typeface="Times New Roman" charset="0"/>
                            <a:cs typeface="Times New Roman" charset="0"/>
                          </a:rPr>
                        </m:ctrlPr>
                      </m:sSubPr>
                      <m:e>
                        <m:r>
                          <a:rPr lang="en-US" sz="1600" i="1">
                            <a:effectLst/>
                            <a:latin typeface="Cambria Math" charset="0"/>
                            <a:ea typeface="Times New Roman" charset="0"/>
                            <a:cs typeface="Times New Roman" charset="0"/>
                          </a:rPr>
                          <m:t>𝐶</m:t>
                        </m:r>
                      </m:e>
                      <m:sub>
                        <m:r>
                          <a:rPr lang="en-US" sz="1600" i="1">
                            <a:effectLst/>
                            <a:latin typeface="Cambria Math" charset="0"/>
                            <a:ea typeface="Times New Roman" charset="0"/>
                            <a:cs typeface="Times New Roman" charset="0"/>
                          </a:rPr>
                          <m:t>𝑖</m:t>
                        </m:r>
                        <m:r>
                          <a:rPr lang="en-US" sz="1600" i="1">
                            <a:effectLst/>
                            <a:latin typeface="Cambria Math" charset="0"/>
                            <a:ea typeface="Times New Roman" charset="0"/>
                            <a:cs typeface="Times New Roman" charset="0"/>
                          </a:rPr>
                          <m:t>,</m:t>
                        </m:r>
                        <m:r>
                          <a:rPr lang="en-US" sz="1600" i="1">
                            <a:effectLst/>
                            <a:latin typeface="Cambria Math" charset="0"/>
                            <a:ea typeface="Times New Roman" charset="0"/>
                            <a:cs typeface="Times New Roman" charset="0"/>
                          </a:rPr>
                          <m:t>𝑗</m:t>
                        </m:r>
                      </m:sub>
                    </m:sSub>
                    <m:r>
                      <a:rPr lang="en-US" sz="1600" i="1">
                        <a:effectLst/>
                        <a:latin typeface="Cambria Math" charset="0"/>
                        <a:ea typeface="Times New Roman" charset="0"/>
                        <a:cs typeface="Times New Roman" charset="0"/>
                      </a:rPr>
                      <m:t>=</m:t>
                    </m:r>
                    <m:r>
                      <m:rPr>
                        <m:sty m:val="p"/>
                      </m:rPr>
                      <a:rPr lang="en-US" sz="1600">
                        <a:effectLst/>
                        <a:latin typeface="Cambria Math" charset="0"/>
                        <a:ea typeface="Times New Roman" charset="0"/>
                        <a:cs typeface="Times New Roman" charset="0"/>
                      </a:rPr>
                      <m:t>Min</m:t>
                    </m:r>
                    <m:d>
                      <m:dPr>
                        <m:begChr m:val="["/>
                        <m:endChr m:val="]"/>
                        <m:ctrlPr>
                          <a:rPr lang="en-US" sz="1600" i="1">
                            <a:effectLst/>
                            <a:latin typeface="Cambria Math" charset="0"/>
                            <a:ea typeface="Times New Roman" charset="0"/>
                            <a:cs typeface="Times New Roman" charset="0"/>
                          </a:rPr>
                        </m:ctrlPr>
                      </m:dPr>
                      <m:e>
                        <m:sSub>
                          <m:sSubPr>
                            <m:ctrlPr>
                              <a:rPr lang="en-US" sz="1600" i="1">
                                <a:effectLst/>
                                <a:latin typeface="Cambria Math" charset="0"/>
                                <a:ea typeface="Times New Roman" charset="0"/>
                                <a:cs typeface="Times New Roman" charset="0"/>
                              </a:rPr>
                            </m:ctrlPr>
                          </m:sSubPr>
                          <m:e>
                            <m:d>
                              <m:dPr>
                                <m:ctrlPr>
                                  <a:rPr lang="en-US" sz="1600" i="1">
                                    <a:effectLst/>
                                    <a:latin typeface="Cambria Math" charset="0"/>
                                    <a:ea typeface="Times New Roman" charset="0"/>
                                    <a:cs typeface="Times New Roman" charset="0"/>
                                  </a:rPr>
                                </m:ctrlPr>
                              </m:dPr>
                              <m:e>
                                <m:f>
                                  <m:fPr>
                                    <m:ctrlPr>
                                      <a:rPr lang="en-US" sz="1600" i="1">
                                        <a:effectLst/>
                                        <a:latin typeface="Cambria Math" charset="0"/>
                                        <a:ea typeface="Times New Roman" charset="0"/>
                                        <a:cs typeface="Times New Roman" charset="0"/>
                                      </a:rPr>
                                    </m:ctrlPr>
                                  </m:fPr>
                                  <m:num>
                                    <m:sSubSup>
                                      <m:sSubSupPr>
                                        <m:ctrlPr>
                                          <a:rPr lang="en-US" sz="1600" i="1">
                                            <a:effectLst/>
                                            <a:latin typeface="Cambria Math" charset="0"/>
                                            <a:ea typeface="Times New Roman" charset="0"/>
                                            <a:cs typeface="Times New Roman" charset="0"/>
                                          </a:rPr>
                                        </m:ctrlPr>
                                      </m:sSubSupPr>
                                      <m:e>
                                        <m:acc>
                                          <m:accPr>
                                            <m:chr m:val="̅"/>
                                            <m:ctrlPr>
                                              <a:rPr lang="en-US" sz="1600" i="1">
                                                <a:effectLst/>
                                                <a:latin typeface="Cambria Math" charset="0"/>
                                                <a:ea typeface="Times New Roman" charset="0"/>
                                                <a:cs typeface="Times New Roman" charset="0"/>
                                              </a:rPr>
                                            </m:ctrlPr>
                                          </m:accPr>
                                          <m:e>
                                            <m:r>
                                              <a:rPr lang="en-US" sz="1600" i="1">
                                                <a:effectLst/>
                                                <a:latin typeface="Cambria Math" charset="0"/>
                                                <a:ea typeface="Times New Roman" charset="0"/>
                                                <a:cs typeface="Times New Roman" charset="0"/>
                                              </a:rPr>
                                              <m:t>𝑁</m:t>
                                            </m:r>
                                          </m:e>
                                        </m:acc>
                                      </m:e>
                                      <m:sub>
                                        <m:r>
                                          <a:rPr lang="en-US" sz="1600" i="1">
                                            <a:effectLst/>
                                            <a:latin typeface="Cambria Math" charset="0"/>
                                            <a:ea typeface="Times New Roman" charset="0"/>
                                            <a:cs typeface="Times New Roman" charset="0"/>
                                          </a:rPr>
                                          <m:t>𝑖</m:t>
                                        </m:r>
                                        <m:r>
                                          <a:rPr lang="en-US" sz="1600" i="1">
                                            <a:effectLst/>
                                            <a:latin typeface="Cambria Math" charset="0"/>
                                            <a:ea typeface="Times New Roman" charset="0"/>
                                            <a:cs typeface="Times New Roman" charset="0"/>
                                          </a:rPr>
                                          <m:t>,</m:t>
                                        </m:r>
                                        <m:r>
                                          <a:rPr lang="en-US" sz="1600" i="1">
                                            <a:effectLst/>
                                            <a:latin typeface="Cambria Math" charset="0"/>
                                            <a:ea typeface="Times New Roman" charset="0"/>
                                            <a:cs typeface="Times New Roman" charset="0"/>
                                          </a:rPr>
                                          <m:t>𝑗</m:t>
                                        </m:r>
                                      </m:sub>
                                      <m:sup>
                                        <m:r>
                                          <a:rPr lang="en-US" sz="1600" i="1">
                                            <a:effectLst/>
                                            <a:latin typeface="Cambria Math" charset="0"/>
                                            <a:ea typeface="Times New Roman" charset="0"/>
                                            <a:cs typeface="Times New Roman" charset="0"/>
                                          </a:rPr>
                                          <m:t>𝑡𝑜𝑡</m:t>
                                        </m:r>
                                        <m:r>
                                          <a:rPr lang="en-US" sz="1600" i="1">
                                            <a:effectLst/>
                                            <a:latin typeface="Cambria Math" charset="0"/>
                                            <a:ea typeface="Times New Roman" charset="0"/>
                                            <a:cs typeface="Times New Roman" charset="0"/>
                                          </a:rPr>
                                          <m:t>.</m:t>
                                        </m:r>
                                      </m:sup>
                                    </m:sSubSup>
                                  </m:num>
                                  <m:den>
                                    <m:sSup>
                                      <m:sSupPr>
                                        <m:ctrlPr>
                                          <a:rPr lang="en-US" sz="1600" i="1">
                                            <a:effectLst/>
                                            <a:latin typeface="Cambria Math" charset="0"/>
                                            <a:ea typeface="Times New Roman" charset="0"/>
                                            <a:cs typeface="Times New Roman" charset="0"/>
                                          </a:rPr>
                                        </m:ctrlPr>
                                      </m:sSupPr>
                                      <m:e>
                                        <m:acc>
                                          <m:accPr>
                                            <m:chr m:val="̅"/>
                                            <m:ctrlPr>
                                              <a:rPr lang="en-US" sz="1600" i="1">
                                                <a:effectLst/>
                                                <a:latin typeface="Cambria Math" charset="0"/>
                                                <a:ea typeface="Times New Roman" charset="0"/>
                                                <a:cs typeface="Times New Roman" charset="0"/>
                                              </a:rPr>
                                            </m:ctrlPr>
                                          </m:accPr>
                                          <m:e>
                                            <m:r>
                                              <a:rPr lang="en-US" sz="1600" i="1">
                                                <a:effectLst/>
                                                <a:latin typeface="Cambria Math" charset="0"/>
                                                <a:ea typeface="Times New Roman" charset="0"/>
                                                <a:cs typeface="Times New Roman" charset="0"/>
                                              </a:rPr>
                                              <m:t>𝑁</m:t>
                                            </m:r>
                                          </m:e>
                                        </m:acc>
                                      </m:e>
                                      <m:sup>
                                        <m:r>
                                          <a:rPr lang="en-US" sz="1600" i="1">
                                            <a:effectLst/>
                                            <a:latin typeface="Cambria Math" charset="0"/>
                                            <a:ea typeface="Times New Roman" charset="0"/>
                                            <a:cs typeface="Times New Roman" charset="0"/>
                                          </a:rPr>
                                          <m:t>𝐵𝐺</m:t>
                                        </m:r>
                                      </m:sup>
                                    </m:sSup>
                                  </m:den>
                                </m:f>
                              </m:e>
                            </m:d>
                          </m:e>
                          <m:sub>
                            <m:r>
                              <a:rPr lang="en-US" sz="1600" i="1">
                                <a:effectLst/>
                                <a:latin typeface="Cambria Math" charset="0"/>
                                <a:ea typeface="Times New Roman" charset="0"/>
                                <a:cs typeface="Times New Roman" charset="0"/>
                              </a:rPr>
                              <m:t>𝑘</m:t>
                            </m:r>
                          </m:sub>
                        </m:sSub>
                      </m:e>
                    </m:d>
                  </m:oMath>
                </a14:m>
                <a:r>
                  <a:rPr lang="en-US" sz="1600" dirty="0">
                    <a:effectLst/>
                    <a:latin typeface="Calibri" charset="0"/>
                    <a:ea typeface="Times New Roman" charset="0"/>
                    <a:cs typeface="Times New Roman" charset="0"/>
                  </a:rPr>
                  <a:t>,</a:t>
                </a:r>
                <a:endParaRPr lang="en-US" sz="1600" dirty="0">
                  <a:effectLst/>
                  <a:latin typeface="Calibri" charset="0"/>
                  <a:ea typeface="Calibri" charset="0"/>
                  <a:cs typeface="Times New Roman" charset="0"/>
                </a:endParaRPr>
              </a:p>
              <a:p>
                <a:pPr marL="0" indent="0">
                  <a:spcBef>
                    <a:spcPts val="0"/>
                  </a:spcBef>
                  <a:spcAft>
                    <a:spcPts val="600"/>
                  </a:spcAft>
                  <a:buNone/>
                </a:pPr>
                <a:r>
                  <a:rPr lang="en-US" sz="1600" dirty="0">
                    <a:effectLst/>
                    <a:latin typeface="Calibri" charset="0"/>
                    <a:ea typeface="Times New Roman" charset="0"/>
                    <a:cs typeface="Times New Roman" charset="0"/>
                  </a:rPr>
                  <a:t>where </a:t>
                </a:r>
                <a:r>
                  <a:rPr lang="en-US" sz="1600" i="1" dirty="0">
                    <a:effectLst/>
                    <a:latin typeface="Calibri" charset="0"/>
                    <a:ea typeface="Times New Roman" charset="0"/>
                    <a:cs typeface="Times New Roman" charset="0"/>
                  </a:rPr>
                  <a:t>k</a:t>
                </a:r>
                <a:r>
                  <a:rPr lang="en-US" sz="1600" dirty="0">
                    <a:effectLst/>
                    <a:latin typeface="Calibri" charset="0"/>
                    <a:ea typeface="Times New Roman" charset="0"/>
                    <a:cs typeface="Times New Roman" charset="0"/>
                  </a:rPr>
                  <a:t> is index for the averaging interval, and we take minimum from many such </a:t>
                </a:r>
                <a:r>
                  <a:rPr lang="en-US" sz="1600" dirty="0" smtClean="0">
                    <a:effectLst/>
                    <a:latin typeface="Calibri" charset="0"/>
                    <a:ea typeface="Times New Roman" charset="0"/>
                    <a:cs typeface="Times New Roman" charset="0"/>
                  </a:rPr>
                  <a:t>intervals. </a:t>
                </a:r>
                <a:r>
                  <a:rPr lang="en-US" sz="1600" dirty="0" smtClean="0">
                    <a:latin typeface="Calibri" charset="0"/>
                    <a:ea typeface="Times New Roman" charset="0"/>
                    <a:cs typeface="Times New Roman" charset="0"/>
                  </a:rPr>
                  <a:t>An upper bound of 1 is also placed on the </a:t>
                </a:r>
                <a:r>
                  <a:rPr lang="en-US" sz="1600" i="1" dirty="0" smtClean="0">
                    <a:latin typeface="Calibri" charset="0"/>
                    <a:ea typeface="Times New Roman" charset="0"/>
                    <a:cs typeface="Times New Roman" charset="0"/>
                  </a:rPr>
                  <a:t>C</a:t>
                </a:r>
                <a:r>
                  <a:rPr lang="en-US" sz="1600" dirty="0" smtClean="0">
                    <a:latin typeface="Calibri" charset="0"/>
                    <a:ea typeface="Times New Roman" charset="0"/>
                    <a:cs typeface="Times New Roman" charset="0"/>
                  </a:rPr>
                  <a:t> coefficients.</a:t>
                </a:r>
                <a:endParaRPr lang="en-US" sz="1600" dirty="0">
                  <a:effectLst/>
                  <a:latin typeface="Calibri" charset="0"/>
                  <a:ea typeface="Calibri" charset="0"/>
                  <a:cs typeface="Times New Roman" charset="0"/>
                </a:endParaRPr>
              </a:p>
              <a:p>
                <a:pPr marL="0" indent="0">
                  <a:spcAft>
                    <a:spcPts val="600"/>
                  </a:spcAft>
                  <a:buNone/>
                </a:pPr>
                <a:endParaRPr lang="en-US" sz="1600"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457200" y="1295400"/>
                <a:ext cx="8229600" cy="5029200"/>
              </a:xfrm>
              <a:blipFill rotWithShape="0">
                <a:blip r:embed="rId2"/>
                <a:stretch>
                  <a:fillRect l="-444" t="-485"/>
                </a:stretch>
              </a:blipFill>
            </p:spPr>
            <p:txBody>
              <a:bodyPr/>
              <a:lstStyle/>
              <a:p>
                <a:r>
                  <a:rPr lang="en-US">
                    <a:noFill/>
                  </a:rPr>
                  <a:t> </a:t>
                </a:r>
              </a:p>
            </p:txBody>
          </p:sp>
        </mc:Fallback>
      </mc:AlternateContent>
      <p:sp>
        <p:nvSpPr>
          <p:cNvPr id="5" name="Footer Placeholder 5"/>
          <p:cNvSpPr txBox="1">
            <a:spLocks/>
          </p:cNvSpPr>
          <p:nvPr/>
        </p:nvSpPr>
        <p:spPr>
          <a:xfrm>
            <a:off x="1287379" y="6400800"/>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prstClr val="white"/>
                </a:solidFill>
              </a:rPr>
              <a:t>These GOES-16 data are preliminary, non-operational data and are undergoing testing. Users bear all responsibility for inspecting the data prior to use and for the manner in which the data are utilized.</a:t>
            </a:r>
            <a:endParaRPr lang="en-US" sz="1000" dirty="0">
              <a:solidFill>
                <a:prstClr val="white"/>
              </a:solidFill>
            </a:endParaRPr>
          </a:p>
        </p:txBody>
      </p:sp>
      <p:grpSp>
        <p:nvGrpSpPr>
          <p:cNvPr id="7" name="Group 6"/>
          <p:cNvGrpSpPr/>
          <p:nvPr/>
        </p:nvGrpSpPr>
        <p:grpSpPr>
          <a:xfrm>
            <a:off x="5943600" y="4935312"/>
            <a:ext cx="2971800" cy="627288"/>
            <a:chOff x="5943600" y="4935312"/>
            <a:chExt cx="2971800" cy="627288"/>
          </a:xfrm>
        </p:grpSpPr>
        <mc:AlternateContent xmlns:mc="http://schemas.openxmlformats.org/markup-compatibility/2006">
          <mc:Choice xmlns:a14="http://schemas.microsoft.com/office/drawing/2010/main" Requires="a14">
            <p:sp>
              <p:nvSpPr>
                <p:cNvPr id="4" name="TextBox 3"/>
                <p:cNvSpPr txBox="1"/>
                <p:nvPr/>
              </p:nvSpPr>
              <p:spPr>
                <a:xfrm>
                  <a:off x="5966757" y="4935312"/>
                  <a:ext cx="2948643" cy="627288"/>
                </a:xfrm>
                <a:prstGeom prst="rect">
                  <a:avLst/>
                </a:prstGeom>
                <a:noFill/>
              </p:spPr>
              <p:txBody>
                <a:bodyPr wrap="square" rtlCol="0">
                  <a:spAutoFit/>
                </a:bodyPr>
                <a:lstStyle/>
                <a:p>
                  <a:r>
                    <a:rPr lang="en-US" sz="1100" dirty="0" smtClean="0">
                      <a:solidFill>
                        <a:schemeClr val="accent2">
                          <a:lumMod val="20000"/>
                          <a:lumOff val="80000"/>
                        </a:schemeClr>
                      </a:solidFill>
                    </a:rPr>
                    <a:t>We only use cases </a:t>
                  </a:r>
                </a:p>
                <a:p>
                  <a:r>
                    <a:rPr lang="en-US" sz="1100" dirty="0" smtClean="0">
                      <a:solidFill>
                        <a:schemeClr val="accent2">
                          <a:lumMod val="20000"/>
                          <a:lumOff val="80000"/>
                        </a:schemeClr>
                      </a:solidFill>
                    </a:rPr>
                    <a:t>where </a:t>
                  </a:r>
                  <a14:m>
                    <m:oMath xmlns:m="http://schemas.openxmlformats.org/officeDocument/2006/math">
                      <m:sSubSup>
                        <m:sSubSupPr>
                          <m:ctrlPr>
                            <a:rPr lang="en-US" sz="1100" i="1">
                              <a:solidFill>
                                <a:schemeClr val="accent2">
                                  <a:lumMod val="20000"/>
                                  <a:lumOff val="80000"/>
                                </a:schemeClr>
                              </a:solidFill>
                              <a:latin typeface="Cambria Math" charset="0"/>
                              <a:ea typeface="Times New Roman" charset="0"/>
                              <a:cs typeface="Times New Roman" charset="0"/>
                            </a:rPr>
                          </m:ctrlPr>
                        </m:sSubSupPr>
                        <m:e>
                          <m:r>
                            <a:rPr lang="en-US" sz="1100" i="1">
                              <a:solidFill>
                                <a:schemeClr val="accent2">
                                  <a:lumMod val="20000"/>
                                  <a:lumOff val="80000"/>
                                </a:schemeClr>
                              </a:solidFill>
                              <a:latin typeface="Cambria Math" charset="0"/>
                              <a:ea typeface="Times New Roman" charset="0"/>
                              <a:cs typeface="Times New Roman" charset="0"/>
                            </a:rPr>
                            <m:t>𝑁</m:t>
                          </m:r>
                        </m:e>
                        <m:sub>
                          <m:r>
                            <a:rPr lang="en-US" sz="1100" i="1">
                              <a:solidFill>
                                <a:schemeClr val="accent2">
                                  <a:lumMod val="20000"/>
                                  <a:lumOff val="80000"/>
                                </a:schemeClr>
                              </a:solidFill>
                              <a:latin typeface="Cambria Math" charset="0"/>
                              <a:ea typeface="Times New Roman" charset="0"/>
                              <a:cs typeface="Times New Roman" charset="0"/>
                            </a:rPr>
                            <m:t>𝑖</m:t>
                          </m:r>
                          <m:r>
                            <a:rPr lang="en-US" sz="1100" i="1">
                              <a:solidFill>
                                <a:schemeClr val="accent2">
                                  <a:lumMod val="20000"/>
                                  <a:lumOff val="80000"/>
                                </a:schemeClr>
                              </a:solidFill>
                              <a:latin typeface="Cambria Math" charset="0"/>
                              <a:ea typeface="Times New Roman" charset="0"/>
                              <a:cs typeface="Times New Roman" charset="0"/>
                            </a:rPr>
                            <m:t>,</m:t>
                          </m:r>
                          <m:r>
                            <a:rPr lang="en-US" sz="1100" i="1">
                              <a:solidFill>
                                <a:schemeClr val="accent2">
                                  <a:lumMod val="20000"/>
                                  <a:lumOff val="80000"/>
                                </a:schemeClr>
                              </a:solidFill>
                              <a:latin typeface="Cambria Math" charset="0"/>
                              <a:ea typeface="Times New Roman" charset="0"/>
                              <a:cs typeface="Times New Roman" charset="0"/>
                            </a:rPr>
                            <m:t>𝑗</m:t>
                          </m:r>
                        </m:sub>
                        <m:sup>
                          <m:r>
                            <a:rPr lang="en-US" sz="1100" i="1">
                              <a:solidFill>
                                <a:schemeClr val="accent2">
                                  <a:lumMod val="20000"/>
                                  <a:lumOff val="80000"/>
                                </a:schemeClr>
                              </a:solidFill>
                              <a:latin typeface="Cambria Math" charset="0"/>
                              <a:ea typeface="Times New Roman" charset="0"/>
                              <a:cs typeface="Times New Roman" charset="0"/>
                            </a:rPr>
                            <m:t>𝑡𝑜𝑡</m:t>
                          </m:r>
                          <m:r>
                            <a:rPr lang="en-US" sz="1100" i="1">
                              <a:solidFill>
                                <a:schemeClr val="accent2">
                                  <a:lumMod val="20000"/>
                                  <a:lumOff val="80000"/>
                                </a:schemeClr>
                              </a:solidFill>
                              <a:latin typeface="Cambria Math" charset="0"/>
                              <a:ea typeface="Times New Roman" charset="0"/>
                              <a:cs typeface="Times New Roman" charset="0"/>
                            </a:rPr>
                            <m:t>.</m:t>
                          </m:r>
                        </m:sup>
                      </m:sSubSup>
                      <m:r>
                        <a:rPr lang="en-US" sz="1100" b="0" i="1" smtClean="0">
                          <a:solidFill>
                            <a:schemeClr val="accent2">
                              <a:lumMod val="20000"/>
                              <a:lumOff val="80000"/>
                            </a:schemeClr>
                          </a:solidFill>
                          <a:latin typeface="Cambria Math" charset="0"/>
                          <a:ea typeface="Times New Roman" charset="0"/>
                          <a:cs typeface="Times New Roman" charset="0"/>
                        </a:rPr>
                        <m:t>&gt;50</m:t>
                      </m:r>
                    </m:oMath>
                  </a14:m>
                  <a:r>
                    <a:rPr lang="en-US" sz="1100" dirty="0">
                      <a:solidFill>
                        <a:schemeClr val="accent2">
                          <a:lumMod val="20000"/>
                          <a:lumOff val="80000"/>
                        </a:schemeClr>
                      </a:solidFill>
                    </a:rPr>
                    <a:t> and </a:t>
                  </a:r>
                  <a14:m>
                    <m:oMath xmlns:m="http://schemas.openxmlformats.org/officeDocument/2006/math">
                      <m:sSup>
                        <m:sSupPr>
                          <m:ctrlPr>
                            <a:rPr lang="en-US" sz="1100" i="1">
                              <a:solidFill>
                                <a:schemeClr val="accent2">
                                  <a:lumMod val="20000"/>
                                  <a:lumOff val="80000"/>
                                </a:schemeClr>
                              </a:solidFill>
                              <a:latin typeface="Cambria Math" charset="0"/>
                              <a:ea typeface="Times New Roman" charset="0"/>
                              <a:cs typeface="Times New Roman" charset="0"/>
                            </a:rPr>
                          </m:ctrlPr>
                        </m:sSupPr>
                        <m:e>
                          <m:r>
                            <a:rPr lang="en-US" sz="1100" i="1">
                              <a:solidFill>
                                <a:schemeClr val="accent2">
                                  <a:lumMod val="20000"/>
                                  <a:lumOff val="80000"/>
                                </a:schemeClr>
                              </a:solidFill>
                              <a:latin typeface="Cambria Math" charset="0"/>
                              <a:ea typeface="Times New Roman" charset="0"/>
                              <a:cs typeface="Times New Roman" charset="0"/>
                            </a:rPr>
                            <m:t>𝑁</m:t>
                          </m:r>
                        </m:e>
                        <m:sup>
                          <m:r>
                            <a:rPr lang="en-US" sz="1100" i="1">
                              <a:solidFill>
                                <a:schemeClr val="accent2">
                                  <a:lumMod val="20000"/>
                                  <a:lumOff val="80000"/>
                                </a:schemeClr>
                              </a:solidFill>
                              <a:latin typeface="Cambria Math" charset="0"/>
                              <a:ea typeface="Times New Roman" charset="0"/>
                              <a:cs typeface="Times New Roman" charset="0"/>
                            </a:rPr>
                            <m:t>𝐵𝐺</m:t>
                          </m:r>
                        </m:sup>
                      </m:sSup>
                      <m:r>
                        <a:rPr lang="en-US" sz="1100" b="0" i="1" smtClean="0">
                          <a:solidFill>
                            <a:schemeClr val="accent2">
                              <a:lumMod val="20000"/>
                              <a:lumOff val="80000"/>
                            </a:schemeClr>
                          </a:solidFill>
                          <a:latin typeface="Cambria Math" charset="0"/>
                          <a:ea typeface="Times New Roman" charset="0"/>
                          <a:cs typeface="Times New Roman" charset="0"/>
                        </a:rPr>
                        <m:t>&gt;50</m:t>
                      </m:r>
                    </m:oMath>
                  </a14:m>
                  <a:r>
                    <a:rPr lang="en-US" sz="1100" dirty="0" smtClean="0">
                      <a:solidFill>
                        <a:schemeClr val="accent2">
                          <a:lumMod val="20000"/>
                          <a:lumOff val="80000"/>
                        </a:schemeClr>
                      </a:solidFill>
                    </a:rPr>
                    <a:t>, </a:t>
                  </a:r>
                  <a:r>
                    <a:rPr lang="en-US" sz="1100" dirty="0" smtClean="0">
                      <a:solidFill>
                        <a:schemeClr val="accent2">
                          <a:lumMod val="20000"/>
                          <a:lumOff val="80000"/>
                        </a:schemeClr>
                      </a:solidFill>
                    </a:rPr>
                    <a:t>so </a:t>
                  </a:r>
                  <a:r>
                    <a:rPr lang="en-US" sz="1100" dirty="0" smtClean="0">
                      <a:solidFill>
                        <a:schemeClr val="accent2">
                          <a:lumMod val="20000"/>
                          <a:lumOff val="80000"/>
                        </a:schemeClr>
                      </a:solidFill>
                    </a:rPr>
                    <a:t>that rel. Poisson error associated with </a:t>
                  </a:r>
                  <a:r>
                    <a:rPr lang="en-US" sz="1100" i="1" dirty="0" smtClean="0">
                      <a:solidFill>
                        <a:schemeClr val="accent2">
                          <a:lumMod val="20000"/>
                          <a:lumOff val="80000"/>
                        </a:schemeClr>
                      </a:solidFill>
                    </a:rPr>
                    <a:t>C</a:t>
                  </a:r>
                  <a:r>
                    <a:rPr lang="en-US" sz="1100" dirty="0" smtClean="0">
                      <a:solidFill>
                        <a:schemeClr val="accent2">
                          <a:lumMod val="20000"/>
                          <a:lumOff val="80000"/>
                        </a:schemeClr>
                      </a:solidFill>
                    </a:rPr>
                    <a:t> is &lt; 20%.</a:t>
                  </a:r>
                  <a:endParaRPr lang="en-US" sz="1100" dirty="0">
                    <a:solidFill>
                      <a:schemeClr val="accent2">
                        <a:lumMod val="20000"/>
                        <a:lumOff val="80000"/>
                      </a:schemeClr>
                    </a:solidFill>
                  </a:endParaRPr>
                </a:p>
              </p:txBody>
            </p:sp>
          </mc:Choice>
          <mc:Fallback>
            <p:sp>
              <p:nvSpPr>
                <p:cNvPr id="4" name="TextBox 3"/>
                <p:cNvSpPr txBox="1">
                  <a:spLocks noRot="1" noChangeAspect="1" noMove="1" noResize="1" noEditPoints="1" noAdjustHandles="1" noChangeArrowheads="1" noChangeShapeType="1" noTextEdit="1"/>
                </p:cNvSpPr>
                <p:nvPr/>
              </p:nvSpPr>
              <p:spPr>
                <a:xfrm>
                  <a:off x="5966757" y="4935312"/>
                  <a:ext cx="2948643" cy="627288"/>
                </a:xfrm>
                <a:prstGeom prst="rect">
                  <a:avLst/>
                </a:prstGeom>
                <a:blipFill rotWithShape="0">
                  <a:blip r:embed="rId3"/>
                  <a:stretch>
                    <a:fillRect t="-971" b="-5825"/>
                  </a:stretch>
                </a:blipFill>
              </p:spPr>
              <p:txBody>
                <a:bodyPr/>
                <a:lstStyle/>
                <a:p>
                  <a:r>
                    <a:rPr lang="en-US">
                      <a:noFill/>
                    </a:rPr>
                    <a:t> </a:t>
                  </a:r>
                </a:p>
              </p:txBody>
            </p:sp>
          </mc:Fallback>
        </mc:AlternateContent>
        <p:sp>
          <p:nvSpPr>
            <p:cNvPr id="6" name="Double Bracket 5"/>
            <p:cNvSpPr/>
            <p:nvPr/>
          </p:nvSpPr>
          <p:spPr>
            <a:xfrm>
              <a:off x="5943600" y="4935312"/>
              <a:ext cx="2853159" cy="627288"/>
            </a:xfrm>
            <a:prstGeom prst="bracketPair">
              <a:avLst/>
            </a:prstGeom>
            <a:ln w="254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8" name="Slide Number Placeholder 7"/>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18</a:t>
            </a:fld>
            <a:endParaRPr lang="uk-UA"/>
          </a:p>
        </p:txBody>
      </p:sp>
    </p:spTree>
    <p:extLst>
      <p:ext uri="{BB962C8B-B14F-4D97-AF65-F5344CB8AC3E}">
        <p14:creationId xmlns:p14="http://schemas.microsoft.com/office/powerpoint/2010/main" val="10415122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174374"/>
            <a:ext cx="6096000" cy="968626"/>
          </a:xfrm>
        </p:spPr>
        <p:txBody>
          <a:bodyPr>
            <a:noAutofit/>
          </a:bodyPr>
          <a:lstStyle/>
          <a:p>
            <a:r>
              <a:rPr lang="en-US" sz="2800" dirty="0" smtClean="0"/>
              <a:t>Remove </a:t>
            </a:r>
            <a:r>
              <a:rPr lang="en-US" sz="2800" dirty="0"/>
              <a:t>O</a:t>
            </a:r>
            <a:r>
              <a:rPr lang="en-US" sz="2800" dirty="0" smtClean="0"/>
              <a:t>utliers </a:t>
            </a:r>
            <a:r>
              <a:rPr lang="en-US" sz="2800" dirty="0" smtClean="0"/>
              <a:t>by </a:t>
            </a:r>
            <a:r>
              <a:rPr lang="en-US" sz="2800" dirty="0" smtClean="0"/>
              <a:t>Accepting </a:t>
            </a:r>
            <a:r>
              <a:rPr lang="en-US" sz="2800" dirty="0" smtClean="0"/>
              <a:t>1%</a:t>
            </a:r>
            <a:r>
              <a:rPr lang="en-US" sz="2800" dirty="0" smtClean="0"/>
              <a:t> </a:t>
            </a:r>
            <a:r>
              <a:rPr lang="en-US" sz="2800" dirty="0"/>
              <a:t>N</a:t>
            </a:r>
            <a:r>
              <a:rPr lang="en-US" sz="2800" dirty="0" smtClean="0"/>
              <a:t>egative </a:t>
            </a:r>
            <a:r>
              <a:rPr lang="en-US" sz="2800" dirty="0"/>
              <a:t>F</a:t>
            </a:r>
            <a:r>
              <a:rPr lang="en-US" sz="2800" dirty="0" smtClean="0"/>
              <a:t>luxes </a:t>
            </a:r>
            <a:r>
              <a:rPr lang="en-US" sz="2800" dirty="0" smtClean="0"/>
              <a:t>(on avg.)</a:t>
            </a:r>
            <a:endParaRPr lang="en-US" sz="28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0398" y="1219200"/>
            <a:ext cx="7571602" cy="4343400"/>
          </a:xfrm>
        </p:spPr>
      </p:pic>
      <p:sp>
        <p:nvSpPr>
          <p:cNvPr id="5" name="TextBox 4"/>
          <p:cNvSpPr txBox="1"/>
          <p:nvPr/>
        </p:nvSpPr>
        <p:spPr>
          <a:xfrm>
            <a:off x="810398" y="5585936"/>
            <a:ext cx="7571602" cy="738664"/>
          </a:xfrm>
          <a:prstGeom prst="rect">
            <a:avLst/>
          </a:prstGeom>
          <a:noFill/>
        </p:spPr>
        <p:txBody>
          <a:bodyPr wrap="square" rtlCol="0">
            <a:spAutoFit/>
          </a:bodyPr>
          <a:lstStyle/>
          <a:p>
            <a:r>
              <a:rPr lang="en-US" dirty="0" smtClean="0">
                <a:solidFill>
                  <a:schemeClr val="bg1"/>
                </a:solidFill>
              </a:rPr>
              <a:t>To remove outliers that significantly reduce the background removal, the first </a:t>
            </a:r>
            <a:r>
              <a:rPr lang="en-US" dirty="0" smtClean="0">
                <a:solidFill>
                  <a:schemeClr val="bg1"/>
                </a:solidFill>
              </a:rPr>
              <a:t>percentile of </a:t>
            </a:r>
            <a:r>
              <a:rPr lang="en-US" dirty="0" err="1" smtClean="0">
                <a:solidFill>
                  <a:schemeClr val="bg1"/>
                </a:solidFill>
              </a:rPr>
              <a:t>N</a:t>
            </a:r>
            <a:r>
              <a:rPr lang="en-US" baseline="30000" dirty="0" err="1" smtClean="0">
                <a:solidFill>
                  <a:schemeClr val="bg1"/>
                </a:solidFill>
              </a:rPr>
              <a:t>tot</a:t>
            </a:r>
            <a:r>
              <a:rPr lang="en-US" baseline="30000" dirty="0" smtClean="0">
                <a:solidFill>
                  <a:schemeClr val="bg1"/>
                </a:solidFill>
              </a:rPr>
              <a:t>.</a:t>
            </a:r>
            <a:r>
              <a:rPr lang="en-US" dirty="0" smtClean="0">
                <a:solidFill>
                  <a:schemeClr val="bg1"/>
                </a:solidFill>
              </a:rPr>
              <a:t>/</a:t>
            </a:r>
            <a:r>
              <a:rPr lang="en-US" dirty="0" smtClean="0">
                <a:solidFill>
                  <a:schemeClr val="bg1"/>
                </a:solidFill>
              </a:rPr>
              <a:t>N</a:t>
            </a:r>
            <a:r>
              <a:rPr lang="en-US" baseline="30000" dirty="0" smtClean="0">
                <a:solidFill>
                  <a:schemeClr val="bg1"/>
                </a:solidFill>
              </a:rPr>
              <a:t>BG</a:t>
            </a:r>
            <a:r>
              <a:rPr lang="en-US" dirty="0" smtClean="0">
                <a:solidFill>
                  <a:schemeClr val="bg1"/>
                </a:solidFill>
              </a:rPr>
              <a:t> values, indicated by the black vertical </a:t>
            </a:r>
            <a:r>
              <a:rPr lang="en-US" dirty="0">
                <a:solidFill>
                  <a:schemeClr val="bg1"/>
                </a:solidFill>
              </a:rPr>
              <a:t>dashed lines (instead of minima), </a:t>
            </a:r>
            <a:r>
              <a:rPr lang="en-US" dirty="0" smtClean="0">
                <a:solidFill>
                  <a:schemeClr val="bg1"/>
                </a:solidFill>
              </a:rPr>
              <a:t>are used for the BG removal coefficients, so we expect 1% negative values in our 5m averages.</a:t>
            </a:r>
            <a:endParaRPr lang="en-US" dirty="0">
              <a:solidFill>
                <a:schemeClr val="bg1"/>
              </a:solidFill>
            </a:endParaRPr>
          </a:p>
        </p:txBody>
      </p:sp>
      <p:sp>
        <p:nvSpPr>
          <p:cNvPr id="6" name="TextBox 5"/>
          <p:cNvSpPr txBox="1"/>
          <p:nvPr/>
        </p:nvSpPr>
        <p:spPr>
          <a:xfrm>
            <a:off x="7696200" y="1828800"/>
            <a:ext cx="1295400" cy="1277273"/>
          </a:xfrm>
          <a:prstGeom prst="rect">
            <a:avLst/>
          </a:prstGeom>
          <a:solidFill>
            <a:schemeClr val="lt1"/>
          </a:solidFill>
        </p:spPr>
        <p:txBody>
          <a:bodyPr wrap="square" rtlCol="0">
            <a:spAutoFit/>
          </a:bodyPr>
          <a:lstStyle/>
          <a:p>
            <a:r>
              <a:rPr lang="en-US" sz="1100" b="1" i="1">
                <a:solidFill>
                  <a:schemeClr val="tx1"/>
                </a:solidFill>
              </a:rPr>
              <a:t>H</a:t>
            </a:r>
            <a:r>
              <a:rPr lang="en-US" sz="1100" b="1" i="1" smtClean="0">
                <a:solidFill>
                  <a:schemeClr val="tx1"/>
                </a:solidFill>
              </a:rPr>
              <a:t>ere </a:t>
            </a:r>
            <a:r>
              <a:rPr lang="en-US" sz="1100" b="1" i="1" dirty="0" smtClean="0">
                <a:solidFill>
                  <a:schemeClr val="tx1"/>
                </a:solidFill>
              </a:rPr>
              <a:t>using 11 non-consecutive days (3168 5m intervals) with varying levels </a:t>
            </a:r>
          </a:p>
          <a:p>
            <a:r>
              <a:rPr lang="en-US" sz="1100" b="1" i="1" dirty="0" smtClean="0">
                <a:solidFill>
                  <a:schemeClr val="tx1"/>
                </a:solidFill>
              </a:rPr>
              <a:t>of geomagnetic activity. </a:t>
            </a:r>
            <a:endParaRPr lang="en-US" sz="1100" b="1" i="1" dirty="0">
              <a:solidFill>
                <a:schemeClr val="tx1"/>
              </a:solidFill>
            </a:endParaRPr>
          </a:p>
        </p:txBody>
      </p:sp>
      <p:sp>
        <p:nvSpPr>
          <p:cNvPr id="7" name="Footer Placeholder 5"/>
          <p:cNvSpPr txBox="1">
            <a:spLocks/>
          </p:cNvSpPr>
          <p:nvPr/>
        </p:nvSpPr>
        <p:spPr>
          <a:xfrm>
            <a:off x="1287379" y="6400800"/>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prstClr val="white"/>
                </a:solidFill>
              </a:rPr>
              <a:t>These GOES-16 data are preliminary, non-operational data and are undergoing testing. Users bear all responsibility for inspecting the data prior to use and for the manner in which the data are utilized.</a:t>
            </a:r>
            <a:endParaRPr lang="en-US" sz="1000" dirty="0">
              <a:solidFill>
                <a:prstClr val="white"/>
              </a:solidFil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19</a:t>
            </a:fld>
            <a:endParaRPr lang="uk-UA"/>
          </a:p>
        </p:txBody>
      </p:sp>
      <p:sp>
        <p:nvSpPr>
          <p:cNvPr id="8" name="TextBox 7"/>
          <p:cNvSpPr txBox="1"/>
          <p:nvPr/>
        </p:nvSpPr>
        <p:spPr>
          <a:xfrm>
            <a:off x="820315" y="1219200"/>
            <a:ext cx="7561685" cy="307777"/>
          </a:xfrm>
          <a:prstGeom prst="rect">
            <a:avLst/>
          </a:prstGeom>
          <a:solidFill>
            <a:schemeClr val="lt1"/>
          </a:solidFill>
        </p:spPr>
        <p:txBody>
          <a:bodyPr wrap="square" rtlCol="0">
            <a:spAutoFit/>
          </a:bodyPr>
          <a:lstStyle/>
          <a:p>
            <a:r>
              <a:rPr lang="en-US" dirty="0" smtClean="0"/>
              <a:t>Example showing </a:t>
            </a:r>
            <a:r>
              <a:rPr lang="en-US" dirty="0" err="1" smtClean="0"/>
              <a:t>N</a:t>
            </a:r>
            <a:r>
              <a:rPr lang="en-US" baseline="-25000" dirty="0" err="1" smtClean="0"/>
              <a:t>tot</a:t>
            </a:r>
            <a:r>
              <a:rPr lang="en-US" baseline="-25000" dirty="0" smtClean="0"/>
              <a:t>.</a:t>
            </a:r>
            <a:r>
              <a:rPr lang="en-US" dirty="0" smtClean="0"/>
              <a:t>/N</a:t>
            </a:r>
            <a:r>
              <a:rPr lang="en-US" baseline="-25000" dirty="0" smtClean="0"/>
              <a:t>BG</a:t>
            </a:r>
            <a:r>
              <a:rPr lang="en-US" dirty="0" smtClean="0"/>
              <a:t> distributions from all ion and electron zones in E8 energy channel </a:t>
            </a:r>
            <a:endParaRPr lang="en-US" dirty="0"/>
          </a:p>
        </p:txBody>
      </p:sp>
    </p:spTree>
    <p:extLst>
      <p:ext uri="{BB962C8B-B14F-4D97-AF65-F5344CB8AC3E}">
        <p14:creationId xmlns:p14="http://schemas.microsoft.com/office/powerpoint/2010/main" val="13797263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Outline</a:t>
            </a:r>
            <a:endParaRPr lang="en-US"/>
          </a:p>
        </p:txBody>
      </p:sp>
      <p:sp>
        <p:nvSpPr>
          <p:cNvPr id="3" name="Text Placeholder 2"/>
          <p:cNvSpPr>
            <a:spLocks noGrp="1"/>
          </p:cNvSpPr>
          <p:nvPr>
            <p:ph type="body" idx="1"/>
          </p:nvPr>
        </p:nvSpPr>
        <p:spPr>
          <a:xfrm>
            <a:off x="457200" y="1465263"/>
            <a:ext cx="8229600" cy="3640137"/>
          </a:xfrm>
        </p:spPr>
        <p:txBody>
          <a:bodyPr/>
          <a:lstStyle/>
          <a:p>
            <a:pPr>
              <a:buFont typeface="Arial" charset="0"/>
              <a:buChar char="•"/>
            </a:pPr>
            <a:r>
              <a:rPr lang="en-US" sz="2800" dirty="0" smtClean="0"/>
              <a:t>MPS-LO Overview</a:t>
            </a:r>
          </a:p>
          <a:p>
            <a:pPr>
              <a:buFont typeface="Arial" charset="0"/>
              <a:buChar char="•"/>
            </a:pPr>
            <a:r>
              <a:rPr lang="en-US" sz="2800" dirty="0" smtClean="0"/>
              <a:t>Review </a:t>
            </a:r>
            <a:r>
              <a:rPr lang="en-US" sz="2800" dirty="0"/>
              <a:t>of Beta </a:t>
            </a:r>
            <a:r>
              <a:rPr lang="en-US" sz="2800" dirty="0" smtClean="0"/>
              <a:t>Maturity</a:t>
            </a:r>
          </a:p>
          <a:p>
            <a:pPr lvl="0">
              <a:buFont typeface="Arial" charset="0"/>
              <a:buChar char="•"/>
            </a:pPr>
            <a:r>
              <a:rPr lang="en-US" sz="2800" dirty="0"/>
              <a:t>Product Quality </a:t>
            </a:r>
            <a:r>
              <a:rPr lang="en-US" sz="2800" dirty="0" smtClean="0"/>
              <a:t>Evaluation</a:t>
            </a:r>
            <a:endParaRPr lang="en-US" sz="2800" dirty="0"/>
          </a:p>
          <a:p>
            <a:pPr lvl="1">
              <a:buFont typeface=".AppleSystemUIFont" charset="-120"/>
              <a:buChar char="-"/>
            </a:pPr>
            <a:r>
              <a:rPr lang="en-US" sz="2000" dirty="0" smtClean="0"/>
              <a:t>Instrument and GPA Anomalies and Resolution</a:t>
            </a:r>
            <a:endParaRPr lang="en-US" sz="2000" dirty="0"/>
          </a:p>
          <a:p>
            <a:pPr lvl="1">
              <a:buFont typeface=".AppleSystemUIFont" charset="-120"/>
              <a:buChar char="-"/>
            </a:pPr>
            <a:r>
              <a:rPr lang="en-US" sz="2000" dirty="0" smtClean="0"/>
              <a:t>Analysis and PLPTs Supporting Assessment for Provisional Status</a:t>
            </a:r>
          </a:p>
          <a:p>
            <a:pPr>
              <a:buFont typeface="Arial" charset="0"/>
              <a:buChar char="•"/>
            </a:pPr>
            <a:r>
              <a:rPr lang="en-US" sz="2800" dirty="0" smtClean="0"/>
              <a:t>Provisional </a:t>
            </a:r>
            <a:r>
              <a:rPr lang="en-US" sz="2800" dirty="0"/>
              <a:t>Maturity Assessment</a:t>
            </a:r>
          </a:p>
          <a:p>
            <a:pPr>
              <a:buFont typeface="Arial" charset="0"/>
              <a:buChar char="•"/>
            </a:pPr>
            <a:r>
              <a:rPr lang="en-US" sz="2800" dirty="0"/>
              <a:t>Path to Full Validation Maturity</a:t>
            </a:r>
          </a:p>
          <a:p>
            <a:pPr>
              <a:buFont typeface="Arial" charset="0"/>
              <a:buChar char="•"/>
            </a:pPr>
            <a:r>
              <a:rPr lang="en-US" sz="2800" dirty="0"/>
              <a:t>Summary and </a:t>
            </a:r>
            <a:r>
              <a:rPr lang="en-US" sz="2800" dirty="0" smtClean="0"/>
              <a:t>Recommendations</a:t>
            </a:r>
            <a:endParaRPr lang="en-US" sz="28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2</a:t>
            </a:fld>
            <a:endParaRPr lang="uk-UA"/>
          </a:p>
        </p:txBody>
      </p:sp>
      <p:sp>
        <p:nvSpPr>
          <p:cNvPr id="6"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prstClr val="white"/>
                </a:solidFill>
              </a:rPr>
              <a:t>These GOES-16 data are preliminary, non-operational data and are undergoing testing. Users bear all responsibility for inspecting the data prior to use and for the manner in which the data are utilized.</a:t>
            </a:r>
            <a:endParaRPr lang="en-US" sz="1000" dirty="0">
              <a:solidFill>
                <a:prstClr val="white"/>
              </a:solidFill>
            </a:endParaRPr>
          </a:p>
        </p:txBody>
      </p:sp>
    </p:spTree>
    <p:extLst>
      <p:ext uri="{BB962C8B-B14F-4D97-AF65-F5344CB8AC3E}">
        <p14:creationId xmlns:p14="http://schemas.microsoft.com/office/powerpoint/2010/main" val="7054628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447800"/>
            <a:ext cx="9143999" cy="4419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371600" y="250574"/>
            <a:ext cx="6408821" cy="968626"/>
          </a:xfrm>
        </p:spPr>
        <p:txBody>
          <a:bodyPr/>
          <a:lstStyle/>
          <a:p>
            <a:r>
              <a:rPr lang="en-US" sz="3200" dirty="0" smtClean="0"/>
              <a:t>Empirical Background </a:t>
            </a:r>
            <a:r>
              <a:rPr lang="en-US" sz="3200" dirty="0"/>
              <a:t>R</a:t>
            </a:r>
            <a:r>
              <a:rPr lang="en-US" sz="3200" dirty="0" smtClean="0"/>
              <a:t>emoval Coefficients</a:t>
            </a:r>
            <a:endParaRPr lang="en-US" sz="32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20</a:t>
            </a:fld>
            <a:endParaRPr lang="uk-UA"/>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1659" y="2209800"/>
            <a:ext cx="4536141" cy="35052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59" y="2209800"/>
            <a:ext cx="4536141" cy="3505200"/>
          </a:xfrm>
          <a:prstGeom prst="rect">
            <a:avLst/>
          </a:prstGeom>
        </p:spPr>
      </p:pic>
      <p:sp>
        <p:nvSpPr>
          <p:cNvPr id="8" name="TextBox 7"/>
          <p:cNvSpPr txBox="1"/>
          <p:nvPr/>
        </p:nvSpPr>
        <p:spPr>
          <a:xfrm>
            <a:off x="143172" y="1905000"/>
            <a:ext cx="3672800" cy="338554"/>
          </a:xfrm>
          <a:prstGeom prst="rect">
            <a:avLst/>
          </a:prstGeom>
          <a:noFill/>
        </p:spPr>
        <p:txBody>
          <a:bodyPr wrap="none" rtlCol="0">
            <a:spAutoFit/>
          </a:bodyPr>
          <a:lstStyle/>
          <a:p>
            <a:r>
              <a:rPr lang="en-US" sz="1600" u="sng" dirty="0" smtClean="0"/>
              <a:t>Ion Background Removal Coefficients </a:t>
            </a:r>
            <a:endParaRPr lang="en-US" sz="1600" u="sng" dirty="0"/>
          </a:p>
        </p:txBody>
      </p:sp>
      <p:sp>
        <p:nvSpPr>
          <p:cNvPr id="9" name="TextBox 8"/>
          <p:cNvSpPr txBox="1"/>
          <p:nvPr/>
        </p:nvSpPr>
        <p:spPr>
          <a:xfrm>
            <a:off x="4607925" y="1902023"/>
            <a:ext cx="4139275" cy="338554"/>
          </a:xfrm>
          <a:prstGeom prst="rect">
            <a:avLst/>
          </a:prstGeom>
          <a:noFill/>
        </p:spPr>
        <p:txBody>
          <a:bodyPr wrap="none" rtlCol="0">
            <a:spAutoFit/>
          </a:bodyPr>
          <a:lstStyle/>
          <a:p>
            <a:r>
              <a:rPr lang="en-US" sz="1600" u="sng" dirty="0" smtClean="0"/>
              <a:t>Electron Background Removal Coefficients </a:t>
            </a:r>
            <a:endParaRPr lang="en-US" sz="1600" u="sng" dirty="0"/>
          </a:p>
        </p:txBody>
      </p:sp>
      <p:sp>
        <p:nvSpPr>
          <p:cNvPr id="10" name="Footer Placeholder 5"/>
          <p:cNvSpPr txBox="1">
            <a:spLocks/>
          </p:cNvSpPr>
          <p:nvPr/>
        </p:nvSpPr>
        <p:spPr>
          <a:xfrm>
            <a:off x="1287379" y="6400800"/>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prstClr val="white"/>
                </a:solidFill>
              </a:rPr>
              <a:t>These GOES-16 data are preliminary, non-operational data and are undergoing testing. Users bear all responsibility for inspecting the data prior to use and for the manner in which the data are utilized.</a:t>
            </a:r>
            <a:endParaRPr lang="en-US" sz="1000" dirty="0">
              <a:solidFill>
                <a:prstClr val="white"/>
              </a:solidFill>
            </a:endParaRPr>
          </a:p>
        </p:txBody>
      </p:sp>
      <p:sp>
        <p:nvSpPr>
          <p:cNvPr id="3" name="TextBox 2"/>
          <p:cNvSpPr txBox="1"/>
          <p:nvPr/>
        </p:nvSpPr>
        <p:spPr>
          <a:xfrm>
            <a:off x="381000" y="5877580"/>
            <a:ext cx="8229600" cy="523220"/>
          </a:xfrm>
          <a:prstGeom prst="rect">
            <a:avLst/>
          </a:prstGeom>
          <a:noFill/>
        </p:spPr>
        <p:txBody>
          <a:bodyPr wrap="square" rtlCol="0">
            <a:spAutoFit/>
          </a:bodyPr>
          <a:lstStyle/>
          <a:p>
            <a:r>
              <a:rPr lang="en-US" dirty="0" smtClean="0">
                <a:solidFill>
                  <a:schemeClr val="bg1"/>
                </a:solidFill>
              </a:rPr>
              <a:t>ADR326 MPS-LO GPA Changes included a LUT configuration change to accommodate the new table shown (2x2 table modified to 2x2x7x15). The updated LUT was provided by NCEI under ADR763.</a:t>
            </a:r>
            <a:endParaRPr lang="en-US" dirty="0">
              <a:solidFill>
                <a:schemeClr val="bg1"/>
              </a:solidFill>
            </a:endParaRPr>
          </a:p>
        </p:txBody>
      </p:sp>
      <p:sp>
        <p:nvSpPr>
          <p:cNvPr id="11" name="TextBox 10"/>
          <p:cNvSpPr txBox="1"/>
          <p:nvPr/>
        </p:nvSpPr>
        <p:spPr>
          <a:xfrm>
            <a:off x="0" y="1305580"/>
            <a:ext cx="8214108" cy="584775"/>
          </a:xfrm>
          <a:prstGeom prst="rect">
            <a:avLst/>
          </a:prstGeom>
          <a:solidFill>
            <a:schemeClr val="lt1"/>
          </a:solidFill>
        </p:spPr>
        <p:txBody>
          <a:bodyPr wrap="none" rtlCol="0">
            <a:spAutoFit/>
          </a:bodyPr>
          <a:lstStyle/>
          <a:p>
            <a:r>
              <a:rPr lang="en-US" sz="1600" b="1" smtClean="0"/>
              <a:t>These tables </a:t>
            </a:r>
            <a:r>
              <a:rPr lang="en-US" sz="1600" b="1" dirty="0" smtClean="0"/>
              <a:t>are included in the current G16 MPS-LO LUT:</a:t>
            </a:r>
          </a:p>
          <a:p>
            <a:r>
              <a:rPr lang="en-US" sz="1600" b="1" dirty="0" err="1" smtClean="0"/>
              <a:t>SeissMpsLoCalInrParameters</a:t>
            </a:r>
            <a:r>
              <a:rPr lang="en-US" sz="1600" b="1" dirty="0" smtClean="0"/>
              <a:t>(FM1A_CDRL79RevC_DO_07_01_00</a:t>
            </a:r>
            <a:r>
              <a:rPr lang="en-US" sz="1600" b="1" dirty="0"/>
              <a:t>)-600840846.0.h5</a:t>
            </a:r>
            <a:endParaRPr lang="en-US" sz="1600" b="1" dirty="0"/>
          </a:p>
        </p:txBody>
      </p:sp>
    </p:spTree>
    <p:extLst>
      <p:ext uri="{BB962C8B-B14F-4D97-AF65-F5344CB8AC3E}">
        <p14:creationId xmlns:p14="http://schemas.microsoft.com/office/powerpoint/2010/main" val="3236285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smtClean="0"/>
              <a:t>Verification of ADRs 326 and </a:t>
            </a:r>
            <a:r>
              <a:rPr lang="en-US" sz="3400" dirty="0"/>
              <a:t>763</a:t>
            </a:r>
            <a:r>
              <a:rPr lang="en-US" sz="3400" dirty="0" smtClean="0"/>
              <a:t> </a:t>
            </a:r>
            <a:endParaRPr lang="en-US" sz="34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21</a:t>
            </a:fld>
            <a:endParaRPr lang="uk-UA"/>
          </a:p>
        </p:txBody>
      </p:sp>
      <p:grpSp>
        <p:nvGrpSpPr>
          <p:cNvPr id="27" name="Group 26"/>
          <p:cNvGrpSpPr/>
          <p:nvPr/>
        </p:nvGrpSpPr>
        <p:grpSpPr>
          <a:xfrm>
            <a:off x="351100" y="1269351"/>
            <a:ext cx="8488102" cy="4369449"/>
            <a:chOff x="152400" y="1524000"/>
            <a:chExt cx="8763000" cy="4820205"/>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524000"/>
              <a:ext cx="8763000" cy="4820205"/>
            </a:xfrm>
            <a:prstGeom prst="rect">
              <a:avLst/>
            </a:prstGeom>
          </p:spPr>
        </p:pic>
        <p:sp>
          <p:nvSpPr>
            <p:cNvPr id="15" name="TextBox 14"/>
            <p:cNvSpPr txBox="1"/>
            <p:nvPr/>
          </p:nvSpPr>
          <p:spPr>
            <a:xfrm>
              <a:off x="533400" y="1752600"/>
              <a:ext cx="2412840" cy="307777"/>
            </a:xfrm>
            <a:prstGeom prst="rect">
              <a:avLst/>
            </a:prstGeom>
            <a:noFill/>
          </p:spPr>
          <p:txBody>
            <a:bodyPr wrap="none" rtlCol="0">
              <a:spAutoFit/>
            </a:bodyPr>
            <a:lstStyle/>
            <a:p>
              <a:r>
                <a:rPr lang="en-US" dirty="0" smtClean="0"/>
                <a:t>Right sensor head electrons</a:t>
              </a:r>
              <a:endParaRPr lang="en-US" dirty="0"/>
            </a:p>
          </p:txBody>
        </p:sp>
        <p:sp>
          <p:nvSpPr>
            <p:cNvPr id="16" name="TextBox 15"/>
            <p:cNvSpPr txBox="1"/>
            <p:nvPr/>
          </p:nvSpPr>
          <p:spPr>
            <a:xfrm>
              <a:off x="3733800" y="1658779"/>
              <a:ext cx="1685077" cy="246221"/>
            </a:xfrm>
            <a:prstGeom prst="rect">
              <a:avLst/>
            </a:prstGeom>
            <a:noFill/>
          </p:spPr>
          <p:txBody>
            <a:bodyPr wrap="none" rtlCol="0">
              <a:spAutoFit/>
            </a:bodyPr>
            <a:lstStyle/>
            <a:p>
              <a:r>
                <a:rPr lang="en-US" sz="1000" smtClean="0"/>
                <a:t>Left sensor head electrons</a:t>
              </a:r>
              <a:endParaRPr lang="en-US" sz="1000"/>
            </a:p>
          </p:txBody>
        </p:sp>
        <p:sp>
          <p:nvSpPr>
            <p:cNvPr id="17" name="TextBox 16"/>
            <p:cNvSpPr txBox="1"/>
            <p:nvPr/>
          </p:nvSpPr>
          <p:spPr>
            <a:xfrm>
              <a:off x="6980654" y="1658779"/>
              <a:ext cx="1401346" cy="246221"/>
            </a:xfrm>
            <a:prstGeom prst="rect">
              <a:avLst/>
            </a:prstGeom>
            <a:noFill/>
          </p:spPr>
          <p:txBody>
            <a:bodyPr wrap="none" rtlCol="0">
              <a:spAutoFit/>
            </a:bodyPr>
            <a:lstStyle/>
            <a:p>
              <a:r>
                <a:rPr lang="en-US" sz="1000" smtClean="0"/>
                <a:t>Left sensor head ions</a:t>
              </a:r>
              <a:endParaRPr lang="en-US" sz="1000"/>
            </a:p>
          </p:txBody>
        </p:sp>
        <p:sp>
          <p:nvSpPr>
            <p:cNvPr id="18" name="TextBox 17"/>
            <p:cNvSpPr txBox="1"/>
            <p:nvPr/>
          </p:nvSpPr>
          <p:spPr>
            <a:xfrm>
              <a:off x="5380454" y="1658779"/>
              <a:ext cx="1494320" cy="246221"/>
            </a:xfrm>
            <a:prstGeom prst="rect">
              <a:avLst/>
            </a:prstGeom>
            <a:noFill/>
          </p:spPr>
          <p:txBody>
            <a:bodyPr wrap="none" rtlCol="0">
              <a:spAutoFit/>
            </a:bodyPr>
            <a:lstStyle/>
            <a:p>
              <a:r>
                <a:rPr lang="en-US" sz="1000" dirty="0" err="1" smtClean="0"/>
                <a:t>RIght</a:t>
              </a:r>
              <a:r>
                <a:rPr lang="en-US" sz="1000" dirty="0" smtClean="0"/>
                <a:t> sensor head ions</a:t>
              </a:r>
              <a:endParaRPr lang="en-US" sz="1000" dirty="0"/>
            </a:p>
          </p:txBody>
        </p:sp>
        <p:sp>
          <p:nvSpPr>
            <p:cNvPr id="19" name="TextBox 18"/>
            <p:cNvSpPr txBox="1"/>
            <p:nvPr/>
          </p:nvSpPr>
          <p:spPr>
            <a:xfrm>
              <a:off x="3733800" y="3920925"/>
              <a:ext cx="2332690" cy="215444"/>
            </a:xfrm>
            <a:prstGeom prst="rect">
              <a:avLst/>
            </a:prstGeom>
            <a:noFill/>
          </p:spPr>
          <p:txBody>
            <a:bodyPr wrap="none" rtlCol="0">
              <a:spAutoFit/>
            </a:bodyPr>
            <a:lstStyle/>
            <a:p>
              <a:r>
                <a:rPr lang="en-US" sz="800" dirty="0" smtClean="0"/>
                <a:t>Flux error term for R &amp; L SH electrons and ions</a:t>
              </a:r>
              <a:endParaRPr lang="en-US" sz="800" dirty="0"/>
            </a:p>
          </p:txBody>
        </p:sp>
        <p:sp>
          <p:nvSpPr>
            <p:cNvPr id="20" name="TextBox 19"/>
            <p:cNvSpPr txBox="1"/>
            <p:nvPr/>
          </p:nvSpPr>
          <p:spPr>
            <a:xfrm>
              <a:off x="3632715" y="5716930"/>
              <a:ext cx="806631" cy="276999"/>
            </a:xfrm>
            <a:prstGeom prst="rect">
              <a:avLst/>
            </a:prstGeom>
            <a:noFill/>
          </p:spPr>
          <p:txBody>
            <a:bodyPr wrap="none" rtlCol="0">
              <a:spAutoFit/>
            </a:bodyPr>
            <a:lstStyle/>
            <a:p>
              <a:r>
                <a:rPr lang="en-US" sz="1200" dirty="0" smtClean="0"/>
                <a:t>24 Hours</a:t>
              </a:r>
              <a:endParaRPr lang="en-US" sz="1200" dirty="0"/>
            </a:p>
          </p:txBody>
        </p:sp>
        <p:cxnSp>
          <p:nvCxnSpPr>
            <p:cNvPr id="22" name="Straight Arrow Connector 21"/>
            <p:cNvCxnSpPr/>
            <p:nvPr/>
          </p:nvCxnSpPr>
          <p:spPr>
            <a:xfrm flipH="1">
              <a:off x="3508651" y="5867004"/>
              <a:ext cx="20682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215353" y="5898363"/>
              <a:ext cx="3642806" cy="373480"/>
            </a:xfrm>
            <a:prstGeom prst="rect">
              <a:avLst/>
            </a:prstGeom>
            <a:noFill/>
          </p:spPr>
          <p:txBody>
            <a:bodyPr wrap="none" rtlCol="0">
              <a:spAutoFit/>
            </a:bodyPr>
            <a:lstStyle/>
            <a:p>
              <a:r>
                <a:rPr lang="en-US" sz="1600" b="1" i="1" dirty="0" smtClean="0"/>
                <a:t>&lt; 1.E-7 rel. difference in all cases. </a:t>
              </a:r>
              <a:endParaRPr lang="en-US" sz="1600" b="1" i="1" dirty="0"/>
            </a:p>
          </p:txBody>
        </p:sp>
      </p:grpSp>
      <p:sp>
        <p:nvSpPr>
          <p:cNvPr id="28" name="TextBox 27"/>
          <p:cNvSpPr txBox="1"/>
          <p:nvPr/>
        </p:nvSpPr>
        <p:spPr>
          <a:xfrm>
            <a:off x="1354234" y="902825"/>
            <a:ext cx="6516552" cy="338554"/>
          </a:xfrm>
          <a:prstGeom prst="rect">
            <a:avLst/>
          </a:prstGeom>
          <a:solidFill>
            <a:schemeClr val="lt1"/>
          </a:solidFill>
        </p:spPr>
        <p:txBody>
          <a:bodyPr wrap="square" rtlCol="0">
            <a:spAutoFit/>
          </a:bodyPr>
          <a:lstStyle/>
          <a:p>
            <a:r>
              <a:rPr lang="en-US" sz="1600" b="1" dirty="0" smtClean="0"/>
              <a:t>(L1b  </a:t>
            </a:r>
            <a:r>
              <a:rPr lang="mr-IN" sz="1600" b="1" dirty="0" smtClean="0"/>
              <a:t>–</a:t>
            </a:r>
            <a:r>
              <a:rPr lang="en-US" sz="1600" b="1" dirty="0" smtClean="0"/>
              <a:t>  NCEI_in-house_L0_to_L1b)  /  NCEI_in-house_L0_to_L1b </a:t>
            </a:r>
            <a:endParaRPr lang="en-US" sz="1600" b="1" dirty="0"/>
          </a:p>
        </p:txBody>
      </p:sp>
      <p:sp>
        <p:nvSpPr>
          <p:cNvPr id="29" name="TextBox 28"/>
          <p:cNvSpPr txBox="1"/>
          <p:nvPr/>
        </p:nvSpPr>
        <p:spPr>
          <a:xfrm>
            <a:off x="289365" y="5662136"/>
            <a:ext cx="8626035" cy="738664"/>
          </a:xfrm>
          <a:prstGeom prst="rect">
            <a:avLst/>
          </a:prstGeom>
          <a:noFill/>
        </p:spPr>
        <p:txBody>
          <a:bodyPr wrap="square" rtlCol="0">
            <a:spAutoFit/>
          </a:bodyPr>
          <a:lstStyle/>
          <a:p>
            <a:pPr marL="285750" indent="-285750">
              <a:buClr>
                <a:schemeClr val="bg1"/>
              </a:buClr>
              <a:buFont typeface="Arial" charset="0"/>
              <a:buChar char="•"/>
            </a:pPr>
            <a:r>
              <a:rPr lang="en-US" dirty="0" smtClean="0">
                <a:solidFill>
                  <a:schemeClr val="bg1"/>
                </a:solidFill>
              </a:rPr>
              <a:t>Verification of ADR 326, MPS-LO GPA Changes and ADR 763, G16 MPS-LO LUT Update. L1b flux and error in agreement with NCEI’s in-house L0 to L1b result to within 1.E-7 (using single precision floats). </a:t>
            </a:r>
          </a:p>
          <a:p>
            <a:pPr marL="285750" indent="-285750">
              <a:buClr>
                <a:schemeClr val="bg1"/>
              </a:buClr>
              <a:buFont typeface="Arial" charset="0"/>
              <a:buChar char="•"/>
            </a:pPr>
            <a:r>
              <a:rPr lang="en-US" dirty="0" smtClean="0">
                <a:solidFill>
                  <a:schemeClr val="bg1"/>
                </a:solidFill>
              </a:rPr>
              <a:t>L1b fluxes and errors were similarly verified for </a:t>
            </a:r>
            <a:r>
              <a:rPr lang="en-US" dirty="0">
                <a:solidFill>
                  <a:schemeClr val="bg1"/>
                </a:solidFill>
              </a:rPr>
              <a:t>ADR </a:t>
            </a:r>
            <a:r>
              <a:rPr lang="en-US" dirty="0" smtClean="0">
                <a:solidFill>
                  <a:schemeClr val="bg1"/>
                </a:solidFill>
              </a:rPr>
              <a:t>764 G17 </a:t>
            </a:r>
            <a:r>
              <a:rPr lang="en-US" dirty="0">
                <a:solidFill>
                  <a:schemeClr val="bg1"/>
                </a:solidFill>
              </a:rPr>
              <a:t>MPS-LO LUT </a:t>
            </a:r>
            <a:r>
              <a:rPr lang="en-US" dirty="0" smtClean="0">
                <a:solidFill>
                  <a:schemeClr val="bg1"/>
                </a:solidFill>
              </a:rPr>
              <a:t>Update.</a:t>
            </a:r>
            <a:endParaRPr lang="en-US" dirty="0">
              <a:solidFill>
                <a:schemeClr val="bg1"/>
              </a:solidFill>
            </a:endParaRPr>
          </a:p>
        </p:txBody>
      </p:sp>
      <p:sp>
        <p:nvSpPr>
          <p:cNvPr id="30" name="Footer Placeholder 5"/>
          <p:cNvSpPr txBox="1">
            <a:spLocks/>
          </p:cNvSpPr>
          <p:nvPr/>
        </p:nvSpPr>
        <p:spPr>
          <a:xfrm>
            <a:off x="1287379" y="6400800"/>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prstClr val="white"/>
                </a:solidFill>
              </a:rPr>
              <a:t>These GOES-16 data are preliminary, non-operational data and are undergoing testing. Users bear all responsibility for inspecting the data prior to use and for the manner in which the data are utilized.</a:t>
            </a:r>
            <a:endParaRPr lang="en-US" sz="1000" dirty="0">
              <a:solidFill>
                <a:prstClr val="white"/>
              </a:solidFill>
            </a:endParaRPr>
          </a:p>
        </p:txBody>
      </p:sp>
      <p:sp>
        <p:nvSpPr>
          <p:cNvPr id="21" name="TextBox 20"/>
          <p:cNvSpPr txBox="1"/>
          <p:nvPr/>
        </p:nvSpPr>
        <p:spPr>
          <a:xfrm rot="20808796">
            <a:off x="4699943" y="4074868"/>
            <a:ext cx="2765501" cy="338554"/>
          </a:xfrm>
          <a:prstGeom prst="rect">
            <a:avLst/>
          </a:prstGeom>
          <a:solidFill>
            <a:schemeClr val="lt1"/>
          </a:solidFill>
        </p:spPr>
        <p:txBody>
          <a:bodyPr wrap="none" rtlCol="0">
            <a:spAutoFit/>
          </a:bodyPr>
          <a:lstStyle/>
          <a:p>
            <a:r>
              <a:rPr lang="en-US" sz="1600" smtClean="0"/>
              <a:t>Verification of flux error term</a:t>
            </a:r>
            <a:endParaRPr lang="en-US" sz="1600"/>
          </a:p>
        </p:txBody>
      </p:sp>
      <p:sp>
        <p:nvSpPr>
          <p:cNvPr id="23" name="TextBox 22"/>
          <p:cNvSpPr txBox="1"/>
          <p:nvPr/>
        </p:nvSpPr>
        <p:spPr>
          <a:xfrm rot="20808796">
            <a:off x="1154984" y="3321690"/>
            <a:ext cx="2020105" cy="338554"/>
          </a:xfrm>
          <a:prstGeom prst="rect">
            <a:avLst/>
          </a:prstGeom>
          <a:solidFill>
            <a:schemeClr val="lt1"/>
          </a:solidFill>
        </p:spPr>
        <p:txBody>
          <a:bodyPr wrap="none" rtlCol="0">
            <a:spAutoFit/>
          </a:bodyPr>
          <a:lstStyle/>
          <a:p>
            <a:r>
              <a:rPr lang="en-US" sz="1600" dirty="0" smtClean="0"/>
              <a:t>Verification of fluxes</a:t>
            </a:r>
            <a:endParaRPr lang="en-US" sz="1600" dirty="0"/>
          </a:p>
        </p:txBody>
      </p:sp>
    </p:spTree>
    <p:extLst>
      <p:ext uri="{BB962C8B-B14F-4D97-AF65-F5344CB8AC3E}">
        <p14:creationId xmlns:p14="http://schemas.microsoft.com/office/powerpoint/2010/main" val="3168225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the Good News</a:t>
            </a:r>
            <a:endParaRPr lang="en-US" sz="1800" dirty="0">
              <a:solidFill>
                <a:srgbClr val="FFFF00"/>
              </a:solidFill>
            </a:endParaRPr>
          </a:p>
        </p:txBody>
      </p:sp>
      <p:sp>
        <p:nvSpPr>
          <p:cNvPr id="3" name="TextBox 2"/>
          <p:cNvSpPr txBox="1"/>
          <p:nvPr/>
        </p:nvSpPr>
        <p:spPr>
          <a:xfrm>
            <a:off x="4025735" y="5902039"/>
            <a:ext cx="494046" cy="246221"/>
          </a:xfrm>
          <a:prstGeom prst="rect">
            <a:avLst/>
          </a:prstGeom>
          <a:noFill/>
        </p:spPr>
        <p:txBody>
          <a:bodyPr wrap="none" rtlCol="0">
            <a:spAutoFit/>
          </a:bodyPr>
          <a:lstStyle/>
          <a:p>
            <a:r>
              <a:rPr lang="en-US" sz="1000" b="1" smtClean="0"/>
              <a:t>Hours</a:t>
            </a:r>
            <a:endParaRPr lang="en-US" sz="1000" b="1"/>
          </a:p>
        </p:txBody>
      </p:sp>
      <p:sp>
        <p:nvSpPr>
          <p:cNvPr id="9" name="TextBox 8"/>
          <p:cNvSpPr txBox="1"/>
          <p:nvPr/>
        </p:nvSpPr>
        <p:spPr>
          <a:xfrm>
            <a:off x="457200" y="5725180"/>
            <a:ext cx="8382000" cy="523220"/>
          </a:xfrm>
          <a:prstGeom prst="rect">
            <a:avLst/>
          </a:prstGeom>
          <a:noFill/>
        </p:spPr>
        <p:txBody>
          <a:bodyPr wrap="square" rtlCol="0">
            <a:spAutoFit/>
          </a:bodyPr>
          <a:lstStyle/>
          <a:p>
            <a:r>
              <a:rPr lang="en-US" dirty="0" smtClean="0">
                <a:solidFill>
                  <a:schemeClr val="bg1"/>
                </a:solidFill>
              </a:rPr>
              <a:t>Example of MPS-LO background removal with empirically determined BG removal coefficients showing ion counts/sec., using </a:t>
            </a:r>
            <a:r>
              <a:rPr lang="en-US" dirty="0" smtClean="0">
                <a:solidFill>
                  <a:schemeClr val="bg1"/>
                </a:solidFill>
              </a:rPr>
              <a:t>11 </a:t>
            </a:r>
            <a:r>
              <a:rPr lang="en-US" dirty="0">
                <a:solidFill>
                  <a:schemeClr val="bg1"/>
                </a:solidFill>
              </a:rPr>
              <a:t>d</a:t>
            </a:r>
            <a:r>
              <a:rPr lang="en-US" dirty="0" smtClean="0">
                <a:solidFill>
                  <a:schemeClr val="bg1"/>
                </a:solidFill>
              </a:rPr>
              <a:t>ays </a:t>
            </a:r>
            <a:r>
              <a:rPr lang="en-US" dirty="0" smtClean="0">
                <a:solidFill>
                  <a:schemeClr val="bg1"/>
                </a:solidFill>
              </a:rPr>
              <a:t>of varying </a:t>
            </a:r>
            <a:r>
              <a:rPr lang="en-US" dirty="0" smtClean="0">
                <a:solidFill>
                  <a:schemeClr val="bg1"/>
                </a:solidFill>
              </a:rPr>
              <a:t>geomagnetic activity </a:t>
            </a:r>
            <a:r>
              <a:rPr lang="en-US" dirty="0" smtClean="0">
                <a:solidFill>
                  <a:schemeClr val="bg1"/>
                </a:solidFill>
              </a:rPr>
              <a:t>f</a:t>
            </a:r>
            <a:r>
              <a:rPr lang="en-US" dirty="0" smtClean="0">
                <a:solidFill>
                  <a:schemeClr val="bg1"/>
                </a:solidFill>
              </a:rPr>
              <a:t>or </a:t>
            </a:r>
            <a:r>
              <a:rPr lang="en-US" dirty="0">
                <a:solidFill>
                  <a:schemeClr val="bg1"/>
                </a:solidFill>
              </a:rPr>
              <a:t>d</a:t>
            </a:r>
            <a:r>
              <a:rPr lang="en-US" dirty="0" smtClean="0">
                <a:solidFill>
                  <a:schemeClr val="bg1"/>
                </a:solidFill>
              </a:rPr>
              <a:t>etermining </a:t>
            </a:r>
            <a:r>
              <a:rPr lang="en-US" dirty="0">
                <a:solidFill>
                  <a:schemeClr val="bg1"/>
                </a:solidFill>
              </a:rPr>
              <a:t>BG </a:t>
            </a:r>
            <a:r>
              <a:rPr lang="en-US" dirty="0" smtClean="0">
                <a:solidFill>
                  <a:schemeClr val="bg1"/>
                </a:solidFill>
              </a:rPr>
              <a:t>removal </a:t>
            </a:r>
            <a:r>
              <a:rPr lang="en-US" dirty="0" smtClean="0">
                <a:solidFill>
                  <a:schemeClr val="bg1"/>
                </a:solidFill>
              </a:rPr>
              <a:t>c</a:t>
            </a:r>
            <a:r>
              <a:rPr lang="en-US" dirty="0" smtClean="0">
                <a:solidFill>
                  <a:schemeClr val="bg1"/>
                </a:solidFill>
              </a:rPr>
              <a:t>oefficients.</a:t>
            </a:r>
            <a:endParaRPr lang="en-US" dirty="0">
              <a:solidFill>
                <a:schemeClr val="bg1"/>
              </a:solidFill>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50" y="1148589"/>
            <a:ext cx="7162800" cy="4566411"/>
          </a:xfrm>
          <a:prstGeom prst="rect">
            <a:avLst/>
          </a:prstGeom>
        </p:spPr>
      </p:pic>
      <p:sp>
        <p:nvSpPr>
          <p:cNvPr id="7"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prstClr val="white"/>
                </a:solidFill>
              </a:rPr>
              <a:t>These GOES-16 data are preliminary, non-operational data and are undergoing testing. Users bear all responsibility for inspecting the data prior to use and for the manner in which the data are utilized.</a:t>
            </a:r>
            <a:endParaRPr lang="en-US" sz="1000" dirty="0">
              <a:solidFill>
                <a:prstClr val="white"/>
              </a:solidFill>
            </a:endParaRP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22</a:t>
            </a:fld>
            <a:endParaRPr lang="uk-UA"/>
          </a:p>
        </p:txBody>
      </p:sp>
    </p:spTree>
    <p:extLst>
      <p:ext uri="{BB962C8B-B14F-4D97-AF65-F5344CB8AC3E}">
        <p14:creationId xmlns:p14="http://schemas.microsoft.com/office/powerpoint/2010/main" val="12157201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4/1/17 LSH Ions</a:t>
            </a: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975" y="1143000"/>
            <a:ext cx="7323221" cy="4609439"/>
          </a:xfrm>
          <a:prstGeom prst="rect">
            <a:avLst/>
          </a:prstGeom>
        </p:spPr>
      </p:pic>
      <p:sp>
        <p:nvSpPr>
          <p:cNvPr id="6"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prstClr val="white"/>
                </a:solidFill>
              </a:rPr>
              <a:t>These GOES-16 data are preliminary, non-operational data and are undergoing testing. Users bear all responsibility for inspecting the data prior to use and for the manner in which the data are utilized.</a:t>
            </a:r>
            <a:endParaRPr lang="en-US" sz="1000" dirty="0">
              <a:solidFill>
                <a:prstClr val="white"/>
              </a:solidFill>
            </a:endParaRPr>
          </a:p>
        </p:txBody>
      </p:sp>
      <p:sp>
        <p:nvSpPr>
          <p:cNvPr id="7" name="TextBox 6"/>
          <p:cNvSpPr txBox="1"/>
          <p:nvPr/>
        </p:nvSpPr>
        <p:spPr>
          <a:xfrm>
            <a:off x="457200" y="5725180"/>
            <a:ext cx="8382000" cy="523220"/>
          </a:xfrm>
          <a:prstGeom prst="rect">
            <a:avLst/>
          </a:prstGeom>
          <a:noFill/>
        </p:spPr>
        <p:txBody>
          <a:bodyPr wrap="square" rtlCol="0">
            <a:spAutoFit/>
          </a:bodyPr>
          <a:lstStyle/>
          <a:p>
            <a:r>
              <a:rPr lang="en-US" dirty="0" smtClean="0">
                <a:solidFill>
                  <a:schemeClr val="bg1"/>
                </a:solidFill>
              </a:rPr>
              <a:t>Example of MPS-LO background removal with empirically determined BG removal coefficients showing ion counts/sec., using </a:t>
            </a:r>
            <a:r>
              <a:rPr lang="en-US" dirty="0" smtClean="0">
                <a:solidFill>
                  <a:schemeClr val="bg1"/>
                </a:solidFill>
              </a:rPr>
              <a:t>11 </a:t>
            </a:r>
            <a:r>
              <a:rPr lang="en-US" dirty="0">
                <a:solidFill>
                  <a:schemeClr val="bg1"/>
                </a:solidFill>
              </a:rPr>
              <a:t>d</a:t>
            </a:r>
            <a:r>
              <a:rPr lang="en-US" dirty="0" smtClean="0">
                <a:solidFill>
                  <a:schemeClr val="bg1"/>
                </a:solidFill>
              </a:rPr>
              <a:t>ays </a:t>
            </a:r>
            <a:r>
              <a:rPr lang="en-US" dirty="0" smtClean="0">
                <a:solidFill>
                  <a:schemeClr val="bg1"/>
                </a:solidFill>
              </a:rPr>
              <a:t>of varying </a:t>
            </a:r>
            <a:r>
              <a:rPr lang="en-US" dirty="0" smtClean="0">
                <a:solidFill>
                  <a:schemeClr val="bg1"/>
                </a:solidFill>
              </a:rPr>
              <a:t>geomagnetic activity </a:t>
            </a:r>
            <a:r>
              <a:rPr lang="en-US" dirty="0" smtClean="0">
                <a:solidFill>
                  <a:schemeClr val="bg1"/>
                </a:solidFill>
              </a:rPr>
              <a:t>f</a:t>
            </a:r>
            <a:r>
              <a:rPr lang="en-US" dirty="0" smtClean="0">
                <a:solidFill>
                  <a:schemeClr val="bg1"/>
                </a:solidFill>
              </a:rPr>
              <a:t>or </a:t>
            </a:r>
            <a:r>
              <a:rPr lang="en-US" dirty="0">
                <a:solidFill>
                  <a:schemeClr val="bg1"/>
                </a:solidFill>
              </a:rPr>
              <a:t>d</a:t>
            </a:r>
            <a:r>
              <a:rPr lang="en-US" dirty="0" smtClean="0">
                <a:solidFill>
                  <a:schemeClr val="bg1"/>
                </a:solidFill>
              </a:rPr>
              <a:t>etermining </a:t>
            </a:r>
            <a:r>
              <a:rPr lang="en-US" dirty="0">
                <a:solidFill>
                  <a:schemeClr val="bg1"/>
                </a:solidFill>
              </a:rPr>
              <a:t>BG </a:t>
            </a:r>
            <a:r>
              <a:rPr lang="en-US" dirty="0" smtClean="0">
                <a:solidFill>
                  <a:schemeClr val="bg1"/>
                </a:solidFill>
              </a:rPr>
              <a:t>removal </a:t>
            </a:r>
            <a:r>
              <a:rPr lang="en-US" dirty="0" smtClean="0">
                <a:solidFill>
                  <a:schemeClr val="bg1"/>
                </a:solidFill>
              </a:rPr>
              <a:t>c</a:t>
            </a:r>
            <a:r>
              <a:rPr lang="en-US" dirty="0" smtClean="0">
                <a:solidFill>
                  <a:schemeClr val="bg1"/>
                </a:solidFill>
              </a:rPr>
              <a:t>oefficients.</a:t>
            </a:r>
            <a:endParaRPr lang="en-US" dirty="0">
              <a:solidFill>
                <a:schemeClr val="bg1"/>
              </a:solidFil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23</a:t>
            </a:fld>
            <a:endParaRPr lang="uk-UA"/>
          </a:p>
        </p:txBody>
      </p:sp>
    </p:spTree>
    <p:extLst>
      <p:ext uri="{BB962C8B-B14F-4D97-AF65-F5344CB8AC3E}">
        <p14:creationId xmlns:p14="http://schemas.microsoft.com/office/powerpoint/2010/main" val="14496813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4/1/17 </a:t>
            </a:r>
            <a:r>
              <a:rPr lang="en-US" smtClean="0"/>
              <a:t>LSH Electrons</a:t>
            </a: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9250" y="1126458"/>
            <a:ext cx="7238775" cy="4617492"/>
          </a:xfrm>
          <a:prstGeom prst="rect">
            <a:avLst/>
          </a:prstGeom>
        </p:spPr>
      </p:pic>
      <p:sp>
        <p:nvSpPr>
          <p:cNvPr id="9"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prstClr val="white"/>
                </a:solidFill>
              </a:rPr>
              <a:t>These GOES-16 data are preliminary, non-operational data and are undergoing testing. Users bear all responsibility for inspecting the data prior to use and for the manner in which the data are utilized.</a:t>
            </a:r>
            <a:endParaRPr lang="en-US" sz="1000" dirty="0">
              <a:solidFill>
                <a:prstClr val="white"/>
              </a:solidFill>
            </a:endParaRPr>
          </a:p>
        </p:txBody>
      </p:sp>
      <p:sp>
        <p:nvSpPr>
          <p:cNvPr id="5" name="TextBox 4"/>
          <p:cNvSpPr txBox="1"/>
          <p:nvPr/>
        </p:nvSpPr>
        <p:spPr>
          <a:xfrm>
            <a:off x="228600" y="5791200"/>
            <a:ext cx="8686800" cy="523220"/>
          </a:xfrm>
          <a:prstGeom prst="rect">
            <a:avLst/>
          </a:prstGeom>
          <a:noFill/>
        </p:spPr>
        <p:txBody>
          <a:bodyPr wrap="square" rtlCol="0">
            <a:spAutoFit/>
          </a:bodyPr>
          <a:lstStyle/>
          <a:p>
            <a:r>
              <a:rPr lang="en-US" dirty="0" smtClean="0">
                <a:solidFill>
                  <a:schemeClr val="bg1"/>
                </a:solidFill>
              </a:rPr>
              <a:t>Example of MPS-LO background removal with empirically determined BG removal coefficients showing electron counts/sec., using </a:t>
            </a:r>
            <a:r>
              <a:rPr lang="en-US" dirty="0" smtClean="0">
                <a:solidFill>
                  <a:schemeClr val="bg1"/>
                </a:solidFill>
              </a:rPr>
              <a:t>11 </a:t>
            </a:r>
            <a:r>
              <a:rPr lang="en-US" dirty="0">
                <a:solidFill>
                  <a:schemeClr val="bg1"/>
                </a:solidFill>
              </a:rPr>
              <a:t>d</a:t>
            </a:r>
            <a:r>
              <a:rPr lang="en-US" dirty="0" smtClean="0">
                <a:solidFill>
                  <a:schemeClr val="bg1"/>
                </a:solidFill>
              </a:rPr>
              <a:t>ays </a:t>
            </a:r>
            <a:r>
              <a:rPr lang="en-US" dirty="0" smtClean="0">
                <a:solidFill>
                  <a:schemeClr val="bg1"/>
                </a:solidFill>
              </a:rPr>
              <a:t>of varying </a:t>
            </a:r>
            <a:r>
              <a:rPr lang="en-US" dirty="0" smtClean="0">
                <a:solidFill>
                  <a:schemeClr val="bg1"/>
                </a:solidFill>
              </a:rPr>
              <a:t>geomagnetic activity </a:t>
            </a:r>
            <a:r>
              <a:rPr lang="en-US" dirty="0" smtClean="0">
                <a:solidFill>
                  <a:schemeClr val="bg1"/>
                </a:solidFill>
              </a:rPr>
              <a:t>f</a:t>
            </a:r>
            <a:r>
              <a:rPr lang="en-US" dirty="0" smtClean="0">
                <a:solidFill>
                  <a:schemeClr val="bg1"/>
                </a:solidFill>
              </a:rPr>
              <a:t>or </a:t>
            </a:r>
            <a:r>
              <a:rPr lang="en-US" dirty="0">
                <a:solidFill>
                  <a:schemeClr val="bg1"/>
                </a:solidFill>
              </a:rPr>
              <a:t>d</a:t>
            </a:r>
            <a:r>
              <a:rPr lang="en-US" dirty="0" smtClean="0">
                <a:solidFill>
                  <a:schemeClr val="bg1"/>
                </a:solidFill>
              </a:rPr>
              <a:t>etermining </a:t>
            </a:r>
            <a:r>
              <a:rPr lang="en-US" dirty="0">
                <a:solidFill>
                  <a:schemeClr val="bg1"/>
                </a:solidFill>
              </a:rPr>
              <a:t>BG </a:t>
            </a:r>
            <a:r>
              <a:rPr lang="en-US" dirty="0" smtClean="0">
                <a:solidFill>
                  <a:schemeClr val="bg1"/>
                </a:solidFill>
              </a:rPr>
              <a:t>removal </a:t>
            </a:r>
            <a:r>
              <a:rPr lang="en-US" dirty="0" smtClean="0">
                <a:solidFill>
                  <a:schemeClr val="bg1"/>
                </a:solidFill>
              </a:rPr>
              <a:t>c</a:t>
            </a:r>
            <a:r>
              <a:rPr lang="en-US" dirty="0" smtClean="0">
                <a:solidFill>
                  <a:schemeClr val="bg1"/>
                </a:solidFill>
              </a:rPr>
              <a:t>oefficients.</a:t>
            </a:r>
            <a:endParaRPr lang="en-US" dirty="0">
              <a:solidFill>
                <a:schemeClr val="bg1"/>
              </a:solidFill>
            </a:endParaRP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24</a:t>
            </a:fld>
            <a:endParaRPr lang="uk-UA"/>
          </a:p>
        </p:txBody>
      </p:sp>
    </p:spTree>
    <p:extLst>
      <p:ext uri="{BB962C8B-B14F-4D97-AF65-F5344CB8AC3E}">
        <p14:creationId xmlns:p14="http://schemas.microsoft.com/office/powerpoint/2010/main" val="5734792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Problem: Secular Change in </a:t>
            </a:r>
            <a:r>
              <a:rPr lang="en-US" sz="3200" dirty="0" smtClean="0"/>
              <a:t>Background </a:t>
            </a:r>
            <a:r>
              <a:rPr lang="en-US" sz="3200" dirty="0"/>
              <a:t>R</a:t>
            </a:r>
            <a:r>
              <a:rPr lang="en-US" sz="3200" dirty="0" smtClean="0"/>
              <a:t>emoval </a:t>
            </a:r>
            <a:r>
              <a:rPr lang="en-US" sz="3200" dirty="0"/>
              <a:t>C</a:t>
            </a:r>
            <a:r>
              <a:rPr lang="en-US" sz="3200" dirty="0" smtClean="0"/>
              <a:t>oefficients</a:t>
            </a:r>
            <a:endParaRPr lang="en-US" sz="3200" baseline="-25000" dirty="0"/>
          </a:p>
        </p:txBody>
      </p:sp>
      <p:sp>
        <p:nvSpPr>
          <p:cNvPr id="6" name="TextBox 5"/>
          <p:cNvSpPr txBox="1"/>
          <p:nvPr/>
        </p:nvSpPr>
        <p:spPr>
          <a:xfrm>
            <a:off x="6553200" y="2540675"/>
            <a:ext cx="2438400" cy="3036729"/>
          </a:xfrm>
          <a:prstGeom prst="rect">
            <a:avLst/>
          </a:prstGeom>
          <a:noFill/>
        </p:spPr>
        <p:txBody>
          <a:bodyPr wrap="square" rtlCol="0">
            <a:spAutoFit/>
          </a:bodyPr>
          <a:lstStyle/>
          <a:p>
            <a:r>
              <a:rPr lang="en-US" dirty="0" smtClean="0">
                <a:solidFill>
                  <a:schemeClr val="bg1"/>
                </a:solidFill>
              </a:rPr>
              <a:t>On average, </a:t>
            </a:r>
            <a:r>
              <a:rPr lang="en-US" dirty="0" err="1" smtClean="0">
                <a:solidFill>
                  <a:schemeClr val="bg1"/>
                </a:solidFill>
              </a:rPr>
              <a:t>N</a:t>
            </a:r>
            <a:r>
              <a:rPr lang="en-US" baseline="-25000" dirty="0" err="1">
                <a:solidFill>
                  <a:schemeClr val="bg1"/>
                </a:solidFill>
              </a:rPr>
              <a:t>T</a:t>
            </a:r>
            <a:r>
              <a:rPr lang="en-US" baseline="-25000" dirty="0" err="1" smtClean="0">
                <a:solidFill>
                  <a:schemeClr val="bg1"/>
                </a:solidFill>
              </a:rPr>
              <a:t>ot</a:t>
            </a:r>
            <a:r>
              <a:rPr lang="en-US" baseline="-25000" dirty="0" smtClean="0">
                <a:solidFill>
                  <a:schemeClr val="bg1"/>
                </a:solidFill>
              </a:rPr>
              <a:t>.</a:t>
            </a:r>
            <a:r>
              <a:rPr lang="en-US" dirty="0" smtClean="0">
                <a:solidFill>
                  <a:schemeClr val="bg1"/>
                </a:solidFill>
              </a:rPr>
              <a:t>/N</a:t>
            </a:r>
            <a:r>
              <a:rPr lang="en-US" baseline="-25000" dirty="0" smtClean="0">
                <a:solidFill>
                  <a:schemeClr val="bg1"/>
                </a:solidFill>
              </a:rPr>
              <a:t>BG</a:t>
            </a:r>
            <a:r>
              <a:rPr lang="en-US" dirty="0" smtClean="0">
                <a:solidFill>
                  <a:schemeClr val="bg1"/>
                </a:solidFill>
              </a:rPr>
              <a:t> has gradually decreased almost an order of magnitude since March 2017. There is much less significant decrease in </a:t>
            </a:r>
            <a:r>
              <a:rPr lang="en-US" dirty="0" err="1" smtClean="0">
                <a:solidFill>
                  <a:schemeClr val="bg1"/>
                </a:solidFill>
              </a:rPr>
              <a:t>N</a:t>
            </a:r>
            <a:r>
              <a:rPr lang="en-US" baseline="-25000" dirty="0" err="1">
                <a:solidFill>
                  <a:schemeClr val="bg1"/>
                </a:solidFill>
              </a:rPr>
              <a:t>T</a:t>
            </a:r>
            <a:r>
              <a:rPr lang="en-US" baseline="-25000" dirty="0" err="1" smtClean="0">
                <a:solidFill>
                  <a:schemeClr val="bg1"/>
                </a:solidFill>
              </a:rPr>
              <a:t>ot</a:t>
            </a:r>
            <a:r>
              <a:rPr lang="en-US" baseline="-25000" dirty="0">
                <a:solidFill>
                  <a:schemeClr val="bg1"/>
                </a:solidFill>
              </a:rPr>
              <a:t>.</a:t>
            </a:r>
            <a:r>
              <a:rPr lang="en-US" dirty="0">
                <a:solidFill>
                  <a:schemeClr val="bg1"/>
                </a:solidFill>
              </a:rPr>
              <a:t>/N</a:t>
            </a:r>
            <a:r>
              <a:rPr lang="en-US" baseline="-25000" dirty="0">
                <a:solidFill>
                  <a:schemeClr val="bg1"/>
                </a:solidFill>
              </a:rPr>
              <a:t>BG</a:t>
            </a:r>
            <a:r>
              <a:rPr lang="en-US" dirty="0">
                <a:solidFill>
                  <a:schemeClr val="bg1"/>
                </a:solidFill>
              </a:rPr>
              <a:t> </a:t>
            </a:r>
            <a:r>
              <a:rPr lang="en-US" dirty="0" smtClean="0">
                <a:solidFill>
                  <a:schemeClr val="bg1"/>
                </a:solidFill>
              </a:rPr>
              <a:t>from the ion zones. </a:t>
            </a:r>
            <a:r>
              <a:rPr lang="en-US" i="1" dirty="0">
                <a:solidFill>
                  <a:schemeClr val="bg1"/>
                </a:solidFill>
              </a:rPr>
              <a:t>Background coefficients will need to be periodically checked and </a:t>
            </a:r>
            <a:r>
              <a:rPr lang="en-US" i="1" dirty="0" smtClean="0">
                <a:solidFill>
                  <a:schemeClr val="bg1"/>
                </a:solidFill>
              </a:rPr>
              <a:t>updated.</a:t>
            </a:r>
          </a:p>
          <a:p>
            <a:endParaRPr lang="en-US" baseline="30000" dirty="0">
              <a:solidFill>
                <a:schemeClr val="bg1"/>
              </a:solidFill>
            </a:endParaRPr>
          </a:p>
          <a:p>
            <a:r>
              <a:rPr lang="en-US" dirty="0" smtClean="0">
                <a:solidFill>
                  <a:schemeClr val="bg1"/>
                </a:solidFill>
              </a:rPr>
              <a:t>Colored diamonds to the left indicate minimum values </a:t>
            </a:r>
            <a:r>
              <a:rPr lang="en-US" dirty="0">
                <a:solidFill>
                  <a:schemeClr val="bg1"/>
                </a:solidFill>
              </a:rPr>
              <a:t>of </a:t>
            </a:r>
            <a:r>
              <a:rPr lang="en-US" dirty="0" err="1" smtClean="0">
                <a:ln w="0"/>
                <a:solidFill>
                  <a:schemeClr val="bg1"/>
                </a:solidFill>
                <a:effectLst>
                  <a:outerShdw blurRad="38100" dist="25400" dir="5400000" algn="ctr" rotWithShape="0">
                    <a:srgbClr val="6E747A">
                      <a:alpha val="43000"/>
                    </a:srgbClr>
                  </a:outerShdw>
                </a:effectLst>
              </a:rPr>
              <a:t>N</a:t>
            </a:r>
            <a:r>
              <a:rPr lang="en-US" baseline="-25000" dirty="0" err="1" smtClean="0">
                <a:ln w="0"/>
                <a:solidFill>
                  <a:schemeClr val="bg1"/>
                </a:solidFill>
                <a:effectLst>
                  <a:outerShdw blurRad="38100" dist="25400" dir="5400000" algn="ctr" rotWithShape="0">
                    <a:srgbClr val="6E747A">
                      <a:alpha val="43000"/>
                    </a:srgbClr>
                  </a:outerShdw>
                </a:effectLst>
              </a:rPr>
              <a:t>Total</a:t>
            </a:r>
            <a:r>
              <a:rPr lang="en-US" dirty="0" smtClean="0">
                <a:ln w="0"/>
                <a:solidFill>
                  <a:schemeClr val="bg1"/>
                </a:solidFill>
                <a:effectLst>
                  <a:outerShdw blurRad="38100" dist="25400" dir="5400000" algn="ctr" rotWithShape="0">
                    <a:srgbClr val="6E747A">
                      <a:alpha val="43000"/>
                    </a:srgbClr>
                  </a:outerShdw>
                </a:effectLst>
              </a:rPr>
              <a:t>/N</a:t>
            </a:r>
            <a:r>
              <a:rPr lang="en-US" baseline="-25000" dirty="0" smtClean="0">
                <a:ln w="0"/>
                <a:solidFill>
                  <a:schemeClr val="bg1"/>
                </a:solidFill>
                <a:effectLst>
                  <a:outerShdw blurRad="38100" dist="25400" dir="5400000" algn="ctr" rotWithShape="0">
                    <a:srgbClr val="6E747A">
                      <a:alpha val="43000"/>
                    </a:srgbClr>
                  </a:outerShdw>
                </a:effectLst>
              </a:rPr>
              <a:t>BG</a:t>
            </a:r>
            <a:r>
              <a:rPr lang="en-US" dirty="0" smtClean="0">
                <a:solidFill>
                  <a:schemeClr val="bg1"/>
                </a:solidFill>
              </a:rPr>
              <a:t> found, within entire period shown.</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219200"/>
            <a:ext cx="6248399" cy="250456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3657600"/>
            <a:ext cx="6248400" cy="2599169"/>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7000" y="1422400"/>
            <a:ext cx="829139" cy="1092200"/>
          </a:xfrm>
          <a:prstGeom prst="rect">
            <a:avLst/>
          </a:prstGeom>
        </p:spPr>
      </p:pic>
      <p:cxnSp>
        <p:nvCxnSpPr>
          <p:cNvPr id="11" name="Straight Arrow Connector 10"/>
          <p:cNvCxnSpPr/>
          <p:nvPr/>
        </p:nvCxnSpPr>
        <p:spPr>
          <a:xfrm>
            <a:off x="762000" y="2895600"/>
            <a:ext cx="3810000"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524000" y="2667000"/>
            <a:ext cx="2362200" cy="400110"/>
          </a:xfrm>
          <a:prstGeom prst="rect">
            <a:avLst/>
          </a:prstGeom>
          <a:solidFill>
            <a:schemeClr val="lt1"/>
          </a:solidFill>
          <a:ln w="3175">
            <a:solidFill>
              <a:schemeClr val="tx1"/>
            </a:solidFill>
          </a:ln>
        </p:spPr>
        <p:txBody>
          <a:bodyPr wrap="square" rtlCol="0">
            <a:spAutoFit/>
          </a:bodyPr>
          <a:lstStyle/>
          <a:p>
            <a:r>
              <a:rPr lang="en-US" sz="1000" dirty="0" smtClean="0"/>
              <a:t>Analysis </a:t>
            </a:r>
            <a:r>
              <a:rPr lang="en-US" sz="1000" smtClean="0"/>
              <a:t>period used for BG removal </a:t>
            </a:r>
          </a:p>
          <a:p>
            <a:r>
              <a:rPr lang="en-US" sz="1000" dirty="0" smtClean="0"/>
              <a:t>coefficients currently in LUT </a:t>
            </a:r>
            <a:endParaRPr lang="en-US" sz="1000" dirty="0"/>
          </a:p>
        </p:txBody>
      </p:sp>
      <p:sp>
        <p:nvSpPr>
          <p:cNvPr id="14" name="Oval 13"/>
          <p:cNvSpPr/>
          <p:nvPr/>
        </p:nvSpPr>
        <p:spPr>
          <a:xfrm>
            <a:off x="228600" y="3886200"/>
            <a:ext cx="3048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09600" y="4336476"/>
            <a:ext cx="3607078" cy="276999"/>
          </a:xfrm>
          <a:prstGeom prst="rect">
            <a:avLst/>
          </a:prstGeom>
          <a:noFill/>
        </p:spPr>
        <p:txBody>
          <a:bodyPr wrap="none" rtlCol="0">
            <a:spAutoFit/>
          </a:bodyPr>
          <a:lstStyle/>
          <a:p>
            <a:r>
              <a:rPr lang="en-US" sz="1200" dirty="0" smtClean="0">
                <a:ln w="0"/>
                <a:solidFill>
                  <a:srgbClr val="FF0000"/>
                </a:solidFill>
                <a:effectLst>
                  <a:outerShdw blurRad="38100" dist="25400" dir="5400000" algn="ctr" rotWithShape="0">
                    <a:srgbClr val="6E747A">
                      <a:alpha val="43000"/>
                    </a:srgbClr>
                  </a:outerShdw>
                </a:effectLst>
              </a:rPr>
              <a:t>BG removal </a:t>
            </a:r>
            <a:r>
              <a:rPr lang="en-US" sz="1200" dirty="0" err="1" smtClean="0">
                <a:ln w="0"/>
                <a:solidFill>
                  <a:srgbClr val="FF0000"/>
                </a:solidFill>
                <a:effectLst>
                  <a:outerShdw blurRad="38100" dist="25400" dir="5400000" algn="ctr" rotWithShape="0">
                    <a:srgbClr val="6E747A">
                      <a:alpha val="43000"/>
                    </a:srgbClr>
                  </a:outerShdw>
                </a:effectLst>
              </a:rPr>
              <a:t>coe</a:t>
            </a:r>
            <a:r>
              <a:rPr lang="en-US" sz="1200" dirty="0" smtClean="0">
                <a:ln w="0"/>
                <a:solidFill>
                  <a:srgbClr val="FF0000"/>
                </a:solidFill>
                <a:effectLst>
                  <a:outerShdw blurRad="38100" dist="25400" dir="5400000" algn="ctr" rotWithShape="0">
                    <a:srgbClr val="6E747A">
                      <a:alpha val="43000"/>
                    </a:srgbClr>
                  </a:outerShdw>
                </a:effectLst>
              </a:rPr>
              <a:t>. = </a:t>
            </a:r>
            <a:r>
              <a:rPr lang="en-US" sz="1200" dirty="0">
                <a:ln w="0"/>
                <a:solidFill>
                  <a:srgbClr val="FF0000"/>
                </a:solidFill>
                <a:effectLst>
                  <a:outerShdw blurRad="38100" dist="25400" dir="5400000" algn="ctr" rotWithShape="0">
                    <a:srgbClr val="6E747A">
                      <a:alpha val="43000"/>
                    </a:srgbClr>
                  </a:outerShdw>
                </a:effectLst>
              </a:rPr>
              <a:t>1</a:t>
            </a:r>
            <a:r>
              <a:rPr lang="en-US" sz="1200" dirty="0" smtClean="0">
                <a:ln w="0"/>
                <a:solidFill>
                  <a:srgbClr val="FF0000"/>
                </a:solidFill>
                <a:effectLst>
                  <a:outerShdw blurRad="38100" dist="25400" dir="5400000" algn="ctr" rotWithShape="0">
                    <a:srgbClr val="6E747A">
                      <a:alpha val="43000"/>
                    </a:srgbClr>
                  </a:outerShdw>
                </a:effectLst>
              </a:rPr>
              <a:t> </a:t>
            </a:r>
            <a:r>
              <a:rPr lang="en-US" sz="1200" dirty="0" smtClean="0">
                <a:ln w="0"/>
                <a:solidFill>
                  <a:srgbClr val="FF0000"/>
                </a:solidFill>
                <a:effectLst>
                  <a:outerShdw blurRad="38100" dist="25400" dir="5400000" algn="ctr" rotWithShape="0">
                    <a:srgbClr val="6E747A">
                      <a:alpha val="43000"/>
                    </a:srgbClr>
                  </a:outerShdw>
                </a:effectLst>
              </a:rPr>
              <a:t>percentile value of </a:t>
            </a:r>
            <a:r>
              <a:rPr lang="en-US" sz="1200" dirty="0" err="1" smtClean="0">
                <a:ln w="0"/>
                <a:solidFill>
                  <a:srgbClr val="FF0000"/>
                </a:solidFill>
                <a:effectLst>
                  <a:outerShdw blurRad="38100" dist="25400" dir="5400000" algn="ctr" rotWithShape="0">
                    <a:srgbClr val="6E747A">
                      <a:alpha val="43000"/>
                    </a:srgbClr>
                  </a:outerShdw>
                </a:effectLst>
              </a:rPr>
              <a:t>N</a:t>
            </a:r>
            <a:r>
              <a:rPr lang="en-US" sz="1200" baseline="-25000" dirty="0" err="1" smtClean="0">
                <a:ln w="0"/>
                <a:solidFill>
                  <a:srgbClr val="FF0000"/>
                </a:solidFill>
                <a:effectLst>
                  <a:outerShdw blurRad="38100" dist="25400" dir="5400000" algn="ctr" rotWithShape="0">
                    <a:srgbClr val="6E747A">
                      <a:alpha val="43000"/>
                    </a:srgbClr>
                  </a:outerShdw>
                </a:effectLst>
              </a:rPr>
              <a:t>Total</a:t>
            </a:r>
            <a:r>
              <a:rPr lang="en-US" sz="1200" dirty="0" smtClean="0">
                <a:ln w="0"/>
                <a:solidFill>
                  <a:srgbClr val="FF0000"/>
                </a:solidFill>
                <a:effectLst>
                  <a:outerShdw blurRad="38100" dist="25400" dir="5400000" algn="ctr" rotWithShape="0">
                    <a:srgbClr val="6E747A">
                      <a:alpha val="43000"/>
                    </a:srgbClr>
                  </a:outerShdw>
                </a:effectLst>
              </a:rPr>
              <a:t>/N</a:t>
            </a:r>
            <a:r>
              <a:rPr lang="en-US" sz="1200" baseline="-25000" dirty="0" smtClean="0">
                <a:ln w="0"/>
                <a:solidFill>
                  <a:srgbClr val="FF0000"/>
                </a:solidFill>
                <a:effectLst>
                  <a:outerShdw blurRad="38100" dist="25400" dir="5400000" algn="ctr" rotWithShape="0">
                    <a:srgbClr val="6E747A">
                      <a:alpha val="43000"/>
                    </a:srgbClr>
                  </a:outerShdw>
                </a:effectLst>
              </a:rPr>
              <a:t>BG</a:t>
            </a:r>
            <a:endParaRPr lang="en-US" sz="1200" baseline="-25000" dirty="0">
              <a:ln w="0"/>
              <a:solidFill>
                <a:srgbClr val="FF0000"/>
              </a:solidFill>
              <a:effectLst>
                <a:outerShdw blurRad="38100" dist="25400" dir="5400000" algn="ctr" rotWithShape="0">
                  <a:srgbClr val="6E747A">
                    <a:alpha val="43000"/>
                  </a:srgbClr>
                </a:outerShdw>
              </a:effectLst>
            </a:endParaRPr>
          </a:p>
        </p:txBody>
      </p:sp>
      <p:sp>
        <p:nvSpPr>
          <p:cNvPr id="16" name="Footer Placeholder 5"/>
          <p:cNvSpPr txBox="1">
            <a:spLocks/>
          </p:cNvSpPr>
          <p:nvPr/>
        </p:nvSpPr>
        <p:spPr>
          <a:xfrm>
            <a:off x="1287379" y="6400800"/>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prstClr val="white"/>
                </a:solidFill>
              </a:rPr>
              <a:t>These GOES-16 data are preliminary, non-operational data and are undergoing testing. Users bear all responsibility for inspecting the data prior to use and for the manner in which the data are utilized.</a:t>
            </a:r>
            <a:endParaRPr lang="en-US" sz="1000" dirty="0">
              <a:solidFill>
                <a:prstClr val="white"/>
              </a:solidFill>
            </a:endParaRP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25</a:t>
            </a:fld>
            <a:endParaRPr lang="uk-UA"/>
          </a:p>
        </p:txBody>
      </p:sp>
    </p:spTree>
    <p:extLst>
      <p:ext uri="{BB962C8B-B14F-4D97-AF65-F5344CB8AC3E}">
        <p14:creationId xmlns:p14="http://schemas.microsoft.com/office/powerpoint/2010/main" val="17958237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L1b Electrons</a:t>
            </a:r>
            <a:r>
              <a:rPr lang="en-US" sz="1400" dirty="0" smtClean="0">
                <a:solidFill>
                  <a:srgbClr val="FFFFFF"/>
                </a:solidFill>
              </a:rPr>
              <a:t/>
            </a:r>
            <a:br>
              <a:rPr lang="en-US" sz="1400" dirty="0" smtClean="0">
                <a:solidFill>
                  <a:srgbClr val="FFFFFF"/>
                </a:solidFill>
              </a:rPr>
            </a:br>
            <a:r>
              <a:rPr lang="en-US" sz="1400" dirty="0" smtClean="0">
                <a:solidFill>
                  <a:srgbClr val="FFFFFF"/>
                </a:solidFill>
              </a:rPr>
              <a:t>(with </a:t>
            </a:r>
            <a:r>
              <a:rPr lang="en-US" sz="1400" dirty="0">
                <a:solidFill>
                  <a:srgbClr val="FFFFFF"/>
                </a:solidFill>
              </a:rPr>
              <a:t>implementation of ADR 326, MPS-LO GPA Changes)</a:t>
            </a:r>
            <a:endParaRPr lang="en-US"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26</a:t>
            </a:fld>
            <a:endParaRPr lang="uk-UA"/>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2291" y="1066800"/>
            <a:ext cx="6131509" cy="3924166"/>
          </a:xfrm>
          <a:prstGeom prst="rect">
            <a:avLst/>
          </a:prstGeom>
        </p:spPr>
      </p:pic>
      <p:sp>
        <p:nvSpPr>
          <p:cNvPr id="10" name="TextBox 9"/>
          <p:cNvSpPr txBox="1"/>
          <p:nvPr/>
        </p:nvSpPr>
        <p:spPr>
          <a:xfrm>
            <a:off x="381000" y="5029200"/>
            <a:ext cx="8458201" cy="1561966"/>
          </a:xfrm>
          <a:prstGeom prst="rect">
            <a:avLst/>
          </a:prstGeom>
          <a:noFill/>
        </p:spPr>
        <p:txBody>
          <a:bodyPr wrap="square" rtlCol="0">
            <a:spAutoFit/>
          </a:bodyPr>
          <a:lstStyle/>
          <a:p>
            <a:pPr>
              <a:spcAft>
                <a:spcPts val="300"/>
              </a:spcAft>
            </a:pPr>
            <a:r>
              <a:rPr lang="en-US" dirty="0" smtClean="0">
                <a:solidFill>
                  <a:schemeClr val="bg1"/>
                </a:solidFill>
              </a:rPr>
              <a:t>The current L1b electron spectrograms do not look very impressive with regard to fixing the problem with negative values. There are 3 reasons for this: </a:t>
            </a:r>
            <a:endParaRPr lang="en-US" sz="1200" dirty="0" smtClean="0">
              <a:solidFill>
                <a:schemeClr val="bg1"/>
              </a:solidFill>
            </a:endParaRPr>
          </a:p>
          <a:p>
            <a:pPr marL="342900" indent="-342900">
              <a:spcAft>
                <a:spcPts val="300"/>
              </a:spcAft>
              <a:buClr>
                <a:schemeClr val="bg1"/>
              </a:buClr>
              <a:buAutoNum type="arabicParenBoth"/>
            </a:pPr>
            <a:r>
              <a:rPr lang="en-US" sz="1200" dirty="0" smtClean="0">
                <a:solidFill>
                  <a:schemeClr val="bg1"/>
                </a:solidFill>
              </a:rPr>
              <a:t>Radiation belt fluxes (source of backgrounds) are very high on the day shown here (2019-02-04).</a:t>
            </a:r>
          </a:p>
          <a:p>
            <a:pPr marL="342900" indent="-342900">
              <a:spcAft>
                <a:spcPts val="300"/>
              </a:spcAft>
              <a:buClr>
                <a:schemeClr val="bg1"/>
              </a:buClr>
              <a:buAutoNum type="arabicParenBoth"/>
            </a:pPr>
            <a:r>
              <a:rPr lang="en-US" sz="1200" dirty="0" smtClean="0">
                <a:solidFill>
                  <a:schemeClr val="bg1"/>
                </a:solidFill>
              </a:rPr>
              <a:t>The secular decrease in </a:t>
            </a:r>
            <a:r>
              <a:rPr lang="en-US" sz="1200" dirty="0" err="1" smtClean="0">
                <a:solidFill>
                  <a:schemeClr val="bg1"/>
                </a:solidFill>
              </a:rPr>
              <a:t>N</a:t>
            </a:r>
            <a:r>
              <a:rPr lang="en-US" sz="1200" baseline="-25000" dirty="0" err="1" smtClean="0">
                <a:solidFill>
                  <a:schemeClr val="bg1"/>
                </a:solidFill>
              </a:rPr>
              <a:t>tot</a:t>
            </a:r>
            <a:r>
              <a:rPr lang="en-US" sz="1200" baseline="-25000" dirty="0" smtClean="0">
                <a:solidFill>
                  <a:schemeClr val="bg1"/>
                </a:solidFill>
              </a:rPr>
              <a:t>.</a:t>
            </a:r>
            <a:r>
              <a:rPr lang="en-US" sz="1200" dirty="0" smtClean="0">
                <a:solidFill>
                  <a:schemeClr val="bg1"/>
                </a:solidFill>
              </a:rPr>
              <a:t>/N</a:t>
            </a:r>
            <a:r>
              <a:rPr lang="en-US" sz="1200" baseline="-25000" dirty="0" smtClean="0">
                <a:solidFill>
                  <a:schemeClr val="bg1"/>
                </a:solidFill>
              </a:rPr>
              <a:t>BG</a:t>
            </a:r>
            <a:r>
              <a:rPr lang="en-US" sz="1200" dirty="0" smtClean="0">
                <a:solidFill>
                  <a:schemeClr val="bg1"/>
                </a:solidFill>
              </a:rPr>
              <a:t> since the end of the period used to determine BG removal coefficients currently in the L1b LUT means that the coefficients are now too high.</a:t>
            </a:r>
          </a:p>
          <a:p>
            <a:pPr marL="342900" indent="-342900">
              <a:spcAft>
                <a:spcPts val="300"/>
              </a:spcAft>
              <a:buClr>
                <a:schemeClr val="bg1"/>
              </a:buClr>
              <a:buAutoNum type="arabicParenBoth"/>
            </a:pPr>
            <a:r>
              <a:rPr lang="en-US" sz="1200" dirty="0" smtClean="0">
                <a:solidFill>
                  <a:schemeClr val="bg1"/>
                </a:solidFill>
              </a:rPr>
              <a:t>This is 1s data, whereas the coefficients are set so that we have 1% neg. values in 5m averages </a:t>
            </a:r>
            <a:r>
              <a:rPr lang="mr-IN" sz="1200" dirty="0" smtClean="0">
                <a:solidFill>
                  <a:schemeClr val="bg1"/>
                </a:solidFill>
              </a:rPr>
              <a:t>–</a:t>
            </a:r>
            <a:r>
              <a:rPr lang="en-US" sz="1200" dirty="0" smtClean="0">
                <a:solidFill>
                  <a:schemeClr val="bg1"/>
                </a:solidFill>
              </a:rPr>
              <a:t> We expect speckled black pixels in the 1s data due to Poisson statistics.</a:t>
            </a:r>
            <a:endParaRPr lang="en-US" sz="1200" dirty="0">
              <a:solidFill>
                <a:schemeClr val="bg1"/>
              </a:solidFill>
            </a:endParaRPr>
          </a:p>
        </p:txBody>
      </p:sp>
      <p:sp>
        <p:nvSpPr>
          <p:cNvPr id="11" name="Footer Placeholder 5"/>
          <p:cNvSpPr txBox="1">
            <a:spLocks/>
          </p:cNvSpPr>
          <p:nvPr/>
        </p:nvSpPr>
        <p:spPr>
          <a:xfrm>
            <a:off x="1066800" y="6629401"/>
            <a:ext cx="7162800" cy="22859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r>
              <a:rPr lang="en-US" sz="600" dirty="0" smtClean="0">
                <a:solidFill>
                  <a:prstClr val="white"/>
                </a:solidFill>
              </a:rPr>
              <a:t>These GOES-16 data are preliminary, non-operational data and are undergoing testing. Users bear all responsibility for inspecting the data prior to use and for the manner in which the data are utilized.</a:t>
            </a:r>
            <a:endParaRPr lang="en-US" sz="600" dirty="0">
              <a:solidFill>
                <a:prstClr val="white"/>
              </a:solidFill>
            </a:endParaRPr>
          </a:p>
        </p:txBody>
      </p:sp>
    </p:spTree>
    <p:extLst>
      <p:ext uri="{BB962C8B-B14F-4D97-AF65-F5344CB8AC3E}">
        <p14:creationId xmlns:p14="http://schemas.microsoft.com/office/powerpoint/2010/main" val="2384162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L1b </a:t>
            </a:r>
            <a:r>
              <a:rPr lang="en-US" dirty="0" smtClean="0"/>
              <a:t>Ions</a:t>
            </a:r>
            <a:r>
              <a:rPr lang="en-US" sz="1400" dirty="0">
                <a:solidFill>
                  <a:srgbClr val="FFFFFF"/>
                </a:solidFill>
              </a:rPr>
              <a:t/>
            </a:r>
            <a:br>
              <a:rPr lang="en-US" sz="1400" dirty="0">
                <a:solidFill>
                  <a:srgbClr val="FFFFFF"/>
                </a:solidFill>
              </a:rPr>
            </a:br>
            <a:r>
              <a:rPr lang="en-US" sz="1400" dirty="0">
                <a:solidFill>
                  <a:srgbClr val="FFFFFF"/>
                </a:solidFill>
              </a:rPr>
              <a:t>(with implementation of ADR 326, MPS-LO GPA Changes)</a:t>
            </a:r>
            <a:endParaRPr lang="en-US"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27</a:t>
            </a:fld>
            <a:endParaRPr lang="uk-UA"/>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219200"/>
            <a:ext cx="7536743" cy="4800600"/>
          </a:xfrm>
          <a:prstGeom prst="rect">
            <a:avLst/>
          </a:prstGeom>
        </p:spPr>
      </p:pic>
      <p:sp>
        <p:nvSpPr>
          <p:cNvPr id="8" name="TextBox 7"/>
          <p:cNvSpPr txBox="1"/>
          <p:nvPr/>
        </p:nvSpPr>
        <p:spPr>
          <a:xfrm>
            <a:off x="685800" y="6019800"/>
            <a:ext cx="2209800" cy="307777"/>
          </a:xfrm>
          <a:prstGeom prst="rect">
            <a:avLst/>
          </a:prstGeom>
          <a:noFill/>
        </p:spPr>
        <p:txBody>
          <a:bodyPr wrap="square" rtlCol="0">
            <a:spAutoFit/>
          </a:bodyPr>
          <a:lstStyle/>
          <a:p>
            <a:r>
              <a:rPr lang="mr-IN" dirty="0" smtClean="0">
                <a:solidFill>
                  <a:schemeClr val="bg1"/>
                </a:solidFill>
              </a:rPr>
              <a:t>…</a:t>
            </a:r>
            <a:r>
              <a:rPr lang="en-US" dirty="0" smtClean="0">
                <a:solidFill>
                  <a:schemeClr val="bg1"/>
                </a:solidFill>
              </a:rPr>
              <a:t>Similarly for the ions.</a:t>
            </a:r>
            <a:endParaRPr lang="en-US" sz="1200" dirty="0">
              <a:solidFill>
                <a:schemeClr val="bg1"/>
              </a:solidFill>
            </a:endParaRPr>
          </a:p>
        </p:txBody>
      </p:sp>
      <p:sp>
        <p:nvSpPr>
          <p:cNvPr id="9" name="Footer Placeholder 5"/>
          <p:cNvSpPr txBox="1">
            <a:spLocks/>
          </p:cNvSpPr>
          <p:nvPr/>
        </p:nvSpPr>
        <p:spPr>
          <a:xfrm>
            <a:off x="1287379" y="6400800"/>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prstClr val="white"/>
                </a:solidFill>
              </a:rPr>
              <a:t>These GOES-16 data are preliminary, non-operational data and are undergoing testing. Users bear all responsibility for inspecting the data prior to use and for the manner in which the data are utilized.</a:t>
            </a:r>
            <a:endParaRPr lang="en-US" sz="1000" dirty="0">
              <a:solidFill>
                <a:prstClr val="white"/>
              </a:solidFill>
            </a:endParaRPr>
          </a:p>
        </p:txBody>
      </p:sp>
    </p:spTree>
    <p:extLst>
      <p:ext uri="{BB962C8B-B14F-4D97-AF65-F5344CB8AC3E}">
        <p14:creationId xmlns:p14="http://schemas.microsoft.com/office/powerpoint/2010/main" val="20040717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04800"/>
            <a:ext cx="6408821" cy="968626"/>
          </a:xfrm>
        </p:spPr>
        <p:txBody>
          <a:bodyPr/>
          <a:lstStyle/>
          <a:p>
            <a:r>
              <a:rPr lang="en-US" dirty="0" smtClean="0"/>
              <a:t>Additional MPS-LO Anomalies</a:t>
            </a:r>
            <a:endParaRPr lang="en-US" dirty="0"/>
          </a:p>
        </p:txBody>
      </p:sp>
      <p:sp>
        <p:nvSpPr>
          <p:cNvPr id="3" name="Text Placeholder 2"/>
          <p:cNvSpPr>
            <a:spLocks noGrp="1"/>
          </p:cNvSpPr>
          <p:nvPr>
            <p:ph type="body" idx="1"/>
          </p:nvPr>
        </p:nvSpPr>
        <p:spPr>
          <a:xfrm>
            <a:off x="457200" y="1646238"/>
            <a:ext cx="8229600" cy="4525962"/>
          </a:xfrm>
        </p:spPr>
        <p:txBody>
          <a:bodyPr/>
          <a:lstStyle/>
          <a:p>
            <a:pPr>
              <a:buFont typeface="Arial" charset="0"/>
              <a:buChar char="•"/>
            </a:pPr>
            <a:r>
              <a:rPr lang="en-US" dirty="0" err="1" smtClean="0"/>
              <a:t>Interzonal</a:t>
            </a:r>
            <a:r>
              <a:rPr lang="en-US" dirty="0" smtClean="0"/>
              <a:t> Crosstalk</a:t>
            </a:r>
            <a:endParaRPr lang="en-US" dirty="0"/>
          </a:p>
          <a:p>
            <a:pPr>
              <a:buFont typeface="Arial" charset="0"/>
              <a:buChar char="•"/>
            </a:pPr>
            <a:r>
              <a:rPr lang="en-US" dirty="0" smtClean="0"/>
              <a:t>Effect of Arc Jet Firing</a:t>
            </a:r>
          </a:p>
          <a:p>
            <a:pPr>
              <a:buFont typeface="Arial" charset="0"/>
              <a:buChar char="•"/>
            </a:pPr>
            <a:r>
              <a:rPr lang="en-US" dirty="0"/>
              <a:t>MPS-LO L1b IFC </a:t>
            </a:r>
            <a:r>
              <a:rPr lang="en-US" dirty="0" smtClean="0"/>
              <a:t>leakage</a:t>
            </a:r>
          </a:p>
          <a:p>
            <a:pPr>
              <a:buFont typeface="Arial" charset="0"/>
              <a:buChar char="•"/>
            </a:pPr>
            <a:r>
              <a:rPr lang="en-US" dirty="0" smtClean="0"/>
              <a:t>Effect of High </a:t>
            </a:r>
            <a:r>
              <a:rPr lang="en-US" dirty="0"/>
              <a:t>B</a:t>
            </a:r>
            <a:r>
              <a:rPr lang="en-US" dirty="0" smtClean="0"/>
              <a:t>ackgrounds on Low </a:t>
            </a:r>
            <a:r>
              <a:rPr lang="en-US" dirty="0"/>
              <a:t>E</a:t>
            </a:r>
            <a:r>
              <a:rPr lang="en-US" dirty="0" smtClean="0"/>
              <a:t>nergy </a:t>
            </a:r>
            <a:r>
              <a:rPr lang="en-US" dirty="0"/>
              <a:t>I</a:t>
            </a:r>
            <a:r>
              <a:rPr lang="en-US" dirty="0" smtClean="0"/>
              <a:t>ons </a:t>
            </a:r>
            <a:r>
              <a:rPr lang="en-US" dirty="0"/>
              <a:t>M</a:t>
            </a:r>
            <a:r>
              <a:rPr lang="en-US" dirty="0" smtClean="0"/>
              <a:t>easurement</a:t>
            </a:r>
            <a:endParaRPr lang="en-US"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28</a:t>
            </a:fld>
            <a:endParaRPr lang="uk-UA"/>
          </a:p>
        </p:txBody>
      </p:sp>
      <p:sp>
        <p:nvSpPr>
          <p:cNvPr id="5"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prstClr val="white"/>
                </a:solidFill>
              </a:rPr>
              <a:t>These GOES-16 data are preliminary, non-operational data and are undergoing testing. Users bear all responsibility for inspecting the data prior to use and for the manner in which the data are utilized.</a:t>
            </a:r>
            <a:endParaRPr lang="en-US" sz="1000" dirty="0">
              <a:solidFill>
                <a:prstClr val="white"/>
              </a:solidFill>
            </a:endParaRPr>
          </a:p>
        </p:txBody>
      </p:sp>
      <p:pic>
        <p:nvPicPr>
          <p:cNvPr id="1025" name="Picture 1" descr="age10image6954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ge10image7218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age10image748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ge10image780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age10image792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ge10image808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9991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Crosstalk </a:t>
            </a:r>
            <a:r>
              <a:rPr lang="en-US" sz="2800" dirty="0" smtClean="0"/>
              <a:t>Between</a:t>
            </a:r>
            <a:r>
              <a:rPr lang="en-US" sz="2800" dirty="0" smtClean="0"/>
              <a:t> Zones Seen in Background Zones</a:t>
            </a:r>
            <a:endParaRPr lang="en-US" sz="28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29</a:t>
            </a:fld>
            <a:endParaRPr lang="uk-UA"/>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8370" y="1135380"/>
            <a:ext cx="3352799" cy="4358639"/>
          </a:xfrm>
          <a:prstGeom prst="rect">
            <a:avLst/>
          </a:prstGeom>
        </p:spPr>
      </p:pic>
      <p:sp>
        <p:nvSpPr>
          <p:cNvPr id="6" name="TextBox 5"/>
          <p:cNvSpPr txBox="1"/>
          <p:nvPr/>
        </p:nvSpPr>
        <p:spPr>
          <a:xfrm>
            <a:off x="2870968" y="1332397"/>
            <a:ext cx="1275566" cy="318928"/>
          </a:xfrm>
          <a:prstGeom prst="rect">
            <a:avLst/>
          </a:prstGeom>
          <a:solidFill>
            <a:schemeClr val="bg1">
              <a:lumMod val="85000"/>
            </a:schemeClr>
          </a:solidFill>
        </p:spPr>
        <p:txBody>
          <a:bodyPr wrap="square" rtlCol="0">
            <a:spAutoFit/>
          </a:bodyPr>
          <a:lstStyle/>
          <a:p>
            <a:r>
              <a:rPr lang="en-US" sz="800" dirty="0" smtClean="0"/>
              <a:t>Crosstalk from illuminated zones</a:t>
            </a:r>
            <a:endParaRPr lang="en-US" sz="800" dirty="0"/>
          </a:p>
        </p:txBody>
      </p:sp>
      <p:cxnSp>
        <p:nvCxnSpPr>
          <p:cNvPr id="7" name="Straight Arrow Connector 6"/>
          <p:cNvCxnSpPr/>
          <p:nvPr/>
        </p:nvCxnSpPr>
        <p:spPr>
          <a:xfrm>
            <a:off x="3577329" y="1634311"/>
            <a:ext cx="364120" cy="2429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415974" y="1332397"/>
            <a:ext cx="1308537" cy="318928"/>
          </a:xfrm>
          <a:prstGeom prst="rect">
            <a:avLst/>
          </a:prstGeom>
          <a:solidFill>
            <a:schemeClr val="bg1">
              <a:lumMod val="85000"/>
            </a:schemeClr>
          </a:solidFill>
        </p:spPr>
        <p:txBody>
          <a:bodyPr wrap="square" rtlCol="0">
            <a:spAutoFit/>
          </a:bodyPr>
          <a:lstStyle/>
          <a:p>
            <a:r>
              <a:rPr lang="en-US" sz="800" smtClean="0"/>
              <a:t>Energy independent Backgrounds</a:t>
            </a:r>
            <a:endParaRPr lang="en-US" sz="800"/>
          </a:p>
        </p:txBody>
      </p:sp>
      <p:cxnSp>
        <p:nvCxnSpPr>
          <p:cNvPr id="9" name="Straight Arrow Connector 8"/>
          <p:cNvCxnSpPr/>
          <p:nvPr/>
        </p:nvCxnSpPr>
        <p:spPr>
          <a:xfrm>
            <a:off x="4718489" y="1634311"/>
            <a:ext cx="364120" cy="25533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prstClr val="white"/>
                </a:solidFill>
              </a:rPr>
              <a:t>These GOES-16 data are preliminary, non-operational data and are undergoing testing. Users bear all responsibility for inspecting the data prior to use and for the manner in which the data are utilized.</a:t>
            </a:r>
            <a:endParaRPr lang="en-US" sz="1000" dirty="0">
              <a:solidFill>
                <a:prstClr val="white"/>
              </a:solidFill>
            </a:endParaRPr>
          </a:p>
        </p:txBody>
      </p:sp>
      <p:sp>
        <p:nvSpPr>
          <p:cNvPr id="10" name="TextBox 9"/>
          <p:cNvSpPr txBox="1"/>
          <p:nvPr/>
        </p:nvSpPr>
        <p:spPr>
          <a:xfrm>
            <a:off x="626200" y="5562600"/>
            <a:ext cx="8136800" cy="738664"/>
          </a:xfrm>
          <a:prstGeom prst="rect">
            <a:avLst/>
          </a:prstGeom>
          <a:noFill/>
        </p:spPr>
        <p:txBody>
          <a:bodyPr wrap="square" rtlCol="0">
            <a:spAutoFit/>
          </a:bodyPr>
          <a:lstStyle/>
          <a:p>
            <a:r>
              <a:rPr lang="en-US" dirty="0">
                <a:solidFill>
                  <a:schemeClr val="bg1"/>
                </a:solidFill>
              </a:rPr>
              <a:t>Crosstalk </a:t>
            </a:r>
            <a:r>
              <a:rPr lang="en-US" dirty="0" smtClean="0">
                <a:solidFill>
                  <a:schemeClr val="bg1"/>
                </a:solidFill>
              </a:rPr>
              <a:t>is apparent </a:t>
            </a:r>
            <a:r>
              <a:rPr lang="en-US" dirty="0">
                <a:solidFill>
                  <a:schemeClr val="bg1"/>
                </a:solidFill>
              </a:rPr>
              <a:t>in energy-dependent count rates in </a:t>
            </a:r>
            <a:r>
              <a:rPr lang="en-US" dirty="0" smtClean="0">
                <a:solidFill>
                  <a:schemeClr val="bg1"/>
                </a:solidFill>
              </a:rPr>
              <a:t>electron background </a:t>
            </a:r>
            <a:r>
              <a:rPr lang="en-US" dirty="0">
                <a:solidFill>
                  <a:schemeClr val="bg1"/>
                </a:solidFill>
              </a:rPr>
              <a:t>zones in on-orbit data</a:t>
            </a:r>
            <a:r>
              <a:rPr lang="en-US" dirty="0" smtClean="0">
                <a:solidFill>
                  <a:schemeClr val="bg1"/>
                </a:solidFill>
              </a:rPr>
              <a:t>. (Since background zones are not illuminated by energy sweep voltage, we do not expect energy dependent count rates in background zones.)</a:t>
            </a:r>
            <a:endParaRPr lang="en-US" dirty="0">
              <a:solidFill>
                <a:schemeClr val="bg1"/>
              </a:solidFill>
            </a:endParaRPr>
          </a:p>
        </p:txBody>
      </p:sp>
      <p:sp>
        <p:nvSpPr>
          <p:cNvPr id="14" name="TextBox 13"/>
          <p:cNvSpPr txBox="1"/>
          <p:nvPr/>
        </p:nvSpPr>
        <p:spPr>
          <a:xfrm>
            <a:off x="6172200" y="1676400"/>
            <a:ext cx="2229853" cy="523220"/>
          </a:xfrm>
          <a:prstGeom prst="rect">
            <a:avLst/>
          </a:prstGeom>
          <a:noFill/>
        </p:spPr>
        <p:txBody>
          <a:bodyPr wrap="square" rtlCol="0">
            <a:spAutoFit/>
          </a:bodyPr>
          <a:lstStyle/>
          <a:p>
            <a:r>
              <a:rPr lang="en-US" dirty="0" smtClean="0">
                <a:solidFill>
                  <a:schemeClr val="bg1"/>
                </a:solidFill>
              </a:rPr>
              <a:t>Right sensor head</a:t>
            </a:r>
          </a:p>
          <a:p>
            <a:r>
              <a:rPr lang="en-US" dirty="0">
                <a:solidFill>
                  <a:schemeClr val="bg1"/>
                </a:solidFill>
              </a:rPr>
              <a:t>e</a:t>
            </a:r>
            <a:r>
              <a:rPr lang="en-US" dirty="0" smtClean="0">
                <a:solidFill>
                  <a:schemeClr val="bg1"/>
                </a:solidFill>
              </a:rPr>
              <a:t>lectron background zone</a:t>
            </a:r>
            <a:endParaRPr lang="en-US" dirty="0">
              <a:solidFill>
                <a:schemeClr val="bg1"/>
              </a:solidFill>
            </a:endParaRPr>
          </a:p>
        </p:txBody>
      </p:sp>
      <p:sp>
        <p:nvSpPr>
          <p:cNvPr id="18" name="TextBox 17"/>
          <p:cNvSpPr txBox="1"/>
          <p:nvPr/>
        </p:nvSpPr>
        <p:spPr>
          <a:xfrm>
            <a:off x="6172200" y="2590800"/>
            <a:ext cx="2229853" cy="523220"/>
          </a:xfrm>
          <a:prstGeom prst="rect">
            <a:avLst/>
          </a:prstGeom>
          <a:noFill/>
        </p:spPr>
        <p:txBody>
          <a:bodyPr wrap="square" rtlCol="0">
            <a:spAutoFit/>
          </a:bodyPr>
          <a:lstStyle/>
          <a:p>
            <a:r>
              <a:rPr lang="en-US" dirty="0" smtClean="0">
                <a:solidFill>
                  <a:schemeClr val="bg1"/>
                </a:solidFill>
              </a:rPr>
              <a:t>Left sensor head</a:t>
            </a:r>
          </a:p>
          <a:p>
            <a:r>
              <a:rPr lang="en-US" dirty="0">
                <a:solidFill>
                  <a:schemeClr val="bg1"/>
                </a:solidFill>
              </a:rPr>
              <a:t>e</a:t>
            </a:r>
            <a:r>
              <a:rPr lang="en-US" dirty="0" smtClean="0">
                <a:solidFill>
                  <a:schemeClr val="bg1"/>
                </a:solidFill>
              </a:rPr>
              <a:t>lectron background zone</a:t>
            </a:r>
            <a:endParaRPr lang="en-US" dirty="0">
              <a:solidFill>
                <a:schemeClr val="bg1"/>
              </a:solidFill>
            </a:endParaRPr>
          </a:p>
        </p:txBody>
      </p:sp>
      <p:sp>
        <p:nvSpPr>
          <p:cNvPr id="19" name="TextBox 18"/>
          <p:cNvSpPr txBox="1"/>
          <p:nvPr/>
        </p:nvSpPr>
        <p:spPr>
          <a:xfrm>
            <a:off x="6172200" y="3581400"/>
            <a:ext cx="2229853" cy="523220"/>
          </a:xfrm>
          <a:prstGeom prst="rect">
            <a:avLst/>
          </a:prstGeom>
          <a:noFill/>
        </p:spPr>
        <p:txBody>
          <a:bodyPr wrap="square" rtlCol="0">
            <a:spAutoFit/>
          </a:bodyPr>
          <a:lstStyle/>
          <a:p>
            <a:r>
              <a:rPr lang="en-US" dirty="0" smtClean="0">
                <a:solidFill>
                  <a:schemeClr val="bg1"/>
                </a:solidFill>
              </a:rPr>
              <a:t>Right sensor head</a:t>
            </a:r>
          </a:p>
          <a:p>
            <a:r>
              <a:rPr lang="en-US" dirty="0" smtClean="0">
                <a:solidFill>
                  <a:schemeClr val="bg1"/>
                </a:solidFill>
              </a:rPr>
              <a:t>ion background zone</a:t>
            </a:r>
            <a:endParaRPr lang="en-US" dirty="0">
              <a:solidFill>
                <a:schemeClr val="bg1"/>
              </a:solidFill>
            </a:endParaRPr>
          </a:p>
        </p:txBody>
      </p:sp>
      <p:sp>
        <p:nvSpPr>
          <p:cNvPr id="20" name="TextBox 19"/>
          <p:cNvSpPr txBox="1"/>
          <p:nvPr/>
        </p:nvSpPr>
        <p:spPr>
          <a:xfrm>
            <a:off x="6172200" y="4495800"/>
            <a:ext cx="2229853" cy="523220"/>
          </a:xfrm>
          <a:prstGeom prst="rect">
            <a:avLst/>
          </a:prstGeom>
          <a:noFill/>
        </p:spPr>
        <p:txBody>
          <a:bodyPr wrap="square" rtlCol="0">
            <a:spAutoFit/>
          </a:bodyPr>
          <a:lstStyle/>
          <a:p>
            <a:r>
              <a:rPr lang="en-US" dirty="0" smtClean="0">
                <a:solidFill>
                  <a:schemeClr val="bg1"/>
                </a:solidFill>
              </a:rPr>
              <a:t>Left sensor head</a:t>
            </a:r>
          </a:p>
          <a:p>
            <a:r>
              <a:rPr lang="en-US" dirty="0" smtClean="0">
                <a:solidFill>
                  <a:schemeClr val="bg1"/>
                </a:solidFill>
              </a:rPr>
              <a:t>ion background zone</a:t>
            </a:r>
            <a:endParaRPr lang="en-US" dirty="0">
              <a:solidFill>
                <a:schemeClr val="bg1"/>
              </a:solidFill>
            </a:endParaRPr>
          </a:p>
        </p:txBody>
      </p:sp>
    </p:spTree>
    <p:extLst>
      <p:ext uri="{BB962C8B-B14F-4D97-AF65-F5344CB8AC3E}">
        <p14:creationId xmlns:p14="http://schemas.microsoft.com/office/powerpoint/2010/main" val="12029828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p>
            <a:pPr marL="461963" marR="0" lvl="0" indent="-461963" algn="l" rtl="0">
              <a:spcBef>
                <a:spcPts val="0"/>
              </a:spcBef>
              <a:spcAft>
                <a:spcPts val="0"/>
              </a:spcAft>
              <a:buNone/>
            </a:pPr>
            <a:r>
              <a:rPr lang="en-US" dirty="0" smtClean="0"/>
              <a:t>MPS-LO OVERVIEW</a:t>
            </a:r>
            <a:endParaRPr dirty="0"/>
          </a:p>
        </p:txBody>
      </p:sp>
      <p:sp>
        <p:nvSpPr>
          <p:cNvPr id="101" name="Shape 10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888888"/>
              </a:buClr>
              <a:buSzPts val="2000"/>
              <a:buFont typeface="Noto Sans Symbols"/>
              <a:buNone/>
            </a:pPr>
            <a:r>
              <a:rPr lang="en-US" sz="2000" b="0" i="0" u="none" strike="noStrike" cap="none" dirty="0" smtClean="0">
                <a:solidFill>
                  <a:srgbClr val="888888"/>
                </a:solidFill>
                <a:latin typeface="Calibri"/>
                <a:ea typeface="Calibri"/>
                <a:cs typeface="Calibri"/>
                <a:sym typeface="Calibri"/>
              </a:rPr>
              <a:t>GOES-16 MPS-LO </a:t>
            </a:r>
            <a:r>
              <a:rPr lang="en-US" sz="2000" b="0" i="0" u="none" strike="noStrike" cap="none" dirty="0">
                <a:solidFill>
                  <a:srgbClr val="888888"/>
                </a:solidFill>
                <a:latin typeface="Calibri"/>
                <a:ea typeface="Calibri"/>
                <a:cs typeface="Calibri"/>
                <a:sym typeface="Calibri"/>
              </a:rPr>
              <a:t>L1b Product Provisional PS-PVR</a:t>
            </a:r>
            <a:endParaRPr dirty="0"/>
          </a:p>
        </p:txBody>
      </p:sp>
      <p:sp>
        <p:nvSpPr>
          <p:cNvPr id="102" name="Shape 102"/>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lt1"/>
                </a:solidFill>
                <a:latin typeface="Calibri"/>
                <a:ea typeface="Calibri"/>
                <a:cs typeface="Calibri"/>
                <a:sym typeface="Calibri"/>
              </a:rPr>
              <a:t>3</a:t>
            </a:fld>
            <a:endParaRPr sz="1200" b="0" i="0" u="none" strike="noStrike" cap="none">
              <a:solidFill>
                <a:schemeClr val="lt1"/>
              </a:solidFill>
              <a:latin typeface="Calibri"/>
              <a:ea typeface="Calibri"/>
              <a:cs typeface="Calibri"/>
              <a:sym typeface="Calibri"/>
            </a:endParaRPr>
          </a:p>
        </p:txBody>
      </p:sp>
      <p:sp>
        <p:nvSpPr>
          <p:cNvPr id="6"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prstClr val="white"/>
                </a:solidFill>
              </a:rPr>
              <a:t>These GOES-16 data are preliminary, non-operational data and are undergoing testing. Users bear all responsibility for inspecting the data prior to use and for the manner in which the data are utilized.</a:t>
            </a:r>
            <a:endParaRPr lang="en-US" sz="1000" dirty="0">
              <a:solidFill>
                <a:prstClr val="white"/>
              </a:solidFill>
            </a:endParaRPr>
          </a:p>
        </p:txBody>
      </p:sp>
    </p:spTree>
    <p:extLst>
      <p:ext uri="{BB962C8B-B14F-4D97-AF65-F5344CB8AC3E}">
        <p14:creationId xmlns:p14="http://schemas.microsoft.com/office/powerpoint/2010/main" val="5253924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Crosstalk </a:t>
            </a:r>
            <a:r>
              <a:rPr lang="en-US" dirty="0" smtClean="0"/>
              <a:t>Correction</a:t>
            </a:r>
            <a:endParaRPr lang="en-US" sz="3600"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457200" y="1262600"/>
                <a:ext cx="8229600" cy="4525963"/>
              </a:xfrm>
            </p:spPr>
            <p:txBody>
              <a:bodyPr>
                <a:noAutofit/>
              </a:bodyPr>
              <a:lstStyle/>
              <a:p>
                <a:pPr>
                  <a:spcBef>
                    <a:spcPts val="0"/>
                  </a:spcBef>
                  <a:spcAft>
                    <a:spcPts val="1200"/>
                  </a:spcAft>
                  <a:buSzPct val="100000"/>
                  <a:buFont typeface="Arial" charset="0"/>
                  <a:buChar char="•"/>
                </a:pPr>
                <a:r>
                  <a:rPr lang="en-US" sz="1800" dirty="0" smtClean="0">
                    <a:latin typeface="Calibri" charset="0"/>
                    <a:ea typeface="Calibri" charset="0"/>
                    <a:cs typeface="Calibri" charset="0"/>
                  </a:rPr>
                  <a:t>There </a:t>
                </a:r>
                <a:r>
                  <a:rPr lang="en-US" sz="1800" dirty="0" smtClean="0">
                    <a:latin typeface="Calibri" charset="0"/>
                    <a:ea typeface="Calibri" charset="0"/>
                    <a:cs typeface="Calibri" charset="0"/>
                  </a:rPr>
                  <a:t>is crosstalk between </a:t>
                </a:r>
                <a:r>
                  <a:rPr lang="en-US" sz="1800" dirty="0" smtClean="0">
                    <a:latin typeface="Calibri" charset="0"/>
                    <a:ea typeface="Calibri" charset="0"/>
                    <a:cs typeface="Calibri" charset="0"/>
                  </a:rPr>
                  <a:t>zones</a:t>
                </a:r>
                <a:r>
                  <a:rPr lang="en-US" sz="1800" dirty="0" smtClean="0">
                    <a:latin typeface="Calibri" charset="0"/>
                    <a:ea typeface="Calibri" charset="0"/>
                    <a:cs typeface="Calibri" charset="0"/>
                  </a:rPr>
                  <a:t>, including </a:t>
                </a:r>
                <a:r>
                  <a:rPr lang="en-US" sz="1800" dirty="0" smtClean="0">
                    <a:latin typeface="Calibri" charset="0"/>
                    <a:ea typeface="Calibri" charset="0"/>
                    <a:cs typeface="Calibri" charset="0"/>
                  </a:rPr>
                  <a:t>crosstalk into background zones.</a:t>
                </a:r>
                <a:endParaRPr lang="en-US" sz="1800" dirty="0" smtClean="0">
                  <a:latin typeface="Calibri" charset="0"/>
                  <a:ea typeface="Calibri" charset="0"/>
                  <a:cs typeface="Calibri" charset="0"/>
                </a:endParaRPr>
              </a:p>
              <a:p>
                <a:pPr>
                  <a:spcBef>
                    <a:spcPts val="0"/>
                  </a:spcBef>
                  <a:spcAft>
                    <a:spcPts val="1200"/>
                  </a:spcAft>
                  <a:buSzPct val="100000"/>
                  <a:buFont typeface="Arial" charset="0"/>
                  <a:buChar char="•"/>
                </a:pPr>
                <a:r>
                  <a:rPr lang="en-US" sz="1800" b="0" dirty="0" smtClean="0">
                    <a:latin typeface="Calibri" charset="0"/>
                    <a:ea typeface="Calibri" charset="0"/>
                    <a:cs typeface="Calibri" charset="0"/>
                  </a:rPr>
                  <a:t>Background</a:t>
                </a:r>
                <a:r>
                  <a:rPr lang="en-US" sz="1800" dirty="0" smtClean="0">
                    <a:latin typeface="Calibri" charset="0"/>
                    <a:ea typeface="Calibri" charset="0"/>
                    <a:cs typeface="Calibri" charset="0"/>
                  </a:rPr>
                  <a:t>-c</a:t>
                </a:r>
                <a:r>
                  <a:rPr lang="en-US" sz="1800" b="0" dirty="0" smtClean="0">
                    <a:latin typeface="Calibri" charset="0"/>
                    <a:ea typeface="Calibri" charset="0"/>
                    <a:cs typeface="Calibri" charset="0"/>
                  </a:rPr>
                  <a:t>orrected </a:t>
                </a:r>
                <a:r>
                  <a:rPr lang="en-US" sz="1800" dirty="0">
                    <a:latin typeface="Calibri" charset="0"/>
                    <a:ea typeface="Calibri" charset="0"/>
                    <a:cs typeface="Calibri" charset="0"/>
                  </a:rPr>
                  <a:t>c</a:t>
                </a:r>
                <a:r>
                  <a:rPr lang="en-US" sz="1800" b="0" dirty="0" smtClean="0">
                    <a:latin typeface="Calibri" charset="0"/>
                    <a:ea typeface="Calibri" charset="0"/>
                    <a:cs typeface="Calibri" charset="0"/>
                  </a:rPr>
                  <a:t>ount </a:t>
                </a:r>
                <a:r>
                  <a:rPr lang="en-US" sz="1800" dirty="0">
                    <a:latin typeface="Calibri" charset="0"/>
                    <a:ea typeface="Calibri" charset="0"/>
                    <a:cs typeface="Calibri" charset="0"/>
                  </a:rPr>
                  <a:t>r</a:t>
                </a:r>
                <a:r>
                  <a:rPr lang="en-US" sz="1800" b="0" dirty="0" smtClean="0">
                    <a:latin typeface="Calibri" charset="0"/>
                    <a:ea typeface="Calibri" charset="0"/>
                    <a:cs typeface="Calibri" charset="0"/>
                  </a:rPr>
                  <a:t>ate</a:t>
                </a:r>
                <a:endParaRPr lang="en-US" sz="1800" i="1" dirty="0">
                  <a:latin typeface="Calibri" charset="0"/>
                  <a:ea typeface="Calibri" charset="0"/>
                  <a:cs typeface="Calibri" charset="0"/>
                </a:endParaRPr>
              </a:p>
              <a:p>
                <a:pPr marL="0" indent="0" algn="ctr">
                  <a:spcBef>
                    <a:spcPts val="0"/>
                  </a:spcBef>
                  <a:spcAft>
                    <a:spcPts val="1200"/>
                  </a:spcAft>
                  <a:buNone/>
                </a:pPr>
                <a14:m>
                  <m:oMath xmlns:m="http://schemas.openxmlformats.org/officeDocument/2006/math">
                    <m:sSub>
                      <m:sSubPr>
                        <m:ctrlPr>
                          <a:rPr lang="en-US" sz="1800" b="0" i="1" smtClean="0">
                            <a:latin typeface="Calibri" charset="0"/>
                            <a:ea typeface="Calibri" charset="0"/>
                            <a:cs typeface="Calibri" charset="0"/>
                          </a:rPr>
                        </m:ctrlPr>
                      </m:sSubPr>
                      <m:e>
                        <m:r>
                          <a:rPr lang="en-US" sz="1800" b="0" i="1" smtClean="0">
                            <a:latin typeface="Calibri" charset="0"/>
                            <a:ea typeface="Calibri" charset="0"/>
                            <a:cs typeface="Calibri" charset="0"/>
                          </a:rPr>
                          <m:t>𝑀</m:t>
                        </m:r>
                      </m:e>
                      <m:sub>
                        <m:r>
                          <a:rPr lang="en-US" sz="1800" b="0" i="1" smtClean="0">
                            <a:latin typeface="Calibri" charset="0"/>
                            <a:ea typeface="Calibri" charset="0"/>
                            <a:cs typeface="Calibri" charset="0"/>
                          </a:rPr>
                          <m:t>𝑖</m:t>
                        </m:r>
                      </m:sub>
                    </m:sSub>
                    <m:r>
                      <a:rPr lang="en-US" sz="1800" b="0" i="1" smtClean="0">
                        <a:latin typeface="Calibri" charset="0"/>
                        <a:ea typeface="Calibri" charset="0"/>
                        <a:cs typeface="Calibri" charset="0"/>
                      </a:rPr>
                      <m:t>=</m:t>
                    </m:r>
                    <m:sSubSup>
                      <m:sSubSupPr>
                        <m:ctrlPr>
                          <a:rPr lang="en-US" sz="1800" b="0" i="1" smtClean="0">
                            <a:latin typeface="Calibri" charset="0"/>
                            <a:ea typeface="Calibri" charset="0"/>
                            <a:cs typeface="Calibri" charset="0"/>
                          </a:rPr>
                        </m:ctrlPr>
                      </m:sSubSupPr>
                      <m:e>
                        <m:r>
                          <a:rPr lang="en-US" sz="1800" b="0" i="1" smtClean="0">
                            <a:latin typeface="Calibri" charset="0"/>
                            <a:ea typeface="Calibri" charset="0"/>
                            <a:cs typeface="Calibri" charset="0"/>
                          </a:rPr>
                          <m:t>𝑁</m:t>
                        </m:r>
                      </m:e>
                      <m:sub>
                        <m:r>
                          <a:rPr lang="en-US" sz="1800" b="0" i="1" smtClean="0">
                            <a:latin typeface="Calibri" charset="0"/>
                            <a:ea typeface="Calibri" charset="0"/>
                            <a:cs typeface="Calibri" charset="0"/>
                          </a:rPr>
                          <m:t>𝑖</m:t>
                        </m:r>
                      </m:sub>
                      <m:sup>
                        <m:r>
                          <a:rPr lang="en-US" sz="1800" b="0" i="1" smtClean="0">
                            <a:latin typeface="Calibri" charset="0"/>
                            <a:ea typeface="Calibri" charset="0"/>
                            <a:cs typeface="Calibri" charset="0"/>
                          </a:rPr>
                          <m:t>𝑡𝑜𝑡</m:t>
                        </m:r>
                        <m:r>
                          <a:rPr lang="en-US" sz="1800" b="0" i="1" smtClean="0">
                            <a:latin typeface="Calibri" charset="0"/>
                            <a:ea typeface="Calibri" charset="0"/>
                            <a:cs typeface="Calibri" charset="0"/>
                          </a:rPr>
                          <m:t>.</m:t>
                        </m:r>
                      </m:sup>
                    </m:sSubSup>
                    <m:r>
                      <a:rPr lang="en-US" sz="1800" i="1">
                        <a:latin typeface="Calibri" charset="0"/>
                        <a:ea typeface="Calibri" charset="0"/>
                        <a:cs typeface="Calibri" charset="0"/>
                      </a:rPr>
                      <m:t>−</m:t>
                    </m:r>
                    <m:sSup>
                      <m:sSupPr>
                        <m:ctrlPr>
                          <a:rPr lang="en-US" sz="1800" i="1">
                            <a:latin typeface="Calibri" charset="0"/>
                            <a:ea typeface="Calibri" charset="0"/>
                            <a:cs typeface="Calibri" charset="0"/>
                          </a:rPr>
                        </m:ctrlPr>
                      </m:sSupPr>
                      <m:e>
                        <m:r>
                          <a:rPr lang="en-US" sz="1800" i="1">
                            <a:latin typeface="Calibri" charset="0"/>
                            <a:ea typeface="Calibri" charset="0"/>
                            <a:cs typeface="Calibri" charset="0"/>
                          </a:rPr>
                          <m:t>𝑁</m:t>
                        </m:r>
                      </m:e>
                      <m:sup>
                        <m:r>
                          <a:rPr lang="en-US" sz="1800" i="1">
                            <a:latin typeface="Calibri" charset="0"/>
                            <a:ea typeface="Calibri" charset="0"/>
                            <a:cs typeface="Calibri" charset="0"/>
                          </a:rPr>
                          <m:t>𝐵𝐺</m:t>
                        </m:r>
                      </m:sup>
                    </m:sSup>
                  </m:oMath>
                </a14:m>
                <a:r>
                  <a:rPr lang="en-US" sz="1600" dirty="0" smtClean="0">
                    <a:latin typeface="Calibri" charset="0"/>
                    <a:ea typeface="Calibri" charset="0"/>
                    <a:cs typeface="Calibri" charset="0"/>
                  </a:rPr>
                  <a:t> </a:t>
                </a:r>
              </a:p>
              <a:p>
                <a:pPr>
                  <a:spcBef>
                    <a:spcPts val="0"/>
                  </a:spcBef>
                  <a:spcAft>
                    <a:spcPts val="1200"/>
                  </a:spcAft>
                  <a:buFont typeface="Arial" charset="0"/>
                  <a:buChar char="•"/>
                </a:pPr>
                <a:endParaRPr lang="en-US" sz="1600" dirty="0" smtClean="0">
                  <a:latin typeface="Calibri" charset="0"/>
                  <a:ea typeface="Calibri" charset="0"/>
                  <a:cs typeface="Calibri" charset="0"/>
                </a:endParaRPr>
              </a:p>
              <a:p>
                <a:pPr>
                  <a:spcBef>
                    <a:spcPts val="0"/>
                  </a:spcBef>
                  <a:spcAft>
                    <a:spcPts val="1200"/>
                  </a:spcAft>
                  <a:buFont typeface="Arial" charset="0"/>
                  <a:buChar char="•"/>
                </a:pPr>
                <a:endParaRPr lang="en-US" sz="1600" dirty="0" smtClean="0">
                  <a:latin typeface="Calibri" charset="0"/>
                  <a:ea typeface="Calibri" charset="0"/>
                  <a:cs typeface="Calibri" charset="0"/>
                </a:endParaRPr>
              </a:p>
              <a:p>
                <a:pPr>
                  <a:spcBef>
                    <a:spcPts val="0"/>
                  </a:spcBef>
                  <a:spcAft>
                    <a:spcPts val="1200"/>
                  </a:spcAft>
                  <a:buSzPct val="100000"/>
                  <a:buFont typeface="Arial" charset="0"/>
                  <a:buChar char="•"/>
                </a:pPr>
                <a:r>
                  <a:rPr lang="en-US" sz="1800" dirty="0" smtClean="0">
                    <a:latin typeface="Calibri" charset="0"/>
                    <a:ea typeface="Calibri" charset="0"/>
                    <a:cs typeface="Calibri" charset="0"/>
                  </a:rPr>
                  <a:t>With assumption that crosstalk from one zone is distributed uniformly to other zones, by subtracting </a:t>
                </a:r>
                <a:r>
                  <a:rPr lang="en-US" sz="1800" dirty="0" smtClean="0">
                    <a:latin typeface="Calibri" charset="0"/>
                    <a:ea typeface="Calibri" charset="0"/>
                    <a:cs typeface="Calibri" charset="0"/>
                  </a:rPr>
                  <a:t>backgrounds</a:t>
                </a:r>
                <a:r>
                  <a:rPr lang="en-US" sz="1800" dirty="0" smtClean="0">
                    <a:latin typeface="Calibri" charset="0"/>
                    <a:ea typeface="Calibri" charset="0"/>
                    <a:cs typeface="Calibri" charset="0"/>
                  </a:rPr>
                  <a:t> </a:t>
                </a:r>
                <a:r>
                  <a:rPr lang="en-US" sz="1800" dirty="0" smtClean="0">
                    <a:latin typeface="Calibri" charset="0"/>
                    <a:ea typeface="Calibri" charset="0"/>
                    <a:cs typeface="Calibri" charset="0"/>
                  </a:rPr>
                  <a:t>(also containing crosstalk), </a:t>
                </a:r>
                <a:r>
                  <a:rPr lang="en-US" sz="1800" dirty="0" smtClean="0">
                    <a:latin typeface="Calibri" charset="0"/>
                    <a:ea typeface="Calibri" charset="0"/>
                    <a:cs typeface="Calibri" charset="0"/>
                  </a:rPr>
                  <a:t>we remove </a:t>
                </a:r>
                <a:r>
                  <a:rPr lang="en-US" sz="1800" dirty="0" smtClean="0">
                    <a:latin typeface="Calibri" charset="0"/>
                    <a:ea typeface="Calibri" charset="0"/>
                    <a:cs typeface="Calibri" charset="0"/>
                  </a:rPr>
                  <a:t>the crosstalk from the signal </a:t>
                </a:r>
                <a:r>
                  <a:rPr lang="en-US" sz="1800" i="1" dirty="0" smtClean="0">
                    <a:latin typeface="Calibri" charset="0"/>
                    <a:ea typeface="Calibri" charset="0"/>
                    <a:cs typeface="Calibri" charset="0"/>
                  </a:rPr>
                  <a:t>M</a:t>
                </a:r>
                <a:r>
                  <a:rPr lang="en-US" sz="1800" dirty="0" smtClean="0">
                    <a:latin typeface="Calibri" charset="0"/>
                    <a:ea typeface="Calibri" charset="0"/>
                    <a:cs typeface="Calibri" charset="0"/>
                  </a:rPr>
                  <a:t> (desirable).</a:t>
                </a:r>
              </a:p>
              <a:p>
                <a:pPr>
                  <a:spcBef>
                    <a:spcPts val="0"/>
                  </a:spcBef>
                  <a:spcAft>
                    <a:spcPts val="1200"/>
                  </a:spcAft>
                  <a:buSzPct val="100000"/>
                  <a:buFont typeface="Arial" charset="0"/>
                  <a:buChar char="•"/>
                </a:pPr>
                <a:r>
                  <a:rPr lang="en-US" sz="1800" dirty="0" smtClean="0">
                    <a:latin typeface="Calibri" charset="0"/>
                    <a:ea typeface="Calibri" charset="0"/>
                    <a:cs typeface="Calibri" charset="0"/>
                  </a:rPr>
                  <a:t>However, some signal from the </a:t>
                </a:r>
                <a:r>
                  <a:rPr lang="en-US" sz="1800" i="1" dirty="0" err="1" smtClean="0">
                    <a:latin typeface="Calibri" charset="0"/>
                    <a:ea typeface="Calibri" charset="0"/>
                    <a:cs typeface="Calibri" charset="0"/>
                  </a:rPr>
                  <a:t>i</a:t>
                </a:r>
                <a:r>
                  <a:rPr lang="en-US" sz="1800" i="1" baseline="30000" dirty="0" err="1" smtClean="0">
                    <a:latin typeface="Calibri" charset="0"/>
                    <a:ea typeface="Calibri" charset="0"/>
                    <a:cs typeface="Calibri" charset="0"/>
                  </a:rPr>
                  <a:t>th</a:t>
                </a:r>
                <a:r>
                  <a:rPr lang="en-US" sz="1800" dirty="0" smtClean="0">
                    <a:latin typeface="Calibri" charset="0"/>
                    <a:ea typeface="Calibri" charset="0"/>
                    <a:cs typeface="Calibri" charset="0"/>
                  </a:rPr>
                  <a:t> zone (in </a:t>
                </a:r>
                <a:r>
                  <a:rPr lang="en-US" sz="1800" dirty="0" smtClean="0">
                    <a:latin typeface="Calibri" charset="0"/>
                    <a:ea typeface="Calibri" charset="0"/>
                    <a:cs typeface="Calibri" charset="0"/>
                  </a:rPr>
                  <a:t>background</a:t>
                </a:r>
                <a:r>
                  <a:rPr lang="en-US" sz="1800" dirty="0" smtClean="0">
                    <a:latin typeface="Calibri" charset="0"/>
                    <a:ea typeface="Calibri" charset="0"/>
                    <a:cs typeface="Calibri" charset="0"/>
                  </a:rPr>
                  <a:t> </a:t>
                </a:r>
                <a:r>
                  <a:rPr lang="en-US" sz="1800" dirty="0" smtClean="0">
                    <a:latin typeface="Calibri" charset="0"/>
                    <a:ea typeface="Calibri" charset="0"/>
                    <a:cs typeface="Calibri" charset="0"/>
                  </a:rPr>
                  <a:t>via crosstalk) is also subtracted from </a:t>
                </a:r>
                <a:r>
                  <a:rPr lang="en-US" sz="1800" i="1" dirty="0" err="1" smtClean="0">
                    <a:latin typeface="Calibri" charset="0"/>
                    <a:ea typeface="Calibri" charset="0"/>
                    <a:cs typeface="Calibri" charset="0"/>
                  </a:rPr>
                  <a:t>N</a:t>
                </a:r>
                <a:r>
                  <a:rPr lang="en-US" sz="1800" i="1" baseline="30000" dirty="0" err="1" smtClean="0">
                    <a:latin typeface="Calibri" charset="0"/>
                    <a:ea typeface="Calibri" charset="0"/>
                    <a:cs typeface="Calibri" charset="0"/>
                  </a:rPr>
                  <a:t>tot</a:t>
                </a:r>
                <a:r>
                  <a:rPr lang="en-US" sz="1800" i="1" baseline="30000" dirty="0" smtClean="0">
                    <a:latin typeface="Calibri" charset="0"/>
                    <a:ea typeface="Calibri" charset="0"/>
                    <a:cs typeface="Calibri" charset="0"/>
                  </a:rPr>
                  <a:t>.</a:t>
                </a:r>
                <a:r>
                  <a:rPr lang="en-US" sz="1800" dirty="0" smtClean="0">
                    <a:latin typeface="Calibri" charset="0"/>
                    <a:ea typeface="Calibri" charset="0"/>
                    <a:cs typeface="Calibri" charset="0"/>
                  </a:rPr>
                  <a:t> (not desirable). The background-corrected </a:t>
                </a:r>
                <a:r>
                  <a:rPr lang="en-US" sz="1800" dirty="0" smtClean="0">
                    <a:latin typeface="Calibri" charset="0"/>
                    <a:ea typeface="Calibri" charset="0"/>
                    <a:cs typeface="Calibri" charset="0"/>
                  </a:rPr>
                  <a:t>flux </a:t>
                </a:r>
                <a:r>
                  <a:rPr lang="en-US" sz="1800" dirty="0" smtClean="0">
                    <a:latin typeface="Calibri" charset="0"/>
                    <a:ea typeface="Calibri" charset="0"/>
                    <a:cs typeface="Calibri" charset="0"/>
                  </a:rPr>
                  <a:t>is scaled up to compensate for </a:t>
                </a:r>
                <a:r>
                  <a:rPr lang="en-US" sz="1800" dirty="0" smtClean="0">
                    <a:latin typeface="Calibri" charset="0"/>
                    <a:ea typeface="Calibri" charset="0"/>
                    <a:cs typeface="Calibri" charset="0"/>
                  </a:rPr>
                  <a:t>this </a:t>
                </a:r>
                <a:r>
                  <a:rPr lang="en-US" sz="1800" dirty="0" smtClean="0">
                    <a:latin typeface="Calibri" charset="0"/>
                    <a:ea typeface="Calibri" charset="0"/>
                    <a:cs typeface="Calibri" charset="0"/>
                  </a:rPr>
                  <a:t>using the crosstalk correction factor </a:t>
                </a:r>
                <a:r>
                  <a:rPr lang="en-US" sz="1800" dirty="0" smtClean="0">
                    <a:latin typeface="Calibri" charset="0"/>
                    <a:ea typeface="Calibri" charset="0"/>
                    <a:cs typeface="Calibri" charset="0"/>
                  </a:rPr>
                  <a:t>1 / (1 </a:t>
                </a:r>
                <a:r>
                  <a:rPr lang="en-US" sz="1800" i="1" dirty="0" smtClean="0">
                    <a:latin typeface="Calibri" charset="0"/>
                    <a:ea typeface="Calibri" charset="0"/>
                    <a:cs typeface="Calibri" charset="0"/>
                  </a:rPr>
                  <a:t>- </a:t>
                </a:r>
                <a:r>
                  <a:rPr lang="en-US" sz="1800" i="1" dirty="0" err="1" smtClean="0">
                    <a:latin typeface="Calibri" charset="0"/>
                    <a:ea typeface="Calibri" charset="0"/>
                    <a:cs typeface="Calibri" charset="0"/>
                  </a:rPr>
                  <a:t>k</a:t>
                </a:r>
                <a:r>
                  <a:rPr lang="en-US" sz="1800" i="1" baseline="-25000" dirty="0" err="1" smtClean="0">
                    <a:latin typeface="Calibri" charset="0"/>
                    <a:ea typeface="Calibri" charset="0"/>
                    <a:cs typeface="Calibri" charset="0"/>
                  </a:rPr>
                  <a:t>i</a:t>
                </a:r>
                <a:r>
                  <a:rPr lang="en-US" sz="1800" dirty="0" smtClean="0">
                    <a:latin typeface="Calibri" charset="0"/>
                    <a:ea typeface="Calibri" charset="0"/>
                    <a:cs typeface="Calibri" charset="0"/>
                  </a:rPr>
                  <a:t>).</a:t>
                </a:r>
                <a:endParaRPr lang="en-US" sz="1800" dirty="0" smtClean="0">
                  <a:latin typeface="Calibri" charset="0"/>
                  <a:ea typeface="Calibri" charset="0"/>
                  <a:cs typeface="Calibri" charset="0"/>
                </a:endParaRPr>
              </a:p>
              <a:p>
                <a:pPr marL="0" indent="0" algn="ctr">
                  <a:spcBef>
                    <a:spcPts val="0"/>
                  </a:spcBef>
                  <a:spcAft>
                    <a:spcPts val="1200"/>
                  </a:spcAft>
                  <a:buNone/>
                </a:pPr>
                <a:r>
                  <a:rPr lang="en-US" sz="1600" dirty="0">
                    <a:latin typeface="Calibri" charset="0"/>
                    <a:ea typeface="Calibri" charset="0"/>
                    <a:cs typeface="Calibri" charset="0"/>
                  </a:rPr>
                  <a:t>Crosstalk-corrected Flux:  </a:t>
                </a:r>
                <a14:m>
                  <m:oMath xmlns:m="http://schemas.openxmlformats.org/officeDocument/2006/math">
                    <m:sSub>
                      <m:sSubPr>
                        <m:ctrlPr>
                          <a:rPr lang="en-US" sz="1800" i="1">
                            <a:latin typeface="Calibri" charset="0"/>
                            <a:ea typeface="Calibri" charset="0"/>
                            <a:cs typeface="Calibri" charset="0"/>
                          </a:rPr>
                        </m:ctrlPr>
                      </m:sSubPr>
                      <m:e>
                        <m:r>
                          <a:rPr lang="en-US" sz="1800" i="1">
                            <a:latin typeface="Calibri" charset="0"/>
                            <a:ea typeface="Calibri" charset="0"/>
                            <a:cs typeface="Calibri" charset="0"/>
                          </a:rPr>
                          <m:t>𝐹</m:t>
                        </m:r>
                      </m:e>
                      <m:sub>
                        <m:r>
                          <a:rPr lang="en-US" sz="1800" i="1">
                            <a:latin typeface="Calibri" charset="0"/>
                            <a:ea typeface="Calibri" charset="0"/>
                            <a:cs typeface="Calibri" charset="0"/>
                          </a:rPr>
                          <m:t>𝑖</m:t>
                        </m:r>
                      </m:sub>
                    </m:sSub>
                    <m:r>
                      <a:rPr lang="en-US" sz="1800" i="1">
                        <a:latin typeface="Calibri" charset="0"/>
                        <a:ea typeface="Calibri" charset="0"/>
                        <a:cs typeface="Calibri" charset="0"/>
                      </a:rPr>
                      <m:t>=</m:t>
                    </m:r>
                    <m:f>
                      <m:fPr>
                        <m:ctrlPr>
                          <a:rPr lang="en-US" sz="1800" i="1">
                            <a:latin typeface="Calibri" charset="0"/>
                            <a:ea typeface="Calibri" charset="0"/>
                            <a:cs typeface="Calibri" charset="0"/>
                          </a:rPr>
                        </m:ctrlPr>
                      </m:fPr>
                      <m:num>
                        <m:sSub>
                          <m:sSubPr>
                            <m:ctrlPr>
                              <a:rPr lang="en-US" sz="1800" i="1">
                                <a:latin typeface="Calibri" charset="0"/>
                                <a:ea typeface="Calibri" charset="0"/>
                                <a:cs typeface="Calibri" charset="0"/>
                              </a:rPr>
                            </m:ctrlPr>
                          </m:sSubPr>
                          <m:e>
                            <m:r>
                              <a:rPr lang="en-US" sz="1800" i="1">
                                <a:latin typeface="Calibri" charset="0"/>
                                <a:ea typeface="Calibri" charset="0"/>
                                <a:cs typeface="Calibri" charset="0"/>
                              </a:rPr>
                              <m:t>𝑀</m:t>
                            </m:r>
                          </m:e>
                          <m:sub>
                            <m:r>
                              <a:rPr lang="en-US" sz="1800" i="1">
                                <a:latin typeface="Calibri" charset="0"/>
                                <a:ea typeface="Calibri" charset="0"/>
                                <a:cs typeface="Calibri" charset="0"/>
                              </a:rPr>
                              <m:t>𝑖</m:t>
                            </m:r>
                          </m:sub>
                        </m:sSub>
                      </m:num>
                      <m:den>
                        <m:d>
                          <m:dPr>
                            <m:ctrlPr>
                              <a:rPr lang="en-US" sz="1800" i="1">
                                <a:latin typeface="Calibri" charset="0"/>
                                <a:ea typeface="Calibri" charset="0"/>
                                <a:cs typeface="Calibri" charset="0"/>
                              </a:rPr>
                            </m:ctrlPr>
                          </m:dPr>
                          <m:e>
                            <m:r>
                              <a:rPr lang="en-US" sz="1800" i="1">
                                <a:latin typeface="Calibri" charset="0"/>
                                <a:ea typeface="Calibri" charset="0"/>
                                <a:cs typeface="Calibri" charset="0"/>
                              </a:rPr>
                              <m:t>1−</m:t>
                            </m:r>
                            <m:sSub>
                              <m:sSubPr>
                                <m:ctrlPr>
                                  <a:rPr lang="en-US" sz="1800" i="1">
                                    <a:latin typeface="Calibri" charset="0"/>
                                    <a:ea typeface="Calibri" charset="0"/>
                                    <a:cs typeface="Calibri" charset="0"/>
                                  </a:rPr>
                                </m:ctrlPr>
                              </m:sSubPr>
                              <m:e>
                                <m:r>
                                  <a:rPr lang="en-US" sz="1800" i="1">
                                    <a:latin typeface="Calibri" charset="0"/>
                                    <a:ea typeface="Calibri" charset="0"/>
                                    <a:cs typeface="Calibri" charset="0"/>
                                  </a:rPr>
                                  <m:t>𝑘</m:t>
                                </m:r>
                              </m:e>
                              <m:sub>
                                <m:r>
                                  <a:rPr lang="en-US" sz="1800" i="1">
                                    <a:latin typeface="Calibri" charset="0"/>
                                    <a:ea typeface="Calibri" charset="0"/>
                                    <a:cs typeface="Calibri" charset="0"/>
                                  </a:rPr>
                                  <m:t>𝑖</m:t>
                                </m:r>
                              </m:sub>
                            </m:sSub>
                          </m:e>
                        </m:d>
                        <m:sSub>
                          <m:sSubPr>
                            <m:ctrlPr>
                              <a:rPr lang="en-US" sz="1800" i="1">
                                <a:latin typeface="Calibri" charset="0"/>
                                <a:ea typeface="Calibri" charset="0"/>
                                <a:cs typeface="Calibri" charset="0"/>
                              </a:rPr>
                            </m:ctrlPr>
                          </m:sSubPr>
                          <m:e>
                            <m:r>
                              <a:rPr lang="en-US" sz="1800" i="1">
                                <a:latin typeface="Calibri" charset="0"/>
                                <a:ea typeface="Calibri" charset="0"/>
                                <a:cs typeface="Calibri" charset="0"/>
                              </a:rPr>
                              <m:t>𝐺</m:t>
                            </m:r>
                          </m:e>
                          <m:sub>
                            <m:r>
                              <a:rPr lang="en-US" sz="1800" i="1">
                                <a:latin typeface="Calibri" charset="0"/>
                                <a:ea typeface="Calibri" charset="0"/>
                                <a:cs typeface="Calibri" charset="0"/>
                              </a:rPr>
                              <m:t>𝑖</m:t>
                            </m:r>
                          </m:sub>
                        </m:sSub>
                      </m:den>
                    </m:f>
                  </m:oMath>
                </a14:m>
                <a:endParaRPr lang="en-US" sz="1800" dirty="0">
                  <a:latin typeface="Calibri" charset="0"/>
                  <a:ea typeface="Calibri" charset="0"/>
                  <a:cs typeface="Calibri" charset="0"/>
                </a:endParaRPr>
              </a:p>
              <a:p>
                <a:pPr>
                  <a:spcBef>
                    <a:spcPts val="0"/>
                  </a:spcBef>
                  <a:spcAft>
                    <a:spcPts val="1200"/>
                  </a:spcAft>
                  <a:buFont typeface="Arial" charset="0"/>
                  <a:buChar char="•"/>
                </a:pPr>
                <a:endParaRPr lang="en-US" sz="1600" dirty="0">
                  <a:latin typeface="Calibri" charset="0"/>
                  <a:ea typeface="Calibri" charset="0"/>
                  <a:cs typeface="Calibri" charset="0"/>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457200" y="1262600"/>
                <a:ext cx="8229600" cy="4525963"/>
              </a:xfrm>
              <a:blipFill rotWithShape="0">
                <a:blip r:embed="rId2"/>
                <a:stretch>
                  <a:fillRect l="-222" t="-673" b="-673"/>
                </a:stretch>
              </a:blipFill>
            </p:spPr>
            <p:txBody>
              <a:bodyPr/>
              <a:lstStyle/>
              <a:p>
                <a:r>
                  <a:rPr lang="en-US">
                    <a:noFill/>
                  </a:rPr>
                  <a:t> </a:t>
                </a:r>
              </a:p>
            </p:txBody>
          </p:sp>
        </mc:Fallback>
      </mc:AlternateContent>
      <p:sp>
        <p:nvSpPr>
          <p:cNvPr id="6" name="TextBox 5"/>
          <p:cNvSpPr txBox="1"/>
          <p:nvPr/>
        </p:nvSpPr>
        <p:spPr>
          <a:xfrm>
            <a:off x="1846162" y="2734640"/>
            <a:ext cx="2254250" cy="461665"/>
          </a:xfrm>
          <a:prstGeom prst="rect">
            <a:avLst/>
          </a:prstGeom>
          <a:solidFill>
            <a:schemeClr val="bg1">
              <a:lumMod val="95000"/>
            </a:schemeClr>
          </a:solidFill>
          <a:ln>
            <a:solidFill>
              <a:schemeClr val="tx1"/>
            </a:solidFill>
          </a:ln>
        </p:spPr>
        <p:txBody>
          <a:bodyPr wrap="square" rtlCol="0">
            <a:spAutoFit/>
          </a:bodyPr>
          <a:lstStyle/>
          <a:p>
            <a:r>
              <a:rPr lang="en-US" sz="1200" dirty="0" smtClean="0"/>
              <a:t>The total counts </a:t>
            </a:r>
            <a:r>
              <a:rPr lang="en-US" sz="1200" dirty="0" smtClean="0"/>
              <a:t>include </a:t>
            </a:r>
            <a:r>
              <a:rPr lang="en-US" sz="1200" dirty="0" smtClean="0"/>
              <a:t>crosstalk from 6 </a:t>
            </a:r>
            <a:r>
              <a:rPr lang="en-US" sz="1200" dirty="0" smtClean="0"/>
              <a:t>other zones</a:t>
            </a:r>
            <a:r>
              <a:rPr lang="en-US" sz="1200" dirty="0" smtClean="0"/>
              <a:t>.</a:t>
            </a:r>
            <a:endParaRPr lang="en-US" sz="1200" dirty="0"/>
          </a:p>
        </p:txBody>
      </p:sp>
      <p:sp>
        <p:nvSpPr>
          <p:cNvPr id="7" name="TextBox 6"/>
          <p:cNvSpPr txBox="1"/>
          <p:nvPr/>
        </p:nvSpPr>
        <p:spPr>
          <a:xfrm>
            <a:off x="4284562" y="2734640"/>
            <a:ext cx="2590800" cy="461665"/>
          </a:xfrm>
          <a:prstGeom prst="rect">
            <a:avLst/>
          </a:prstGeom>
          <a:solidFill>
            <a:schemeClr val="bg1">
              <a:lumMod val="95000"/>
            </a:schemeClr>
          </a:solidFill>
          <a:ln>
            <a:solidFill>
              <a:schemeClr val="tx1"/>
            </a:solidFill>
          </a:ln>
        </p:spPr>
        <p:txBody>
          <a:bodyPr wrap="square" rtlCol="0">
            <a:spAutoFit/>
          </a:bodyPr>
          <a:lstStyle/>
          <a:p>
            <a:r>
              <a:rPr lang="en-US" sz="1200" dirty="0" smtClean="0"/>
              <a:t>The BG counts </a:t>
            </a:r>
            <a:r>
              <a:rPr lang="en-US" sz="1200" dirty="0" smtClean="0"/>
              <a:t>include </a:t>
            </a:r>
            <a:r>
              <a:rPr lang="en-US" sz="1200" dirty="0" smtClean="0"/>
              <a:t>crosstalk from all </a:t>
            </a:r>
            <a:r>
              <a:rPr lang="en-US" sz="1200" dirty="0" smtClean="0"/>
              <a:t>7 illuminated zones</a:t>
            </a:r>
            <a:r>
              <a:rPr lang="en-US" sz="1200" dirty="0" smtClean="0"/>
              <a:t>.</a:t>
            </a:r>
            <a:endParaRPr lang="en-US" sz="1200" dirty="0"/>
          </a:p>
        </p:txBody>
      </p:sp>
      <p:sp>
        <p:nvSpPr>
          <p:cNvPr id="12" name="TextBox 11"/>
          <p:cNvSpPr txBox="1"/>
          <p:nvPr/>
        </p:nvSpPr>
        <p:spPr>
          <a:xfrm>
            <a:off x="387750" y="5908874"/>
            <a:ext cx="8339559" cy="276999"/>
          </a:xfrm>
          <a:prstGeom prst="rect">
            <a:avLst/>
          </a:prstGeom>
          <a:noFill/>
        </p:spPr>
        <p:txBody>
          <a:bodyPr wrap="square" rtlCol="0">
            <a:spAutoFit/>
          </a:bodyPr>
          <a:lstStyle/>
          <a:p>
            <a:r>
              <a:rPr lang="en-US" sz="1200" i="1" smtClean="0">
                <a:solidFill>
                  <a:schemeClr val="accent2">
                    <a:lumMod val="20000"/>
                    <a:lumOff val="80000"/>
                  </a:schemeClr>
                </a:solidFill>
              </a:rPr>
              <a:t>Full </a:t>
            </a:r>
            <a:r>
              <a:rPr lang="en-US" sz="1200" i="1" smtClean="0">
                <a:solidFill>
                  <a:schemeClr val="accent2">
                    <a:lumMod val="20000"/>
                    <a:lumOff val="80000"/>
                  </a:schemeClr>
                </a:solidFill>
              </a:rPr>
              <a:t>derivation of CT correction in </a:t>
            </a:r>
            <a:r>
              <a:rPr lang="en-US" sz="1200" i="1" smtClean="0">
                <a:solidFill>
                  <a:schemeClr val="accent2">
                    <a:lumMod val="20000"/>
                    <a:lumOff val="80000"/>
                  </a:schemeClr>
                </a:solidFill>
              </a:rPr>
              <a:t>Cross-Talk_and_Penetratating_Flux_Correction_Algorithm-Jan_2018_v1</a:t>
            </a:r>
            <a:r>
              <a:rPr lang="en-US" sz="1200" i="1" dirty="0">
                <a:solidFill>
                  <a:schemeClr val="accent2">
                    <a:lumMod val="20000"/>
                    <a:lumOff val="80000"/>
                  </a:schemeClr>
                </a:solidFill>
              </a:rPr>
              <a:t>, ATC, 1/15/18 </a:t>
            </a:r>
          </a:p>
        </p:txBody>
      </p:sp>
      <p:sp>
        <p:nvSpPr>
          <p:cNvPr id="10"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prstClr val="white"/>
                </a:solidFill>
              </a:rPr>
              <a:t>These GOES-16 data are preliminary, non-operational data and are undergoing testing. Users bear all responsibility for inspecting the data prior to use and for the manner in which the data are utilized.</a:t>
            </a:r>
            <a:endParaRPr lang="en-US" sz="1000" dirty="0">
              <a:solidFill>
                <a:prstClr val="white"/>
              </a:solidFill>
            </a:endParaRPr>
          </a:p>
        </p:txBody>
      </p:sp>
      <p:cxnSp>
        <p:nvCxnSpPr>
          <p:cNvPr id="14" name="Straight Arrow Connector 13"/>
          <p:cNvCxnSpPr/>
          <p:nvPr/>
        </p:nvCxnSpPr>
        <p:spPr>
          <a:xfrm flipV="1">
            <a:off x="4527629" y="2478905"/>
            <a:ext cx="358814" cy="280811"/>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3742476" y="2480833"/>
            <a:ext cx="358814" cy="280811"/>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Slide Number Placeholder 10"/>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30</a:t>
            </a:fld>
            <a:endParaRPr lang="uk-UA"/>
          </a:p>
        </p:txBody>
      </p:sp>
    </p:spTree>
    <p:extLst>
      <p:ext uri="{BB962C8B-B14F-4D97-AF65-F5344CB8AC3E}">
        <p14:creationId xmlns:p14="http://schemas.microsoft.com/office/powerpoint/2010/main" val="5678447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 of </a:t>
            </a:r>
            <a:r>
              <a:rPr lang="en-US" dirty="0" smtClean="0"/>
              <a:t>Arc Jet </a:t>
            </a:r>
            <a:r>
              <a:rPr lang="en-US" dirty="0" smtClean="0"/>
              <a:t>Firing </a:t>
            </a:r>
            <a:endParaRPr lang="en-US"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31</a:t>
            </a:fld>
            <a:endParaRPr lang="uk-UA"/>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0850" y="1143000"/>
            <a:ext cx="3475299" cy="347529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9415" y="1143000"/>
            <a:ext cx="3475299" cy="3475299"/>
          </a:xfrm>
          <a:prstGeom prst="rect">
            <a:avLst/>
          </a:prstGeom>
        </p:spPr>
      </p:pic>
      <p:sp>
        <p:nvSpPr>
          <p:cNvPr id="7" name="TextBox 6"/>
          <p:cNvSpPr txBox="1"/>
          <p:nvPr/>
        </p:nvSpPr>
        <p:spPr>
          <a:xfrm>
            <a:off x="360947" y="4724162"/>
            <a:ext cx="8402053" cy="1600438"/>
          </a:xfrm>
          <a:prstGeom prst="rect">
            <a:avLst/>
          </a:prstGeom>
          <a:noFill/>
        </p:spPr>
        <p:txBody>
          <a:bodyPr wrap="square" rtlCol="0">
            <a:spAutoFit/>
          </a:bodyPr>
          <a:lstStyle/>
          <a:p>
            <a:r>
              <a:rPr lang="en-US" dirty="0">
                <a:solidFill>
                  <a:schemeClr val="bg1"/>
                </a:solidFill>
              </a:rPr>
              <a:t>MPS-LO Electron and Ion time-series on 2017-04-05 showing the effect of </a:t>
            </a:r>
            <a:r>
              <a:rPr lang="en-US" dirty="0" smtClean="0">
                <a:solidFill>
                  <a:schemeClr val="bg1"/>
                </a:solidFill>
              </a:rPr>
              <a:t>arc jet firing (</a:t>
            </a:r>
            <a:r>
              <a:rPr lang="en-US" dirty="0">
                <a:solidFill>
                  <a:schemeClr val="bg1"/>
                </a:solidFill>
              </a:rPr>
              <a:t>occurring between the vertical dashed lines</a:t>
            </a:r>
            <a:r>
              <a:rPr lang="en-US" dirty="0" smtClean="0">
                <a:solidFill>
                  <a:schemeClr val="bg1"/>
                </a:solidFill>
              </a:rPr>
              <a:t>). There </a:t>
            </a:r>
            <a:r>
              <a:rPr lang="en-US" dirty="0">
                <a:solidFill>
                  <a:schemeClr val="bg1"/>
                </a:solidFill>
              </a:rPr>
              <a:t>is a drop in flux in the lowest electron energy </a:t>
            </a:r>
            <a:r>
              <a:rPr lang="en-US" dirty="0" smtClean="0">
                <a:solidFill>
                  <a:schemeClr val="bg1"/>
                </a:solidFill>
              </a:rPr>
              <a:t>channels.</a:t>
            </a:r>
            <a:r>
              <a:rPr lang="en-US" dirty="0">
                <a:solidFill>
                  <a:schemeClr val="bg1"/>
                </a:solidFill>
              </a:rPr>
              <a:t> There is no discernable effect on the ion fluxes during the same period. In both cases fluxes from Zone 2R are shown. The Zone 2R viewing direction usually corresponds to pitch angles from near zero to ~20 deg.</a:t>
            </a:r>
            <a:endParaRPr lang="en-US" dirty="0" smtClean="0">
              <a:solidFill>
                <a:schemeClr val="bg1"/>
              </a:solidFill>
            </a:endParaRPr>
          </a:p>
          <a:p>
            <a:r>
              <a:rPr lang="en-US" dirty="0" smtClean="0">
                <a:solidFill>
                  <a:schemeClr val="bg1"/>
                </a:solidFill>
              </a:rPr>
              <a:t>Low energy electrons measured by MPS-LO are mainly photoelectrons emitted by the spacecraft. Since the [secondary] photoelectrons are removed in the L2 Moments code, this effect is benign. A request has been submitted to make the arc jet flag (created for MAG) available in MPS-LO L1b (ADR</a:t>
            </a:r>
            <a:r>
              <a:rPr lang="en-US" dirty="0" smtClean="0">
                <a:solidFill>
                  <a:schemeClr val="bg1"/>
                </a:solidFill>
              </a:rPr>
              <a:t>596/WR5800).</a:t>
            </a:r>
            <a:endParaRPr lang="en-US" dirty="0">
              <a:solidFill>
                <a:schemeClr val="bg1"/>
              </a:solidFill>
            </a:endParaRPr>
          </a:p>
        </p:txBody>
      </p:sp>
      <p:sp>
        <p:nvSpPr>
          <p:cNvPr id="8"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prstClr val="white"/>
                </a:solidFill>
              </a:rPr>
              <a:t>These GOES-16 data are preliminary, non-operational data and are undergoing testing. Users bear all responsibility for inspecting the data prior to use and for the manner in which the data are utilized.</a:t>
            </a:r>
            <a:endParaRPr lang="en-US" sz="1000" dirty="0">
              <a:solidFill>
                <a:prstClr val="white"/>
              </a:solidFill>
            </a:endParaRPr>
          </a:p>
        </p:txBody>
      </p:sp>
    </p:spTree>
    <p:extLst>
      <p:ext uri="{BB962C8B-B14F-4D97-AF65-F5344CB8AC3E}">
        <p14:creationId xmlns:p14="http://schemas.microsoft.com/office/powerpoint/2010/main" val="159417836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71600" y="250574"/>
            <a:ext cx="6408821" cy="968626"/>
          </a:xfrm>
        </p:spPr>
        <p:txBody>
          <a:bodyPr/>
          <a:lstStyle/>
          <a:p>
            <a:r>
              <a:rPr lang="en-US" sz="3200" dirty="0" smtClean="0"/>
              <a:t>G16 </a:t>
            </a:r>
            <a:r>
              <a:rPr lang="en-US" sz="3200" dirty="0" smtClean="0"/>
              <a:t>and</a:t>
            </a:r>
            <a:r>
              <a:rPr lang="en-US" sz="3200" dirty="0" smtClean="0"/>
              <a:t> G17 MPS-HI </a:t>
            </a:r>
            <a:r>
              <a:rPr lang="en-US" sz="3200" dirty="0"/>
              <a:t>and MPS-LO L1b IFC </a:t>
            </a:r>
            <a:r>
              <a:rPr lang="en-US" sz="3200" dirty="0" smtClean="0"/>
              <a:t>leakage</a:t>
            </a:r>
            <a:r>
              <a:rPr lang="en-US" sz="3200" dirty="0"/>
              <a:t> </a:t>
            </a:r>
            <a:r>
              <a:rPr lang="en-US" sz="3200" dirty="0" smtClean="0"/>
              <a:t>(</a:t>
            </a:r>
            <a:r>
              <a:rPr lang="en-US" sz="3200" dirty="0" smtClean="0"/>
              <a:t>ADR780)</a:t>
            </a:r>
            <a:endParaRPr lang="en-US" sz="3200" dirty="0"/>
          </a:p>
        </p:txBody>
      </p:sp>
      <p:sp>
        <p:nvSpPr>
          <p:cNvPr id="5" name="Content Placeholder 4"/>
          <p:cNvSpPr>
            <a:spLocks noGrp="1"/>
          </p:cNvSpPr>
          <p:nvPr>
            <p:ph idx="1"/>
          </p:nvPr>
        </p:nvSpPr>
        <p:spPr>
          <a:xfrm>
            <a:off x="457200" y="1465262"/>
            <a:ext cx="8229600" cy="5087937"/>
          </a:xfrm>
        </p:spPr>
        <p:txBody>
          <a:bodyPr>
            <a:noAutofit/>
          </a:bodyPr>
          <a:lstStyle/>
          <a:p>
            <a:pPr>
              <a:spcAft>
                <a:spcPts val="400"/>
              </a:spcAft>
              <a:buSzPct val="100000"/>
              <a:buFont typeface="Arial" charset="0"/>
              <a:buChar char="•"/>
            </a:pPr>
            <a:r>
              <a:rPr lang="en-US" sz="1800" dirty="0" smtClean="0"/>
              <a:t>MPS-LO </a:t>
            </a:r>
            <a:r>
              <a:rPr lang="en-US" sz="1800" dirty="0"/>
              <a:t>problem description: IFC pulses are leaking into L1b fluxes in over half the channels (electron and ion)</a:t>
            </a:r>
          </a:p>
          <a:p>
            <a:pPr lvl="1">
              <a:spcAft>
                <a:spcPts val="400"/>
              </a:spcAft>
              <a:buSzPct val="100000"/>
              <a:buFont typeface=".AppleSystemUIFont" charset="-120"/>
              <a:buChar char="-"/>
            </a:pPr>
            <a:r>
              <a:rPr lang="en-US" sz="1400" dirty="0"/>
              <a:t>Occurs at end of periods when MODE flag set to </a:t>
            </a:r>
            <a:r>
              <a:rPr lang="en-US" sz="1400" dirty="0" smtClean="0"/>
              <a:t>4, used </a:t>
            </a:r>
            <a:r>
              <a:rPr lang="en-US" sz="1400" dirty="0"/>
              <a:t>to mask </a:t>
            </a:r>
            <a:r>
              <a:rPr lang="en-US" sz="1400" dirty="0" smtClean="0"/>
              <a:t>IFCs</a:t>
            </a:r>
          </a:p>
          <a:p>
            <a:pPr lvl="1">
              <a:spcAft>
                <a:spcPts val="400"/>
              </a:spcAft>
              <a:buSzPct val="100000"/>
              <a:buFont typeface=".AppleSystemUIFont" charset="-120"/>
              <a:buChar char="-"/>
            </a:pPr>
            <a:r>
              <a:rPr lang="en-US" sz="1400" dirty="0" smtClean="0"/>
              <a:t>Violates </a:t>
            </a:r>
            <a:r>
              <a:rPr lang="en-US" sz="1400" dirty="0"/>
              <a:t>accuracy </a:t>
            </a:r>
            <a:r>
              <a:rPr lang="en-US" sz="1400" dirty="0" smtClean="0"/>
              <a:t>requirement</a:t>
            </a:r>
          </a:p>
          <a:p>
            <a:pPr>
              <a:spcAft>
                <a:spcPts val="400"/>
              </a:spcAft>
              <a:buSzPct val="100000"/>
              <a:buFont typeface="Arial" charset="0"/>
              <a:buChar char="•"/>
            </a:pPr>
            <a:r>
              <a:rPr lang="en-US" sz="1800" dirty="0" smtClean="0"/>
              <a:t>IFC </a:t>
            </a:r>
            <a:r>
              <a:rPr lang="en-US" sz="1800" dirty="0"/>
              <a:t>mode status changes are out of sync with IFC </a:t>
            </a:r>
            <a:r>
              <a:rPr lang="en-US" sz="1800" dirty="0" err="1"/>
              <a:t>pulser</a:t>
            </a:r>
            <a:r>
              <a:rPr lang="en-US" sz="1800" dirty="0"/>
              <a:t> status: </a:t>
            </a:r>
          </a:p>
          <a:p>
            <a:pPr lvl="1">
              <a:spcBef>
                <a:spcPts val="0"/>
              </a:spcBef>
              <a:spcAft>
                <a:spcPts val="400"/>
              </a:spcAft>
              <a:buSzPct val="100000"/>
              <a:buFont typeface=".AppleSystemUIFont" charset="-120"/>
              <a:buChar char="-"/>
            </a:pPr>
            <a:r>
              <a:rPr lang="en-US" sz="1400" dirty="0"/>
              <a:t>Sensors report that they are in IFC mode 1-second before the IFC starts </a:t>
            </a:r>
          </a:p>
          <a:p>
            <a:pPr lvl="1">
              <a:spcBef>
                <a:spcPts val="0"/>
              </a:spcBef>
              <a:spcAft>
                <a:spcPts val="400"/>
              </a:spcAft>
              <a:buSzPct val="100000"/>
              <a:buFont typeface=".AppleSystemUIFont" charset="-120"/>
              <a:buChar char="-"/>
            </a:pPr>
            <a:r>
              <a:rPr lang="en-US" sz="1400" dirty="0"/>
              <a:t>Sensors report that they are back in Normal mode 1-second before IFC is completed</a:t>
            </a:r>
          </a:p>
          <a:p>
            <a:pPr>
              <a:spcAft>
                <a:spcPts val="400"/>
              </a:spcAft>
              <a:buSzPct val="100000"/>
              <a:buFont typeface="Arial" charset="0"/>
              <a:buChar char="•"/>
            </a:pPr>
            <a:r>
              <a:rPr lang="en-US" sz="1800" dirty="0" smtClean="0"/>
              <a:t>MPS-LO </a:t>
            </a:r>
            <a:r>
              <a:rPr lang="en-US" sz="1800" dirty="0"/>
              <a:t>IFC tables cannot be </a:t>
            </a:r>
            <a:r>
              <a:rPr lang="en-US" sz="1800" dirty="0" smtClean="0"/>
              <a:t>changed</a:t>
            </a:r>
          </a:p>
          <a:p>
            <a:pPr>
              <a:spcAft>
                <a:spcPts val="400"/>
              </a:spcAft>
              <a:buSzPct val="100000"/>
              <a:buFont typeface="Arial" charset="0"/>
              <a:buChar char="•"/>
            </a:pPr>
            <a:r>
              <a:rPr lang="en-US" sz="1800" dirty="0" smtClean="0"/>
              <a:t>The agreed-to path forward is a ground software modification </a:t>
            </a:r>
            <a:endParaRPr lang="en-US" sz="1800" dirty="0"/>
          </a:p>
          <a:p>
            <a:pPr lvl="1">
              <a:spcBef>
                <a:spcPts val="0"/>
              </a:spcBef>
              <a:spcAft>
                <a:spcPts val="400"/>
              </a:spcAft>
              <a:buSzPct val="100000"/>
              <a:buFont typeface=".AppleSystemUIFont" charset="-120"/>
              <a:buChar char="-"/>
            </a:pPr>
            <a:r>
              <a:rPr lang="en-US" sz="1400" dirty="0"/>
              <a:t>ATC recommends that, in the GPA software, the IFC mask should be extended for 2 seconds beyond the MODE = 4 (IFC mode) status.</a:t>
            </a:r>
          </a:p>
          <a:p>
            <a:pPr lvl="1">
              <a:spcBef>
                <a:spcPts val="0"/>
              </a:spcBef>
              <a:spcAft>
                <a:spcPts val="400"/>
              </a:spcAft>
              <a:buSzPct val="100000"/>
              <a:buFont typeface=".AppleSystemUIFont" charset="-120"/>
              <a:buChar char="-"/>
            </a:pPr>
            <a:r>
              <a:rPr lang="en-US" sz="1400" dirty="0"/>
              <a:t>This will prevent IFC leakage without compromising the functionality of the IFC tables</a:t>
            </a:r>
            <a:r>
              <a:rPr lang="en-US" sz="1400" dirty="0" smtClean="0"/>
              <a:t>.</a:t>
            </a:r>
          </a:p>
          <a:p>
            <a:pPr lvl="1">
              <a:spcBef>
                <a:spcPts val="0"/>
              </a:spcBef>
              <a:spcAft>
                <a:spcPts val="400"/>
              </a:spcAft>
              <a:buSzPct val="100000"/>
              <a:buFont typeface=".AppleSystemUIFont" charset="-120"/>
              <a:buChar char="-"/>
            </a:pPr>
            <a:r>
              <a:rPr lang="en-US" sz="1400" dirty="0" smtClean="0"/>
              <a:t>Applies to MPS-LO, MPS-HI and SGPS</a:t>
            </a:r>
            <a:endParaRPr lang="en-US" sz="1400" dirty="0"/>
          </a:p>
          <a:p>
            <a:pPr>
              <a:spcAft>
                <a:spcPts val="400"/>
              </a:spcAft>
              <a:buFont typeface="Arial" charset="0"/>
              <a:buChar char="•"/>
            </a:pPr>
            <a:endParaRPr lang="en-US" sz="1800" dirty="0"/>
          </a:p>
          <a:p>
            <a:pPr>
              <a:spcAft>
                <a:spcPts val="400"/>
              </a:spcAft>
              <a:buFont typeface="Arial" charset="0"/>
              <a:buChar char="•"/>
            </a:pPr>
            <a:endParaRPr lang="en-US" sz="1600" dirty="0"/>
          </a:p>
          <a:p>
            <a:pPr>
              <a:spcAft>
                <a:spcPts val="400"/>
              </a:spcAft>
              <a:buFont typeface="Arial" charset="0"/>
              <a:buChar char="•"/>
            </a:pPr>
            <a:endParaRPr lang="en-US" sz="1600" dirty="0"/>
          </a:p>
        </p:txBody>
      </p:sp>
      <p:sp>
        <p:nvSpPr>
          <p:cNvPr id="6" name="Slide Number Placeholder 5"/>
          <p:cNvSpPr>
            <a:spLocks noGrp="1"/>
          </p:cNvSpPr>
          <p:nvPr>
            <p:ph type="sldNum" sz="quarter" idx="12"/>
          </p:nvPr>
        </p:nvSpPr>
        <p:spPr/>
        <p:txBody>
          <a:bodyPr/>
          <a:lstStyle/>
          <a:p>
            <a:fld id="{18A72C4A-6486-42CE-870D-5BD92511EE7D}" type="slidenum">
              <a:rPr lang="en-US" smtClean="0"/>
              <a:t>32</a:t>
            </a:fld>
            <a:endParaRPr lang="en-US"/>
          </a:p>
        </p:txBody>
      </p:sp>
      <p:sp>
        <p:nvSpPr>
          <p:cNvPr id="7" name="TextBox 6"/>
          <p:cNvSpPr txBox="1"/>
          <p:nvPr/>
        </p:nvSpPr>
        <p:spPr>
          <a:xfrm>
            <a:off x="1600200" y="5673525"/>
            <a:ext cx="5921829" cy="523220"/>
          </a:xfrm>
          <a:prstGeom prst="rect">
            <a:avLst/>
          </a:prstGeom>
          <a:noFill/>
        </p:spPr>
        <p:txBody>
          <a:bodyPr wrap="square" rtlCol="0">
            <a:spAutoFit/>
          </a:bodyPr>
          <a:lstStyle/>
          <a:p>
            <a:pPr algn="ctr"/>
            <a:r>
              <a:rPr lang="en-US" i="1" dirty="0">
                <a:solidFill>
                  <a:srgbClr val="FFFF00"/>
                </a:solidFill>
              </a:rPr>
              <a:t>Thanks to Elizabeth Dawson (ATC) for her contributions to this information, including tech memo dated 07 November 2018</a:t>
            </a:r>
          </a:p>
        </p:txBody>
      </p:sp>
      <p:sp>
        <p:nvSpPr>
          <p:cNvPr id="8"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prstClr val="white"/>
                </a:solidFill>
              </a:rPr>
              <a:t>These GOES-16 data are preliminary, non-operational data and are undergoing testing. Users bear all responsibility for inspecting the data prior to use and for the manner in which the data are utilized.</a:t>
            </a:r>
            <a:endParaRPr lang="en-US" sz="1000" dirty="0">
              <a:solidFill>
                <a:prstClr val="white"/>
              </a:solidFill>
            </a:endParaRPr>
          </a:p>
        </p:txBody>
      </p:sp>
    </p:spTree>
    <p:extLst>
      <p:ext uri="{BB962C8B-B14F-4D97-AF65-F5344CB8AC3E}">
        <p14:creationId xmlns:p14="http://schemas.microsoft.com/office/powerpoint/2010/main" val="10706018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0"/>
            <a:ext cx="5886449" cy="1325563"/>
          </a:xfrm>
        </p:spPr>
        <p:txBody>
          <a:bodyPr>
            <a:noAutofit/>
          </a:bodyPr>
          <a:lstStyle/>
          <a:p>
            <a:pPr algn="ctr"/>
            <a:r>
              <a:rPr lang="en-US" sz="2800">
                <a:solidFill>
                  <a:schemeClr val="bg1"/>
                </a:solidFill>
              </a:rPr>
              <a:t>M</a:t>
            </a:r>
            <a:r>
              <a:rPr lang="en-US" sz="2800" smtClean="0">
                <a:solidFill>
                  <a:schemeClr val="bg1"/>
                </a:solidFill>
              </a:rPr>
              <a:t>ore </a:t>
            </a:r>
            <a:r>
              <a:rPr lang="en-US" sz="2800" dirty="0" smtClean="0">
                <a:solidFill>
                  <a:schemeClr val="bg1"/>
                </a:solidFill>
              </a:rPr>
              <a:t>than half of </a:t>
            </a:r>
            <a:r>
              <a:rPr lang="en-US" sz="2800" smtClean="0">
                <a:solidFill>
                  <a:schemeClr val="bg1"/>
                </a:solidFill>
              </a:rPr>
              <a:t>the </a:t>
            </a:r>
            <a:r>
              <a:rPr lang="en-US" sz="2800" smtClean="0">
                <a:solidFill>
                  <a:schemeClr val="bg1"/>
                </a:solidFill>
              </a:rPr>
              <a:t>MPS-LO electron </a:t>
            </a:r>
            <a:r>
              <a:rPr lang="en-US" sz="2800" dirty="0" smtClean="0">
                <a:solidFill>
                  <a:schemeClr val="bg1"/>
                </a:solidFill>
              </a:rPr>
              <a:t>and ion channels have IFC leaks</a:t>
            </a:r>
            <a:endParaRPr lang="en-US" sz="2800" dirty="0">
              <a:solidFill>
                <a:schemeClr val="bg1"/>
              </a:solidFill>
            </a:endParaRPr>
          </a:p>
        </p:txBody>
      </p:sp>
      <p:sp>
        <p:nvSpPr>
          <p:cNvPr id="7" name="Slide Number Placeholder 6"/>
          <p:cNvSpPr>
            <a:spLocks noGrp="1"/>
          </p:cNvSpPr>
          <p:nvPr>
            <p:ph type="sldNum" sz="quarter" idx="12"/>
          </p:nvPr>
        </p:nvSpPr>
        <p:spPr/>
        <p:txBody>
          <a:bodyPr/>
          <a:lstStyle/>
          <a:p>
            <a:fld id="{18A72C4A-6486-42CE-870D-5BD92511EE7D}" type="slidenum">
              <a:rPr lang="en-US" smtClean="0"/>
              <a:t>33</a:t>
            </a:fld>
            <a:endParaRPr lang="en-US"/>
          </a:p>
        </p:txBody>
      </p:sp>
      <p:cxnSp>
        <p:nvCxnSpPr>
          <p:cNvPr id="11" name="Straight Arrow Connector 10"/>
          <p:cNvCxnSpPr/>
          <p:nvPr/>
        </p:nvCxnSpPr>
        <p:spPr>
          <a:xfrm flipH="1">
            <a:off x="1882486" y="3340689"/>
            <a:ext cx="246743" cy="159657"/>
          </a:xfrm>
          <a:prstGeom prst="straightConnector1">
            <a:avLst/>
          </a:prstGeom>
          <a:ln w="1270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13" name="Content Placeholder 12"/>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28600" y="1439862"/>
            <a:ext cx="3263503" cy="4351338"/>
          </a:xfrm>
        </p:spPr>
      </p:pic>
      <p:cxnSp>
        <p:nvCxnSpPr>
          <p:cNvPr id="18" name="Straight Connector 17"/>
          <p:cNvCxnSpPr/>
          <p:nvPr/>
        </p:nvCxnSpPr>
        <p:spPr>
          <a:xfrm>
            <a:off x="1302323" y="1869860"/>
            <a:ext cx="6" cy="3491341"/>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378047" y="1876789"/>
            <a:ext cx="6" cy="3491341"/>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1375972" y="3398271"/>
            <a:ext cx="246743" cy="159657"/>
          </a:xfrm>
          <a:prstGeom prst="straightConnector1">
            <a:avLst/>
          </a:prstGeom>
          <a:ln w="127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4411857" y="3416382"/>
            <a:ext cx="246743" cy="159657"/>
          </a:xfrm>
          <a:prstGeom prst="straightConnector1">
            <a:avLst/>
          </a:prstGeom>
          <a:ln w="127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605081" y="1969510"/>
            <a:ext cx="2291649" cy="3293209"/>
          </a:xfrm>
          <a:prstGeom prst="rect">
            <a:avLst/>
          </a:prstGeom>
          <a:noFill/>
        </p:spPr>
        <p:txBody>
          <a:bodyPr wrap="square" rtlCol="0">
            <a:spAutoFit/>
          </a:bodyPr>
          <a:lstStyle/>
          <a:p>
            <a:pPr marL="285750" indent="-285750">
              <a:buClr>
                <a:schemeClr val="bg1"/>
              </a:buClr>
              <a:buFont typeface="Arial" panose="020B0604020202020204" pitchFamily="34" charset="0"/>
              <a:buChar char="•"/>
            </a:pPr>
            <a:r>
              <a:rPr lang="en-US" sz="1600" dirty="0">
                <a:solidFill>
                  <a:schemeClr val="bg1"/>
                </a:solidFill>
              </a:rPr>
              <a:t>All </a:t>
            </a:r>
            <a:r>
              <a:rPr lang="en-US" sz="1600" dirty="0" smtClean="0">
                <a:solidFill>
                  <a:schemeClr val="bg1"/>
                </a:solidFill>
              </a:rPr>
              <a:t>angular zones </a:t>
            </a:r>
            <a:r>
              <a:rPr lang="en-US" sz="1600" dirty="0">
                <a:solidFill>
                  <a:schemeClr val="bg1"/>
                </a:solidFill>
              </a:rPr>
              <a:t>are </a:t>
            </a:r>
            <a:r>
              <a:rPr lang="en-US" sz="1600" dirty="0" smtClean="0">
                <a:solidFill>
                  <a:schemeClr val="bg1"/>
                </a:solidFill>
              </a:rPr>
              <a:t>affected</a:t>
            </a:r>
          </a:p>
          <a:p>
            <a:pPr marL="285750" indent="-285750">
              <a:buClr>
                <a:schemeClr val="bg1"/>
              </a:buClr>
              <a:buFont typeface="Arial" panose="020B0604020202020204" pitchFamily="34" charset="0"/>
              <a:buChar char="•"/>
            </a:pPr>
            <a:r>
              <a:rPr lang="en-US" sz="1600" dirty="0" smtClean="0">
                <a:solidFill>
                  <a:schemeClr val="bg1"/>
                </a:solidFill>
              </a:rPr>
              <a:t>Ion channels I1-I8 are affected</a:t>
            </a:r>
          </a:p>
          <a:p>
            <a:pPr marL="285750" indent="-285750">
              <a:buClr>
                <a:schemeClr val="bg1"/>
              </a:buClr>
              <a:buFont typeface="Arial" panose="020B0604020202020204" pitchFamily="34" charset="0"/>
              <a:buChar char="•"/>
            </a:pPr>
            <a:r>
              <a:rPr lang="en-US" sz="1600" dirty="0" smtClean="0">
                <a:solidFill>
                  <a:schemeClr val="bg1"/>
                </a:solidFill>
              </a:rPr>
              <a:t>Electron channels E1-E8 are affected</a:t>
            </a:r>
          </a:p>
          <a:p>
            <a:pPr marL="285750" indent="-285750">
              <a:buClr>
                <a:schemeClr val="bg1"/>
              </a:buClr>
              <a:buFont typeface="Arial" panose="020B0604020202020204" pitchFamily="34" charset="0"/>
              <a:buChar char="•"/>
            </a:pPr>
            <a:r>
              <a:rPr lang="en-US" sz="1600" dirty="0" smtClean="0">
                <a:solidFill>
                  <a:schemeClr val="bg1"/>
                </a:solidFill>
              </a:rPr>
              <a:t>Based on these plots, it is not clear why channels 9-15 are </a:t>
            </a:r>
            <a:r>
              <a:rPr lang="en-US" sz="1600" u="sng" dirty="0" smtClean="0">
                <a:solidFill>
                  <a:schemeClr val="bg1"/>
                </a:solidFill>
              </a:rPr>
              <a:t>not</a:t>
            </a:r>
            <a:r>
              <a:rPr lang="en-US" sz="1600" dirty="0" smtClean="0">
                <a:solidFill>
                  <a:schemeClr val="bg1"/>
                </a:solidFill>
              </a:rPr>
              <a:t> affected since the pulse continues beyond the flag</a:t>
            </a:r>
            <a:endParaRPr lang="en-US" sz="1600" dirty="0">
              <a:solidFill>
                <a:schemeClr val="bg1"/>
              </a:solidFill>
            </a:endParaRPr>
          </a:p>
        </p:txBody>
      </p:sp>
      <p:sp>
        <p:nvSpPr>
          <p:cNvPr id="26" name="TextBox 25"/>
          <p:cNvSpPr txBox="1"/>
          <p:nvPr/>
        </p:nvSpPr>
        <p:spPr>
          <a:xfrm>
            <a:off x="4565826" y="3281446"/>
            <a:ext cx="304800" cy="276999"/>
          </a:xfrm>
          <a:prstGeom prst="rect">
            <a:avLst/>
          </a:prstGeom>
          <a:noFill/>
        </p:spPr>
        <p:txBody>
          <a:bodyPr wrap="square" rtlCol="0">
            <a:spAutoFit/>
          </a:bodyPr>
          <a:lstStyle/>
          <a:p>
            <a:pPr algn="ctr"/>
            <a:r>
              <a:rPr lang="en-US" sz="1200" b="1" dirty="0" smtClean="0">
                <a:solidFill>
                  <a:srgbClr val="7030A0"/>
                </a:solidFill>
              </a:rPr>
              <a:t>?</a:t>
            </a:r>
            <a:endParaRPr lang="en-US" sz="1200" b="1" dirty="0">
              <a:solidFill>
                <a:srgbClr val="7030A0"/>
              </a:solidFill>
            </a:endParaRPr>
          </a:p>
        </p:txBody>
      </p:sp>
      <p:sp>
        <p:nvSpPr>
          <p:cNvPr id="3" name="TextBox 2"/>
          <p:cNvSpPr txBox="1"/>
          <p:nvPr/>
        </p:nvSpPr>
        <p:spPr>
          <a:xfrm>
            <a:off x="609101" y="2979824"/>
            <a:ext cx="590550" cy="369332"/>
          </a:xfrm>
          <a:prstGeom prst="rect">
            <a:avLst/>
          </a:prstGeom>
          <a:noFill/>
        </p:spPr>
        <p:txBody>
          <a:bodyPr wrap="square" rtlCol="0">
            <a:spAutoFit/>
          </a:bodyPr>
          <a:lstStyle/>
          <a:p>
            <a:pPr algn="ctr"/>
            <a:r>
              <a:rPr lang="en-US" dirty="0" smtClean="0"/>
              <a:t>IFC</a:t>
            </a:r>
            <a:endParaRPr lang="en-US" dirty="0"/>
          </a:p>
        </p:txBody>
      </p:sp>
      <p:sp>
        <p:nvSpPr>
          <p:cNvPr id="17" name="TextBox 16"/>
          <p:cNvSpPr txBox="1"/>
          <p:nvPr/>
        </p:nvSpPr>
        <p:spPr>
          <a:xfrm>
            <a:off x="3647851" y="2971357"/>
            <a:ext cx="590550" cy="369332"/>
          </a:xfrm>
          <a:prstGeom prst="rect">
            <a:avLst/>
          </a:prstGeom>
          <a:noFill/>
        </p:spPr>
        <p:txBody>
          <a:bodyPr wrap="square" rtlCol="0">
            <a:spAutoFit/>
          </a:bodyPr>
          <a:lstStyle/>
          <a:p>
            <a:pPr algn="ctr"/>
            <a:r>
              <a:rPr lang="en-US" dirty="0" smtClean="0"/>
              <a:t>IFC</a:t>
            </a:r>
            <a:endParaRPr lang="en-US" dirty="0"/>
          </a:p>
        </p:txBody>
      </p:sp>
      <p:sp>
        <p:nvSpPr>
          <p:cNvPr id="19"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prstClr val="white"/>
                </a:solidFill>
              </a:rPr>
              <a:t>These GOES-16 data are preliminary, non-operational data and are undergoing testing. Users bear all responsibility for inspecting the data prior to use and for the manner in which the data are utilized.</a:t>
            </a:r>
            <a:endParaRPr lang="en-US" sz="1000" dirty="0">
              <a:solidFill>
                <a:prstClr val="white"/>
              </a:solidFill>
            </a:endParaRPr>
          </a:p>
        </p:txBody>
      </p:sp>
      <p:pic>
        <p:nvPicPr>
          <p:cNvPr id="14" name="Content Placeholder 13"/>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3307774" y="1439862"/>
            <a:ext cx="3263503" cy="4351338"/>
          </a:xfrm>
        </p:spPr>
      </p:pic>
    </p:spTree>
    <p:extLst>
      <p:ext uri="{BB962C8B-B14F-4D97-AF65-F5344CB8AC3E}">
        <p14:creationId xmlns:p14="http://schemas.microsoft.com/office/powerpoint/2010/main" val="68895523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200"/>
              <a:t>Effect of High Backgrounds on Low Energy </a:t>
            </a:r>
            <a:r>
              <a:rPr lang="en-US" sz="3200"/>
              <a:t>Ions </a:t>
            </a:r>
            <a:r>
              <a:rPr lang="en-US" sz="3200" smtClean="0"/>
              <a:t>Measurement</a:t>
            </a:r>
            <a:endParaRPr lang="en-US" sz="3200"/>
          </a:p>
        </p:txBody>
      </p:sp>
      <p:sp>
        <p:nvSpPr>
          <p:cNvPr id="5" name="Slide Number Placeholder 4"/>
          <p:cNvSpPr>
            <a:spLocks noGrp="1"/>
          </p:cNvSpPr>
          <p:nvPr>
            <p:ph type="sldNum" idx="12"/>
          </p:nvPr>
        </p:nvSpPr>
        <p:spPr/>
        <p:txBody>
          <a:bodyPr/>
          <a:lstStyle/>
          <a:p>
            <a:pPr>
              <a:buSzPct val="25000"/>
            </a:pPr>
            <a:fld id="{00000000-1234-1234-1234-123412341234}" type="slidenum">
              <a:rPr lang="en-US" smtClean="0">
                <a:solidFill>
                  <a:schemeClr val="bg1"/>
                </a:solidFill>
                <a:ea typeface="Calibri"/>
                <a:cs typeface="Calibri"/>
                <a:sym typeface="Calibri"/>
              </a:rPr>
              <a:pPr>
                <a:buSzPct val="25000"/>
              </a:pPr>
              <a:t>34</a:t>
            </a:fld>
            <a:endParaRPr lang="en-US" dirty="0">
              <a:solidFill>
                <a:schemeClr val="bg1"/>
              </a:solidFill>
              <a:ea typeface="Calibri"/>
              <a:cs typeface="Calibri"/>
              <a:sym typeface="Calibri"/>
            </a:endParaRPr>
          </a:p>
        </p:txBody>
      </p:sp>
      <p:grpSp>
        <p:nvGrpSpPr>
          <p:cNvPr id="13" name="Group 12"/>
          <p:cNvGrpSpPr/>
          <p:nvPr/>
        </p:nvGrpSpPr>
        <p:grpSpPr>
          <a:xfrm>
            <a:off x="533400" y="1219200"/>
            <a:ext cx="6196207" cy="5022850"/>
            <a:chOff x="838200" y="1136650"/>
            <a:chExt cx="6196207" cy="502285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581400"/>
              <a:ext cx="6187440" cy="25781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565" y="1136650"/>
              <a:ext cx="6194842" cy="2581183"/>
            </a:xfrm>
            <a:prstGeom prst="rect">
              <a:avLst/>
            </a:prstGeom>
          </p:spPr>
        </p:pic>
        <p:sp>
          <p:nvSpPr>
            <p:cNvPr id="10" name="TextBox 9"/>
            <p:cNvSpPr txBox="1"/>
            <p:nvPr/>
          </p:nvSpPr>
          <p:spPr>
            <a:xfrm>
              <a:off x="1754629" y="4956373"/>
              <a:ext cx="2055371" cy="523220"/>
            </a:xfrm>
            <a:prstGeom prst="rect">
              <a:avLst/>
            </a:prstGeom>
            <a:noFill/>
          </p:spPr>
          <p:txBody>
            <a:bodyPr wrap="none" rtlCol="0">
              <a:spAutoFit/>
            </a:bodyPr>
            <a:lstStyle/>
            <a:p>
              <a:r>
                <a:rPr lang="en-US" dirty="0" smtClean="0"/>
                <a:t>High radiation belts day</a:t>
              </a:r>
            </a:p>
            <a:p>
              <a:r>
                <a:rPr lang="en-US" dirty="0" smtClean="0"/>
                <a:t>(high backgrounds</a:t>
              </a:r>
              <a:r>
                <a:rPr lang="en-US" dirty="0"/>
                <a:t>)</a:t>
              </a:r>
            </a:p>
          </p:txBody>
        </p:sp>
        <p:sp>
          <p:nvSpPr>
            <p:cNvPr id="11" name="TextBox 10"/>
            <p:cNvSpPr txBox="1"/>
            <p:nvPr/>
          </p:nvSpPr>
          <p:spPr>
            <a:xfrm>
              <a:off x="2487775" y="1752600"/>
              <a:ext cx="2084225" cy="523220"/>
            </a:xfrm>
            <a:prstGeom prst="rect">
              <a:avLst/>
            </a:prstGeom>
            <a:noFill/>
          </p:spPr>
          <p:txBody>
            <a:bodyPr wrap="none" rtlCol="0">
              <a:spAutoFit/>
            </a:bodyPr>
            <a:lstStyle/>
            <a:p>
              <a:r>
                <a:rPr lang="en-US" dirty="0" smtClean="0"/>
                <a:t>Geomagnetic storm day</a:t>
              </a:r>
            </a:p>
            <a:p>
              <a:r>
                <a:rPr lang="en-US" dirty="0" smtClean="0"/>
                <a:t>(elevated ions)</a:t>
              </a:r>
              <a:endParaRPr lang="en-US" dirty="0"/>
            </a:p>
          </p:txBody>
        </p:sp>
      </p:grpSp>
      <p:sp>
        <p:nvSpPr>
          <p:cNvPr id="12"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prstClr val="white"/>
                </a:solidFill>
              </a:rPr>
              <a:t>These GOES-16 data are preliminary, non-operational data and are undergoing testing. Users bear all responsibility for inspecting the data prior to use and for the manner in which the data are utilized.</a:t>
            </a:r>
            <a:endParaRPr lang="en-US" sz="1000" dirty="0">
              <a:solidFill>
                <a:prstClr val="white"/>
              </a:solidFill>
            </a:endParaRPr>
          </a:p>
        </p:txBody>
      </p:sp>
      <p:sp>
        <p:nvSpPr>
          <p:cNvPr id="14" name="TextBox 13"/>
          <p:cNvSpPr txBox="1"/>
          <p:nvPr/>
        </p:nvSpPr>
        <p:spPr>
          <a:xfrm>
            <a:off x="6858000" y="4419600"/>
            <a:ext cx="2109593" cy="1169551"/>
          </a:xfrm>
          <a:prstGeom prst="rect">
            <a:avLst/>
          </a:prstGeom>
          <a:noFill/>
        </p:spPr>
        <p:txBody>
          <a:bodyPr wrap="square" rtlCol="0">
            <a:spAutoFit/>
          </a:bodyPr>
          <a:lstStyle/>
          <a:p>
            <a:r>
              <a:rPr lang="en-US" dirty="0" smtClean="0">
                <a:solidFill>
                  <a:schemeClr val="bg1"/>
                </a:solidFill>
              </a:rPr>
              <a:t>Signal to background ratio low on days when backgrounds are high. </a:t>
            </a:r>
          </a:p>
          <a:p>
            <a:r>
              <a:rPr lang="en-US" dirty="0" smtClean="0">
                <a:solidFill>
                  <a:schemeClr val="bg1"/>
                </a:solidFill>
              </a:rPr>
              <a:t>No measurement here below ~1 </a:t>
            </a:r>
            <a:r>
              <a:rPr lang="en-US" dirty="0" err="1" smtClean="0">
                <a:solidFill>
                  <a:schemeClr val="bg1"/>
                </a:solidFill>
              </a:rPr>
              <a:t>keV</a:t>
            </a:r>
            <a:r>
              <a:rPr lang="en-US" dirty="0" smtClean="0">
                <a:solidFill>
                  <a:schemeClr val="bg1"/>
                </a:solidFill>
              </a:rPr>
              <a:t>.</a:t>
            </a:r>
            <a:endParaRPr lang="en-US" dirty="0">
              <a:solidFill>
                <a:schemeClr val="bg1"/>
              </a:solidFill>
            </a:endParaRPr>
          </a:p>
        </p:txBody>
      </p:sp>
      <p:sp>
        <p:nvSpPr>
          <p:cNvPr id="15" name="TextBox 14"/>
          <p:cNvSpPr txBox="1"/>
          <p:nvPr/>
        </p:nvSpPr>
        <p:spPr>
          <a:xfrm>
            <a:off x="762000" y="5788223"/>
            <a:ext cx="574196" cy="276999"/>
          </a:xfrm>
          <a:prstGeom prst="rect">
            <a:avLst/>
          </a:prstGeom>
          <a:noFill/>
        </p:spPr>
        <p:txBody>
          <a:bodyPr wrap="none" rtlCol="0">
            <a:spAutoFit/>
          </a:bodyPr>
          <a:lstStyle/>
          <a:p>
            <a:r>
              <a:rPr lang="en-US" sz="1200" dirty="0" smtClean="0"/>
              <a:t>2x10</a:t>
            </a:r>
            <a:r>
              <a:rPr lang="en-US" sz="1200" baseline="30000" dirty="0" smtClean="0"/>
              <a:t>2</a:t>
            </a:r>
            <a:endParaRPr lang="en-US" sz="1200" baseline="30000" dirty="0"/>
          </a:p>
        </p:txBody>
      </p:sp>
      <p:sp>
        <p:nvSpPr>
          <p:cNvPr id="16" name="TextBox 15"/>
          <p:cNvSpPr txBox="1"/>
          <p:nvPr/>
        </p:nvSpPr>
        <p:spPr>
          <a:xfrm>
            <a:off x="762000" y="3352800"/>
            <a:ext cx="574196" cy="276999"/>
          </a:xfrm>
          <a:prstGeom prst="rect">
            <a:avLst/>
          </a:prstGeom>
          <a:noFill/>
        </p:spPr>
        <p:txBody>
          <a:bodyPr wrap="none" rtlCol="0">
            <a:spAutoFit/>
          </a:bodyPr>
          <a:lstStyle/>
          <a:p>
            <a:r>
              <a:rPr lang="en-US" sz="1200" dirty="0" smtClean="0"/>
              <a:t>2x10</a:t>
            </a:r>
            <a:r>
              <a:rPr lang="en-US" sz="1200" baseline="30000" dirty="0" smtClean="0"/>
              <a:t>2</a:t>
            </a:r>
            <a:endParaRPr lang="en-US" sz="1200" baseline="30000" dirty="0"/>
          </a:p>
        </p:txBody>
      </p:sp>
      <p:sp>
        <p:nvSpPr>
          <p:cNvPr id="17" name="TextBox 16"/>
          <p:cNvSpPr txBox="1"/>
          <p:nvPr/>
        </p:nvSpPr>
        <p:spPr>
          <a:xfrm rot="16200000">
            <a:off x="390528" y="2404337"/>
            <a:ext cx="867545" cy="276999"/>
          </a:xfrm>
          <a:prstGeom prst="rect">
            <a:avLst/>
          </a:prstGeom>
          <a:noFill/>
        </p:spPr>
        <p:txBody>
          <a:bodyPr wrap="none" rtlCol="0">
            <a:spAutoFit/>
          </a:bodyPr>
          <a:lstStyle/>
          <a:p>
            <a:r>
              <a:rPr lang="en-US" sz="1200" dirty="0" smtClean="0"/>
              <a:t>count rate</a:t>
            </a:r>
            <a:endParaRPr lang="en-US" sz="1200" baseline="30000" dirty="0"/>
          </a:p>
        </p:txBody>
      </p:sp>
      <p:sp>
        <p:nvSpPr>
          <p:cNvPr id="20" name="TextBox 19"/>
          <p:cNvSpPr txBox="1"/>
          <p:nvPr/>
        </p:nvSpPr>
        <p:spPr>
          <a:xfrm rot="16200000">
            <a:off x="390528" y="4842737"/>
            <a:ext cx="867545" cy="276999"/>
          </a:xfrm>
          <a:prstGeom prst="rect">
            <a:avLst/>
          </a:prstGeom>
          <a:noFill/>
        </p:spPr>
        <p:txBody>
          <a:bodyPr wrap="none" rtlCol="0">
            <a:spAutoFit/>
          </a:bodyPr>
          <a:lstStyle/>
          <a:p>
            <a:r>
              <a:rPr lang="en-US" sz="1200" dirty="0"/>
              <a:t>c</a:t>
            </a:r>
            <a:r>
              <a:rPr lang="en-US" sz="1200" dirty="0" smtClean="0"/>
              <a:t>ount rate</a:t>
            </a:r>
            <a:endParaRPr lang="en-US" sz="1200" baseline="30000" dirty="0"/>
          </a:p>
        </p:txBody>
      </p:sp>
    </p:spTree>
    <p:extLst>
      <p:ext uri="{BB962C8B-B14F-4D97-AF65-F5344CB8AC3E}">
        <p14:creationId xmlns:p14="http://schemas.microsoft.com/office/powerpoint/2010/main" val="18576641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lgn="l"/>
            <a:r>
              <a:rPr lang="en-US" dirty="0" smtClean="0"/>
              <a:t>MPS-LO Provisional Post Launch Product Tests (PLPTs)</a:t>
            </a:r>
            <a:endParaRPr lang="en-US" dirty="0"/>
          </a:p>
        </p:txBody>
      </p:sp>
      <p:sp>
        <p:nvSpPr>
          <p:cNvPr id="3" name="Text Placeholder 2"/>
          <p:cNvSpPr>
            <a:spLocks noGrp="1"/>
          </p:cNvSpPr>
          <p:nvPr>
            <p:ph type="body" idx="1"/>
          </p:nvPr>
        </p:nvSpPr>
        <p:spPr/>
        <p:txBody>
          <a:bodyPr/>
          <a:lstStyle/>
          <a:p>
            <a:pPr marL="0" lvl="0" indent="0"/>
            <a:r>
              <a:rPr lang="en-US" dirty="0"/>
              <a:t>GOES-16 MPS-LO L1b Product Provisional </a:t>
            </a:r>
            <a:r>
              <a:rPr lang="en-US" dirty="0" smtClean="0"/>
              <a:t>PS-PVR</a:t>
            </a:r>
            <a:endParaRPr lang="en-US"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35</a:t>
            </a:fld>
            <a:endParaRPr lang="uk-UA"/>
          </a:p>
        </p:txBody>
      </p:sp>
      <p:sp>
        <p:nvSpPr>
          <p:cNvPr id="5"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prstClr val="white"/>
                </a:solidFill>
              </a:rPr>
              <a:t>These GOES-16 data are preliminary, non-operational data and are undergoing testing. Users bear all responsibility for inspecting the data prior to use and for the manner in which the data are utilized.</a:t>
            </a:r>
            <a:endParaRPr lang="en-US" sz="1000" dirty="0">
              <a:solidFill>
                <a:prstClr val="white"/>
              </a:solidFill>
            </a:endParaRPr>
          </a:p>
        </p:txBody>
      </p:sp>
    </p:spTree>
    <p:extLst>
      <p:ext uri="{BB962C8B-B14F-4D97-AF65-F5344CB8AC3E}">
        <p14:creationId xmlns:p14="http://schemas.microsoft.com/office/powerpoint/2010/main" val="7314448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04800"/>
            <a:ext cx="6408821" cy="968626"/>
          </a:xfrm>
        </p:spPr>
        <p:txBody>
          <a:bodyPr/>
          <a:lstStyle/>
          <a:p>
            <a:r>
              <a:rPr lang="en-US" dirty="0" smtClean="0"/>
              <a:t>MPS-LO PLPTs Supporting Provisional </a:t>
            </a:r>
            <a:r>
              <a:rPr lang="en-US" dirty="0"/>
              <a:t>M</a:t>
            </a:r>
            <a:r>
              <a:rPr lang="en-US" dirty="0" smtClean="0"/>
              <a:t>aturity </a:t>
            </a:r>
            <a:endParaRPr lang="en-US" dirty="0"/>
          </a:p>
        </p:txBody>
      </p:sp>
      <p:sp>
        <p:nvSpPr>
          <p:cNvPr id="3" name="Text Placeholder 2"/>
          <p:cNvSpPr>
            <a:spLocks noGrp="1"/>
          </p:cNvSpPr>
          <p:nvPr>
            <p:ph type="body" idx="1"/>
          </p:nvPr>
        </p:nvSpPr>
        <p:spPr>
          <a:xfrm>
            <a:off x="457200" y="1646238"/>
            <a:ext cx="8229600" cy="4525962"/>
          </a:xfrm>
        </p:spPr>
        <p:txBody>
          <a:bodyPr/>
          <a:lstStyle/>
          <a:p>
            <a:pPr>
              <a:buFont typeface="Arial" charset="0"/>
              <a:buChar char="•"/>
            </a:pPr>
            <a:r>
              <a:rPr lang="en-US" dirty="0"/>
              <a:t>PLPT-SEI-003 MPS-Lo Zone Cross-Comparison </a:t>
            </a:r>
          </a:p>
          <a:p>
            <a:pPr>
              <a:buFont typeface="Arial" charset="0"/>
              <a:buChar char="•"/>
            </a:pPr>
            <a:r>
              <a:rPr lang="en-US" dirty="0"/>
              <a:t>PLPT-SEI-005 Cross satellite Comparison of Trapped Particles</a:t>
            </a:r>
          </a:p>
          <a:p>
            <a:pPr>
              <a:buFont typeface="Arial" charset="0"/>
              <a:buChar char="•"/>
            </a:pPr>
            <a:r>
              <a:rPr lang="en-US" dirty="0"/>
              <a:t>PLPT-SEI-006 Backgrounds </a:t>
            </a:r>
            <a:r>
              <a:rPr lang="en-US" dirty="0" smtClean="0"/>
              <a:t>Trending</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36</a:t>
            </a:fld>
            <a:endParaRPr lang="uk-UA"/>
          </a:p>
        </p:txBody>
      </p:sp>
      <p:sp>
        <p:nvSpPr>
          <p:cNvPr id="5"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prstClr val="white"/>
                </a:solidFill>
              </a:rPr>
              <a:t>These GOES-16 data are preliminary, non-operational data and are undergoing testing. Users bear all responsibility for inspecting the data prior to use and for the manner in which the data are utilized.</a:t>
            </a:r>
            <a:endParaRPr lang="en-US" sz="1000" dirty="0">
              <a:solidFill>
                <a:prstClr val="white"/>
              </a:solidFill>
            </a:endParaRPr>
          </a:p>
        </p:txBody>
      </p:sp>
      <p:pic>
        <p:nvPicPr>
          <p:cNvPr id="1025" name="Picture 1" descr="age10image6954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ge10image7218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age10image748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ge10image780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age10image792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ge10image808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23784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86F71424-AC43-0848-BE7D-E01648E66B1C}"/>
              </a:ext>
            </a:extLst>
          </p:cNvPr>
          <p:cNvSpPr>
            <a:spLocks noGrp="1"/>
          </p:cNvSpPr>
          <p:nvPr>
            <p:ph type="title"/>
          </p:nvPr>
        </p:nvSpPr>
        <p:spPr/>
        <p:txBody>
          <a:bodyPr/>
          <a:lstStyle/>
          <a:p>
            <a:r>
              <a:rPr lang="en-US" sz="3200" dirty="0"/>
              <a:t>PLPT-SEI-003: MPS-LO Zone Cross-Comparison – Method (1/4) </a:t>
            </a:r>
          </a:p>
        </p:txBody>
      </p:sp>
      <p:sp>
        <p:nvSpPr>
          <p:cNvPr id="5" name="Content Placeholder 4">
            <a:extLst>
              <a:ext uri="{FF2B5EF4-FFF2-40B4-BE49-F238E27FC236}">
                <a16:creationId xmlns="" xmlns:a16="http://schemas.microsoft.com/office/drawing/2014/main" id="{79539C9F-A4B4-9247-A96A-30A349B7D25F}"/>
              </a:ext>
            </a:extLst>
          </p:cNvPr>
          <p:cNvSpPr>
            <a:spLocks noGrp="1"/>
          </p:cNvSpPr>
          <p:nvPr>
            <p:ph idx="1"/>
          </p:nvPr>
        </p:nvSpPr>
        <p:spPr>
          <a:xfrm>
            <a:off x="457200" y="1295400"/>
            <a:ext cx="8229600" cy="4876800"/>
          </a:xfrm>
        </p:spPr>
        <p:txBody>
          <a:bodyPr/>
          <a:lstStyle/>
          <a:p>
            <a:pPr>
              <a:buSzPct val="100000"/>
              <a:buFont typeface="Arial" charset="0"/>
              <a:buChar char="•"/>
            </a:pPr>
            <a:r>
              <a:rPr lang="en-US" sz="2000" dirty="0"/>
              <a:t>Compares fluxes measured by pairs of MPS-LO angular zones when central pitch angle is the same</a:t>
            </a:r>
          </a:p>
          <a:p>
            <a:pPr>
              <a:buSzPct val="100000"/>
              <a:buFont typeface="Arial" charset="0"/>
              <a:buChar char="•"/>
            </a:pPr>
            <a:r>
              <a:rPr lang="en-US" sz="2000" dirty="0"/>
              <a:t>Under such conditions, zones should observe the same flux at the same energy</a:t>
            </a:r>
          </a:p>
          <a:p>
            <a:pPr>
              <a:buSzPct val="100000"/>
              <a:buFont typeface="Arial" charset="0"/>
              <a:buChar char="•"/>
            </a:pPr>
            <a:r>
              <a:rPr lang="en-US" sz="2000" dirty="0"/>
              <a:t>Steps:</a:t>
            </a:r>
          </a:p>
          <a:p>
            <a:pPr lvl="1">
              <a:buSzPct val="100000"/>
            </a:pPr>
            <a:r>
              <a:rPr lang="en-US" sz="1800" dirty="0"/>
              <a:t>Input 1-min MPS-LO fluxes and pitch angles calculated from MAG BRF</a:t>
            </a:r>
          </a:p>
          <a:p>
            <a:pPr lvl="1">
              <a:buSzPct val="100000"/>
            </a:pPr>
            <a:r>
              <a:rPr lang="en-US" sz="1800" dirty="0"/>
              <a:t>Identify whenever a pair of zones has pitch angles within 1 degree and pitch angles varying more slowly than 30 </a:t>
            </a:r>
            <a:r>
              <a:rPr lang="en-US" sz="1800" dirty="0" err="1"/>
              <a:t>deg</a:t>
            </a:r>
            <a:r>
              <a:rPr lang="en-US" sz="1800" dirty="0"/>
              <a:t>/minute</a:t>
            </a:r>
          </a:p>
          <a:p>
            <a:pPr lvl="1">
              <a:buSzPct val="100000"/>
            </a:pPr>
            <a:r>
              <a:rPr lang="en-US" sz="1800" dirty="0"/>
              <a:t>Use supplementary angles of pitch angles &gt; 90 degrees to have sufficient matches (assumes up-going and down-going trapped fluxes are the same on a 1-minute timescale)</a:t>
            </a:r>
          </a:p>
          <a:p>
            <a:pPr lvl="1">
              <a:buSzPct val="100000"/>
            </a:pPr>
            <a:r>
              <a:rPr lang="en-US" sz="1800" dirty="0"/>
              <a:t>Report observed fluxes for each pitch angle match</a:t>
            </a:r>
          </a:p>
          <a:p>
            <a:pPr lvl="1">
              <a:buSzPct val="100000"/>
            </a:pPr>
            <a:r>
              <a:rPr lang="en-US" sz="1800" dirty="0"/>
              <a:t>Estimate scaling factors optimally based on set of all matches</a:t>
            </a:r>
            <a:endParaRPr lang="en-US" sz="2000" dirty="0"/>
          </a:p>
          <a:p>
            <a:endParaRPr lang="en-US" sz="2000" dirty="0"/>
          </a:p>
        </p:txBody>
      </p:sp>
      <p:sp>
        <p:nvSpPr>
          <p:cNvPr id="6" name="Shape 263">
            <a:extLst>
              <a:ext uri="{FF2B5EF4-FFF2-40B4-BE49-F238E27FC236}">
                <a16:creationId xmlns="" xmlns:a16="http://schemas.microsoft.com/office/drawing/2014/main" id="{6EE1FB30-A5D8-3D47-9C33-84C00F96080A}"/>
              </a:ext>
            </a:extLst>
          </p:cNvPr>
          <p:cNvSpPr txBox="1"/>
          <p:nvPr/>
        </p:nvSpPr>
        <p:spPr>
          <a:xfrm>
            <a:off x="1905000" y="5804426"/>
            <a:ext cx="5333999" cy="443974"/>
          </a:xfrm>
          <a:prstGeom prst="rect">
            <a:avLst/>
          </a:prstGeom>
          <a:solidFill>
            <a:schemeClr val="bg1"/>
          </a:solidFill>
          <a:ln>
            <a:noFill/>
          </a:ln>
        </p:spPr>
        <p:txBody>
          <a:bodyPr lIns="91425" tIns="45700" rIns="91425" bIns="45700" anchor="t" anchorCtr="0">
            <a:noAutofit/>
          </a:bodyPr>
          <a:lstStyle/>
          <a:p>
            <a:pPr marL="0" marR="0" lvl="0" indent="0" algn="l" rtl="0">
              <a:spcBef>
                <a:spcPts val="0"/>
              </a:spcBef>
              <a:buSzPct val="25000"/>
              <a:buNone/>
            </a:pPr>
            <a:r>
              <a:rPr lang="en" sz="1000" dirty="0">
                <a:solidFill>
                  <a:srgbClr val="00B050"/>
                </a:solidFill>
                <a:latin typeface="Calibri"/>
                <a:ea typeface="Calibri"/>
                <a:cs typeface="Calibri"/>
                <a:sym typeface="Calibri"/>
              </a:rPr>
              <a:t>Ref: Rowland, W., and R. S. Weigel (2012), Intra-calibration of particle detectors on a three-axis stabilized geostationary platform, </a:t>
            </a:r>
            <a:r>
              <a:rPr lang="en" sz="1000" i="1" dirty="0">
                <a:solidFill>
                  <a:srgbClr val="00B050"/>
                </a:solidFill>
                <a:latin typeface="Calibri"/>
                <a:ea typeface="Calibri"/>
                <a:cs typeface="Calibri"/>
                <a:sym typeface="Calibri"/>
              </a:rPr>
              <a:t>Space Weather, 10, </a:t>
            </a:r>
            <a:r>
              <a:rPr lang="en" sz="1000" dirty="0">
                <a:solidFill>
                  <a:srgbClr val="00B050"/>
                </a:solidFill>
                <a:latin typeface="Calibri"/>
                <a:ea typeface="Calibri"/>
                <a:cs typeface="Calibri"/>
                <a:sym typeface="Calibri"/>
              </a:rPr>
              <a:t>S11002, doi:10.1029/2012SW000816.</a:t>
            </a:r>
          </a:p>
        </p:txBody>
      </p:sp>
      <p:sp>
        <p:nvSpPr>
          <p:cNvPr id="7"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prstClr val="white"/>
                </a:solidFill>
              </a:rPr>
              <a:t>These GOES-16 data are preliminary, non-operational data and are undergoing testing. Users bear all responsibility for inspecting the data prior to use and for the manner in which the data are utilized.</a:t>
            </a:r>
            <a:endParaRPr lang="en-US" sz="1000" dirty="0">
              <a:solidFill>
                <a:prstClr val="white"/>
              </a:solidFil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37</a:t>
            </a:fld>
            <a:endParaRPr lang="uk-UA"/>
          </a:p>
        </p:txBody>
      </p:sp>
    </p:spTree>
    <p:extLst>
      <p:ext uri="{BB962C8B-B14F-4D97-AF65-F5344CB8AC3E}">
        <p14:creationId xmlns:p14="http://schemas.microsoft.com/office/powerpoint/2010/main" val="10254483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04B21762-4853-6742-8392-DBC3BBF71831}"/>
              </a:ext>
            </a:extLst>
          </p:cNvPr>
          <p:cNvSpPr>
            <a:spLocks noGrp="1"/>
          </p:cNvSpPr>
          <p:nvPr>
            <p:ph type="title"/>
          </p:nvPr>
        </p:nvSpPr>
        <p:spPr>
          <a:xfrm>
            <a:off x="1447800" y="76200"/>
            <a:ext cx="6248400" cy="1325563"/>
          </a:xfrm>
        </p:spPr>
        <p:txBody>
          <a:bodyPr/>
          <a:lstStyle/>
          <a:p>
            <a:r>
              <a:rPr lang="en-US" sz="3200" dirty="0"/>
              <a:t>PLPT-SEI-003: MPS-LO Zone Cross-Comparison – Method (2/4) </a:t>
            </a:r>
          </a:p>
        </p:txBody>
      </p:sp>
      <p:sp>
        <p:nvSpPr>
          <p:cNvPr id="3" name="Content Placeholder 2">
            <a:extLst>
              <a:ext uri="{FF2B5EF4-FFF2-40B4-BE49-F238E27FC236}">
                <a16:creationId xmlns="" xmlns:a16="http://schemas.microsoft.com/office/drawing/2014/main" id="{0B3B29E5-4FE0-F148-AFD9-0B0A08E56724}"/>
              </a:ext>
            </a:extLst>
          </p:cNvPr>
          <p:cNvSpPr>
            <a:spLocks noGrp="1"/>
          </p:cNvSpPr>
          <p:nvPr>
            <p:ph sz="half" idx="2"/>
          </p:nvPr>
        </p:nvSpPr>
        <p:spPr>
          <a:xfrm>
            <a:off x="228600" y="1828800"/>
            <a:ext cx="3657601" cy="4634229"/>
          </a:xfrm>
        </p:spPr>
        <p:txBody>
          <a:bodyPr/>
          <a:lstStyle/>
          <a:p>
            <a:pPr>
              <a:buSzPct val="100000"/>
              <a:buFont typeface="Arial" charset="0"/>
              <a:buChar char="•"/>
            </a:pPr>
            <a:r>
              <a:rPr lang="en-US" sz="2200" dirty="0"/>
              <a:t>Pitch angles calculated from 1-min averages of G16 MAG L1b body-reference-frame (BRF) data (provisional)</a:t>
            </a:r>
          </a:p>
          <a:p>
            <a:pPr>
              <a:buSzPct val="100000"/>
              <a:buFont typeface="Arial" charset="0"/>
              <a:buChar char="•"/>
            </a:pPr>
            <a:r>
              <a:rPr lang="en-US" sz="2200" dirty="0"/>
              <a:t>Zonal look directions derived from beta angles in ATC 'SEISS-TR-ML074-2 Rev. C [2016-08-24]’ (alpha angles set to zero)</a:t>
            </a:r>
          </a:p>
          <a:p>
            <a:pPr>
              <a:buSzPct val="100000"/>
              <a:buFont typeface="Arial" charset="0"/>
              <a:buChar char="•"/>
            </a:pPr>
            <a:r>
              <a:rPr lang="en-US" sz="2200" dirty="0"/>
              <a:t>Distinct for ions and electrons</a:t>
            </a:r>
          </a:p>
        </p:txBody>
      </p:sp>
      <p:sp>
        <p:nvSpPr>
          <p:cNvPr id="6" name="Text Placeholder 5">
            <a:extLst>
              <a:ext uri="{FF2B5EF4-FFF2-40B4-BE49-F238E27FC236}">
                <a16:creationId xmlns="" xmlns:a16="http://schemas.microsoft.com/office/drawing/2014/main" id="{99DEB648-6F29-6B4E-B571-BD0120BC6AAE}"/>
              </a:ext>
            </a:extLst>
          </p:cNvPr>
          <p:cNvSpPr>
            <a:spLocks noGrp="1"/>
          </p:cNvSpPr>
          <p:nvPr>
            <p:ph type="body" sz="quarter" idx="3"/>
          </p:nvPr>
        </p:nvSpPr>
        <p:spPr>
          <a:xfrm>
            <a:off x="4038600" y="1300163"/>
            <a:ext cx="4802188" cy="823912"/>
          </a:xfrm>
        </p:spPr>
        <p:txBody>
          <a:bodyPr/>
          <a:lstStyle/>
          <a:p>
            <a:pPr algn="ctr"/>
            <a:r>
              <a:rPr lang="en-US" dirty="0"/>
              <a:t>Example of pitch angles from masked MAG data due to </a:t>
            </a:r>
            <a:r>
              <a:rPr lang="en-US" dirty="0" err="1"/>
              <a:t>arcjet</a:t>
            </a:r>
            <a:endParaRPr lang="en-US" dirty="0"/>
          </a:p>
        </p:txBody>
      </p:sp>
      <p:pic>
        <p:nvPicPr>
          <p:cNvPr id="9" name="Content Placeholder 8">
            <a:extLst>
              <a:ext uri="{FF2B5EF4-FFF2-40B4-BE49-F238E27FC236}">
                <a16:creationId xmlns="" xmlns:a16="http://schemas.microsoft.com/office/drawing/2014/main" id="{EF20061B-5305-C24A-9890-C46387BD49D5}"/>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3886201" y="2118362"/>
            <a:ext cx="5162549" cy="4130038"/>
          </a:xfrm>
        </p:spPr>
      </p:pic>
      <p:sp>
        <p:nvSpPr>
          <p:cNvPr id="10" name="TextBox 9">
            <a:extLst>
              <a:ext uri="{FF2B5EF4-FFF2-40B4-BE49-F238E27FC236}">
                <a16:creationId xmlns="" xmlns:a16="http://schemas.microsoft.com/office/drawing/2014/main" id="{6B838E2F-7515-194E-85CA-1B7C6ED70733}"/>
              </a:ext>
            </a:extLst>
          </p:cNvPr>
          <p:cNvSpPr txBox="1"/>
          <p:nvPr/>
        </p:nvSpPr>
        <p:spPr>
          <a:xfrm>
            <a:off x="5868194" y="5297269"/>
            <a:ext cx="2513806" cy="646331"/>
          </a:xfrm>
          <a:prstGeom prst="rect">
            <a:avLst/>
          </a:prstGeom>
          <a:noFill/>
        </p:spPr>
        <p:txBody>
          <a:bodyPr wrap="square" rtlCol="0">
            <a:spAutoFit/>
          </a:bodyPr>
          <a:lstStyle/>
          <a:p>
            <a:pPr algn="ctr"/>
            <a:r>
              <a:rPr lang="en-US" dirty="0">
                <a:solidFill>
                  <a:srgbClr val="FF0000"/>
                </a:solidFill>
              </a:rPr>
              <a:t>Effect of </a:t>
            </a:r>
            <a:r>
              <a:rPr lang="en-US" dirty="0" err="1">
                <a:solidFill>
                  <a:srgbClr val="FF0000"/>
                </a:solidFill>
              </a:rPr>
              <a:t>arcjet</a:t>
            </a:r>
            <a:r>
              <a:rPr lang="en-US" dirty="0">
                <a:solidFill>
                  <a:srgbClr val="FF0000"/>
                </a:solidFill>
              </a:rPr>
              <a:t> on pitch angles (removed)</a:t>
            </a:r>
          </a:p>
        </p:txBody>
      </p:sp>
      <p:cxnSp>
        <p:nvCxnSpPr>
          <p:cNvPr id="12" name="Straight Arrow Connector 11">
            <a:extLst>
              <a:ext uri="{FF2B5EF4-FFF2-40B4-BE49-F238E27FC236}">
                <a16:creationId xmlns="" xmlns:a16="http://schemas.microsoft.com/office/drawing/2014/main" id="{AA4652D8-0772-6D4A-8037-C0428847418D}"/>
              </a:ext>
            </a:extLst>
          </p:cNvPr>
          <p:cNvCxnSpPr/>
          <p:nvPr/>
        </p:nvCxnSpPr>
        <p:spPr>
          <a:xfrm flipH="1" flipV="1">
            <a:off x="5791200" y="5068670"/>
            <a:ext cx="381000" cy="34153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8"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prstClr val="white"/>
                </a:solidFill>
              </a:rPr>
              <a:t>These GOES-16 data are preliminary, non-operational data and are undergoing testing. Users bear all responsibility for inspecting the data prior to use and for the manner in which the data are utilized.</a:t>
            </a:r>
            <a:endParaRPr lang="en-US" sz="1000" dirty="0">
              <a:solidFill>
                <a:prstClr val="white"/>
              </a:solidFill>
            </a:endParaRPr>
          </a:p>
        </p:txBody>
      </p:sp>
      <p:sp>
        <p:nvSpPr>
          <p:cNvPr id="5" name="Slide Number Placeholder 4"/>
          <p:cNvSpPr>
            <a:spLocks noGrp="1"/>
          </p:cNvSpPr>
          <p:nvPr>
            <p:ph type="sldNum" sz="quarter" idx="12"/>
          </p:nvPr>
        </p:nvSpPr>
        <p:spPr/>
        <p:txBody>
          <a:bodyPr/>
          <a:lstStyle/>
          <a:p>
            <a:fld id="{B2EFC58C-15BD-441D-B5ED-3859E2286C26}" type="slidenum">
              <a:rPr lang="en-US" altLang="en-US" smtClean="0"/>
              <a:pPr/>
              <a:t>38</a:t>
            </a:fld>
            <a:endParaRPr lang="en-US" altLang="en-US"/>
          </a:p>
        </p:txBody>
      </p:sp>
    </p:spTree>
    <p:extLst>
      <p:ext uri="{BB962C8B-B14F-4D97-AF65-F5344CB8AC3E}">
        <p14:creationId xmlns:p14="http://schemas.microsoft.com/office/powerpoint/2010/main" val="152354253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 xmlns:a16="http://schemas.microsoft.com/office/drawing/2014/main" id="{662A169E-027F-6D4D-8089-EFB2503C6C6A}"/>
              </a:ext>
            </a:extLst>
          </p:cNvPr>
          <p:cNvSpPr>
            <a:spLocks noGrp="1"/>
          </p:cNvSpPr>
          <p:nvPr>
            <p:ph type="title"/>
          </p:nvPr>
        </p:nvSpPr>
        <p:spPr/>
        <p:txBody>
          <a:bodyPr/>
          <a:lstStyle/>
          <a:p>
            <a:r>
              <a:rPr lang="en-US" sz="3200" dirty="0"/>
              <a:t>PLPT-SEI-003: MPS-LO Zone Cross-Comparison – Method (3/4) </a:t>
            </a:r>
          </a:p>
        </p:txBody>
      </p:sp>
      <p:pic>
        <p:nvPicPr>
          <p:cNvPr id="11" name="Content Placeholder 10">
            <a:extLst>
              <a:ext uri="{FF2B5EF4-FFF2-40B4-BE49-F238E27FC236}">
                <a16:creationId xmlns="" xmlns:a16="http://schemas.microsoft.com/office/drawing/2014/main" id="{C55DE784-043F-634F-9FC4-9BBF471AF48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7121" y="1596736"/>
            <a:ext cx="8335879" cy="4167940"/>
          </a:xfrm>
        </p:spPr>
      </p:pic>
      <p:sp>
        <p:nvSpPr>
          <p:cNvPr id="7" name="Slide Number Placeholder 6">
            <a:extLst>
              <a:ext uri="{FF2B5EF4-FFF2-40B4-BE49-F238E27FC236}">
                <a16:creationId xmlns="" xmlns:a16="http://schemas.microsoft.com/office/drawing/2014/main" id="{52E9A7DB-A839-1A4B-8AA6-F118D5CC9B31}"/>
              </a:ext>
            </a:extLst>
          </p:cNvPr>
          <p:cNvSpPr>
            <a:spLocks noGrp="1"/>
          </p:cNvSpPr>
          <p:nvPr>
            <p:ph type="sldNum" sz="quarter" idx="12"/>
          </p:nvPr>
        </p:nvSpPr>
        <p:spPr/>
        <p:txBody>
          <a:bodyPr/>
          <a:lstStyle/>
          <a:p>
            <a:fld id="{B2EFC58C-15BD-441D-B5ED-3859E2286C26}" type="slidenum">
              <a:rPr lang="en-US" altLang="en-US" smtClean="0"/>
              <a:pPr/>
              <a:t>39</a:t>
            </a:fld>
            <a:endParaRPr lang="en-US" altLang="en-US"/>
          </a:p>
        </p:txBody>
      </p:sp>
      <p:sp>
        <p:nvSpPr>
          <p:cNvPr id="12" name="TextBox 11">
            <a:extLst>
              <a:ext uri="{FF2B5EF4-FFF2-40B4-BE49-F238E27FC236}">
                <a16:creationId xmlns="" xmlns:a16="http://schemas.microsoft.com/office/drawing/2014/main" id="{D654259C-86F9-E943-900C-91BE9D263156}"/>
              </a:ext>
            </a:extLst>
          </p:cNvPr>
          <p:cNvSpPr txBox="1"/>
          <p:nvPr/>
        </p:nvSpPr>
        <p:spPr>
          <a:xfrm>
            <a:off x="427121" y="1295400"/>
            <a:ext cx="8335879" cy="369332"/>
          </a:xfrm>
          <a:prstGeom prst="rect">
            <a:avLst/>
          </a:prstGeom>
          <a:solidFill>
            <a:schemeClr val="bg1"/>
          </a:solidFill>
        </p:spPr>
        <p:txBody>
          <a:bodyPr wrap="square" rtlCol="0">
            <a:spAutoFit/>
          </a:bodyPr>
          <a:lstStyle/>
          <a:p>
            <a:pPr algn="ctr"/>
            <a:r>
              <a:rPr lang="en-US" b="1" i="1" dirty="0"/>
              <a:t>Example: Ion Pitch Angles, September 2018 (supplementary angles of p.a. &gt; 90 </a:t>
            </a:r>
            <a:r>
              <a:rPr lang="en-US" b="1" i="1" dirty="0" err="1"/>
              <a:t>deg</a:t>
            </a:r>
            <a:r>
              <a:rPr lang="en-US" b="1" i="1" dirty="0"/>
              <a:t>)</a:t>
            </a:r>
          </a:p>
        </p:txBody>
      </p:sp>
      <p:sp>
        <p:nvSpPr>
          <p:cNvPr id="13" name="TextBox 12">
            <a:extLst>
              <a:ext uri="{FF2B5EF4-FFF2-40B4-BE49-F238E27FC236}">
                <a16:creationId xmlns="" xmlns:a16="http://schemas.microsoft.com/office/drawing/2014/main" id="{A58B61AE-51A7-2E4A-8353-64169D4CEB62}"/>
              </a:ext>
            </a:extLst>
          </p:cNvPr>
          <p:cNvSpPr txBox="1"/>
          <p:nvPr/>
        </p:nvSpPr>
        <p:spPr>
          <a:xfrm>
            <a:off x="427121" y="5688476"/>
            <a:ext cx="8335879" cy="523220"/>
          </a:xfrm>
          <a:prstGeom prst="rect">
            <a:avLst/>
          </a:prstGeom>
          <a:solidFill>
            <a:schemeClr val="bg1"/>
          </a:solidFill>
        </p:spPr>
        <p:txBody>
          <a:bodyPr wrap="square" rtlCol="0">
            <a:spAutoFit/>
          </a:bodyPr>
          <a:lstStyle/>
          <a:p>
            <a:pPr algn="ctr"/>
            <a:r>
              <a:rPr lang="en-US" b="1" i="1" dirty="0"/>
              <a:t>Dots indicate pitch angle matches (absent  9/6-17 due to sweep voltage OFF)</a:t>
            </a:r>
          </a:p>
          <a:p>
            <a:pPr algn="ctr"/>
            <a:r>
              <a:rPr lang="en-US" b="1" i="1" dirty="0"/>
              <a:t>100-10,000 matches per month, depending on energy and zone</a:t>
            </a:r>
          </a:p>
        </p:txBody>
      </p:sp>
      <p:sp>
        <p:nvSpPr>
          <p:cNvPr id="14" name="TextBox 13">
            <a:extLst>
              <a:ext uri="{FF2B5EF4-FFF2-40B4-BE49-F238E27FC236}">
                <a16:creationId xmlns="" xmlns:a16="http://schemas.microsoft.com/office/drawing/2014/main" id="{77CBF9B0-CE02-454A-88CF-FB56C657BBFF}"/>
              </a:ext>
            </a:extLst>
          </p:cNvPr>
          <p:cNvSpPr txBox="1"/>
          <p:nvPr/>
        </p:nvSpPr>
        <p:spPr>
          <a:xfrm>
            <a:off x="533400" y="2040176"/>
            <a:ext cx="497252" cy="369332"/>
          </a:xfrm>
          <a:prstGeom prst="rect">
            <a:avLst/>
          </a:prstGeom>
          <a:noFill/>
        </p:spPr>
        <p:txBody>
          <a:bodyPr wrap="none" rtlCol="0">
            <a:spAutoFit/>
          </a:bodyPr>
          <a:lstStyle/>
          <a:p>
            <a:pPr algn="ctr"/>
            <a:r>
              <a:rPr lang="en-US" dirty="0"/>
              <a:t>90°</a:t>
            </a:r>
          </a:p>
        </p:txBody>
      </p:sp>
      <p:sp>
        <p:nvSpPr>
          <p:cNvPr id="15" name="TextBox 14">
            <a:extLst>
              <a:ext uri="{FF2B5EF4-FFF2-40B4-BE49-F238E27FC236}">
                <a16:creationId xmlns="" xmlns:a16="http://schemas.microsoft.com/office/drawing/2014/main" id="{160AE782-F83C-4146-B8DE-E93C7B36B0A0}"/>
              </a:ext>
            </a:extLst>
          </p:cNvPr>
          <p:cNvSpPr txBox="1"/>
          <p:nvPr/>
        </p:nvSpPr>
        <p:spPr>
          <a:xfrm>
            <a:off x="533400" y="3179491"/>
            <a:ext cx="497252" cy="369332"/>
          </a:xfrm>
          <a:prstGeom prst="rect">
            <a:avLst/>
          </a:prstGeom>
          <a:noFill/>
        </p:spPr>
        <p:txBody>
          <a:bodyPr wrap="none" rtlCol="0">
            <a:spAutoFit/>
          </a:bodyPr>
          <a:lstStyle/>
          <a:p>
            <a:pPr algn="ctr"/>
            <a:r>
              <a:rPr lang="en-US" dirty="0"/>
              <a:t>60°</a:t>
            </a:r>
          </a:p>
        </p:txBody>
      </p:sp>
      <p:sp>
        <p:nvSpPr>
          <p:cNvPr id="16" name="TextBox 15">
            <a:extLst>
              <a:ext uri="{FF2B5EF4-FFF2-40B4-BE49-F238E27FC236}">
                <a16:creationId xmlns="" xmlns:a16="http://schemas.microsoft.com/office/drawing/2014/main" id="{F14E289B-CCD2-B445-8895-2E6DFCA0460D}"/>
              </a:ext>
            </a:extLst>
          </p:cNvPr>
          <p:cNvSpPr txBox="1"/>
          <p:nvPr/>
        </p:nvSpPr>
        <p:spPr>
          <a:xfrm>
            <a:off x="533400" y="4278496"/>
            <a:ext cx="497252" cy="369332"/>
          </a:xfrm>
          <a:prstGeom prst="rect">
            <a:avLst/>
          </a:prstGeom>
          <a:noFill/>
        </p:spPr>
        <p:txBody>
          <a:bodyPr wrap="none" rtlCol="0">
            <a:spAutoFit/>
          </a:bodyPr>
          <a:lstStyle/>
          <a:p>
            <a:pPr algn="ctr"/>
            <a:r>
              <a:rPr lang="en-US" dirty="0"/>
              <a:t>30°</a:t>
            </a:r>
          </a:p>
        </p:txBody>
      </p:sp>
      <p:sp>
        <p:nvSpPr>
          <p:cNvPr id="17" name="TextBox 16">
            <a:extLst>
              <a:ext uri="{FF2B5EF4-FFF2-40B4-BE49-F238E27FC236}">
                <a16:creationId xmlns="" xmlns:a16="http://schemas.microsoft.com/office/drawing/2014/main" id="{FE33E8AD-FE8F-EE49-A868-FE72EBCE22D0}"/>
              </a:ext>
            </a:extLst>
          </p:cNvPr>
          <p:cNvSpPr txBox="1"/>
          <p:nvPr/>
        </p:nvSpPr>
        <p:spPr>
          <a:xfrm>
            <a:off x="591910" y="5410200"/>
            <a:ext cx="380232" cy="369332"/>
          </a:xfrm>
          <a:prstGeom prst="rect">
            <a:avLst/>
          </a:prstGeom>
          <a:noFill/>
        </p:spPr>
        <p:txBody>
          <a:bodyPr wrap="none" rtlCol="0">
            <a:spAutoFit/>
          </a:bodyPr>
          <a:lstStyle/>
          <a:p>
            <a:pPr algn="ctr"/>
            <a:r>
              <a:rPr lang="en-US" dirty="0"/>
              <a:t>0°</a:t>
            </a:r>
          </a:p>
        </p:txBody>
      </p:sp>
      <p:sp>
        <p:nvSpPr>
          <p:cNvPr id="18"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prstClr val="white"/>
                </a:solidFill>
              </a:rPr>
              <a:t>These GOES-16 data are preliminary, non-operational data and are undergoing testing. Users bear all responsibility for inspecting the data prior to use and for the manner in which the data are utilized.</a:t>
            </a:r>
            <a:endParaRPr lang="en-US" sz="1000" dirty="0">
              <a:solidFill>
                <a:prstClr val="white"/>
              </a:solidFill>
            </a:endParaRPr>
          </a:p>
        </p:txBody>
      </p:sp>
    </p:spTree>
    <p:extLst>
      <p:ext uri="{BB962C8B-B14F-4D97-AF65-F5344CB8AC3E}">
        <p14:creationId xmlns:p14="http://schemas.microsoft.com/office/powerpoint/2010/main" val="17317953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898" y="381000"/>
            <a:ext cx="8229600" cy="1143000"/>
          </a:xfrm>
        </p:spPr>
        <p:txBody>
          <a:bodyPr/>
          <a:lstStyle/>
          <a:p>
            <a:r>
              <a:rPr lang="en-US" sz="2800" dirty="0" smtClean="0"/>
              <a:t>Space Environment In-Situ Suite </a:t>
            </a:r>
            <a:r>
              <a:rPr lang="en-US" sz="2800" dirty="0"/>
              <a:t>(</a:t>
            </a:r>
            <a:r>
              <a:rPr lang="en-US" sz="2800" dirty="0" smtClean="0"/>
              <a:t>SEISS) </a:t>
            </a:r>
            <a:br>
              <a:rPr lang="en-US" sz="2800" dirty="0" smtClean="0"/>
            </a:br>
            <a:r>
              <a:rPr lang="en-US" sz="2800" dirty="0"/>
              <a:t> </a:t>
            </a:r>
            <a:r>
              <a:rPr lang="en-US" sz="2800" dirty="0" err="1"/>
              <a:t>Magnetospheric</a:t>
            </a:r>
            <a:r>
              <a:rPr lang="en-US" sz="2800" dirty="0"/>
              <a:t> Particle Sensor – </a:t>
            </a:r>
            <a:r>
              <a:rPr lang="en-US" sz="2800" dirty="0" smtClean="0"/>
              <a:t/>
            </a:r>
            <a:br>
              <a:rPr lang="en-US" sz="2800" dirty="0" smtClean="0"/>
            </a:br>
            <a:r>
              <a:rPr lang="en-US" sz="2800" dirty="0" smtClean="0"/>
              <a:t>Low </a:t>
            </a:r>
            <a:r>
              <a:rPr lang="en-US" sz="2800" dirty="0"/>
              <a:t>Energy </a:t>
            </a:r>
            <a:r>
              <a:rPr lang="en-US" sz="2800" dirty="0" smtClean="0"/>
              <a:t>(MPS-LO)</a:t>
            </a:r>
            <a:endParaRPr lang="en-US" sz="2800" dirty="0"/>
          </a:p>
        </p:txBody>
      </p:sp>
      <p:sp>
        <p:nvSpPr>
          <p:cNvPr id="6" name="TextBox 5"/>
          <p:cNvSpPr txBox="1"/>
          <p:nvPr/>
        </p:nvSpPr>
        <p:spPr>
          <a:xfrm>
            <a:off x="685800" y="5486400"/>
            <a:ext cx="5941050" cy="400110"/>
          </a:xfrm>
          <a:prstGeom prst="rect">
            <a:avLst/>
          </a:prstGeom>
          <a:noFill/>
        </p:spPr>
        <p:txBody>
          <a:bodyPr wrap="none" rtlCol="0">
            <a:spAutoFit/>
          </a:bodyPr>
          <a:lstStyle/>
          <a:p>
            <a:r>
              <a:rPr lang="en-US" sz="2000" b="1" dirty="0" smtClean="0">
                <a:solidFill>
                  <a:srgbClr val="FFFF00"/>
                </a:solidFill>
              </a:rPr>
              <a:t>GOES-16 SEISS sensors turned on </a:t>
            </a:r>
            <a:r>
              <a:rPr lang="is-IS" sz="2000" b="1" dirty="0">
                <a:solidFill>
                  <a:srgbClr val="FFFF00"/>
                </a:solidFill>
              </a:rPr>
              <a:t>08 Jan </a:t>
            </a:r>
            <a:r>
              <a:rPr lang="is-IS" sz="2000" b="1" dirty="0" smtClean="0">
                <a:solidFill>
                  <a:srgbClr val="FFFF00"/>
                </a:solidFill>
              </a:rPr>
              <a:t>2017</a:t>
            </a:r>
            <a:endParaRPr lang="is-IS" sz="2000" b="1" dirty="0">
              <a:solidFill>
                <a:srgbClr val="FFFF00"/>
              </a:solidFill>
            </a:endParaRPr>
          </a:p>
        </p:txBody>
      </p:sp>
      <p:sp>
        <p:nvSpPr>
          <p:cNvPr id="7" name="TextBox 6"/>
          <p:cNvSpPr txBox="1"/>
          <p:nvPr/>
        </p:nvSpPr>
        <p:spPr>
          <a:xfrm>
            <a:off x="762000" y="5943600"/>
            <a:ext cx="7543800" cy="276999"/>
          </a:xfrm>
          <a:prstGeom prst="rect">
            <a:avLst/>
          </a:prstGeom>
          <a:solidFill>
            <a:schemeClr val="tx2">
              <a:lumMod val="20000"/>
              <a:lumOff val="80000"/>
            </a:schemeClr>
          </a:solidFill>
        </p:spPr>
        <p:txBody>
          <a:bodyPr wrap="square" rtlCol="0">
            <a:spAutoFit/>
          </a:bodyPr>
          <a:lstStyle/>
          <a:p>
            <a:pPr algn="ctr"/>
            <a:r>
              <a:rPr lang="en-US" sz="1200" b="1" i="1" dirty="0" smtClean="0"/>
              <a:t>SEISS MPS-LO designed, built, tested and calibrated by Assurance Technology Corporation (ATC)</a:t>
            </a:r>
            <a:endParaRPr lang="en-US" sz="1200" b="1" i="1" dirty="0"/>
          </a:p>
        </p:txBody>
      </p:sp>
      <p:sp>
        <p:nvSpPr>
          <p:cNvPr id="8" name="Slide Number Placeholder 7"/>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4</a:t>
            </a:fld>
            <a:endParaRPr lang="uk-UA"/>
          </a:p>
        </p:txBody>
      </p:sp>
      <p:sp>
        <p:nvSpPr>
          <p:cNvPr id="11"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prstClr val="white"/>
                </a:solidFill>
              </a:rPr>
              <a:t>These GOES-16 data are preliminary, non-operational data and are undergoing testing. Users bear all responsibility for inspecting the data prior to use and for the manner in which the data are utilized.</a:t>
            </a:r>
            <a:endParaRPr lang="en-US" sz="1000" dirty="0">
              <a:solidFill>
                <a:prstClr val="white"/>
              </a:solidFill>
            </a:endParaRPr>
          </a:p>
        </p:txBody>
      </p:sp>
      <p:sp>
        <p:nvSpPr>
          <p:cNvPr id="12" name="Content Placeholder 4"/>
          <p:cNvSpPr txBox="1">
            <a:spLocks/>
          </p:cNvSpPr>
          <p:nvPr/>
        </p:nvSpPr>
        <p:spPr>
          <a:xfrm>
            <a:off x="412594" y="2034746"/>
            <a:ext cx="8251904" cy="3604054"/>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lt1"/>
              </a:buClr>
              <a:buSzPts val="3200"/>
              <a:buFont typeface="Noto Sans Symbols"/>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Courier New"/>
              <a:buChar char="o"/>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365760" indent="-365760">
              <a:spcBef>
                <a:spcPts val="0"/>
              </a:spcBef>
              <a:spcAft>
                <a:spcPts val="600"/>
              </a:spcAft>
              <a:buNone/>
            </a:pPr>
            <a:r>
              <a:rPr lang="en-US" sz="1800" dirty="0" err="1"/>
              <a:t>Magnetospheric</a:t>
            </a:r>
            <a:r>
              <a:rPr lang="en-US" sz="1800" dirty="0"/>
              <a:t> Particle Sensor – </a:t>
            </a:r>
            <a:r>
              <a:rPr lang="en-US" sz="1800" dirty="0" smtClean="0"/>
              <a:t>Low </a:t>
            </a:r>
            <a:r>
              <a:rPr lang="en-US" sz="1800" dirty="0"/>
              <a:t>Energy (MPS-LO)</a:t>
            </a:r>
            <a:r>
              <a:rPr lang="en-US" altLang="en-US" sz="1800" dirty="0" smtClean="0"/>
              <a:t>: </a:t>
            </a:r>
          </a:p>
          <a:p>
            <a:pPr marL="548640" lvl="2" indent="-365760">
              <a:spcBef>
                <a:spcPts val="0"/>
              </a:spcBef>
              <a:spcAft>
                <a:spcPts val="600"/>
              </a:spcAft>
              <a:buSzPct val="100000"/>
              <a:buFont typeface="Arial" charset="0"/>
              <a:buChar char="•"/>
            </a:pPr>
            <a:r>
              <a:rPr lang="en-US" altLang="en-US" sz="1600" dirty="0" smtClean="0"/>
              <a:t>Electrostatic analyzers (2 per species)</a:t>
            </a:r>
          </a:p>
          <a:p>
            <a:pPr marL="548640" lvl="2" indent="-365760">
              <a:spcBef>
                <a:spcPts val="0"/>
              </a:spcBef>
              <a:spcAft>
                <a:spcPts val="600"/>
              </a:spcAft>
              <a:buSzPct val="100000"/>
              <a:buFont typeface="Arial" charset="0"/>
              <a:buChar char="•"/>
            </a:pPr>
            <a:r>
              <a:rPr lang="en-US" altLang="en-US" sz="1600" dirty="0" smtClean="0"/>
              <a:t>14 angular zones (12 unique), 2 background zones</a:t>
            </a:r>
          </a:p>
          <a:p>
            <a:pPr marL="548640" lvl="2" indent="-365760">
              <a:spcBef>
                <a:spcPts val="0"/>
              </a:spcBef>
              <a:spcAft>
                <a:spcPts val="600"/>
              </a:spcAft>
              <a:buSzPct val="100000"/>
              <a:buFont typeface="Arial" charset="0"/>
              <a:buChar char="•"/>
            </a:pPr>
            <a:r>
              <a:rPr lang="en-US" altLang="en-US" sz="1600" dirty="0" smtClean="0"/>
              <a:t>30 eV-30 </a:t>
            </a:r>
            <a:r>
              <a:rPr lang="en-US" altLang="en-US" sz="1600" dirty="0" err="1" smtClean="0"/>
              <a:t>keV</a:t>
            </a:r>
            <a:r>
              <a:rPr lang="en-US" altLang="en-US" sz="1600" dirty="0" smtClean="0"/>
              <a:t> electrons: 15 energies</a:t>
            </a:r>
          </a:p>
          <a:p>
            <a:pPr marL="548640" lvl="2" indent="-365760">
              <a:spcBef>
                <a:spcPts val="0"/>
              </a:spcBef>
              <a:spcAft>
                <a:spcPts val="600"/>
              </a:spcAft>
              <a:buSzPct val="100000"/>
              <a:buFont typeface="Arial" charset="0"/>
              <a:buChar char="•"/>
            </a:pPr>
            <a:r>
              <a:rPr lang="en-US" altLang="en-US" sz="1600" dirty="0" smtClean="0"/>
              <a:t>30 eV-30 </a:t>
            </a:r>
            <a:r>
              <a:rPr lang="en-US" altLang="en-US" sz="1600" dirty="0" err="1" smtClean="0"/>
              <a:t>keV</a:t>
            </a:r>
            <a:r>
              <a:rPr lang="en-US" altLang="en-US" sz="1600" dirty="0" smtClean="0"/>
              <a:t> ions: 15 energies</a:t>
            </a:r>
          </a:p>
          <a:p>
            <a:pPr marL="548640" lvl="2" indent="-365760">
              <a:spcBef>
                <a:spcPts val="0"/>
              </a:spcBef>
              <a:spcAft>
                <a:spcPts val="600"/>
              </a:spcAft>
              <a:buSzPct val="100000"/>
              <a:buFont typeface="Arial" charset="0"/>
              <a:buChar char="•"/>
            </a:pPr>
            <a:r>
              <a:rPr lang="en-US" altLang="en-US" sz="1600" dirty="0" smtClean="0"/>
              <a:t>L1b product: </a:t>
            </a:r>
            <a:r>
              <a:rPr lang="en-US" altLang="en-US" sz="1600" dirty="0" err="1" smtClean="0"/>
              <a:t>Magnetospheric</a:t>
            </a:r>
            <a:r>
              <a:rPr lang="en-US" altLang="en-US" sz="1600" dirty="0" smtClean="0"/>
              <a:t> Electrons and Protons: Low Energy</a:t>
            </a:r>
          </a:p>
          <a:p>
            <a:pPr marL="548640" lvl="2" indent="-365760">
              <a:spcBef>
                <a:spcPts val="0"/>
              </a:spcBef>
              <a:spcAft>
                <a:spcPts val="600"/>
              </a:spcAft>
              <a:buSzPct val="100000"/>
              <a:buFont typeface="Arial" charset="0"/>
              <a:buChar char="•"/>
            </a:pPr>
            <a:r>
              <a:rPr lang="en-US" altLang="en-US" sz="1600" dirty="0" err="1" smtClean="0"/>
              <a:t>SWx</a:t>
            </a:r>
            <a:r>
              <a:rPr lang="en-US" altLang="en-US" sz="1600" dirty="0" smtClean="0"/>
              <a:t> applications: Spacecraft frame charging</a:t>
            </a:r>
          </a:p>
          <a:p>
            <a:pPr marL="0" indent="0">
              <a:spcBef>
                <a:spcPts val="0"/>
              </a:spcBef>
              <a:spcAft>
                <a:spcPts val="600"/>
              </a:spcAft>
              <a:buNone/>
            </a:pPr>
            <a:endParaRPr lang="en-US" altLang="en-US" sz="1800" dirty="0" smtClean="0"/>
          </a:p>
          <a:p>
            <a:pPr marL="0" indent="0">
              <a:spcBef>
                <a:spcPts val="0"/>
              </a:spcBef>
              <a:spcAft>
                <a:spcPts val="600"/>
              </a:spcAft>
              <a:buNone/>
            </a:pPr>
            <a:r>
              <a:rPr lang="en-US" altLang="en-US" sz="1800" dirty="0" smtClean="0"/>
              <a:t>Magnetic field vector from GOES tri-axial fluxgate magnetometer is essential for calculating pitch angle for each telescope / angular zone</a:t>
            </a:r>
          </a:p>
        </p:txBody>
      </p:sp>
      <p:pic>
        <p:nvPicPr>
          <p:cNvPr id="13" name="Picture 12" descr="http://www.goes-r.gov/multimedia/images/instruments/seiss/FM1_MPS-L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1729795"/>
            <a:ext cx="2642422" cy="1851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87118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86F71424-AC43-0848-BE7D-E01648E66B1C}"/>
              </a:ext>
            </a:extLst>
          </p:cNvPr>
          <p:cNvSpPr>
            <a:spLocks noGrp="1"/>
          </p:cNvSpPr>
          <p:nvPr>
            <p:ph type="title"/>
          </p:nvPr>
        </p:nvSpPr>
        <p:spPr/>
        <p:txBody>
          <a:bodyPr/>
          <a:lstStyle/>
          <a:p>
            <a:r>
              <a:rPr lang="en-US" sz="3200" dirty="0"/>
              <a:t>PLPT-SEI-003: MPS-LO Zone Cross-Comparison – Method (4/4) </a:t>
            </a:r>
          </a:p>
        </p:txBody>
      </p:sp>
      <p:sp>
        <p:nvSpPr>
          <p:cNvPr id="5" name="Content Placeholder 4">
            <a:extLst>
              <a:ext uri="{FF2B5EF4-FFF2-40B4-BE49-F238E27FC236}">
                <a16:creationId xmlns="" xmlns:a16="http://schemas.microsoft.com/office/drawing/2014/main" id="{79539C9F-A4B4-9247-A96A-30A349B7D25F}"/>
              </a:ext>
            </a:extLst>
          </p:cNvPr>
          <p:cNvSpPr>
            <a:spLocks noGrp="1"/>
          </p:cNvSpPr>
          <p:nvPr>
            <p:ph idx="1"/>
          </p:nvPr>
        </p:nvSpPr>
        <p:spPr>
          <a:xfrm>
            <a:off x="457200" y="1295400"/>
            <a:ext cx="8229600" cy="4876800"/>
          </a:xfrm>
        </p:spPr>
        <p:txBody>
          <a:bodyPr/>
          <a:lstStyle/>
          <a:p>
            <a:pPr>
              <a:buSzPct val="100000"/>
              <a:buFont typeface="Arial" charset="0"/>
              <a:buChar char="•"/>
            </a:pPr>
            <a:r>
              <a:rPr lang="en-US" sz="1800" dirty="0"/>
              <a:t>Use </a:t>
            </a:r>
            <a:r>
              <a:rPr lang="en-US" sz="1800" dirty="0" err="1"/>
              <a:t>Nelder</a:t>
            </a:r>
            <a:r>
              <a:rPr lang="en-US" sz="1800" dirty="0"/>
              <a:t>-Mead method to minimize the following objective function: sum of squares of the following difference term (</a:t>
            </a:r>
            <a:r>
              <a:rPr lang="en-US" sz="2400" baseline="-8000" dirty="0"/>
              <a:t>~</a:t>
            </a:r>
            <a:r>
              <a:rPr lang="en-US" sz="1800" dirty="0"/>
              <a:t>30k terms [matches] in the sum per energy)</a:t>
            </a:r>
          </a:p>
          <a:p>
            <a:pPr>
              <a:buFont typeface="Arial" charset="0"/>
              <a:buChar char="•"/>
            </a:pPr>
            <a:endParaRPr lang="en-US" sz="1800" dirty="0"/>
          </a:p>
          <a:p>
            <a:pPr marL="342900" indent="-342900">
              <a:buFont typeface="Arial" charset="0"/>
              <a:buChar char="•"/>
            </a:pPr>
            <a:endParaRPr lang="en-US" sz="1800" dirty="0"/>
          </a:p>
          <a:p>
            <a:pPr>
              <a:buSzPct val="100000"/>
              <a:buFont typeface="Arial" charset="0"/>
              <a:buChar char="•"/>
            </a:pPr>
            <a:r>
              <a:rPr lang="en-US" sz="1800" dirty="0"/>
              <a:t>To reduce effect of statistical noise, use only matches where both fluxes correspond to at least 1000 counts/minute</a:t>
            </a:r>
          </a:p>
          <a:p>
            <a:pPr>
              <a:buSzPct val="100000"/>
              <a:buFont typeface="Arial" charset="0"/>
              <a:buChar char="•"/>
            </a:pPr>
            <a:r>
              <a:rPr lang="en-US" sz="1800" dirty="0"/>
              <a:t>A non-linear problem: need a good initial guess for the scale factors in order for the solution to converge</a:t>
            </a:r>
          </a:p>
          <a:p>
            <a:pPr lvl="1">
              <a:buSzPct val="100000"/>
              <a:buFont typeface=".AppleSystemUIFont" charset="-120"/>
              <a:buChar char="-"/>
            </a:pPr>
            <a:r>
              <a:rPr lang="en-US" sz="1600" dirty="0"/>
              <a:t>1000-6000 iterations needed, depending on the energy and species</a:t>
            </a:r>
          </a:p>
          <a:p>
            <a:pPr lvl="1">
              <a:buSzPct val="100000"/>
              <a:buFont typeface=".AppleSystemUIFont" charset="-120"/>
              <a:buChar char="-"/>
            </a:pPr>
            <a:r>
              <a:rPr lang="en-US" sz="1600" dirty="0"/>
              <a:t>2.5 (2.8) hours needed for three months, 14 zones, 15 energies of ions (electrons) on macOS 2.5 GHz Intel Core i7</a:t>
            </a:r>
          </a:p>
          <a:p>
            <a:pPr>
              <a:buSzPct val="100000"/>
              <a:buFont typeface="Arial" charset="0"/>
              <a:buChar char="•"/>
            </a:pPr>
            <a:r>
              <a:rPr lang="en-US" sz="1800" dirty="0"/>
              <a:t>Because they are only valid in a relative sense, scale factors must be normalized – here, normalized to those of Zone 1 (arbitrary choice)</a:t>
            </a:r>
          </a:p>
        </p:txBody>
      </p:sp>
      <p:sp>
        <p:nvSpPr>
          <p:cNvPr id="6" name="Shape 263">
            <a:extLst>
              <a:ext uri="{FF2B5EF4-FFF2-40B4-BE49-F238E27FC236}">
                <a16:creationId xmlns="" xmlns:a16="http://schemas.microsoft.com/office/drawing/2014/main" id="{6EE1FB30-A5D8-3D47-9C33-84C00F96080A}"/>
              </a:ext>
            </a:extLst>
          </p:cNvPr>
          <p:cNvSpPr txBox="1"/>
          <p:nvPr/>
        </p:nvSpPr>
        <p:spPr>
          <a:xfrm>
            <a:off x="1905000" y="5804426"/>
            <a:ext cx="5333999" cy="443974"/>
          </a:xfrm>
          <a:prstGeom prst="rect">
            <a:avLst/>
          </a:prstGeom>
          <a:solidFill>
            <a:schemeClr val="bg1"/>
          </a:solidFill>
          <a:ln>
            <a:noFill/>
          </a:ln>
        </p:spPr>
        <p:txBody>
          <a:bodyPr lIns="91425" tIns="45700" rIns="91425" bIns="45700" anchor="t" anchorCtr="0">
            <a:noAutofit/>
          </a:bodyPr>
          <a:lstStyle/>
          <a:p>
            <a:pPr marL="0" marR="0" lvl="0" indent="0" algn="l" rtl="0">
              <a:spcBef>
                <a:spcPts val="0"/>
              </a:spcBef>
              <a:buSzPct val="25000"/>
              <a:buNone/>
            </a:pPr>
            <a:r>
              <a:rPr lang="en" sz="1000" dirty="0">
                <a:solidFill>
                  <a:srgbClr val="00B050"/>
                </a:solidFill>
                <a:latin typeface="Calibri"/>
                <a:ea typeface="Calibri"/>
                <a:cs typeface="Calibri"/>
                <a:sym typeface="Calibri"/>
              </a:rPr>
              <a:t>Ref: Rowland, W., and R. S. Weigel (2012), Intra-calibration of particle detectors on a three-axis stabilized geostationary platform, </a:t>
            </a:r>
            <a:r>
              <a:rPr lang="en" sz="1000" i="1" dirty="0">
                <a:solidFill>
                  <a:srgbClr val="00B050"/>
                </a:solidFill>
                <a:latin typeface="Calibri"/>
                <a:ea typeface="Calibri"/>
                <a:cs typeface="Calibri"/>
                <a:sym typeface="Calibri"/>
              </a:rPr>
              <a:t>Space Weather, 10, </a:t>
            </a:r>
            <a:r>
              <a:rPr lang="en" sz="1000" dirty="0">
                <a:solidFill>
                  <a:srgbClr val="00B050"/>
                </a:solidFill>
                <a:latin typeface="Calibri"/>
                <a:ea typeface="Calibri"/>
                <a:cs typeface="Calibri"/>
                <a:sym typeface="Calibri"/>
              </a:rPr>
              <a:t>S11002, doi:10.1029/2012SW000816.</a:t>
            </a:r>
          </a:p>
        </p:txBody>
      </p:sp>
      <mc:AlternateContent xmlns:mc="http://schemas.openxmlformats.org/markup-compatibility/2006">
        <mc:Choice xmlns:a14="http://schemas.microsoft.com/office/drawing/2010/main" Requires="a14">
          <p:sp>
            <p:nvSpPr>
              <p:cNvPr id="2" name="Rectangle 1">
                <a:extLst>
                  <a:ext uri="{FF2B5EF4-FFF2-40B4-BE49-F238E27FC236}">
                    <a16:creationId xmlns="" xmlns:a16="http://schemas.microsoft.com/office/drawing/2014/main" id="{8A878041-15FF-E74B-ACFD-C0A85379F1F5}"/>
                  </a:ext>
                </a:extLst>
              </p:cNvPr>
              <p:cNvSpPr/>
              <p:nvPr/>
            </p:nvSpPr>
            <p:spPr>
              <a:xfrm>
                <a:off x="2619469" y="2332035"/>
                <a:ext cx="3857531" cy="7159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solidFill>
                            <a:schemeClr val="bg1"/>
                          </a:solidFill>
                          <a:latin typeface="Cambria Math" panose="02040503050406030204" pitchFamily="18" charset="0"/>
                        </a:rPr>
                        <m:t>𝑅</m:t>
                      </m:r>
                      <m:d>
                        <m:dPr>
                          <m:ctrlPr>
                            <a:rPr lang="en-US" i="1">
                              <a:solidFill>
                                <a:schemeClr val="bg1"/>
                              </a:solidFill>
                              <a:latin typeface="Cambria Math" charset="0"/>
                            </a:rPr>
                          </m:ctrlPr>
                        </m:dPr>
                        <m:e>
                          <m:r>
                            <a:rPr lang="en-US" i="1">
                              <a:solidFill>
                                <a:schemeClr val="bg1"/>
                              </a:solidFill>
                              <a:latin typeface="Cambria Math" panose="02040503050406030204" pitchFamily="18" charset="0"/>
                            </a:rPr>
                            <m:t>𝑚</m:t>
                          </m:r>
                        </m:e>
                      </m:d>
                      <m:r>
                        <a:rPr lang="en-US" i="0">
                          <a:solidFill>
                            <a:schemeClr val="bg1"/>
                          </a:solidFill>
                          <a:latin typeface="Cambria Math" panose="02040503050406030204" pitchFamily="18" charset="0"/>
                        </a:rPr>
                        <m:t>=</m:t>
                      </m:r>
                      <m:f>
                        <m:fPr>
                          <m:ctrlPr>
                            <a:rPr lang="en-US" i="1">
                              <a:solidFill>
                                <a:schemeClr val="bg1"/>
                              </a:solidFill>
                              <a:latin typeface="Cambria Math" charset="0"/>
                            </a:rPr>
                          </m:ctrlPr>
                        </m:fPr>
                        <m:num>
                          <m:sSub>
                            <m:sSubPr>
                              <m:ctrlPr>
                                <a:rPr lang="en-US" i="1">
                                  <a:solidFill>
                                    <a:schemeClr val="bg1"/>
                                  </a:solidFill>
                                  <a:latin typeface="Cambria Math" charset="0"/>
                                </a:rPr>
                              </m:ctrlPr>
                            </m:sSubPr>
                            <m:e>
                              <m:r>
                                <a:rPr lang="en-US" i="1">
                                  <a:solidFill>
                                    <a:schemeClr val="bg1"/>
                                  </a:solidFill>
                                  <a:latin typeface="Cambria Math" panose="02040503050406030204" pitchFamily="18" charset="0"/>
                                </a:rPr>
                                <m:t>𝑆𝐹</m:t>
                              </m:r>
                            </m:e>
                            <m:sub>
                              <m:r>
                                <a:rPr lang="en-US" i="1">
                                  <a:solidFill>
                                    <a:schemeClr val="bg1"/>
                                  </a:solidFill>
                                  <a:latin typeface="Cambria Math" panose="02040503050406030204" pitchFamily="18" charset="0"/>
                                </a:rPr>
                                <m:t>𝑖</m:t>
                              </m:r>
                            </m:sub>
                          </m:sSub>
                          <m:d>
                            <m:dPr>
                              <m:ctrlPr>
                                <a:rPr lang="en-US" i="1">
                                  <a:solidFill>
                                    <a:schemeClr val="bg1"/>
                                  </a:solidFill>
                                  <a:latin typeface="Cambria Math" charset="0"/>
                                </a:rPr>
                              </m:ctrlPr>
                            </m:dPr>
                            <m:e>
                              <m:r>
                                <a:rPr lang="en-US" i="1">
                                  <a:solidFill>
                                    <a:schemeClr val="bg1"/>
                                  </a:solidFill>
                                  <a:latin typeface="Cambria Math" panose="02040503050406030204" pitchFamily="18" charset="0"/>
                                </a:rPr>
                                <m:t>𝑚</m:t>
                              </m:r>
                            </m:e>
                          </m:d>
                          <m:sSub>
                            <m:sSubPr>
                              <m:ctrlPr>
                                <a:rPr lang="en-US" i="1">
                                  <a:solidFill>
                                    <a:schemeClr val="bg1"/>
                                  </a:solidFill>
                                  <a:latin typeface="Cambria Math" charset="0"/>
                                </a:rPr>
                              </m:ctrlPr>
                            </m:sSubPr>
                            <m:e>
                              <m:r>
                                <a:rPr lang="en-US" i="1">
                                  <a:solidFill>
                                    <a:schemeClr val="bg1"/>
                                  </a:solidFill>
                                  <a:latin typeface="Cambria Math" panose="02040503050406030204" pitchFamily="18" charset="0"/>
                                </a:rPr>
                                <m:t>𝐽</m:t>
                              </m:r>
                            </m:e>
                            <m:sub>
                              <m:r>
                                <a:rPr lang="en-US" i="1">
                                  <a:solidFill>
                                    <a:schemeClr val="bg1"/>
                                  </a:solidFill>
                                  <a:latin typeface="Cambria Math" panose="02040503050406030204" pitchFamily="18" charset="0"/>
                                </a:rPr>
                                <m:t>𝑖</m:t>
                              </m:r>
                            </m:sub>
                          </m:sSub>
                          <m:d>
                            <m:dPr>
                              <m:ctrlPr>
                                <a:rPr lang="en-US" i="1">
                                  <a:solidFill>
                                    <a:schemeClr val="bg1"/>
                                  </a:solidFill>
                                  <a:latin typeface="Cambria Math" charset="0"/>
                                </a:rPr>
                              </m:ctrlPr>
                            </m:dPr>
                            <m:e>
                              <m:r>
                                <a:rPr lang="en-US" i="1">
                                  <a:solidFill>
                                    <a:schemeClr val="bg1"/>
                                  </a:solidFill>
                                  <a:latin typeface="Cambria Math" panose="02040503050406030204" pitchFamily="18" charset="0"/>
                                </a:rPr>
                                <m:t>𝑚</m:t>
                              </m:r>
                            </m:e>
                          </m:d>
                          <m:r>
                            <a:rPr lang="en-US" i="0">
                              <a:solidFill>
                                <a:schemeClr val="bg1"/>
                              </a:solidFill>
                              <a:latin typeface="Cambria Math" panose="02040503050406030204" pitchFamily="18" charset="0"/>
                            </a:rPr>
                            <m:t>−</m:t>
                          </m:r>
                          <m:sSub>
                            <m:sSubPr>
                              <m:ctrlPr>
                                <a:rPr lang="en-US" i="1">
                                  <a:solidFill>
                                    <a:schemeClr val="bg1"/>
                                  </a:solidFill>
                                  <a:latin typeface="Cambria Math" charset="0"/>
                                </a:rPr>
                              </m:ctrlPr>
                            </m:sSubPr>
                            <m:e>
                              <m:r>
                                <a:rPr lang="en-US" i="1">
                                  <a:solidFill>
                                    <a:schemeClr val="bg1"/>
                                  </a:solidFill>
                                  <a:latin typeface="Cambria Math" panose="02040503050406030204" pitchFamily="18" charset="0"/>
                                </a:rPr>
                                <m:t>𝑆𝐹</m:t>
                              </m:r>
                            </m:e>
                            <m:sub>
                              <m:r>
                                <a:rPr lang="en-US" i="1">
                                  <a:solidFill>
                                    <a:schemeClr val="bg1"/>
                                  </a:solidFill>
                                  <a:latin typeface="Cambria Math" panose="02040503050406030204" pitchFamily="18" charset="0"/>
                                </a:rPr>
                                <m:t>𝑗</m:t>
                              </m:r>
                            </m:sub>
                          </m:sSub>
                          <m:d>
                            <m:dPr>
                              <m:ctrlPr>
                                <a:rPr lang="en-US" i="1">
                                  <a:solidFill>
                                    <a:schemeClr val="bg1"/>
                                  </a:solidFill>
                                  <a:latin typeface="Cambria Math" charset="0"/>
                                </a:rPr>
                              </m:ctrlPr>
                            </m:dPr>
                            <m:e>
                              <m:r>
                                <a:rPr lang="en-US" i="1">
                                  <a:solidFill>
                                    <a:schemeClr val="bg1"/>
                                  </a:solidFill>
                                  <a:latin typeface="Cambria Math" panose="02040503050406030204" pitchFamily="18" charset="0"/>
                                </a:rPr>
                                <m:t>𝑚</m:t>
                              </m:r>
                            </m:e>
                          </m:d>
                          <m:sSub>
                            <m:sSubPr>
                              <m:ctrlPr>
                                <a:rPr lang="en-US" i="1">
                                  <a:solidFill>
                                    <a:schemeClr val="bg1"/>
                                  </a:solidFill>
                                  <a:latin typeface="Cambria Math" charset="0"/>
                                </a:rPr>
                              </m:ctrlPr>
                            </m:sSubPr>
                            <m:e>
                              <m:r>
                                <a:rPr lang="en-US" i="1">
                                  <a:solidFill>
                                    <a:schemeClr val="bg1"/>
                                  </a:solidFill>
                                  <a:latin typeface="Cambria Math" panose="02040503050406030204" pitchFamily="18" charset="0"/>
                                </a:rPr>
                                <m:t>𝐽</m:t>
                              </m:r>
                            </m:e>
                            <m:sub>
                              <m:r>
                                <a:rPr lang="en-US" i="1">
                                  <a:solidFill>
                                    <a:schemeClr val="bg1"/>
                                  </a:solidFill>
                                  <a:latin typeface="Cambria Math" panose="02040503050406030204" pitchFamily="18" charset="0"/>
                                </a:rPr>
                                <m:t>𝑗</m:t>
                              </m:r>
                            </m:sub>
                          </m:sSub>
                          <m:d>
                            <m:dPr>
                              <m:ctrlPr>
                                <a:rPr lang="en-US" i="1">
                                  <a:solidFill>
                                    <a:schemeClr val="bg1"/>
                                  </a:solidFill>
                                  <a:latin typeface="Cambria Math" charset="0"/>
                                </a:rPr>
                              </m:ctrlPr>
                            </m:dPr>
                            <m:e>
                              <m:r>
                                <a:rPr lang="en-US" i="1">
                                  <a:solidFill>
                                    <a:schemeClr val="bg1"/>
                                  </a:solidFill>
                                  <a:latin typeface="Cambria Math" panose="02040503050406030204" pitchFamily="18" charset="0"/>
                                </a:rPr>
                                <m:t>𝑚</m:t>
                              </m:r>
                            </m:e>
                          </m:d>
                        </m:num>
                        <m:den>
                          <m:sSub>
                            <m:sSubPr>
                              <m:ctrlPr>
                                <a:rPr lang="en-US" i="1">
                                  <a:solidFill>
                                    <a:schemeClr val="bg1"/>
                                  </a:solidFill>
                                  <a:latin typeface="Cambria Math" charset="0"/>
                                </a:rPr>
                              </m:ctrlPr>
                            </m:sSubPr>
                            <m:e>
                              <m:r>
                                <a:rPr lang="en-US" i="1">
                                  <a:solidFill>
                                    <a:schemeClr val="bg1"/>
                                  </a:solidFill>
                                  <a:latin typeface="Cambria Math" panose="02040503050406030204" pitchFamily="18" charset="0"/>
                                </a:rPr>
                                <m:t>𝑆𝐹</m:t>
                              </m:r>
                            </m:e>
                            <m:sub>
                              <m:r>
                                <a:rPr lang="en-US" i="1">
                                  <a:solidFill>
                                    <a:schemeClr val="bg1"/>
                                  </a:solidFill>
                                  <a:latin typeface="Cambria Math" panose="02040503050406030204" pitchFamily="18" charset="0"/>
                                </a:rPr>
                                <m:t>𝑖</m:t>
                              </m:r>
                            </m:sub>
                          </m:sSub>
                          <m:d>
                            <m:dPr>
                              <m:ctrlPr>
                                <a:rPr lang="en-US" i="1">
                                  <a:solidFill>
                                    <a:schemeClr val="bg1"/>
                                  </a:solidFill>
                                  <a:latin typeface="Cambria Math" charset="0"/>
                                </a:rPr>
                              </m:ctrlPr>
                            </m:dPr>
                            <m:e>
                              <m:r>
                                <a:rPr lang="en-US" i="1">
                                  <a:solidFill>
                                    <a:schemeClr val="bg1"/>
                                  </a:solidFill>
                                  <a:latin typeface="Cambria Math" panose="02040503050406030204" pitchFamily="18" charset="0"/>
                                </a:rPr>
                                <m:t>𝑚</m:t>
                              </m:r>
                            </m:e>
                          </m:d>
                          <m:sSub>
                            <m:sSubPr>
                              <m:ctrlPr>
                                <a:rPr lang="en-US" i="1">
                                  <a:solidFill>
                                    <a:schemeClr val="bg1"/>
                                  </a:solidFill>
                                  <a:latin typeface="Cambria Math" charset="0"/>
                                </a:rPr>
                              </m:ctrlPr>
                            </m:sSubPr>
                            <m:e>
                              <m:r>
                                <a:rPr lang="en-US" i="1">
                                  <a:solidFill>
                                    <a:schemeClr val="bg1"/>
                                  </a:solidFill>
                                  <a:latin typeface="Cambria Math" panose="02040503050406030204" pitchFamily="18" charset="0"/>
                                </a:rPr>
                                <m:t>𝐽</m:t>
                              </m:r>
                            </m:e>
                            <m:sub>
                              <m:r>
                                <a:rPr lang="en-US" i="1">
                                  <a:solidFill>
                                    <a:schemeClr val="bg1"/>
                                  </a:solidFill>
                                  <a:latin typeface="Cambria Math" panose="02040503050406030204" pitchFamily="18" charset="0"/>
                                </a:rPr>
                                <m:t>𝑖</m:t>
                              </m:r>
                            </m:sub>
                          </m:sSub>
                          <m:d>
                            <m:dPr>
                              <m:ctrlPr>
                                <a:rPr lang="en-US" i="1">
                                  <a:solidFill>
                                    <a:schemeClr val="bg1"/>
                                  </a:solidFill>
                                  <a:latin typeface="Cambria Math" charset="0"/>
                                </a:rPr>
                              </m:ctrlPr>
                            </m:dPr>
                            <m:e>
                              <m:r>
                                <a:rPr lang="en-US" i="1">
                                  <a:solidFill>
                                    <a:schemeClr val="bg1"/>
                                  </a:solidFill>
                                  <a:latin typeface="Cambria Math" panose="02040503050406030204" pitchFamily="18" charset="0"/>
                                </a:rPr>
                                <m:t>𝑚</m:t>
                              </m:r>
                            </m:e>
                          </m:d>
                          <m:r>
                            <a:rPr lang="en-US" i="0">
                              <a:solidFill>
                                <a:schemeClr val="bg1"/>
                              </a:solidFill>
                              <a:latin typeface="Cambria Math" panose="02040503050406030204" pitchFamily="18" charset="0"/>
                            </a:rPr>
                            <m:t>+</m:t>
                          </m:r>
                          <m:sSub>
                            <m:sSubPr>
                              <m:ctrlPr>
                                <a:rPr lang="en-US" i="1">
                                  <a:solidFill>
                                    <a:schemeClr val="bg1"/>
                                  </a:solidFill>
                                  <a:latin typeface="Cambria Math" charset="0"/>
                                </a:rPr>
                              </m:ctrlPr>
                            </m:sSubPr>
                            <m:e>
                              <m:r>
                                <a:rPr lang="en-US" i="1">
                                  <a:solidFill>
                                    <a:schemeClr val="bg1"/>
                                  </a:solidFill>
                                  <a:latin typeface="Cambria Math" panose="02040503050406030204" pitchFamily="18" charset="0"/>
                                </a:rPr>
                                <m:t>𝑆𝐹</m:t>
                              </m:r>
                            </m:e>
                            <m:sub>
                              <m:r>
                                <a:rPr lang="en-US" i="1">
                                  <a:solidFill>
                                    <a:schemeClr val="bg1"/>
                                  </a:solidFill>
                                  <a:latin typeface="Cambria Math" panose="02040503050406030204" pitchFamily="18" charset="0"/>
                                </a:rPr>
                                <m:t>𝑗</m:t>
                              </m:r>
                            </m:sub>
                          </m:sSub>
                          <m:d>
                            <m:dPr>
                              <m:ctrlPr>
                                <a:rPr lang="en-US" i="1">
                                  <a:solidFill>
                                    <a:schemeClr val="bg1"/>
                                  </a:solidFill>
                                  <a:latin typeface="Cambria Math" charset="0"/>
                                </a:rPr>
                              </m:ctrlPr>
                            </m:dPr>
                            <m:e>
                              <m:r>
                                <a:rPr lang="en-US" i="1">
                                  <a:solidFill>
                                    <a:schemeClr val="bg1"/>
                                  </a:solidFill>
                                  <a:latin typeface="Cambria Math" panose="02040503050406030204" pitchFamily="18" charset="0"/>
                                </a:rPr>
                                <m:t>𝑚</m:t>
                              </m:r>
                            </m:e>
                          </m:d>
                          <m:sSub>
                            <m:sSubPr>
                              <m:ctrlPr>
                                <a:rPr lang="en-US" i="1">
                                  <a:solidFill>
                                    <a:schemeClr val="bg1"/>
                                  </a:solidFill>
                                  <a:latin typeface="Cambria Math" charset="0"/>
                                </a:rPr>
                              </m:ctrlPr>
                            </m:sSubPr>
                            <m:e>
                              <m:r>
                                <a:rPr lang="en-US" i="1">
                                  <a:solidFill>
                                    <a:schemeClr val="bg1"/>
                                  </a:solidFill>
                                  <a:latin typeface="Cambria Math" panose="02040503050406030204" pitchFamily="18" charset="0"/>
                                </a:rPr>
                                <m:t>𝐽</m:t>
                              </m:r>
                            </m:e>
                            <m:sub>
                              <m:r>
                                <a:rPr lang="en-US" i="1">
                                  <a:solidFill>
                                    <a:schemeClr val="bg1"/>
                                  </a:solidFill>
                                  <a:latin typeface="Cambria Math" panose="02040503050406030204" pitchFamily="18" charset="0"/>
                                </a:rPr>
                                <m:t>𝑗</m:t>
                              </m:r>
                            </m:sub>
                          </m:sSub>
                          <m:d>
                            <m:dPr>
                              <m:ctrlPr>
                                <a:rPr lang="en-US" i="1">
                                  <a:solidFill>
                                    <a:schemeClr val="bg1"/>
                                  </a:solidFill>
                                  <a:latin typeface="Cambria Math" charset="0"/>
                                </a:rPr>
                              </m:ctrlPr>
                            </m:dPr>
                            <m:e>
                              <m:r>
                                <a:rPr lang="en-US" i="1">
                                  <a:solidFill>
                                    <a:schemeClr val="bg1"/>
                                  </a:solidFill>
                                  <a:latin typeface="Cambria Math" panose="02040503050406030204" pitchFamily="18" charset="0"/>
                                </a:rPr>
                                <m:t>𝑚</m:t>
                              </m:r>
                            </m:e>
                          </m:d>
                        </m:den>
                      </m:f>
                    </m:oMath>
                  </m:oMathPara>
                </a14:m>
                <a:endParaRPr lang="en-US" dirty="0">
                  <a:solidFill>
                    <a:schemeClr val="bg1"/>
                  </a:solidFill>
                </a:endParaRPr>
              </a:p>
            </p:txBody>
          </p:sp>
        </mc:Choice>
        <mc:Fallback>
          <p:sp>
            <p:nvSpPr>
              <p:cNvPr id="2" name="Rectangle 1">
                <a:extLst>
                  <a:ext uri="{FF2B5EF4-FFF2-40B4-BE49-F238E27FC236}">
                    <a16:creationId xmlns="" xmlns:a16="http://schemas.microsoft.com/office/drawing/2014/main" xmlns:a14="http://schemas.microsoft.com/office/drawing/2010/main" id="{8A878041-15FF-E74B-ACFD-C0A85379F1F5}"/>
                  </a:ext>
                </a:extLst>
              </p:cNvPr>
              <p:cNvSpPr>
                <a:spLocks noRot="1" noChangeAspect="1" noMove="1" noResize="1" noEditPoints="1" noAdjustHandles="1" noChangeArrowheads="1" noChangeShapeType="1" noTextEdit="1"/>
              </p:cNvSpPr>
              <p:nvPr/>
            </p:nvSpPr>
            <p:spPr>
              <a:xfrm>
                <a:off x="2619469" y="2332035"/>
                <a:ext cx="3857531" cy="715965"/>
              </a:xfrm>
              <a:prstGeom prst="rect">
                <a:avLst/>
              </a:prstGeom>
              <a:blipFill rotWithShape="0">
                <a:blip r:embed="rId2"/>
                <a:stretch>
                  <a:fillRect/>
                </a:stretch>
              </a:blipFill>
            </p:spPr>
            <p:txBody>
              <a:bodyPr/>
              <a:lstStyle/>
              <a:p>
                <a:r>
                  <a:rPr lang="en-US">
                    <a:noFill/>
                  </a:rPr>
                  <a:t> </a:t>
                </a:r>
              </a:p>
            </p:txBody>
          </p:sp>
        </mc:Fallback>
      </mc:AlternateContent>
      <p:sp>
        <p:nvSpPr>
          <p:cNvPr id="7"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prstClr val="white"/>
                </a:solidFill>
              </a:rPr>
              <a:t>These GOES-16 data are preliminary, non-operational data and are undergoing testing. Users bear all responsibility for inspecting the data prior to use and for the manner in which the data are utilized.</a:t>
            </a:r>
            <a:endParaRPr lang="en-US" sz="1000" dirty="0">
              <a:solidFill>
                <a:prstClr val="white"/>
              </a:solidFil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40</a:t>
            </a:fld>
            <a:endParaRPr lang="uk-UA"/>
          </a:p>
        </p:txBody>
      </p:sp>
    </p:spTree>
    <p:extLst>
      <p:ext uri="{BB962C8B-B14F-4D97-AF65-F5344CB8AC3E}">
        <p14:creationId xmlns:p14="http://schemas.microsoft.com/office/powerpoint/2010/main" val="143834436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76200" y="1066800"/>
            <a:ext cx="8958071" cy="53011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Content Placeholder 15">
            <a:extLst>
              <a:ext uri="{FF2B5EF4-FFF2-40B4-BE49-F238E27FC236}">
                <a16:creationId xmlns="" xmlns:a16="http://schemas.microsoft.com/office/drawing/2014/main" id="{6F92D19F-122A-164F-BA26-63EAC1E73620}"/>
              </a:ext>
            </a:extLst>
          </p:cNvPr>
          <p:cNvPicPr>
            <a:picLocks noGrp="1" noChangeAspect="1"/>
          </p:cNvPicPr>
          <p:nvPr>
            <p:ph sz="quarter" idx="12"/>
          </p:nvPr>
        </p:nvPicPr>
        <p:blipFill>
          <a:blip r:embed="rId2">
            <a:extLst>
              <a:ext uri="{28A0092B-C50C-407E-A947-70E740481C1C}">
                <a14:useLocalDpi xmlns:a14="http://schemas.microsoft.com/office/drawing/2010/main" val="0"/>
              </a:ext>
            </a:extLst>
          </a:blip>
          <a:stretch>
            <a:fillRect/>
          </a:stretch>
        </p:blipFill>
        <p:spPr>
          <a:xfrm>
            <a:off x="4572000" y="1066800"/>
            <a:ext cx="4462272" cy="5020056"/>
          </a:xfrm>
        </p:spPr>
      </p:pic>
      <p:pic>
        <p:nvPicPr>
          <p:cNvPr id="8" name="Content Placeholder 7">
            <a:extLst>
              <a:ext uri="{FF2B5EF4-FFF2-40B4-BE49-F238E27FC236}">
                <a16:creationId xmlns="" xmlns:a16="http://schemas.microsoft.com/office/drawing/2014/main" id="{89BAD6DF-5C6A-DD49-811F-525A9CAA3B79}"/>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76201" y="1066802"/>
            <a:ext cx="4462272" cy="5020056"/>
          </a:xfrm>
        </p:spPr>
      </p:pic>
      <p:sp>
        <p:nvSpPr>
          <p:cNvPr id="4" name="Slide Number Placeholder 3">
            <a:extLst>
              <a:ext uri="{FF2B5EF4-FFF2-40B4-BE49-F238E27FC236}">
                <a16:creationId xmlns="" xmlns:a16="http://schemas.microsoft.com/office/drawing/2014/main" id="{303CA662-A4C5-4649-9592-637C63EAB197}"/>
              </a:ext>
            </a:extLst>
          </p:cNvPr>
          <p:cNvSpPr>
            <a:spLocks noGrp="1"/>
          </p:cNvSpPr>
          <p:nvPr>
            <p:ph type="sldNum" sz="quarter" idx="4294967295"/>
          </p:nvPr>
        </p:nvSpPr>
        <p:spPr>
          <a:xfrm>
            <a:off x="8461375" y="6356350"/>
            <a:ext cx="682625" cy="365125"/>
          </a:xfrm>
        </p:spPr>
        <p:txBody>
          <a:bodyPr/>
          <a:lstStyle/>
          <a:p>
            <a:fld id="{615ADB79-25D6-47C0-AB51-22A13A0BBB50}" type="slidenum">
              <a:rPr lang="en-US" altLang="en-US" smtClean="0"/>
              <a:pPr/>
              <a:t>41</a:t>
            </a:fld>
            <a:endParaRPr lang="en-US" altLang="en-US" dirty="0"/>
          </a:p>
        </p:txBody>
      </p:sp>
      <p:sp>
        <p:nvSpPr>
          <p:cNvPr id="12" name="Title 3">
            <a:extLst>
              <a:ext uri="{FF2B5EF4-FFF2-40B4-BE49-F238E27FC236}">
                <a16:creationId xmlns="" xmlns:a16="http://schemas.microsoft.com/office/drawing/2014/main" id="{009D0272-4DDB-0547-96A7-6BB0B5DD6B72}"/>
              </a:ext>
            </a:extLst>
          </p:cNvPr>
          <p:cNvSpPr>
            <a:spLocks noGrp="1"/>
          </p:cNvSpPr>
          <p:nvPr>
            <p:ph type="title"/>
          </p:nvPr>
        </p:nvSpPr>
        <p:spPr>
          <a:xfrm>
            <a:off x="1371600" y="128337"/>
            <a:ext cx="6408821" cy="968626"/>
          </a:xfrm>
        </p:spPr>
        <p:txBody>
          <a:bodyPr/>
          <a:lstStyle/>
          <a:p>
            <a:r>
              <a:rPr lang="en-US" dirty="0">
                <a:solidFill>
                  <a:schemeClr val="bg1"/>
                </a:solidFill>
              </a:rPr>
              <a:t>PLPT-SEI-003: MPS-LO Zone Cross-Comparison – Scale Factor Results (1/2)</a:t>
            </a:r>
          </a:p>
        </p:txBody>
      </p:sp>
      <p:sp>
        <p:nvSpPr>
          <p:cNvPr id="13" name="TextBox 12">
            <a:extLst>
              <a:ext uri="{FF2B5EF4-FFF2-40B4-BE49-F238E27FC236}">
                <a16:creationId xmlns="" xmlns:a16="http://schemas.microsoft.com/office/drawing/2014/main" id="{206C3447-AFAE-FA49-860E-61E2A96FE6FE}"/>
              </a:ext>
            </a:extLst>
          </p:cNvPr>
          <p:cNvSpPr txBox="1"/>
          <p:nvPr/>
        </p:nvSpPr>
        <p:spPr>
          <a:xfrm>
            <a:off x="990600" y="1147247"/>
            <a:ext cx="2636921" cy="369332"/>
          </a:xfrm>
          <a:prstGeom prst="rect">
            <a:avLst/>
          </a:prstGeom>
          <a:solidFill>
            <a:schemeClr val="bg1"/>
          </a:solidFill>
        </p:spPr>
        <p:txBody>
          <a:bodyPr wrap="square" rtlCol="0">
            <a:spAutoFit/>
          </a:bodyPr>
          <a:lstStyle/>
          <a:p>
            <a:pPr algn="ctr"/>
            <a:r>
              <a:rPr lang="en-US" b="1" i="1" dirty="0"/>
              <a:t>Ions, Sept-Nov 2018</a:t>
            </a:r>
          </a:p>
        </p:txBody>
      </p:sp>
      <p:sp>
        <p:nvSpPr>
          <p:cNvPr id="14" name="TextBox 13">
            <a:extLst>
              <a:ext uri="{FF2B5EF4-FFF2-40B4-BE49-F238E27FC236}">
                <a16:creationId xmlns="" xmlns:a16="http://schemas.microsoft.com/office/drawing/2014/main" id="{75972A8E-DE60-7147-8461-C990A654C416}"/>
              </a:ext>
            </a:extLst>
          </p:cNvPr>
          <p:cNvSpPr txBox="1"/>
          <p:nvPr/>
        </p:nvSpPr>
        <p:spPr>
          <a:xfrm>
            <a:off x="5524097" y="1143000"/>
            <a:ext cx="2636921" cy="369332"/>
          </a:xfrm>
          <a:prstGeom prst="rect">
            <a:avLst/>
          </a:prstGeom>
          <a:solidFill>
            <a:schemeClr val="bg1"/>
          </a:solidFill>
        </p:spPr>
        <p:txBody>
          <a:bodyPr wrap="square" rtlCol="0">
            <a:spAutoFit/>
          </a:bodyPr>
          <a:lstStyle/>
          <a:p>
            <a:pPr algn="ctr"/>
            <a:r>
              <a:rPr lang="en-US" b="1" i="1" dirty="0"/>
              <a:t>Electrons, Sept-Nov 2018</a:t>
            </a:r>
          </a:p>
        </p:txBody>
      </p:sp>
      <p:sp>
        <p:nvSpPr>
          <p:cNvPr id="15" name="TextBox 14">
            <a:extLst>
              <a:ext uri="{FF2B5EF4-FFF2-40B4-BE49-F238E27FC236}">
                <a16:creationId xmlns="" xmlns:a16="http://schemas.microsoft.com/office/drawing/2014/main" id="{2521DF04-43E4-7243-8DD3-084EE66C325E}"/>
              </a:ext>
            </a:extLst>
          </p:cNvPr>
          <p:cNvSpPr txBox="1"/>
          <p:nvPr/>
        </p:nvSpPr>
        <p:spPr>
          <a:xfrm>
            <a:off x="76202" y="5638800"/>
            <a:ext cx="8958070" cy="738664"/>
          </a:xfrm>
          <a:prstGeom prst="rect">
            <a:avLst/>
          </a:prstGeom>
          <a:solidFill>
            <a:schemeClr val="bg1"/>
          </a:solidFill>
        </p:spPr>
        <p:txBody>
          <a:bodyPr wrap="square" rtlCol="0">
            <a:spAutoFit/>
          </a:bodyPr>
          <a:lstStyle/>
          <a:p>
            <a:pPr algn="ctr"/>
            <a:r>
              <a:rPr lang="en-US" b="1" i="1" dirty="0"/>
              <a:t>Multiplicative scale factors plotted vs. zone for each energy</a:t>
            </a:r>
          </a:p>
          <a:p>
            <a:pPr algn="ctr"/>
            <a:r>
              <a:rPr lang="en-US" b="1" i="1" dirty="0"/>
              <a:t>OK consistency month-to-month – indicates need to do this on a monthly basis</a:t>
            </a:r>
          </a:p>
          <a:p>
            <a:pPr algn="ctr"/>
            <a:r>
              <a:rPr lang="en-US" b="1" i="1" dirty="0"/>
              <a:t>Electron zones show strong R-L asymmetry, as expected</a:t>
            </a:r>
          </a:p>
        </p:txBody>
      </p:sp>
      <p:sp>
        <p:nvSpPr>
          <p:cNvPr id="17" name="TextBox 16">
            <a:extLst>
              <a:ext uri="{FF2B5EF4-FFF2-40B4-BE49-F238E27FC236}">
                <a16:creationId xmlns="" xmlns:a16="http://schemas.microsoft.com/office/drawing/2014/main" id="{3B3D4C31-CFFA-954C-97B8-AC2A2EAB95A4}"/>
              </a:ext>
            </a:extLst>
          </p:cNvPr>
          <p:cNvSpPr txBox="1"/>
          <p:nvPr/>
        </p:nvSpPr>
        <p:spPr>
          <a:xfrm>
            <a:off x="7155182" y="5257800"/>
            <a:ext cx="1303018" cy="400110"/>
          </a:xfrm>
          <a:prstGeom prst="rect">
            <a:avLst/>
          </a:prstGeom>
          <a:noFill/>
        </p:spPr>
        <p:txBody>
          <a:bodyPr wrap="square" rtlCol="0">
            <a:spAutoFit/>
          </a:bodyPr>
          <a:lstStyle/>
          <a:p>
            <a:pPr algn="ctr"/>
            <a:r>
              <a:rPr lang="en-US" sz="2000" b="1" dirty="0"/>
              <a:t>R         L         </a:t>
            </a:r>
          </a:p>
        </p:txBody>
      </p:sp>
      <p:sp>
        <p:nvSpPr>
          <p:cNvPr id="18" name="TextBox 17">
            <a:extLst>
              <a:ext uri="{FF2B5EF4-FFF2-40B4-BE49-F238E27FC236}">
                <a16:creationId xmlns="" xmlns:a16="http://schemas.microsoft.com/office/drawing/2014/main" id="{C14973EB-372A-B044-9CFE-2C9917C422CA}"/>
              </a:ext>
            </a:extLst>
          </p:cNvPr>
          <p:cNvSpPr txBox="1"/>
          <p:nvPr/>
        </p:nvSpPr>
        <p:spPr>
          <a:xfrm>
            <a:off x="2628900" y="5289077"/>
            <a:ext cx="1303018" cy="400110"/>
          </a:xfrm>
          <a:prstGeom prst="rect">
            <a:avLst/>
          </a:prstGeom>
          <a:noFill/>
        </p:spPr>
        <p:txBody>
          <a:bodyPr wrap="square" rtlCol="0">
            <a:spAutoFit/>
          </a:bodyPr>
          <a:lstStyle/>
          <a:p>
            <a:pPr algn="ctr"/>
            <a:r>
              <a:rPr lang="en-US" sz="2000" b="1" dirty="0"/>
              <a:t>R         L         </a:t>
            </a:r>
          </a:p>
        </p:txBody>
      </p:sp>
      <p:sp>
        <p:nvSpPr>
          <p:cNvPr id="11"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prstClr val="white"/>
                </a:solidFill>
              </a:rPr>
              <a:t>These GOES-16 data are preliminary, non-operational data and are undergoing testing. Users bear all responsibility for inspecting the data prior to use and for the manner in which the data are utilized.</a:t>
            </a:r>
            <a:endParaRPr lang="en-US" sz="1000" dirty="0">
              <a:solidFill>
                <a:prstClr val="white"/>
              </a:solidFill>
            </a:endParaRPr>
          </a:p>
        </p:txBody>
      </p:sp>
    </p:spTree>
    <p:extLst>
      <p:ext uri="{BB962C8B-B14F-4D97-AF65-F5344CB8AC3E}">
        <p14:creationId xmlns:p14="http://schemas.microsoft.com/office/powerpoint/2010/main" val="179129304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0391" y="983848"/>
            <a:ext cx="8568160" cy="538407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a:extLst>
              <a:ext uri="{FF2B5EF4-FFF2-40B4-BE49-F238E27FC236}">
                <a16:creationId xmlns="" xmlns:a16="http://schemas.microsoft.com/office/drawing/2014/main" id="{EEB68B1D-4446-9545-81DA-15C358BE3145}"/>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443124" y="1295400"/>
            <a:ext cx="3994773" cy="4494119"/>
          </a:xfrm>
        </p:spPr>
      </p:pic>
      <p:pic>
        <p:nvPicPr>
          <p:cNvPr id="10" name="Content Placeholder 9">
            <a:extLst>
              <a:ext uri="{FF2B5EF4-FFF2-40B4-BE49-F238E27FC236}">
                <a16:creationId xmlns="" xmlns:a16="http://schemas.microsoft.com/office/drawing/2014/main" id="{F0BA4BCA-8B60-244B-9F1C-F949259E85B0}"/>
              </a:ext>
            </a:extLst>
          </p:cNvPr>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4920627" y="1295400"/>
            <a:ext cx="3994773" cy="4494119"/>
          </a:xfrm>
        </p:spPr>
      </p:pic>
      <p:sp>
        <p:nvSpPr>
          <p:cNvPr id="4" name="Slide Number Placeholder 3">
            <a:extLst>
              <a:ext uri="{FF2B5EF4-FFF2-40B4-BE49-F238E27FC236}">
                <a16:creationId xmlns="" xmlns:a16="http://schemas.microsoft.com/office/drawing/2014/main" id="{303CA662-A4C5-4649-9592-637C63EAB197}"/>
              </a:ext>
            </a:extLst>
          </p:cNvPr>
          <p:cNvSpPr>
            <a:spLocks noGrp="1"/>
          </p:cNvSpPr>
          <p:nvPr>
            <p:ph type="sldNum" sz="quarter" idx="4294967295"/>
          </p:nvPr>
        </p:nvSpPr>
        <p:spPr>
          <a:xfrm>
            <a:off x="8461375" y="6356350"/>
            <a:ext cx="682625" cy="365125"/>
          </a:xfrm>
        </p:spPr>
        <p:txBody>
          <a:bodyPr/>
          <a:lstStyle/>
          <a:p>
            <a:fld id="{615ADB79-25D6-47C0-AB51-22A13A0BBB50}" type="slidenum">
              <a:rPr lang="en-US" altLang="en-US" smtClean="0"/>
              <a:pPr/>
              <a:t>42</a:t>
            </a:fld>
            <a:endParaRPr lang="en-US" altLang="en-US" dirty="0"/>
          </a:p>
        </p:txBody>
      </p:sp>
      <p:sp>
        <p:nvSpPr>
          <p:cNvPr id="12" name="Title 3">
            <a:extLst>
              <a:ext uri="{FF2B5EF4-FFF2-40B4-BE49-F238E27FC236}">
                <a16:creationId xmlns="" xmlns:a16="http://schemas.microsoft.com/office/drawing/2014/main" id="{009D0272-4DDB-0547-96A7-6BB0B5DD6B72}"/>
              </a:ext>
            </a:extLst>
          </p:cNvPr>
          <p:cNvSpPr>
            <a:spLocks noGrp="1"/>
          </p:cNvSpPr>
          <p:nvPr>
            <p:ph type="title"/>
          </p:nvPr>
        </p:nvSpPr>
        <p:spPr>
          <a:xfrm>
            <a:off x="1371600" y="128337"/>
            <a:ext cx="6408821" cy="968626"/>
          </a:xfrm>
        </p:spPr>
        <p:txBody>
          <a:bodyPr/>
          <a:lstStyle/>
          <a:p>
            <a:r>
              <a:rPr lang="en-US" dirty="0">
                <a:solidFill>
                  <a:schemeClr val="bg1"/>
                </a:solidFill>
              </a:rPr>
              <a:t>PLPT-SEI-003: MPS-LO Zone Cross-Comparison – Scale Factor Results (2/2)</a:t>
            </a:r>
          </a:p>
        </p:txBody>
      </p:sp>
      <p:sp>
        <p:nvSpPr>
          <p:cNvPr id="13" name="TextBox 12">
            <a:extLst>
              <a:ext uri="{FF2B5EF4-FFF2-40B4-BE49-F238E27FC236}">
                <a16:creationId xmlns="" xmlns:a16="http://schemas.microsoft.com/office/drawing/2014/main" id="{206C3447-AFAE-FA49-860E-61E2A96FE6FE}"/>
              </a:ext>
            </a:extLst>
          </p:cNvPr>
          <p:cNvSpPr txBox="1"/>
          <p:nvPr/>
        </p:nvSpPr>
        <p:spPr>
          <a:xfrm>
            <a:off x="990600" y="1066800"/>
            <a:ext cx="2636921" cy="369332"/>
          </a:xfrm>
          <a:prstGeom prst="rect">
            <a:avLst/>
          </a:prstGeom>
          <a:solidFill>
            <a:schemeClr val="bg1"/>
          </a:solidFill>
        </p:spPr>
        <p:txBody>
          <a:bodyPr wrap="square" rtlCol="0">
            <a:spAutoFit/>
          </a:bodyPr>
          <a:lstStyle/>
          <a:p>
            <a:pPr algn="ctr"/>
            <a:r>
              <a:rPr lang="en-US" b="1" i="1" dirty="0"/>
              <a:t>Ions, Sept-Nov 2018</a:t>
            </a:r>
          </a:p>
        </p:txBody>
      </p:sp>
      <p:sp>
        <p:nvSpPr>
          <p:cNvPr id="14" name="TextBox 13">
            <a:extLst>
              <a:ext uri="{FF2B5EF4-FFF2-40B4-BE49-F238E27FC236}">
                <a16:creationId xmlns="" xmlns:a16="http://schemas.microsoft.com/office/drawing/2014/main" id="{75972A8E-DE60-7147-8461-C990A654C416}"/>
              </a:ext>
            </a:extLst>
          </p:cNvPr>
          <p:cNvSpPr txBox="1"/>
          <p:nvPr/>
        </p:nvSpPr>
        <p:spPr>
          <a:xfrm>
            <a:off x="5524097" y="1066800"/>
            <a:ext cx="2636921" cy="369332"/>
          </a:xfrm>
          <a:prstGeom prst="rect">
            <a:avLst/>
          </a:prstGeom>
          <a:solidFill>
            <a:schemeClr val="bg1"/>
          </a:solidFill>
        </p:spPr>
        <p:txBody>
          <a:bodyPr wrap="square" rtlCol="0">
            <a:spAutoFit/>
          </a:bodyPr>
          <a:lstStyle/>
          <a:p>
            <a:pPr algn="ctr"/>
            <a:r>
              <a:rPr lang="en-US" b="1" i="1" dirty="0"/>
              <a:t>Electrons, Sept-Nov 2018</a:t>
            </a:r>
          </a:p>
        </p:txBody>
      </p:sp>
      <p:sp>
        <p:nvSpPr>
          <p:cNvPr id="15" name="TextBox 14">
            <a:extLst>
              <a:ext uri="{FF2B5EF4-FFF2-40B4-BE49-F238E27FC236}">
                <a16:creationId xmlns="" xmlns:a16="http://schemas.microsoft.com/office/drawing/2014/main" id="{2521DF04-43E4-7243-8DD3-084EE66C325E}"/>
              </a:ext>
            </a:extLst>
          </p:cNvPr>
          <p:cNvSpPr txBox="1"/>
          <p:nvPr/>
        </p:nvSpPr>
        <p:spPr>
          <a:xfrm>
            <a:off x="443124" y="5574361"/>
            <a:ext cx="8472276" cy="738664"/>
          </a:xfrm>
          <a:prstGeom prst="rect">
            <a:avLst/>
          </a:prstGeom>
          <a:solidFill>
            <a:schemeClr val="bg1"/>
          </a:solidFill>
        </p:spPr>
        <p:txBody>
          <a:bodyPr wrap="square" rtlCol="0">
            <a:spAutoFit/>
          </a:bodyPr>
          <a:lstStyle/>
          <a:p>
            <a:pPr marL="285750" indent="-285750">
              <a:buFont typeface="Arial" charset="0"/>
              <a:buChar char="•"/>
            </a:pPr>
            <a:r>
              <a:rPr lang="en-US" b="1" i="1" dirty="0" smtClean="0"/>
              <a:t>Multiplicative </a:t>
            </a:r>
            <a:r>
              <a:rPr lang="en-US" b="1" i="1" dirty="0"/>
              <a:t>scale factors plotted vs. energy step for each zone </a:t>
            </a:r>
            <a:r>
              <a:rPr lang="en-US" b="1" i="1" dirty="0" smtClean="0"/>
              <a:t>(highest energy is lowest energy step) OK consistency month-to-month – indicates need to do this on a monthly basis</a:t>
            </a:r>
          </a:p>
          <a:p>
            <a:pPr marL="285750" indent="-285750">
              <a:buFont typeface="Arial" charset="0"/>
              <a:buChar char="•"/>
            </a:pPr>
            <a:r>
              <a:rPr lang="en-US" b="1" i="1" dirty="0"/>
              <a:t>Scaling of up to an order of magnitude needed for some zone-energy channels</a:t>
            </a:r>
            <a:r>
              <a:rPr lang="en-US" b="1" i="1" dirty="0" smtClean="0"/>
              <a:t>.</a:t>
            </a:r>
            <a:endParaRPr lang="en-US" b="1" i="1" dirty="0"/>
          </a:p>
        </p:txBody>
      </p:sp>
      <p:sp>
        <p:nvSpPr>
          <p:cNvPr id="9"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prstClr val="white"/>
                </a:solidFill>
              </a:rPr>
              <a:t>These GOES-16 data are preliminary, non-operational data and are undergoing testing. Users bear all responsibility for inspecting the data prior to use and for the manner in which the data are utilized.</a:t>
            </a:r>
            <a:endParaRPr lang="en-US" sz="1000" dirty="0">
              <a:solidFill>
                <a:prstClr val="white"/>
              </a:solidFill>
            </a:endParaRPr>
          </a:p>
        </p:txBody>
      </p:sp>
    </p:spTree>
    <p:extLst>
      <p:ext uri="{BB962C8B-B14F-4D97-AF65-F5344CB8AC3E}">
        <p14:creationId xmlns:p14="http://schemas.microsoft.com/office/powerpoint/2010/main" val="68894321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47801" y="250574"/>
            <a:ext cx="6019800" cy="968626"/>
          </a:xfrm>
        </p:spPr>
        <p:txBody>
          <a:bodyPr/>
          <a:lstStyle/>
          <a:p>
            <a:r>
              <a:rPr lang="en-US" sz="2400" dirty="0"/>
              <a:t>PLPT-SEI-003: MPS-LO Zone Cross-Comparison </a:t>
            </a:r>
            <a:r>
              <a:rPr lang="en-US" sz="2400" dirty="0" smtClean="0"/>
              <a:t>– Comparison of Overlapping Zones </a:t>
            </a:r>
            <a:r>
              <a:rPr lang="en-US" sz="2400" dirty="0" smtClean="0"/>
              <a:t/>
            </a:r>
            <a:br>
              <a:rPr lang="en-US" sz="2400" dirty="0" smtClean="0"/>
            </a:br>
            <a:r>
              <a:rPr lang="en-US" sz="2000" dirty="0" smtClean="0"/>
              <a:t>(Z6R </a:t>
            </a:r>
            <a:r>
              <a:rPr lang="en-US" sz="2000" dirty="0" smtClean="0"/>
              <a:t>with Z6L  and  Z7R with </a:t>
            </a:r>
            <a:r>
              <a:rPr lang="en-US" sz="2000" dirty="0" smtClean="0"/>
              <a:t>Z7L)</a:t>
            </a:r>
            <a:r>
              <a:rPr lang="en-US" sz="2400" dirty="0" smtClean="0"/>
              <a:t> </a:t>
            </a:r>
            <a:endParaRPr lang="en-US" sz="24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676400"/>
            <a:ext cx="3886200" cy="2914650"/>
          </a:xfrm>
          <a:prstGeom prst="rect">
            <a:avLst/>
          </a:prstGeom>
        </p:spPr>
      </p:pic>
      <p:sp>
        <p:nvSpPr>
          <p:cNvPr id="8" name="TextBox 7"/>
          <p:cNvSpPr txBox="1"/>
          <p:nvPr/>
        </p:nvSpPr>
        <p:spPr>
          <a:xfrm>
            <a:off x="304801" y="4735909"/>
            <a:ext cx="8534400" cy="1436291"/>
          </a:xfrm>
          <a:prstGeom prst="rect">
            <a:avLst/>
          </a:prstGeom>
          <a:noFill/>
        </p:spPr>
        <p:txBody>
          <a:bodyPr wrap="square" rtlCol="0">
            <a:spAutoFit/>
          </a:bodyPr>
          <a:lstStyle/>
          <a:p>
            <a:pPr marL="285750" indent="-285750">
              <a:spcAft>
                <a:spcPts val="400"/>
              </a:spcAft>
              <a:buClr>
                <a:schemeClr val="bg1"/>
              </a:buClr>
              <a:buFont typeface="Arial" charset="0"/>
              <a:buChar char="•"/>
            </a:pPr>
            <a:r>
              <a:rPr lang="en-US" dirty="0" smtClean="0">
                <a:solidFill>
                  <a:schemeClr val="bg1"/>
                </a:solidFill>
                <a:latin typeface="Calibri" charset="0"/>
                <a:ea typeface="Calibri" charset="0"/>
                <a:cs typeface="Calibri" charset="0"/>
              </a:rPr>
              <a:t>Using </a:t>
            </a:r>
            <a:r>
              <a:rPr lang="en-US" dirty="0" smtClean="0">
                <a:solidFill>
                  <a:schemeClr val="bg1"/>
                </a:solidFill>
                <a:latin typeface="Calibri" charset="0"/>
                <a:ea typeface="Calibri" charset="0"/>
                <a:cs typeface="Calibri" charset="0"/>
              </a:rPr>
              <a:t>3 months of 1 min. averaged fluxes, </a:t>
            </a:r>
            <a:r>
              <a:rPr lang="en-US" dirty="0" smtClean="0">
                <a:solidFill>
                  <a:schemeClr val="bg1"/>
                </a:solidFill>
                <a:latin typeface="Calibri" charset="0"/>
                <a:ea typeface="Calibri" charset="0"/>
                <a:cs typeface="Calibri" charset="0"/>
              </a:rPr>
              <a:t>the </a:t>
            </a:r>
            <a:r>
              <a:rPr lang="en-US" dirty="0" smtClean="0">
                <a:solidFill>
                  <a:schemeClr val="bg1"/>
                </a:solidFill>
                <a:latin typeface="Calibri" charset="0"/>
                <a:ea typeface="Calibri" charset="0"/>
                <a:cs typeface="Calibri" charset="0"/>
              </a:rPr>
              <a:t>percent error </a:t>
            </a:r>
            <a:r>
              <a:rPr lang="en-US" dirty="0" smtClean="0">
                <a:solidFill>
                  <a:schemeClr val="bg1"/>
                </a:solidFill>
                <a:latin typeface="Calibri" charset="0"/>
                <a:ea typeface="Calibri" charset="0"/>
                <a:cs typeface="Calibri" charset="0"/>
              </a:rPr>
              <a:t>with </a:t>
            </a:r>
            <a:r>
              <a:rPr lang="en-US" dirty="0">
                <a:solidFill>
                  <a:schemeClr val="bg1"/>
                </a:solidFill>
                <a:latin typeface="Calibri" charset="0"/>
                <a:ea typeface="Calibri" charset="0"/>
                <a:cs typeface="Calibri" charset="0"/>
              </a:rPr>
              <a:t>respect to </a:t>
            </a:r>
            <a:r>
              <a:rPr lang="en-US" dirty="0" smtClean="0">
                <a:solidFill>
                  <a:schemeClr val="bg1"/>
                </a:solidFill>
                <a:latin typeface="Calibri" charset="0"/>
                <a:ea typeface="Calibri" charset="0"/>
                <a:cs typeface="Calibri" charset="0"/>
              </a:rPr>
              <a:t>the avg</a:t>
            </a:r>
            <a:r>
              <a:rPr lang="en-US" dirty="0">
                <a:solidFill>
                  <a:schemeClr val="bg1"/>
                </a:solidFill>
                <a:latin typeface="Calibri" charset="0"/>
                <a:ea typeface="Calibri" charset="0"/>
                <a:cs typeface="Calibri" charset="0"/>
              </a:rPr>
              <a:t>. </a:t>
            </a:r>
            <a:r>
              <a:rPr lang="en-US" dirty="0" smtClean="0">
                <a:solidFill>
                  <a:schemeClr val="bg1"/>
                </a:solidFill>
                <a:latin typeface="Calibri" charset="0"/>
                <a:ea typeface="Calibri" charset="0"/>
                <a:cs typeface="Calibri" charset="0"/>
              </a:rPr>
              <a:t>of the overlapping pair is calculated for each 1m sample (i.e</a:t>
            </a:r>
            <a:r>
              <a:rPr lang="en-US" dirty="0" smtClean="0">
                <a:solidFill>
                  <a:schemeClr val="bg1"/>
                </a:solidFill>
                <a:latin typeface="Calibri" charset="0"/>
                <a:ea typeface="Calibri" charset="0"/>
                <a:cs typeface="Calibri" charset="0"/>
              </a:rPr>
              <a:t>., </a:t>
            </a:r>
            <a:r>
              <a:rPr lang="en-US" dirty="0" smtClean="0">
                <a:solidFill>
                  <a:schemeClr val="bg1"/>
                </a:solidFill>
                <a:latin typeface="Calibri" charset="0"/>
                <a:ea typeface="Calibri" charset="0"/>
                <a:cs typeface="Calibri" charset="0"/>
              </a:rPr>
              <a:t>we split </a:t>
            </a:r>
            <a:r>
              <a:rPr lang="en-US" dirty="0">
                <a:solidFill>
                  <a:schemeClr val="bg1"/>
                </a:solidFill>
                <a:latin typeface="Calibri" charset="0"/>
                <a:ea typeface="Calibri" charset="0"/>
                <a:cs typeface="Calibri" charset="0"/>
              </a:rPr>
              <a:t>the difference, thus errors associated with </a:t>
            </a:r>
            <a:r>
              <a:rPr lang="en-US" dirty="0" smtClean="0">
                <a:solidFill>
                  <a:schemeClr val="bg1"/>
                </a:solidFill>
                <a:latin typeface="Calibri" charset="0"/>
                <a:ea typeface="Calibri" charset="0"/>
                <a:cs typeface="Calibri" charset="0"/>
              </a:rPr>
              <a:t>the 2 overlapping </a:t>
            </a:r>
            <a:r>
              <a:rPr lang="en-US" dirty="0">
                <a:solidFill>
                  <a:schemeClr val="bg1"/>
                </a:solidFill>
                <a:latin typeface="Calibri" charset="0"/>
                <a:ea typeface="Calibri" charset="0"/>
                <a:cs typeface="Calibri" charset="0"/>
              </a:rPr>
              <a:t>zones are the same</a:t>
            </a:r>
            <a:r>
              <a:rPr lang="en-US" dirty="0" smtClean="0">
                <a:solidFill>
                  <a:schemeClr val="bg1"/>
                </a:solidFill>
                <a:latin typeface="Calibri" charset="0"/>
                <a:ea typeface="Calibri" charset="0"/>
                <a:cs typeface="Calibri" charset="0"/>
              </a:rPr>
              <a:t>). </a:t>
            </a:r>
            <a:r>
              <a:rPr lang="en-US" dirty="0" smtClean="0">
                <a:solidFill>
                  <a:schemeClr val="bg1"/>
                </a:solidFill>
                <a:latin typeface="Calibri" charset="0"/>
                <a:ea typeface="Calibri" charset="0"/>
                <a:cs typeface="Calibri" charset="0"/>
              </a:rPr>
              <a:t>Then, the </a:t>
            </a:r>
            <a:r>
              <a:rPr lang="en-US" dirty="0" smtClean="0">
                <a:solidFill>
                  <a:schemeClr val="bg1"/>
                </a:solidFill>
                <a:latin typeface="Calibri" charset="0"/>
                <a:ea typeface="Calibri" charset="0"/>
                <a:cs typeface="Calibri" charset="0"/>
              </a:rPr>
              <a:t>mean value of errors from </a:t>
            </a:r>
            <a:r>
              <a:rPr lang="en-US" dirty="0">
                <a:solidFill>
                  <a:schemeClr val="bg1"/>
                </a:solidFill>
                <a:latin typeface="Calibri" charset="0"/>
                <a:ea typeface="Calibri" charset="0"/>
                <a:cs typeface="Calibri" charset="0"/>
              </a:rPr>
              <a:t>3 months of </a:t>
            </a:r>
            <a:r>
              <a:rPr lang="en-US" dirty="0" smtClean="0">
                <a:solidFill>
                  <a:schemeClr val="bg1"/>
                </a:solidFill>
                <a:latin typeface="Calibri" charset="0"/>
                <a:ea typeface="Calibri" charset="0"/>
                <a:cs typeface="Calibri" charset="0"/>
              </a:rPr>
              <a:t>1 min. averages is </a:t>
            </a:r>
            <a:r>
              <a:rPr lang="en-US" dirty="0" smtClean="0">
                <a:solidFill>
                  <a:schemeClr val="bg1"/>
                </a:solidFill>
                <a:latin typeface="Calibri" charset="0"/>
                <a:ea typeface="Calibri" charset="0"/>
                <a:cs typeface="Calibri" charset="0"/>
              </a:rPr>
              <a:t>calculated</a:t>
            </a:r>
            <a:r>
              <a:rPr lang="en-US" dirty="0" smtClean="0">
                <a:solidFill>
                  <a:schemeClr val="bg1"/>
                </a:solidFill>
                <a:latin typeface="Calibri" charset="0"/>
                <a:ea typeface="Calibri" charset="0"/>
                <a:cs typeface="Calibri" charset="0"/>
              </a:rPr>
              <a:t>. </a:t>
            </a:r>
          </a:p>
          <a:p>
            <a:pPr marL="285750" indent="-285750">
              <a:spcAft>
                <a:spcPts val="400"/>
              </a:spcAft>
              <a:buClr>
                <a:schemeClr val="bg1"/>
              </a:buClr>
              <a:buFont typeface="Arial" charset="0"/>
              <a:buChar char="•"/>
            </a:pPr>
            <a:r>
              <a:rPr lang="en-US" dirty="0" smtClean="0">
                <a:solidFill>
                  <a:schemeClr val="bg1"/>
                </a:solidFill>
                <a:latin typeface="Calibri" charset="0"/>
                <a:ea typeface="Calibri" charset="0"/>
                <a:cs typeface="Calibri" charset="0"/>
              </a:rPr>
              <a:t>The error computed by comparing fluxes from overlapping zones (left figure) is in close agreement with error computed from the scale factors obtained by minimizing error associated with cross comparisons of all zones described on previous slides (right figure), showing verification of results by an independent method.</a:t>
            </a:r>
            <a:endParaRPr lang="en-US" dirty="0" smtClean="0">
              <a:solidFill>
                <a:schemeClr val="bg1"/>
              </a:solidFill>
              <a:latin typeface="Calibri" charset="0"/>
              <a:ea typeface="Calibri" charset="0"/>
              <a:cs typeface="Calibri" charset="0"/>
            </a:endParaRPr>
          </a:p>
        </p:txBody>
      </p:sp>
      <p:sp>
        <p:nvSpPr>
          <p:cNvPr id="9" name="Footer Placeholder 5"/>
          <p:cNvSpPr txBox="1">
            <a:spLocks/>
          </p:cNvSpPr>
          <p:nvPr/>
        </p:nvSpPr>
        <p:spPr>
          <a:xfrm>
            <a:off x="6015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r>
              <a:rPr lang="en-US" sz="1000" dirty="0" smtClean="0">
                <a:solidFill>
                  <a:prstClr val="white"/>
                </a:solidFill>
              </a:rPr>
              <a:t>These GOES-16 data are preliminary, non-operational data and are undergoing testing. Users bear all responsibility for inspecting the data prior to use and for the manner in which the data are utilized.</a:t>
            </a:r>
            <a:endParaRPr lang="en-US" sz="1000" dirty="0">
              <a:solidFill>
                <a:prstClr val="white"/>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8253" y="1524000"/>
            <a:ext cx="3804291" cy="3067050"/>
          </a:xfrm>
          <a:prstGeom prst="rect">
            <a:avLst/>
          </a:prstGeom>
        </p:spPr>
      </p:pic>
      <p:sp>
        <p:nvSpPr>
          <p:cNvPr id="3" name="TextBox 2"/>
          <p:cNvSpPr txBox="1"/>
          <p:nvPr/>
        </p:nvSpPr>
        <p:spPr>
          <a:xfrm>
            <a:off x="4558253" y="1391731"/>
            <a:ext cx="3804291" cy="461665"/>
          </a:xfrm>
          <a:prstGeom prst="rect">
            <a:avLst/>
          </a:prstGeom>
          <a:solidFill>
            <a:schemeClr val="bg1"/>
          </a:solidFill>
        </p:spPr>
        <p:txBody>
          <a:bodyPr wrap="square" rtlCol="0">
            <a:spAutoFit/>
          </a:bodyPr>
          <a:lstStyle/>
          <a:p>
            <a:r>
              <a:rPr lang="en-US" sz="1200" dirty="0" smtClean="0"/>
              <a:t>Error computed from Z6 and Z7 scale factors</a:t>
            </a:r>
          </a:p>
          <a:p>
            <a:r>
              <a:rPr lang="en-US" sz="1200" dirty="0"/>
              <a:t>d</a:t>
            </a:r>
            <a:r>
              <a:rPr lang="en-US" sz="1200" dirty="0" smtClean="0"/>
              <a:t>etermined with method described on previous slides   </a:t>
            </a:r>
            <a:endParaRPr lang="en-US" sz="1200" dirty="0"/>
          </a:p>
        </p:txBody>
      </p:sp>
      <p:sp>
        <p:nvSpPr>
          <p:cNvPr id="10" name="TextBox 9"/>
          <p:cNvSpPr txBox="1"/>
          <p:nvPr/>
        </p:nvSpPr>
        <p:spPr>
          <a:xfrm>
            <a:off x="533400" y="1371600"/>
            <a:ext cx="3886200" cy="461665"/>
          </a:xfrm>
          <a:prstGeom prst="rect">
            <a:avLst/>
          </a:prstGeom>
          <a:solidFill>
            <a:schemeClr val="bg1"/>
          </a:solidFill>
        </p:spPr>
        <p:txBody>
          <a:bodyPr wrap="square" rtlCol="0">
            <a:spAutoFit/>
          </a:bodyPr>
          <a:lstStyle/>
          <a:p>
            <a:r>
              <a:rPr lang="en-US" sz="1200" dirty="0" smtClean="0"/>
              <a:t>3-month mean of error of each overlapping zone with respect to average of overlapping pair </a:t>
            </a:r>
            <a:endParaRPr lang="en-US" sz="12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43</a:t>
            </a:fld>
            <a:endParaRPr lang="uk-UA"/>
          </a:p>
        </p:txBody>
      </p:sp>
      <p:sp>
        <p:nvSpPr>
          <p:cNvPr id="12" name="Rounded Rectangle 11"/>
          <p:cNvSpPr/>
          <p:nvPr/>
        </p:nvSpPr>
        <p:spPr>
          <a:xfrm>
            <a:off x="6858000" y="6248400"/>
            <a:ext cx="1371600"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a:t>
            </a:r>
            <a:r>
              <a:rPr lang="en-US" smtClean="0">
                <a:solidFill>
                  <a:schemeClr val="tx1"/>
                </a:solidFill>
              </a:rPr>
              <a:t>artial </a:t>
            </a:r>
            <a:r>
              <a:rPr lang="en-US" dirty="0">
                <a:solidFill>
                  <a:schemeClr val="tx1"/>
                </a:solidFill>
              </a:rPr>
              <a:t>pass</a:t>
            </a:r>
            <a:endParaRPr lang="en-US" dirty="0">
              <a:solidFill>
                <a:schemeClr val="tx1"/>
              </a:solidFill>
            </a:endParaRPr>
          </a:p>
        </p:txBody>
      </p:sp>
    </p:spTree>
    <p:extLst>
      <p:ext uri="{BB962C8B-B14F-4D97-AF65-F5344CB8AC3E}">
        <p14:creationId xmlns:p14="http://schemas.microsoft.com/office/powerpoint/2010/main" val="210887447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PLPT-SEI-005 Cross satellite Comparison of Trapped Particles</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44</a:t>
            </a:fld>
            <a:endParaRPr lang="uk-UA"/>
          </a:p>
        </p:txBody>
      </p:sp>
      <p:sp>
        <p:nvSpPr>
          <p:cNvPr id="12"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prstClr val="white"/>
                </a:solidFill>
              </a:rPr>
              <a:t>These GOES-16 data are preliminary, non-operational data and are undergoing testing. Users bear all responsibility for inspecting the data prior to use and for the manner in which the data are utilized.</a:t>
            </a:r>
            <a:endParaRPr lang="en-US" sz="1000" dirty="0">
              <a:solidFill>
                <a:prstClr val="white"/>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1" y="1219200"/>
            <a:ext cx="6553199" cy="4039688"/>
          </a:xfrm>
          <a:prstGeom prst="rect">
            <a:avLst/>
          </a:prstGeom>
        </p:spPr>
      </p:pic>
      <p:sp>
        <p:nvSpPr>
          <p:cNvPr id="7" name="TextBox 6"/>
          <p:cNvSpPr txBox="1"/>
          <p:nvPr/>
        </p:nvSpPr>
        <p:spPr>
          <a:xfrm>
            <a:off x="208547" y="5334000"/>
            <a:ext cx="8783053" cy="954107"/>
          </a:xfrm>
          <a:prstGeom prst="rect">
            <a:avLst/>
          </a:prstGeom>
          <a:noFill/>
        </p:spPr>
        <p:txBody>
          <a:bodyPr wrap="square" rtlCol="0">
            <a:spAutoFit/>
          </a:bodyPr>
          <a:lstStyle/>
          <a:p>
            <a:r>
              <a:rPr lang="en-US" dirty="0" smtClean="0">
                <a:solidFill>
                  <a:schemeClr val="bg1"/>
                </a:solidFill>
              </a:rPr>
              <a:t>Comparison of </a:t>
            </a:r>
            <a:r>
              <a:rPr lang="en-US" dirty="0">
                <a:solidFill>
                  <a:schemeClr val="bg1"/>
                </a:solidFill>
              </a:rPr>
              <a:t>G16 MPS-LO Sep-Nov </a:t>
            </a:r>
            <a:r>
              <a:rPr lang="en-US" dirty="0" smtClean="0">
                <a:solidFill>
                  <a:schemeClr val="bg1"/>
                </a:solidFill>
              </a:rPr>
              <a:t>2018 </a:t>
            </a:r>
            <a:r>
              <a:rPr lang="en-US" dirty="0" smtClean="0">
                <a:solidFill>
                  <a:schemeClr val="bg1"/>
                </a:solidFill>
              </a:rPr>
              <a:t>data </a:t>
            </a:r>
            <a:r>
              <a:rPr lang="en-US" dirty="0" smtClean="0">
                <a:solidFill>
                  <a:schemeClr val="bg1"/>
                </a:solidFill>
              </a:rPr>
              <a:t>with Denton et al. [2015; 2016] model, based on </a:t>
            </a:r>
            <a:r>
              <a:rPr lang="en-US" dirty="0">
                <a:solidFill>
                  <a:schemeClr val="bg1"/>
                </a:solidFill>
              </a:rPr>
              <a:t>1990-2007 </a:t>
            </a:r>
            <a:r>
              <a:rPr lang="en-US" dirty="0" smtClean="0">
                <a:solidFill>
                  <a:schemeClr val="bg1"/>
                </a:solidFill>
              </a:rPr>
              <a:t>observations </a:t>
            </a:r>
            <a:r>
              <a:rPr lang="en-US" dirty="0">
                <a:solidFill>
                  <a:schemeClr val="bg1"/>
                </a:solidFill>
              </a:rPr>
              <a:t>from the </a:t>
            </a:r>
            <a:r>
              <a:rPr lang="en-US" dirty="0" err="1" smtClean="0">
                <a:solidFill>
                  <a:schemeClr val="bg1"/>
                </a:solidFill>
              </a:rPr>
              <a:t>Magnetospheric</a:t>
            </a:r>
            <a:r>
              <a:rPr lang="en-US" dirty="0" smtClean="0">
                <a:solidFill>
                  <a:schemeClr val="bg1"/>
                </a:solidFill>
              </a:rPr>
              <a:t> Plasma Analyzer (MPA) instruments </a:t>
            </a:r>
            <a:r>
              <a:rPr lang="en-US" dirty="0">
                <a:solidFill>
                  <a:schemeClr val="bg1"/>
                </a:solidFill>
              </a:rPr>
              <a:t>on </a:t>
            </a:r>
            <a:r>
              <a:rPr lang="en-US" dirty="0" smtClean="0">
                <a:solidFill>
                  <a:schemeClr val="bg1"/>
                </a:solidFill>
              </a:rPr>
              <a:t>seven Los </a:t>
            </a:r>
            <a:r>
              <a:rPr lang="en-US" dirty="0">
                <a:solidFill>
                  <a:schemeClr val="bg1"/>
                </a:solidFill>
              </a:rPr>
              <a:t>Alamos National </a:t>
            </a:r>
            <a:r>
              <a:rPr lang="en-US" dirty="0" smtClean="0">
                <a:solidFill>
                  <a:schemeClr val="bg1"/>
                </a:solidFill>
              </a:rPr>
              <a:t>Laboratory (LANL) </a:t>
            </a:r>
            <a:r>
              <a:rPr lang="en-US" dirty="0">
                <a:solidFill>
                  <a:schemeClr val="bg1"/>
                </a:solidFill>
              </a:rPr>
              <a:t>satellites at </a:t>
            </a:r>
            <a:r>
              <a:rPr lang="en-US" dirty="0" smtClean="0">
                <a:solidFill>
                  <a:schemeClr val="bg1"/>
                </a:solidFill>
              </a:rPr>
              <a:t>GEO. MPS-LO fluxes are binned in local-time and </a:t>
            </a:r>
            <a:r>
              <a:rPr lang="en-US" dirty="0" err="1" smtClean="0">
                <a:solidFill>
                  <a:schemeClr val="bg1"/>
                </a:solidFill>
              </a:rPr>
              <a:t>Kp</a:t>
            </a:r>
            <a:r>
              <a:rPr lang="en-US" dirty="0" smtClean="0">
                <a:solidFill>
                  <a:schemeClr val="bg1"/>
                </a:solidFill>
              </a:rPr>
              <a:t> </a:t>
            </a:r>
            <a:r>
              <a:rPr lang="en-US" dirty="0" smtClean="0">
                <a:solidFill>
                  <a:schemeClr val="bg1"/>
                </a:solidFill>
              </a:rPr>
              <a:t>geomagnetic activity index, and then 3-month averaged, for comparison with Denton </a:t>
            </a:r>
            <a:r>
              <a:rPr lang="en-US" dirty="0" smtClean="0">
                <a:solidFill>
                  <a:schemeClr val="bg1"/>
                </a:solidFill>
              </a:rPr>
              <a:t>model</a:t>
            </a:r>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13380642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PLPT-SEI-005 Cross satellite Comparison of Trapped Particles</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45</a:t>
            </a:fld>
            <a:endParaRPr lang="uk-UA"/>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683764"/>
            <a:ext cx="8229600" cy="3193036"/>
          </a:xfrm>
          <a:prstGeom prst="rect">
            <a:avLst/>
          </a:prstGeom>
        </p:spPr>
      </p:pic>
      <p:sp>
        <p:nvSpPr>
          <p:cNvPr id="7" name="TextBox 6"/>
          <p:cNvSpPr txBox="1"/>
          <p:nvPr/>
        </p:nvSpPr>
        <p:spPr>
          <a:xfrm>
            <a:off x="3429000" y="1304836"/>
            <a:ext cx="1828800" cy="600164"/>
          </a:xfrm>
          <a:prstGeom prst="rect">
            <a:avLst/>
          </a:prstGeom>
          <a:solidFill>
            <a:schemeClr val="bg1"/>
          </a:solidFill>
        </p:spPr>
        <p:txBody>
          <a:bodyPr wrap="square" rtlCol="0">
            <a:spAutoFit/>
          </a:bodyPr>
          <a:lstStyle/>
          <a:p>
            <a:r>
              <a:rPr lang="en-US" sz="1100" dirty="0" smtClean="0"/>
              <a:t>Denton model electron fluxes up to factor of 100 higher at highest energies.</a:t>
            </a:r>
            <a:endParaRPr lang="en-US" sz="1100" dirty="0"/>
          </a:p>
        </p:txBody>
      </p:sp>
      <p:sp>
        <p:nvSpPr>
          <p:cNvPr id="8" name="TextBox 7"/>
          <p:cNvSpPr txBox="1"/>
          <p:nvPr/>
        </p:nvSpPr>
        <p:spPr>
          <a:xfrm>
            <a:off x="7162800" y="1447800"/>
            <a:ext cx="1828800" cy="430887"/>
          </a:xfrm>
          <a:prstGeom prst="rect">
            <a:avLst/>
          </a:prstGeom>
          <a:solidFill>
            <a:schemeClr val="bg1"/>
          </a:solidFill>
        </p:spPr>
        <p:txBody>
          <a:bodyPr wrap="square" rtlCol="0">
            <a:spAutoFit/>
          </a:bodyPr>
          <a:lstStyle/>
          <a:p>
            <a:r>
              <a:rPr lang="en-US" sz="1100" dirty="0" smtClean="0"/>
              <a:t>Denton model ion fluxes up to factor of 30 higher.</a:t>
            </a:r>
            <a:endParaRPr lang="en-US" sz="1100" dirty="0"/>
          </a:p>
        </p:txBody>
      </p:sp>
      <p:sp>
        <p:nvSpPr>
          <p:cNvPr id="9" name="TextBox 8"/>
          <p:cNvSpPr txBox="1"/>
          <p:nvPr/>
        </p:nvSpPr>
        <p:spPr>
          <a:xfrm>
            <a:off x="152401" y="5002649"/>
            <a:ext cx="8783052" cy="1323439"/>
          </a:xfrm>
          <a:prstGeom prst="rect">
            <a:avLst/>
          </a:prstGeom>
          <a:noFill/>
        </p:spPr>
        <p:txBody>
          <a:bodyPr wrap="square" rtlCol="0">
            <a:spAutoFit/>
          </a:bodyPr>
          <a:lstStyle/>
          <a:p>
            <a:pPr marL="285750" indent="-285750">
              <a:buClr>
                <a:schemeClr val="bg1"/>
              </a:buClr>
              <a:buFont typeface="Arial" charset="0"/>
              <a:buChar char="•"/>
            </a:pPr>
            <a:r>
              <a:rPr lang="en-US" sz="1600" dirty="0" smtClean="0">
                <a:solidFill>
                  <a:schemeClr val="bg1"/>
                </a:solidFill>
                <a:latin typeface="Calibri" charset="0"/>
                <a:ea typeface="Calibri" charset="0"/>
                <a:cs typeface="Calibri" charset="0"/>
              </a:rPr>
              <a:t>The </a:t>
            </a:r>
            <a:r>
              <a:rPr lang="en-US" sz="1600" dirty="0">
                <a:solidFill>
                  <a:schemeClr val="bg1"/>
                </a:solidFill>
                <a:latin typeface="Calibri" charset="0"/>
                <a:ea typeface="Calibri" charset="0"/>
                <a:cs typeface="Calibri" charset="0"/>
              </a:rPr>
              <a:t>Denton et al. [2015; 2016] model </a:t>
            </a:r>
            <a:r>
              <a:rPr lang="en-US" sz="1600" dirty="0" smtClean="0">
                <a:solidFill>
                  <a:schemeClr val="bg1"/>
                </a:solidFill>
                <a:latin typeface="Calibri" charset="0"/>
                <a:ea typeface="Calibri" charset="0"/>
                <a:cs typeface="Calibri" charset="0"/>
              </a:rPr>
              <a:t> electron fluxes are up to 2 orders of magnitude higher than the LT-</a:t>
            </a:r>
            <a:r>
              <a:rPr lang="en-US" sz="1600" dirty="0" err="1" smtClean="0">
                <a:solidFill>
                  <a:schemeClr val="bg1"/>
                </a:solidFill>
                <a:latin typeface="Calibri" charset="0"/>
                <a:ea typeface="Calibri" charset="0"/>
                <a:cs typeface="Calibri" charset="0"/>
              </a:rPr>
              <a:t>Kp</a:t>
            </a:r>
            <a:r>
              <a:rPr lang="en-US" sz="1600" dirty="0" smtClean="0">
                <a:solidFill>
                  <a:schemeClr val="bg1"/>
                </a:solidFill>
                <a:latin typeface="Calibri" charset="0"/>
                <a:ea typeface="Calibri" charset="0"/>
                <a:cs typeface="Calibri" charset="0"/>
              </a:rPr>
              <a:t> </a:t>
            </a:r>
            <a:r>
              <a:rPr lang="en-US" sz="1600" dirty="0">
                <a:solidFill>
                  <a:schemeClr val="bg1"/>
                </a:solidFill>
                <a:latin typeface="Calibri" charset="0"/>
                <a:ea typeface="Calibri" charset="0"/>
                <a:cs typeface="Calibri" charset="0"/>
              </a:rPr>
              <a:t>binned MPS-LO </a:t>
            </a:r>
            <a:r>
              <a:rPr lang="en-US" sz="1600" dirty="0" smtClean="0">
                <a:solidFill>
                  <a:schemeClr val="bg1"/>
                </a:solidFill>
                <a:latin typeface="Calibri" charset="0"/>
                <a:ea typeface="Calibri" charset="0"/>
                <a:cs typeface="Calibri" charset="0"/>
              </a:rPr>
              <a:t>electron fluxes. </a:t>
            </a:r>
          </a:p>
          <a:p>
            <a:pPr marL="285750" indent="-285750">
              <a:buClr>
                <a:schemeClr val="bg1"/>
              </a:buClr>
              <a:buFont typeface="Arial" charset="0"/>
              <a:buChar char="•"/>
            </a:pPr>
            <a:r>
              <a:rPr lang="en-US" sz="1600" dirty="0" smtClean="0">
                <a:solidFill>
                  <a:schemeClr val="bg1"/>
                </a:solidFill>
                <a:latin typeface="Calibri" charset="0"/>
                <a:ea typeface="Calibri" charset="0"/>
                <a:cs typeface="Calibri" charset="0"/>
              </a:rPr>
              <a:t>The Denton model ion fluxes are up to a factor of 30 higher than the MPS-LO ion fluxes.</a:t>
            </a:r>
            <a:endParaRPr lang="en-US" sz="1600" dirty="0" smtClean="0">
              <a:solidFill>
                <a:schemeClr val="bg1"/>
              </a:solidFill>
              <a:latin typeface="Calibri" charset="0"/>
              <a:ea typeface="Calibri" charset="0"/>
              <a:cs typeface="Calibri" charset="0"/>
            </a:endParaRPr>
          </a:p>
          <a:p>
            <a:pPr marL="285750" indent="-285750">
              <a:buClr>
                <a:schemeClr val="bg1"/>
              </a:buClr>
              <a:buFont typeface="Arial" charset="0"/>
              <a:buChar char="•"/>
            </a:pPr>
            <a:r>
              <a:rPr lang="en-US" sz="1600" dirty="0" smtClean="0">
                <a:solidFill>
                  <a:schemeClr val="bg1"/>
                </a:solidFill>
                <a:latin typeface="Calibri" charset="0"/>
                <a:ea typeface="Calibri" charset="0"/>
                <a:cs typeface="Calibri" charset="0"/>
              </a:rPr>
              <a:t>Not apples </a:t>
            </a:r>
            <a:r>
              <a:rPr lang="en-US" sz="1600" dirty="0" smtClean="0">
                <a:solidFill>
                  <a:schemeClr val="bg1"/>
                </a:solidFill>
                <a:latin typeface="Calibri" charset="0"/>
                <a:ea typeface="Calibri" charset="0"/>
                <a:cs typeface="Calibri" charset="0"/>
              </a:rPr>
              <a:t>to apples comparison (3-months of MPS-LO data during </a:t>
            </a:r>
            <a:r>
              <a:rPr lang="en-US" sz="1600" dirty="0" smtClean="0">
                <a:solidFill>
                  <a:schemeClr val="bg1"/>
                </a:solidFill>
                <a:latin typeface="Calibri" charset="0"/>
                <a:ea typeface="Calibri" charset="0"/>
                <a:cs typeface="Calibri" charset="0"/>
              </a:rPr>
              <a:t>solar </a:t>
            </a:r>
            <a:r>
              <a:rPr lang="en-US" sz="1600" dirty="0" smtClean="0">
                <a:solidFill>
                  <a:schemeClr val="bg1"/>
                </a:solidFill>
                <a:latin typeface="Calibri" charset="0"/>
                <a:ea typeface="Calibri" charset="0"/>
                <a:cs typeface="Calibri" charset="0"/>
              </a:rPr>
              <a:t>min. vs. 1990-2007 </a:t>
            </a:r>
            <a:r>
              <a:rPr lang="en-US" sz="1600" dirty="0" smtClean="0">
                <a:solidFill>
                  <a:schemeClr val="bg1"/>
                </a:solidFill>
                <a:latin typeface="Calibri" charset="0"/>
                <a:ea typeface="Calibri" charset="0"/>
                <a:cs typeface="Calibri" charset="0"/>
              </a:rPr>
              <a:t>MPA)</a:t>
            </a:r>
          </a:p>
          <a:p>
            <a:pPr marL="285750" indent="-285750">
              <a:buClr>
                <a:schemeClr val="bg1"/>
              </a:buClr>
              <a:buFont typeface="Arial" charset="0"/>
              <a:buChar char="•"/>
            </a:pPr>
            <a:r>
              <a:rPr lang="en-US" sz="1600" dirty="0" smtClean="0">
                <a:solidFill>
                  <a:schemeClr val="bg1"/>
                </a:solidFill>
                <a:latin typeface="Calibri" charset="0"/>
                <a:ea typeface="Calibri" charset="0"/>
                <a:cs typeface="Calibri" charset="0"/>
              </a:rPr>
              <a:t>General </a:t>
            </a:r>
            <a:r>
              <a:rPr lang="en-US" sz="1600" dirty="0" smtClean="0">
                <a:solidFill>
                  <a:schemeClr val="bg1"/>
                </a:solidFill>
                <a:latin typeface="Calibri" charset="0"/>
                <a:ea typeface="Calibri" charset="0"/>
                <a:cs typeface="Calibri" charset="0"/>
              </a:rPr>
              <a:t>trends in data are similar </a:t>
            </a:r>
            <a:r>
              <a:rPr lang="mr-IN" sz="1600" dirty="0" smtClean="0">
                <a:solidFill>
                  <a:schemeClr val="bg1"/>
                </a:solidFill>
                <a:latin typeface="Calibri" charset="0"/>
                <a:ea typeface="Calibri" charset="0"/>
                <a:cs typeface="Calibri" charset="0"/>
              </a:rPr>
              <a:t>–</a:t>
            </a:r>
            <a:r>
              <a:rPr lang="en-US" sz="1600" dirty="0" smtClean="0">
                <a:solidFill>
                  <a:schemeClr val="bg1"/>
                </a:solidFill>
                <a:latin typeface="Calibri" charset="0"/>
                <a:ea typeface="Calibri" charset="0"/>
                <a:cs typeface="Calibri" charset="0"/>
              </a:rPr>
              <a:t> Verification that MPS-LO is measuring environmental fluxes</a:t>
            </a:r>
            <a:r>
              <a:rPr lang="en-US" sz="1600" dirty="0" smtClean="0">
                <a:solidFill>
                  <a:schemeClr val="bg1"/>
                </a:solidFill>
                <a:latin typeface="Calibri" charset="0"/>
                <a:ea typeface="Calibri" charset="0"/>
                <a:cs typeface="Calibri" charset="0"/>
              </a:rPr>
              <a:t>.</a:t>
            </a:r>
            <a:endParaRPr lang="en-US" sz="1600" dirty="0" smtClean="0">
              <a:solidFill>
                <a:schemeClr val="bg1"/>
              </a:solidFill>
              <a:latin typeface="Calibri" charset="0"/>
              <a:ea typeface="Calibri" charset="0"/>
              <a:cs typeface="Calibri" charset="0"/>
            </a:endParaRPr>
          </a:p>
        </p:txBody>
      </p:sp>
      <p:sp>
        <p:nvSpPr>
          <p:cNvPr id="10"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prstClr val="white"/>
                </a:solidFill>
              </a:rPr>
              <a:t>These GOES-16 data are preliminary, non-operational data and are undergoing testing. Users bear all responsibility for inspecting the data prior to use and for the manner in which the data are utilized.</a:t>
            </a:r>
            <a:endParaRPr lang="en-US" sz="1000" dirty="0">
              <a:solidFill>
                <a:prstClr val="white"/>
              </a:solidFill>
            </a:endParaRPr>
          </a:p>
        </p:txBody>
      </p:sp>
    </p:spTree>
    <p:extLst>
      <p:ext uri="{BB962C8B-B14F-4D97-AF65-F5344CB8AC3E}">
        <p14:creationId xmlns:p14="http://schemas.microsoft.com/office/powerpoint/2010/main" val="16995197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PLPT-SEI-005 Cross satellite Comparison of Trapped Particles</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46</a:t>
            </a:fld>
            <a:endParaRPr lang="uk-UA"/>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702981"/>
            <a:ext cx="8229600" cy="3173819"/>
          </a:xfrm>
          <a:prstGeom prst="rect">
            <a:avLst/>
          </a:prstGeom>
        </p:spPr>
      </p:pic>
      <p:sp>
        <p:nvSpPr>
          <p:cNvPr id="6" name="TextBox 5"/>
          <p:cNvSpPr txBox="1"/>
          <p:nvPr/>
        </p:nvSpPr>
        <p:spPr>
          <a:xfrm>
            <a:off x="3429000" y="1381036"/>
            <a:ext cx="1828800" cy="600164"/>
          </a:xfrm>
          <a:prstGeom prst="rect">
            <a:avLst/>
          </a:prstGeom>
          <a:solidFill>
            <a:schemeClr val="bg1"/>
          </a:solidFill>
        </p:spPr>
        <p:txBody>
          <a:bodyPr wrap="square" rtlCol="0">
            <a:spAutoFit/>
          </a:bodyPr>
          <a:lstStyle/>
          <a:p>
            <a:r>
              <a:rPr lang="en-US" sz="1100" dirty="0" smtClean="0"/>
              <a:t>Denton model electron fluxes up to factor of 10 higher at highest energies.</a:t>
            </a:r>
            <a:endParaRPr lang="en-US" sz="1100" dirty="0"/>
          </a:p>
        </p:txBody>
      </p:sp>
      <p:sp>
        <p:nvSpPr>
          <p:cNvPr id="7" name="TextBox 6"/>
          <p:cNvSpPr txBox="1"/>
          <p:nvPr/>
        </p:nvSpPr>
        <p:spPr>
          <a:xfrm>
            <a:off x="7162800" y="1524000"/>
            <a:ext cx="1828800" cy="430887"/>
          </a:xfrm>
          <a:prstGeom prst="rect">
            <a:avLst/>
          </a:prstGeom>
          <a:solidFill>
            <a:schemeClr val="bg1"/>
          </a:solidFill>
        </p:spPr>
        <p:txBody>
          <a:bodyPr wrap="square" rtlCol="0">
            <a:spAutoFit/>
          </a:bodyPr>
          <a:lstStyle/>
          <a:p>
            <a:r>
              <a:rPr lang="en-US" sz="1100" dirty="0" smtClean="0"/>
              <a:t>MPS-LO ion fluxes up to factor of 10 higher.</a:t>
            </a:r>
            <a:endParaRPr lang="en-US" sz="1100" dirty="0"/>
          </a:p>
        </p:txBody>
      </p:sp>
      <p:sp>
        <p:nvSpPr>
          <p:cNvPr id="8" name="TextBox 7"/>
          <p:cNvSpPr txBox="1"/>
          <p:nvPr/>
        </p:nvSpPr>
        <p:spPr>
          <a:xfrm>
            <a:off x="208547" y="5029200"/>
            <a:ext cx="8783053" cy="1200329"/>
          </a:xfrm>
          <a:prstGeom prst="rect">
            <a:avLst/>
          </a:prstGeom>
          <a:noFill/>
        </p:spPr>
        <p:txBody>
          <a:bodyPr wrap="square" rtlCol="0">
            <a:spAutoFit/>
          </a:bodyPr>
          <a:lstStyle/>
          <a:p>
            <a:r>
              <a:rPr lang="en-US" sz="1600" b="1" dirty="0">
                <a:solidFill>
                  <a:schemeClr val="bg1"/>
                </a:solidFill>
              </a:rPr>
              <a:t>C</a:t>
            </a:r>
            <a:r>
              <a:rPr lang="en-US" sz="1600" b="1" dirty="0" smtClean="0">
                <a:solidFill>
                  <a:schemeClr val="bg1"/>
                </a:solidFill>
              </a:rPr>
              <a:t>omparison without </a:t>
            </a:r>
            <a:r>
              <a:rPr lang="en-US" sz="1600" b="1" dirty="0" smtClean="0">
                <a:solidFill>
                  <a:schemeClr val="bg1"/>
                </a:solidFill>
              </a:rPr>
              <a:t>MPS-LO background removal</a:t>
            </a:r>
            <a:r>
              <a:rPr lang="en-US" sz="1600" b="1" dirty="0" smtClean="0">
                <a:solidFill>
                  <a:schemeClr val="bg1"/>
                </a:solidFill>
              </a:rPr>
              <a:t>. </a:t>
            </a:r>
          </a:p>
          <a:p>
            <a:pPr marL="285750" indent="-285750">
              <a:buClr>
                <a:schemeClr val="bg1"/>
              </a:buClr>
              <a:buFont typeface="Arial" charset="0"/>
              <a:buChar char="•"/>
            </a:pPr>
            <a:r>
              <a:rPr lang="en-US" dirty="0" smtClean="0">
                <a:solidFill>
                  <a:schemeClr val="bg1"/>
                </a:solidFill>
                <a:latin typeface="Calibri" charset="0"/>
                <a:ea typeface="Calibri" charset="0"/>
                <a:cs typeface="Calibri" charset="0"/>
              </a:rPr>
              <a:t>In this case, the </a:t>
            </a:r>
            <a:r>
              <a:rPr lang="en-US" dirty="0">
                <a:solidFill>
                  <a:schemeClr val="bg1"/>
                </a:solidFill>
                <a:latin typeface="Calibri" charset="0"/>
                <a:ea typeface="Calibri" charset="0"/>
                <a:cs typeface="Calibri" charset="0"/>
              </a:rPr>
              <a:t>Denton </a:t>
            </a:r>
            <a:r>
              <a:rPr lang="en-US" dirty="0" smtClean="0">
                <a:solidFill>
                  <a:schemeClr val="bg1"/>
                </a:solidFill>
                <a:latin typeface="Calibri" charset="0"/>
                <a:ea typeface="Calibri" charset="0"/>
                <a:cs typeface="Calibri" charset="0"/>
              </a:rPr>
              <a:t>model  </a:t>
            </a:r>
            <a:r>
              <a:rPr lang="en-US" dirty="0">
                <a:solidFill>
                  <a:schemeClr val="bg1"/>
                </a:solidFill>
                <a:latin typeface="Calibri" charset="0"/>
                <a:ea typeface="Calibri" charset="0"/>
                <a:cs typeface="Calibri" charset="0"/>
              </a:rPr>
              <a:t>electron fluxes are up </a:t>
            </a:r>
            <a:r>
              <a:rPr lang="en-US" dirty="0" smtClean="0">
                <a:solidFill>
                  <a:schemeClr val="bg1"/>
                </a:solidFill>
                <a:latin typeface="Calibri" charset="0"/>
                <a:ea typeface="Calibri" charset="0"/>
                <a:cs typeface="Calibri" charset="0"/>
              </a:rPr>
              <a:t>one order </a:t>
            </a:r>
            <a:r>
              <a:rPr lang="en-US" dirty="0">
                <a:solidFill>
                  <a:schemeClr val="bg1"/>
                </a:solidFill>
                <a:latin typeface="Calibri" charset="0"/>
                <a:ea typeface="Calibri" charset="0"/>
                <a:cs typeface="Calibri" charset="0"/>
              </a:rPr>
              <a:t>of magnitude </a:t>
            </a:r>
            <a:r>
              <a:rPr lang="en-US" dirty="0" smtClean="0">
                <a:solidFill>
                  <a:schemeClr val="bg1"/>
                </a:solidFill>
                <a:latin typeface="Calibri" charset="0"/>
                <a:ea typeface="Calibri" charset="0"/>
                <a:cs typeface="Calibri" charset="0"/>
              </a:rPr>
              <a:t>higher </a:t>
            </a:r>
            <a:r>
              <a:rPr lang="en-US" dirty="0">
                <a:solidFill>
                  <a:schemeClr val="bg1"/>
                </a:solidFill>
                <a:latin typeface="Calibri" charset="0"/>
                <a:ea typeface="Calibri" charset="0"/>
                <a:cs typeface="Calibri" charset="0"/>
              </a:rPr>
              <a:t>than </a:t>
            </a:r>
            <a:r>
              <a:rPr lang="en-US" dirty="0" smtClean="0">
                <a:solidFill>
                  <a:schemeClr val="bg1"/>
                </a:solidFill>
                <a:latin typeface="Calibri" charset="0"/>
                <a:ea typeface="Calibri" charset="0"/>
                <a:cs typeface="Calibri" charset="0"/>
              </a:rPr>
              <a:t>MPS-LO. </a:t>
            </a:r>
          </a:p>
          <a:p>
            <a:pPr marL="285750" indent="-285750">
              <a:buClr>
                <a:schemeClr val="bg1"/>
              </a:buClr>
              <a:buFont typeface="Arial" charset="0"/>
              <a:buChar char="•"/>
            </a:pPr>
            <a:r>
              <a:rPr lang="en-US" dirty="0" smtClean="0">
                <a:solidFill>
                  <a:schemeClr val="bg1"/>
                </a:solidFill>
                <a:latin typeface="Calibri" charset="0"/>
                <a:ea typeface="Calibri" charset="0"/>
                <a:cs typeface="Calibri" charset="0"/>
              </a:rPr>
              <a:t>The MPS-LO ion fluxes are up to an order of magnitude higher than the Denton model Ion fluxes.</a:t>
            </a:r>
            <a:endParaRPr lang="en-US" dirty="0" smtClean="0">
              <a:solidFill>
                <a:schemeClr val="bg1"/>
              </a:solidFill>
            </a:endParaRPr>
          </a:p>
          <a:p>
            <a:pPr marL="285750" indent="-285750">
              <a:buClr>
                <a:schemeClr val="bg1"/>
              </a:buClr>
              <a:buFont typeface="Arial" charset="0"/>
              <a:buChar char="•"/>
            </a:pPr>
            <a:r>
              <a:rPr lang="en-US" dirty="0" smtClean="0">
                <a:solidFill>
                  <a:schemeClr val="bg1"/>
                </a:solidFill>
              </a:rPr>
              <a:t>These r</a:t>
            </a:r>
            <a:r>
              <a:rPr lang="en-US" dirty="0" smtClean="0">
                <a:solidFill>
                  <a:schemeClr val="bg1"/>
                </a:solidFill>
              </a:rPr>
              <a:t>esults </a:t>
            </a:r>
            <a:r>
              <a:rPr lang="en-US" dirty="0" smtClean="0">
                <a:solidFill>
                  <a:schemeClr val="bg1"/>
                </a:solidFill>
              </a:rPr>
              <a:t>show that </a:t>
            </a:r>
            <a:r>
              <a:rPr lang="en-US" dirty="0" smtClean="0">
                <a:solidFill>
                  <a:schemeClr val="bg1"/>
                </a:solidFill>
              </a:rPr>
              <a:t>lower </a:t>
            </a:r>
            <a:r>
              <a:rPr lang="en-US" dirty="0" smtClean="0">
                <a:solidFill>
                  <a:schemeClr val="bg1"/>
                </a:solidFill>
              </a:rPr>
              <a:t>MPS-LO electron fluxes are not due </a:t>
            </a:r>
            <a:r>
              <a:rPr lang="en-US" dirty="0" smtClean="0">
                <a:solidFill>
                  <a:schemeClr val="bg1"/>
                </a:solidFill>
              </a:rPr>
              <a:t>to background subtraction alone. The lower MPS-LO ion fluxes, however, may be due to too much background subtraction.</a:t>
            </a:r>
            <a:endParaRPr lang="en-US" dirty="0">
              <a:solidFill>
                <a:schemeClr val="bg1"/>
              </a:solidFill>
            </a:endParaRPr>
          </a:p>
        </p:txBody>
      </p:sp>
      <p:sp>
        <p:nvSpPr>
          <p:cNvPr id="9" name="Footer Placeholder 5"/>
          <p:cNvSpPr txBox="1">
            <a:spLocks/>
          </p:cNvSpPr>
          <p:nvPr/>
        </p:nvSpPr>
        <p:spPr>
          <a:xfrm>
            <a:off x="525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r>
              <a:rPr lang="en-US" sz="1000" dirty="0" smtClean="0">
                <a:solidFill>
                  <a:prstClr val="white"/>
                </a:solidFill>
              </a:rPr>
              <a:t>These GOES-16 data are preliminary, non-operational data and are undergoing testing. Users bear all responsibility for inspecting the data prior to use and for the manner in which the data are utilized.</a:t>
            </a:r>
            <a:endParaRPr lang="en-US" sz="1000" dirty="0">
              <a:solidFill>
                <a:prstClr val="white"/>
              </a:solidFill>
            </a:endParaRPr>
          </a:p>
        </p:txBody>
      </p:sp>
      <p:sp>
        <p:nvSpPr>
          <p:cNvPr id="11" name="Rounded Rectangle 10"/>
          <p:cNvSpPr/>
          <p:nvPr/>
        </p:nvSpPr>
        <p:spPr>
          <a:xfrm>
            <a:off x="6858000" y="6324600"/>
            <a:ext cx="1371600"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a:t>
            </a:r>
            <a:r>
              <a:rPr lang="en-US" smtClean="0">
                <a:solidFill>
                  <a:schemeClr val="tx1"/>
                </a:solidFill>
              </a:rPr>
              <a:t>artial </a:t>
            </a:r>
            <a:r>
              <a:rPr lang="en-US" dirty="0">
                <a:solidFill>
                  <a:schemeClr val="tx1"/>
                </a:solidFill>
              </a:rPr>
              <a:t>pass</a:t>
            </a:r>
            <a:endParaRPr lang="en-US" dirty="0">
              <a:solidFill>
                <a:schemeClr val="tx1"/>
              </a:solidFill>
            </a:endParaRPr>
          </a:p>
        </p:txBody>
      </p:sp>
    </p:spTree>
    <p:extLst>
      <p:ext uri="{BB962C8B-B14F-4D97-AF65-F5344CB8AC3E}">
        <p14:creationId xmlns:p14="http://schemas.microsoft.com/office/powerpoint/2010/main" val="79723986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PLPT-SEI-006 </a:t>
            </a:r>
            <a:r>
              <a:rPr lang="en-US" dirty="0" smtClean="0"/>
              <a:t/>
            </a:r>
            <a:br>
              <a:rPr lang="en-US" dirty="0" smtClean="0"/>
            </a:br>
            <a:r>
              <a:rPr lang="en-US" dirty="0" smtClean="0"/>
              <a:t>Backgrounds Trending</a:t>
            </a:r>
            <a:endParaRPr lang="en-US" dirty="0"/>
          </a:p>
        </p:txBody>
      </p:sp>
      <p:sp>
        <p:nvSpPr>
          <p:cNvPr id="3" name="Text Placeholder 2"/>
          <p:cNvSpPr>
            <a:spLocks noGrp="1"/>
          </p:cNvSpPr>
          <p:nvPr>
            <p:ph type="body" idx="1"/>
          </p:nvPr>
        </p:nvSpPr>
        <p:spPr/>
        <p:txBody>
          <a:bodyPr/>
          <a:lstStyle/>
          <a:p>
            <a:pPr>
              <a:spcAft>
                <a:spcPts val="600"/>
              </a:spcAft>
              <a:buSzPct val="100000"/>
              <a:buFont typeface="Arial" charset="0"/>
              <a:buChar char="•"/>
            </a:pPr>
            <a:r>
              <a:rPr lang="en-US" sz="2000" dirty="0" smtClean="0"/>
              <a:t>Extensive analysis of backgrounds were </a:t>
            </a:r>
            <a:r>
              <a:rPr lang="en-US" sz="2000" dirty="0" smtClean="0"/>
              <a:t>performed </a:t>
            </a:r>
            <a:r>
              <a:rPr lang="en-US" sz="2000" dirty="0" smtClean="0"/>
              <a:t>for empirical determination of BG removal </a:t>
            </a:r>
            <a:r>
              <a:rPr lang="en-US" sz="2000" dirty="0"/>
              <a:t>coefficients. </a:t>
            </a:r>
            <a:endParaRPr lang="en-US" sz="2000" dirty="0" smtClean="0"/>
          </a:p>
          <a:p>
            <a:pPr>
              <a:spcAft>
                <a:spcPts val="600"/>
              </a:spcAft>
              <a:buSzPct val="100000"/>
              <a:buFont typeface="Arial" charset="0"/>
              <a:buChar char="•"/>
            </a:pPr>
            <a:r>
              <a:rPr lang="en-US" sz="2000" dirty="0"/>
              <a:t>R</a:t>
            </a:r>
            <a:r>
              <a:rPr lang="en-US" sz="2000" dirty="0" smtClean="0"/>
              <a:t>atio </a:t>
            </a:r>
            <a:r>
              <a:rPr lang="en-US" sz="2000" dirty="0"/>
              <a:t>of in-band to Background response </a:t>
            </a:r>
            <a:r>
              <a:rPr lang="en-US" sz="2000" dirty="0" smtClean="0"/>
              <a:t>characterized </a:t>
            </a:r>
            <a:r>
              <a:rPr lang="en-US" sz="2000" dirty="0"/>
              <a:t>with determination of background removal </a:t>
            </a:r>
            <a:r>
              <a:rPr lang="en-US" sz="2000" dirty="0" smtClean="0"/>
              <a:t>coefficients.</a:t>
            </a:r>
            <a:endParaRPr lang="en-US" sz="2000" dirty="0" smtClean="0"/>
          </a:p>
          <a:p>
            <a:pPr>
              <a:spcAft>
                <a:spcPts val="600"/>
              </a:spcAft>
              <a:buSzPct val="100000"/>
              <a:buFont typeface="Arial" charset="0"/>
              <a:buChar char="•"/>
            </a:pPr>
            <a:r>
              <a:rPr lang="en-US" sz="2000" dirty="0" smtClean="0"/>
              <a:t>Source of backgrounds is not fully understood (mainly radiation belt electrons, but at lower energies than expected).</a:t>
            </a:r>
          </a:p>
          <a:p>
            <a:pPr lvl="1">
              <a:spcAft>
                <a:spcPts val="600"/>
              </a:spcAft>
              <a:buSzPct val="100000"/>
              <a:buFont typeface=".AppleSystemUIFont" charset="-120"/>
              <a:buChar char="-"/>
            </a:pPr>
            <a:r>
              <a:rPr lang="en-US" sz="1800" dirty="0" smtClean="0"/>
              <a:t>Simulations show that penetration of MPS-LO box by electrons should be limited </a:t>
            </a:r>
            <a:r>
              <a:rPr lang="en-US" sz="1800" dirty="0" smtClean="0"/>
              <a:t>&gt;=MeV energies.</a:t>
            </a:r>
            <a:endParaRPr lang="en-US" sz="1800" dirty="0" smtClean="0"/>
          </a:p>
          <a:p>
            <a:pPr lvl="1">
              <a:spcAft>
                <a:spcPts val="600"/>
              </a:spcAft>
              <a:buSzPct val="100000"/>
              <a:buFont typeface=".AppleSystemUIFont" charset="-120"/>
              <a:buChar char="-"/>
            </a:pPr>
            <a:r>
              <a:rPr lang="en-US" sz="1800" dirty="0" smtClean="0"/>
              <a:t>There is good correlation between MPS-LO backgrounds and 100s of </a:t>
            </a:r>
            <a:r>
              <a:rPr lang="en-US" sz="1800" dirty="0" err="1" smtClean="0"/>
              <a:t>keV</a:t>
            </a:r>
            <a:r>
              <a:rPr lang="en-US" sz="1800" dirty="0" smtClean="0"/>
              <a:t> </a:t>
            </a:r>
            <a:r>
              <a:rPr lang="en-US" sz="1800" dirty="0" smtClean="0"/>
              <a:t>electrons (400-800 </a:t>
            </a:r>
            <a:r>
              <a:rPr lang="en-US" sz="1800" dirty="0" err="1" smtClean="0"/>
              <a:t>keV</a:t>
            </a:r>
            <a:r>
              <a:rPr lang="en-US" sz="1800" dirty="0" smtClean="0"/>
              <a:t>).</a:t>
            </a:r>
            <a:endParaRPr lang="en-US" sz="1800" dirty="0" smtClean="0"/>
          </a:p>
          <a:p>
            <a:pPr>
              <a:spcAft>
                <a:spcPts val="600"/>
              </a:spcAft>
              <a:buSzPct val="100000"/>
              <a:buFont typeface="Arial" charset="0"/>
              <a:buChar char="•"/>
            </a:pPr>
            <a:r>
              <a:rPr lang="en-US" sz="2000" dirty="0" smtClean="0"/>
              <a:t>In general, in-band and background zone responses have been gradually decreasing since launch (e.g., slide </a:t>
            </a:r>
            <a:r>
              <a:rPr lang="en-US" sz="2000" dirty="0" smtClean="0">
                <a:solidFill>
                  <a:schemeClr val="bg1"/>
                </a:solidFill>
              </a:rPr>
              <a:t>25</a:t>
            </a:r>
            <a:r>
              <a:rPr lang="en-US" sz="2000" dirty="0" smtClean="0"/>
              <a:t>).</a:t>
            </a:r>
            <a:endParaRPr lang="en-US" sz="2000" dirty="0" smtClean="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47</a:t>
            </a:fld>
            <a:endParaRPr lang="uk-UA"/>
          </a:p>
        </p:txBody>
      </p:sp>
      <p:sp>
        <p:nvSpPr>
          <p:cNvPr id="5"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prstClr val="white"/>
                </a:solidFill>
              </a:rPr>
              <a:t>These GOES-16 data are preliminary, non-operational data and are undergoing testing. Users bear all responsibility for inspecting the data prior to use and for the manner in which the data are utilized.</a:t>
            </a:r>
            <a:endParaRPr lang="en-US" sz="1000" dirty="0">
              <a:solidFill>
                <a:prstClr val="white"/>
              </a:solidFill>
            </a:endParaRPr>
          </a:p>
        </p:txBody>
      </p:sp>
    </p:spTree>
    <p:extLst>
      <p:ext uri="{BB962C8B-B14F-4D97-AF65-F5344CB8AC3E}">
        <p14:creationId xmlns:p14="http://schemas.microsoft.com/office/powerpoint/2010/main" val="127721767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74374"/>
            <a:ext cx="6408821" cy="968626"/>
          </a:xfrm>
        </p:spPr>
        <p:txBody>
          <a:bodyPr/>
          <a:lstStyle/>
          <a:p>
            <a:r>
              <a:rPr lang="en-US" sz="3200" dirty="0" smtClean="0"/>
              <a:t>Correlations Between </a:t>
            </a:r>
            <a:r>
              <a:rPr lang="en-US" sz="3200" smtClean="0"/>
              <a:t>MPS-LO Backgrounds and MPS-HI Channels</a:t>
            </a:r>
            <a:endParaRPr lang="en-US" sz="32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48</a:t>
            </a:fld>
            <a:endParaRPr lang="uk-UA"/>
          </a:p>
        </p:txBody>
      </p:sp>
      <p:sp>
        <p:nvSpPr>
          <p:cNvPr id="5" name="Footer Placeholder 5"/>
          <p:cNvSpPr txBox="1">
            <a:spLocks/>
          </p:cNvSpPr>
          <p:nvPr/>
        </p:nvSpPr>
        <p:spPr>
          <a:xfrm>
            <a:off x="8301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r>
              <a:rPr lang="en-US" sz="1000" dirty="0" smtClean="0">
                <a:solidFill>
                  <a:prstClr val="white"/>
                </a:solidFill>
              </a:rPr>
              <a:t>These GOES-16 data are preliminary, non-operational data and are undergoing testing. Users bear all responsibility for inspecting the data prior to use and for the manner in which the data are utilized.</a:t>
            </a:r>
            <a:endParaRPr lang="en-US" sz="1000" dirty="0">
              <a:solidFill>
                <a:prstClr val="white"/>
              </a:solidFill>
            </a:endParaRPr>
          </a:p>
        </p:txBody>
      </p:sp>
      <p:pic>
        <p:nvPicPr>
          <p:cNvPr id="7"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868345" y="1256349"/>
            <a:ext cx="6065855" cy="468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7010400" y="4343162"/>
            <a:ext cx="1828800" cy="1600438"/>
          </a:xfrm>
          <a:prstGeom prst="rect">
            <a:avLst/>
          </a:prstGeom>
          <a:noFill/>
        </p:spPr>
        <p:txBody>
          <a:bodyPr wrap="square" rtlCol="0">
            <a:spAutoFit/>
          </a:bodyPr>
          <a:lstStyle/>
          <a:p>
            <a:r>
              <a:rPr lang="en-US" sz="1400" dirty="0" smtClean="0">
                <a:solidFill>
                  <a:schemeClr val="bg1"/>
                </a:solidFill>
              </a:rPr>
              <a:t>At lower electron energies and all ion energies, MPS-LO backgrounds are well correlated with MPS-HI 600-800 </a:t>
            </a:r>
            <a:r>
              <a:rPr lang="en-US" sz="1400" dirty="0" err="1" smtClean="0">
                <a:solidFill>
                  <a:schemeClr val="bg1"/>
                </a:solidFill>
              </a:rPr>
              <a:t>keV</a:t>
            </a:r>
            <a:r>
              <a:rPr lang="en-US" sz="1400" dirty="0" smtClean="0">
                <a:solidFill>
                  <a:schemeClr val="bg1"/>
                </a:solidFill>
              </a:rPr>
              <a:t> electrons.</a:t>
            </a:r>
            <a:endParaRPr lang="en-US" sz="1400" dirty="0">
              <a:solidFill>
                <a:schemeClr val="bg1"/>
              </a:solidFill>
            </a:endParaRPr>
          </a:p>
        </p:txBody>
      </p:sp>
      <p:sp>
        <p:nvSpPr>
          <p:cNvPr id="9" name="TextBox 8"/>
          <p:cNvSpPr txBox="1"/>
          <p:nvPr/>
        </p:nvSpPr>
        <p:spPr>
          <a:xfrm rot="16200000">
            <a:off x="-461800" y="3405288"/>
            <a:ext cx="2238113" cy="400110"/>
          </a:xfrm>
          <a:prstGeom prst="rect">
            <a:avLst/>
          </a:prstGeom>
          <a:noFill/>
        </p:spPr>
        <p:txBody>
          <a:bodyPr wrap="none" rtlCol="0">
            <a:spAutoFit/>
          </a:bodyPr>
          <a:lstStyle/>
          <a:p>
            <a:r>
              <a:rPr lang="en-US" sz="2000" smtClean="0">
                <a:solidFill>
                  <a:schemeClr val="bg1"/>
                </a:solidFill>
              </a:rPr>
              <a:t>MPS-HI Channels</a:t>
            </a:r>
            <a:endParaRPr lang="en-US" sz="2000" dirty="0">
              <a:solidFill>
                <a:schemeClr val="bg1"/>
              </a:solidFill>
            </a:endParaRPr>
          </a:p>
        </p:txBody>
      </p:sp>
      <p:sp>
        <p:nvSpPr>
          <p:cNvPr id="10" name="TextBox 9"/>
          <p:cNvSpPr txBox="1"/>
          <p:nvPr/>
        </p:nvSpPr>
        <p:spPr>
          <a:xfrm>
            <a:off x="2743200" y="5943600"/>
            <a:ext cx="2706190" cy="400110"/>
          </a:xfrm>
          <a:prstGeom prst="rect">
            <a:avLst/>
          </a:prstGeom>
          <a:noFill/>
        </p:spPr>
        <p:txBody>
          <a:bodyPr wrap="none" rtlCol="0">
            <a:spAutoFit/>
          </a:bodyPr>
          <a:lstStyle/>
          <a:p>
            <a:r>
              <a:rPr lang="en-US" sz="2000" dirty="0" smtClean="0">
                <a:solidFill>
                  <a:schemeClr val="bg1"/>
                </a:solidFill>
              </a:rPr>
              <a:t>MPS-LO backgrounds</a:t>
            </a:r>
            <a:endParaRPr lang="en-US" sz="2000" dirty="0">
              <a:solidFill>
                <a:schemeClr val="bg1"/>
              </a:solidFill>
            </a:endParaRPr>
          </a:p>
        </p:txBody>
      </p:sp>
      <p:sp>
        <p:nvSpPr>
          <p:cNvPr id="11" name="Rounded Rectangle 10"/>
          <p:cNvSpPr/>
          <p:nvPr/>
        </p:nvSpPr>
        <p:spPr>
          <a:xfrm>
            <a:off x="7010400" y="6324600"/>
            <a:ext cx="1371600"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a:t>
            </a:r>
            <a:r>
              <a:rPr lang="en-US" smtClean="0">
                <a:solidFill>
                  <a:schemeClr val="tx1"/>
                </a:solidFill>
              </a:rPr>
              <a:t>artial </a:t>
            </a:r>
            <a:r>
              <a:rPr lang="en-US" dirty="0">
                <a:solidFill>
                  <a:schemeClr val="tx1"/>
                </a:solidFill>
              </a:rPr>
              <a:t>pass</a:t>
            </a:r>
            <a:endParaRPr lang="en-US" dirty="0">
              <a:solidFill>
                <a:schemeClr val="tx1"/>
              </a:solidFill>
            </a:endParaRPr>
          </a:p>
        </p:txBody>
      </p:sp>
    </p:spTree>
    <p:extLst>
      <p:ext uri="{BB962C8B-B14F-4D97-AF65-F5344CB8AC3E}">
        <p14:creationId xmlns:p14="http://schemas.microsoft.com/office/powerpoint/2010/main" val="192565077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Shape 397"/>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i="0" u="none" strike="noStrike" cap="none" dirty="0">
                <a:solidFill>
                  <a:schemeClr val="lt1"/>
                </a:solidFill>
                <a:latin typeface="Calibri"/>
                <a:ea typeface="Calibri"/>
                <a:cs typeface="Calibri"/>
                <a:sym typeface="Calibri"/>
              </a:rPr>
              <a:t>PROVISIONAL MATURITY ASSESSMENT</a:t>
            </a:r>
            <a:endParaRPr dirty="0"/>
          </a:p>
        </p:txBody>
      </p:sp>
      <p:sp>
        <p:nvSpPr>
          <p:cNvPr id="398" name="Shape 39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888888"/>
              </a:buClr>
              <a:buSzPts val="2000"/>
              <a:buFont typeface="Noto Sans Symbols"/>
              <a:buNone/>
            </a:pPr>
            <a:r>
              <a:rPr lang="en-US" sz="2000" b="0" i="0" u="none" strike="noStrike" cap="none" dirty="0" smtClean="0">
                <a:solidFill>
                  <a:srgbClr val="888888"/>
                </a:solidFill>
                <a:latin typeface="Calibri"/>
                <a:ea typeface="Calibri"/>
                <a:cs typeface="Calibri"/>
                <a:sym typeface="Calibri"/>
              </a:rPr>
              <a:t>GOES-16 </a:t>
            </a:r>
            <a:r>
              <a:rPr lang="en-US" dirty="0" smtClean="0"/>
              <a:t>MPS-LO</a:t>
            </a:r>
            <a:r>
              <a:rPr lang="en-US" sz="2000" b="0" i="0" u="none" strike="noStrike" cap="none" dirty="0" smtClean="0">
                <a:solidFill>
                  <a:srgbClr val="888888"/>
                </a:solidFill>
                <a:latin typeface="Calibri"/>
                <a:ea typeface="Calibri"/>
                <a:cs typeface="Calibri"/>
                <a:sym typeface="Calibri"/>
              </a:rPr>
              <a:t> </a:t>
            </a:r>
            <a:r>
              <a:rPr lang="en-US" sz="2000" b="0" i="0" u="none" strike="noStrike" cap="none" dirty="0">
                <a:solidFill>
                  <a:srgbClr val="888888"/>
                </a:solidFill>
                <a:latin typeface="Calibri"/>
                <a:ea typeface="Calibri"/>
                <a:cs typeface="Calibri"/>
                <a:sym typeface="Calibri"/>
              </a:rPr>
              <a:t>L1b Product Provisional PS-PVR</a:t>
            </a:r>
            <a:endParaRPr dirty="0"/>
          </a:p>
        </p:txBody>
      </p:sp>
      <p:sp>
        <p:nvSpPr>
          <p:cNvPr id="399" name="Shape 399"/>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49</a:t>
            </a:fld>
            <a:endParaRPr sz="1200">
              <a:solidFill>
                <a:schemeClr val="lt1"/>
              </a:solidFill>
              <a:latin typeface="Calibri"/>
              <a:ea typeface="Calibri"/>
              <a:cs typeface="Calibri"/>
              <a:sym typeface="Calibri"/>
            </a:endParaRPr>
          </a:p>
        </p:txBody>
      </p:sp>
      <p:sp>
        <p:nvSpPr>
          <p:cNvPr id="5"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prstClr val="white"/>
                </a:solidFill>
              </a:rPr>
              <a:t>These GOES-16 data are preliminary, non-operational data and are undergoing testing. Users bear all responsibility for inspecting the data prior to use and for the manner in which the data are utilized.</a:t>
            </a:r>
            <a:endParaRPr lang="en-US" sz="1000" dirty="0">
              <a:solidFill>
                <a:prstClr val="white"/>
              </a:solidFill>
            </a:endParaRPr>
          </a:p>
        </p:txBody>
      </p:sp>
    </p:spTree>
    <p:extLst>
      <p:ext uri="{BB962C8B-B14F-4D97-AF65-F5344CB8AC3E}">
        <p14:creationId xmlns:p14="http://schemas.microsoft.com/office/powerpoint/2010/main" val="19252968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psl_fov.tiff"/>
          <p:cNvPicPr>
            <a:picLocks noGrp="1" noChangeAspect="1"/>
          </p:cNvPicPr>
          <p:nvPr>
            <p:ph idx="1"/>
          </p:nvPr>
        </p:nvPicPr>
        <p:blipFill>
          <a:blip r:embed="rId2"/>
          <a:srcRect l="-25795" r="-25795"/>
          <a:stretch>
            <a:fillRect/>
          </a:stretch>
        </p:blipFill>
        <p:spPr>
          <a:xfrm>
            <a:off x="1447800" y="1828800"/>
            <a:ext cx="6781800" cy="3729729"/>
          </a:xfrm>
        </p:spPr>
      </p:pic>
      <p:sp>
        <p:nvSpPr>
          <p:cNvPr id="2" name="Title 1"/>
          <p:cNvSpPr>
            <a:spLocks noGrp="1"/>
          </p:cNvSpPr>
          <p:nvPr>
            <p:ph type="title"/>
          </p:nvPr>
        </p:nvSpPr>
        <p:spPr>
          <a:xfrm>
            <a:off x="1371600" y="250574"/>
            <a:ext cx="6408821" cy="968626"/>
          </a:xfrm>
        </p:spPr>
        <p:txBody>
          <a:bodyPr>
            <a:normAutofit/>
          </a:bodyPr>
          <a:lstStyle/>
          <a:p>
            <a:r>
              <a:rPr lang="en-US" sz="2800" dirty="0" smtClean="0"/>
              <a:t>MPS-LO Ion and Electron Counts in </a:t>
            </a:r>
            <a:br>
              <a:rPr lang="en-US" sz="2800" dirty="0" smtClean="0"/>
            </a:br>
            <a:r>
              <a:rPr lang="en-US" sz="2800" dirty="0" smtClean="0"/>
              <a:t>14 Zones </a:t>
            </a:r>
            <a:r>
              <a:rPr lang="en-US" sz="2800" dirty="0" smtClean="0"/>
              <a:t>and </a:t>
            </a:r>
            <a:r>
              <a:rPr lang="en-US" sz="2800" dirty="0" smtClean="0"/>
              <a:t>15 Energy-Channels </a:t>
            </a:r>
            <a:endParaRPr lang="en-US" sz="2800" dirty="0"/>
          </a:p>
        </p:txBody>
      </p:sp>
      <p:cxnSp>
        <p:nvCxnSpPr>
          <p:cNvPr id="6" name="Straight Arrow Connector 5"/>
          <p:cNvCxnSpPr/>
          <p:nvPr/>
        </p:nvCxnSpPr>
        <p:spPr>
          <a:xfrm rot="5400000">
            <a:off x="4396487" y="5729891"/>
            <a:ext cx="426246" cy="1588"/>
          </a:xfrm>
          <a:prstGeom prst="straightConnector1">
            <a:avLst/>
          </a:prstGeom>
          <a:ln w="28575">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724400" y="5794783"/>
            <a:ext cx="1686680" cy="307777"/>
          </a:xfrm>
          <a:prstGeom prst="rect">
            <a:avLst/>
          </a:prstGeom>
          <a:noFill/>
        </p:spPr>
        <p:txBody>
          <a:bodyPr wrap="none" rtlCol="0">
            <a:spAutoFit/>
          </a:bodyPr>
          <a:lstStyle/>
          <a:p>
            <a:r>
              <a:rPr lang="en-US" b="1" dirty="0" smtClean="0">
                <a:solidFill>
                  <a:schemeClr val="bg1"/>
                </a:solidFill>
              </a:rPr>
              <a:t>-Z </a:t>
            </a:r>
            <a:r>
              <a:rPr lang="en-US" b="1" dirty="0" smtClean="0">
                <a:solidFill>
                  <a:schemeClr val="bg1"/>
                </a:solidFill>
              </a:rPr>
              <a:t>Anti-Earthward</a:t>
            </a:r>
            <a:endParaRPr lang="en-US" b="1" dirty="0">
              <a:solidFill>
                <a:schemeClr val="bg1"/>
              </a:solidFill>
            </a:endParaRPr>
          </a:p>
        </p:txBody>
      </p:sp>
      <p:sp>
        <p:nvSpPr>
          <p:cNvPr id="9" name="TextBox 8"/>
          <p:cNvSpPr txBox="1"/>
          <p:nvPr/>
        </p:nvSpPr>
        <p:spPr>
          <a:xfrm>
            <a:off x="2542666" y="5562600"/>
            <a:ext cx="2029334" cy="523220"/>
          </a:xfrm>
          <a:prstGeom prst="rect">
            <a:avLst/>
          </a:prstGeom>
          <a:noFill/>
        </p:spPr>
        <p:txBody>
          <a:bodyPr wrap="square" rtlCol="0">
            <a:spAutoFit/>
          </a:bodyPr>
          <a:lstStyle/>
          <a:p>
            <a:r>
              <a:rPr lang="en-US" dirty="0" smtClean="0">
                <a:solidFill>
                  <a:schemeClr val="bg1"/>
                </a:solidFill>
              </a:rPr>
              <a:t>30° Overlap in Coverage</a:t>
            </a:r>
          </a:p>
        </p:txBody>
      </p:sp>
      <p:sp>
        <p:nvSpPr>
          <p:cNvPr id="10" name="TextBox 9"/>
          <p:cNvSpPr txBox="1"/>
          <p:nvPr/>
        </p:nvSpPr>
        <p:spPr>
          <a:xfrm>
            <a:off x="7086600" y="4233446"/>
            <a:ext cx="1676400" cy="1384995"/>
          </a:xfrm>
          <a:prstGeom prst="rect">
            <a:avLst/>
          </a:prstGeom>
          <a:noFill/>
        </p:spPr>
        <p:txBody>
          <a:bodyPr wrap="square" rtlCol="0">
            <a:spAutoFit/>
          </a:bodyPr>
          <a:lstStyle/>
          <a:p>
            <a:r>
              <a:rPr lang="en-US" dirty="0" smtClean="0">
                <a:solidFill>
                  <a:schemeClr val="bg1"/>
                </a:solidFill>
              </a:rPr>
              <a:t>Z6R (Z7R) and Z6L (Z7L) fluxes are expected to be the same due to overlapping fields of view.</a:t>
            </a:r>
            <a:endParaRPr lang="en-US" dirty="0">
              <a:solidFill>
                <a:schemeClr val="bg1"/>
              </a:solidFill>
            </a:endParaRPr>
          </a:p>
        </p:txBody>
      </p:sp>
      <p:sp>
        <p:nvSpPr>
          <p:cNvPr id="15" name="TextBox 14"/>
          <p:cNvSpPr txBox="1"/>
          <p:nvPr/>
        </p:nvSpPr>
        <p:spPr>
          <a:xfrm>
            <a:off x="533400" y="1752600"/>
            <a:ext cx="1600200" cy="4462760"/>
          </a:xfrm>
          <a:prstGeom prst="rect">
            <a:avLst/>
          </a:prstGeom>
          <a:solidFill>
            <a:schemeClr val="tx2">
              <a:lumMod val="20000"/>
              <a:lumOff val="80000"/>
            </a:schemeClr>
          </a:solidFill>
          <a:ln w="3175">
            <a:noFill/>
          </a:ln>
        </p:spPr>
        <p:txBody>
          <a:bodyPr wrap="square" rtlCol="0">
            <a:spAutoFit/>
          </a:bodyPr>
          <a:lstStyle/>
          <a:p>
            <a:r>
              <a:rPr lang="en-US" sz="2000" dirty="0" smtClean="0"/>
              <a:t>Energy Channels:</a:t>
            </a:r>
          </a:p>
          <a:p>
            <a:endParaRPr lang="en-US" sz="400" dirty="0" smtClean="0"/>
          </a:p>
          <a:p>
            <a:r>
              <a:rPr lang="en-US" sz="1600" dirty="0" smtClean="0"/>
              <a:t>E1: 30,000 </a:t>
            </a:r>
            <a:r>
              <a:rPr lang="en-US" sz="1600" dirty="0" err="1" smtClean="0"/>
              <a:t>eV</a:t>
            </a:r>
            <a:endParaRPr lang="en-US" sz="1600" dirty="0" smtClean="0"/>
          </a:p>
          <a:p>
            <a:r>
              <a:rPr lang="en-US" sz="1600" dirty="0" smtClean="0"/>
              <a:t>E1: 18,300 </a:t>
            </a:r>
            <a:r>
              <a:rPr lang="en-US" sz="1600" dirty="0" err="1" smtClean="0"/>
              <a:t>eV</a:t>
            </a:r>
            <a:endParaRPr lang="en-US" sz="1600" dirty="0" smtClean="0"/>
          </a:p>
          <a:p>
            <a:r>
              <a:rPr lang="en-US" sz="1600" dirty="0" smtClean="0"/>
              <a:t>E3: 11,200 </a:t>
            </a:r>
            <a:r>
              <a:rPr lang="en-US" sz="1600" dirty="0" err="1" smtClean="0"/>
              <a:t>eV</a:t>
            </a:r>
            <a:endParaRPr lang="en-US" sz="1600" dirty="0" smtClean="0"/>
          </a:p>
          <a:p>
            <a:r>
              <a:rPr lang="en-US" sz="1600" dirty="0" smtClean="0"/>
              <a:t>E4: 6,280 </a:t>
            </a:r>
            <a:r>
              <a:rPr lang="en-US" sz="1600" dirty="0" err="1" smtClean="0"/>
              <a:t>eV</a:t>
            </a:r>
            <a:endParaRPr lang="en-US" sz="1600" dirty="0" smtClean="0"/>
          </a:p>
          <a:p>
            <a:r>
              <a:rPr lang="en-US" sz="1600" dirty="0" smtClean="0"/>
              <a:t>E5: 4,820 </a:t>
            </a:r>
            <a:r>
              <a:rPr lang="en-US" sz="1600" dirty="0" err="1" smtClean="0"/>
              <a:t>eV</a:t>
            </a:r>
            <a:endParaRPr lang="en-US" sz="1600" dirty="0" smtClean="0"/>
          </a:p>
          <a:p>
            <a:r>
              <a:rPr lang="en-US" sz="1600" dirty="0" smtClean="0"/>
              <a:t>E6: 2,550 </a:t>
            </a:r>
            <a:r>
              <a:rPr lang="en-US" sz="1600" dirty="0" err="1" smtClean="0"/>
              <a:t>eV</a:t>
            </a:r>
            <a:endParaRPr lang="en-US" sz="1600" dirty="0" smtClean="0"/>
          </a:p>
          <a:p>
            <a:r>
              <a:rPr lang="en-US" sz="1600" dirty="0" smtClean="0"/>
              <a:t>E7: 1,550 </a:t>
            </a:r>
            <a:r>
              <a:rPr lang="en-US" sz="1600" dirty="0" err="1" smtClean="0"/>
              <a:t>eV</a:t>
            </a:r>
            <a:endParaRPr lang="en-US" sz="1600" dirty="0" smtClean="0"/>
          </a:p>
          <a:p>
            <a:r>
              <a:rPr lang="en-US" sz="1600" dirty="0" smtClean="0"/>
              <a:t>E8: 950 </a:t>
            </a:r>
            <a:r>
              <a:rPr lang="en-US" sz="1600" dirty="0" err="1" smtClean="0"/>
              <a:t>eV</a:t>
            </a:r>
            <a:endParaRPr lang="en-US" sz="1600" dirty="0" smtClean="0"/>
          </a:p>
          <a:p>
            <a:r>
              <a:rPr lang="en-US" sz="1600" dirty="0" smtClean="0"/>
              <a:t>E9: 580 </a:t>
            </a:r>
            <a:r>
              <a:rPr lang="en-US" sz="1600" dirty="0" err="1" smtClean="0"/>
              <a:t>eV</a:t>
            </a:r>
            <a:endParaRPr lang="en-US" sz="1600" dirty="0" smtClean="0"/>
          </a:p>
          <a:p>
            <a:r>
              <a:rPr lang="en-US" sz="1600" dirty="0" smtClean="0"/>
              <a:t>E10: 350 </a:t>
            </a:r>
            <a:r>
              <a:rPr lang="en-US" sz="1600" dirty="0" err="1" smtClean="0"/>
              <a:t>eV</a:t>
            </a:r>
            <a:endParaRPr lang="en-US" sz="1600" dirty="0" smtClean="0"/>
          </a:p>
          <a:p>
            <a:r>
              <a:rPr lang="en-US" sz="1600" dirty="0" smtClean="0"/>
              <a:t>E11: 220 </a:t>
            </a:r>
            <a:r>
              <a:rPr lang="en-US" sz="1600" dirty="0" err="1" smtClean="0"/>
              <a:t>eV</a:t>
            </a:r>
            <a:endParaRPr lang="en-US" sz="1600" dirty="0" smtClean="0"/>
          </a:p>
          <a:p>
            <a:r>
              <a:rPr lang="en-US" sz="1600" dirty="0" smtClean="0"/>
              <a:t>E12: 130 </a:t>
            </a:r>
            <a:r>
              <a:rPr lang="en-US" sz="1600" dirty="0" err="1" smtClean="0"/>
              <a:t>eV</a:t>
            </a:r>
            <a:endParaRPr lang="en-US" sz="1600" dirty="0" smtClean="0"/>
          </a:p>
          <a:p>
            <a:r>
              <a:rPr lang="en-US" sz="1600" dirty="0" smtClean="0"/>
              <a:t>E13: 81 </a:t>
            </a:r>
            <a:r>
              <a:rPr lang="en-US" sz="1600" dirty="0" err="1" smtClean="0"/>
              <a:t>eV</a:t>
            </a:r>
            <a:endParaRPr lang="en-US" sz="1600" dirty="0" smtClean="0"/>
          </a:p>
          <a:p>
            <a:r>
              <a:rPr lang="en-US" sz="1600" dirty="0" smtClean="0"/>
              <a:t>E14: 49 </a:t>
            </a:r>
            <a:r>
              <a:rPr lang="en-US" sz="1600" dirty="0" err="1" smtClean="0"/>
              <a:t>eV</a:t>
            </a:r>
            <a:endParaRPr lang="en-US" sz="1600" dirty="0" smtClean="0"/>
          </a:p>
          <a:p>
            <a:r>
              <a:rPr lang="en-US" sz="1600" dirty="0" smtClean="0"/>
              <a:t>E15: 30 </a:t>
            </a:r>
            <a:r>
              <a:rPr lang="en-US" sz="1600" dirty="0" err="1" smtClean="0"/>
              <a:t>eV</a:t>
            </a:r>
            <a:endParaRPr lang="en-US" sz="1600" dirty="0" smtClean="0"/>
          </a:p>
        </p:txBody>
      </p:sp>
      <p:sp>
        <p:nvSpPr>
          <p:cNvPr id="3" name="TextBox 2"/>
          <p:cNvSpPr txBox="1"/>
          <p:nvPr/>
        </p:nvSpPr>
        <p:spPr>
          <a:xfrm>
            <a:off x="2590800" y="2971800"/>
            <a:ext cx="1348446" cy="523220"/>
          </a:xfrm>
          <a:prstGeom prst="rect">
            <a:avLst/>
          </a:prstGeom>
          <a:noFill/>
        </p:spPr>
        <p:txBody>
          <a:bodyPr wrap="none" rtlCol="0">
            <a:spAutoFit/>
          </a:bodyPr>
          <a:lstStyle/>
          <a:p>
            <a:r>
              <a:rPr lang="en-US" b="1" smtClean="0"/>
              <a:t>Right Sensor </a:t>
            </a:r>
          </a:p>
          <a:p>
            <a:r>
              <a:rPr lang="en-US" b="1" dirty="0" smtClean="0"/>
              <a:t>Head (RSH)</a:t>
            </a:r>
            <a:endParaRPr lang="en-US" b="1" dirty="0"/>
          </a:p>
        </p:txBody>
      </p:sp>
      <p:sp>
        <p:nvSpPr>
          <p:cNvPr id="11" name="TextBox 10"/>
          <p:cNvSpPr txBox="1"/>
          <p:nvPr/>
        </p:nvSpPr>
        <p:spPr>
          <a:xfrm>
            <a:off x="5791797" y="2971800"/>
            <a:ext cx="1218603" cy="523220"/>
          </a:xfrm>
          <a:prstGeom prst="rect">
            <a:avLst/>
          </a:prstGeom>
          <a:solidFill>
            <a:schemeClr val="lt1"/>
          </a:solidFill>
        </p:spPr>
        <p:txBody>
          <a:bodyPr wrap="none" rtlCol="0">
            <a:spAutoFit/>
          </a:bodyPr>
          <a:lstStyle/>
          <a:p>
            <a:r>
              <a:rPr lang="en-US" b="1" dirty="0" smtClean="0"/>
              <a:t>Left Sensor </a:t>
            </a:r>
          </a:p>
          <a:p>
            <a:r>
              <a:rPr lang="en-US" b="1" dirty="0" smtClean="0"/>
              <a:t>Head (LSH)</a:t>
            </a:r>
            <a:endParaRPr lang="en-US" b="1" dirty="0"/>
          </a:p>
        </p:txBody>
      </p:sp>
      <p:sp>
        <p:nvSpPr>
          <p:cNvPr id="12" name="Footer Placeholder 5"/>
          <p:cNvSpPr txBox="1">
            <a:spLocks/>
          </p:cNvSpPr>
          <p:nvPr/>
        </p:nvSpPr>
        <p:spPr>
          <a:xfrm>
            <a:off x="1287379" y="6400800"/>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prstClr val="white"/>
                </a:solidFill>
              </a:rPr>
              <a:t>These GOES-16 data are preliminary, non-operational data and are undergoing testing. Users bear all responsibility for inspecting the data prior to use and for the manner in which the data are utilized.</a:t>
            </a:r>
            <a:endParaRPr lang="en-US" sz="1000" dirty="0">
              <a:solidFill>
                <a:prstClr val="white"/>
              </a:solidFill>
            </a:endParaRPr>
          </a:p>
        </p:txBody>
      </p:sp>
      <p:sp>
        <p:nvSpPr>
          <p:cNvPr id="5" name="Slide Number Placeholder 4"/>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5</a:t>
            </a:fld>
            <a:endParaRPr lang="uk-UA"/>
          </a:p>
        </p:txBody>
      </p:sp>
      <p:sp>
        <p:nvSpPr>
          <p:cNvPr id="13" name="TextBox 12"/>
          <p:cNvSpPr txBox="1"/>
          <p:nvPr/>
        </p:nvSpPr>
        <p:spPr>
          <a:xfrm>
            <a:off x="7087564" y="3829014"/>
            <a:ext cx="1080745" cy="307777"/>
          </a:xfrm>
          <a:prstGeom prst="rect">
            <a:avLst/>
          </a:prstGeom>
          <a:noFill/>
        </p:spPr>
        <p:txBody>
          <a:bodyPr wrap="none" rtlCol="0">
            <a:spAutoFit/>
          </a:bodyPr>
          <a:lstStyle/>
          <a:p>
            <a:r>
              <a:rPr lang="en-US" b="1" dirty="0" smtClean="0">
                <a:solidFill>
                  <a:schemeClr val="bg1"/>
                </a:solidFill>
              </a:rPr>
              <a:t>Northward</a:t>
            </a:r>
            <a:endParaRPr lang="en-US" b="1" dirty="0">
              <a:solidFill>
                <a:schemeClr val="bg1"/>
              </a:solidFill>
            </a:endParaRPr>
          </a:p>
        </p:txBody>
      </p:sp>
      <p:sp>
        <p:nvSpPr>
          <p:cNvPr id="7" name="TextBox 6"/>
          <p:cNvSpPr txBox="1"/>
          <p:nvPr/>
        </p:nvSpPr>
        <p:spPr>
          <a:xfrm>
            <a:off x="2546423" y="1296366"/>
            <a:ext cx="4523995" cy="523220"/>
          </a:xfrm>
          <a:prstGeom prst="rect">
            <a:avLst/>
          </a:prstGeom>
          <a:noFill/>
        </p:spPr>
        <p:txBody>
          <a:bodyPr wrap="none" rtlCol="0">
            <a:spAutoFit/>
          </a:bodyPr>
          <a:lstStyle/>
          <a:p>
            <a:r>
              <a:rPr lang="en-US" dirty="0" smtClean="0">
                <a:solidFill>
                  <a:schemeClr val="bg1"/>
                </a:solidFill>
              </a:rPr>
              <a:t>Flux = counts (in L0 data) / instrument geometric factor</a:t>
            </a:r>
          </a:p>
          <a:p>
            <a:r>
              <a:rPr lang="en-US" dirty="0" smtClean="0">
                <a:solidFill>
                  <a:schemeClr val="bg1"/>
                </a:solidFill>
              </a:rPr>
              <a:t>2 x 14 x 15 = 420 flux time-series in MPS-LO L1b data</a:t>
            </a:r>
            <a:endParaRPr lang="en-US" dirty="0">
              <a:solidFill>
                <a:schemeClr val="bg1"/>
              </a:solidFill>
            </a:endParaRPr>
          </a:p>
        </p:txBody>
      </p:sp>
    </p:spTree>
    <p:extLst>
      <p:ext uri="{BB962C8B-B14F-4D97-AF65-F5344CB8AC3E}">
        <p14:creationId xmlns:p14="http://schemas.microsoft.com/office/powerpoint/2010/main" val="118396998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95400" y="128337"/>
            <a:ext cx="6408821" cy="968626"/>
          </a:xfrm>
        </p:spPr>
        <p:txBody>
          <a:bodyPr/>
          <a:lstStyle/>
          <a:p>
            <a:r>
              <a:rPr lang="en-US" sz="2800" dirty="0" smtClean="0"/>
              <a:t>Summary of G16 MPS-LO Instrument/GPA </a:t>
            </a:r>
            <a:r>
              <a:rPr lang="en-US" sz="2800" dirty="0"/>
              <a:t>Issues Identified </a:t>
            </a:r>
            <a:r>
              <a:rPr lang="en-US" sz="2800" dirty="0" smtClean="0"/>
              <a:t>and </a:t>
            </a:r>
            <a:r>
              <a:rPr lang="en-US" sz="2800" dirty="0"/>
              <a:t>Resolution Status</a:t>
            </a:r>
          </a:p>
        </p:txBody>
      </p:sp>
      <p:sp>
        <p:nvSpPr>
          <p:cNvPr id="6" name="Text Placeholder 5"/>
          <p:cNvSpPr>
            <a:spLocks noGrp="1"/>
          </p:cNvSpPr>
          <p:nvPr>
            <p:ph type="body" idx="1"/>
          </p:nvPr>
        </p:nvSpPr>
        <p:spPr>
          <a:xfrm>
            <a:off x="457200" y="1066800"/>
            <a:ext cx="8229600" cy="2923190"/>
          </a:xfrm>
        </p:spPr>
        <p:txBody>
          <a:bodyPr/>
          <a:lstStyle/>
          <a:p>
            <a:pPr indent="-457200">
              <a:spcBef>
                <a:spcPts val="0"/>
              </a:spcBef>
              <a:spcAft>
                <a:spcPts val="600"/>
              </a:spcAft>
              <a:buSzPct val="100000"/>
              <a:buFont typeface="Arial" charset="0"/>
              <a:buChar char="•"/>
            </a:pPr>
            <a:r>
              <a:rPr lang="en-US" sz="1400" dirty="0">
                <a:latin typeface="+mj-lt"/>
              </a:rPr>
              <a:t>High Backgrounds / Negative Fluxes</a:t>
            </a:r>
          </a:p>
          <a:p>
            <a:pPr marL="914400" lvl="2" indent="-457200">
              <a:spcBef>
                <a:spcPts val="0"/>
              </a:spcBef>
              <a:spcAft>
                <a:spcPts val="600"/>
              </a:spcAft>
              <a:buSzPct val="100000"/>
              <a:buFont typeface=".AppleSystemUIFont" charset="-120"/>
              <a:buChar char="-"/>
            </a:pPr>
            <a:r>
              <a:rPr lang="en-US" sz="1200" dirty="0" smtClean="0">
                <a:latin typeface="+mj-lt"/>
              </a:rPr>
              <a:t>Resolution: </a:t>
            </a:r>
            <a:r>
              <a:rPr lang="en-US" sz="1200" dirty="0">
                <a:latin typeface="+mj-lt"/>
              </a:rPr>
              <a:t>ADRs </a:t>
            </a:r>
            <a:r>
              <a:rPr lang="en-US" sz="1200" dirty="0" smtClean="0">
                <a:latin typeface="+mj-lt"/>
              </a:rPr>
              <a:t>326 MPS-LO GPA Changes, ADR 763 G16 MPS-LO LUT Update (ADR 764 for G17 MPS-LO</a:t>
            </a:r>
            <a:r>
              <a:rPr lang="en-US" sz="1200" dirty="0" smtClean="0">
                <a:latin typeface="+mj-lt"/>
              </a:rPr>
              <a:t>), </a:t>
            </a:r>
            <a:r>
              <a:rPr lang="en-US" sz="1200" dirty="0">
                <a:latin typeface="+mj-lt"/>
              </a:rPr>
              <a:t>and empirical derivation of background removal </a:t>
            </a:r>
            <a:r>
              <a:rPr lang="en-US" sz="1200" dirty="0" smtClean="0">
                <a:latin typeface="+mj-lt"/>
              </a:rPr>
              <a:t>coefficients by NCEI.</a:t>
            </a:r>
            <a:endParaRPr lang="en-US" sz="1200" dirty="0">
              <a:latin typeface="+mj-lt"/>
            </a:endParaRPr>
          </a:p>
          <a:p>
            <a:pPr marL="914400" lvl="2" indent="-457200">
              <a:spcBef>
                <a:spcPts val="0"/>
              </a:spcBef>
              <a:spcAft>
                <a:spcPts val="600"/>
              </a:spcAft>
              <a:buSzPct val="100000"/>
              <a:buFont typeface=".AppleSystemUIFont" charset="-120"/>
              <a:buChar char="-"/>
            </a:pPr>
            <a:r>
              <a:rPr lang="en-US" sz="1200" dirty="0" smtClean="0">
                <a:latin typeface="+mj-lt"/>
              </a:rPr>
              <a:t>First bullet done, but BG removal coefficients will need additional updates.</a:t>
            </a:r>
            <a:endParaRPr lang="en-US" sz="1200" dirty="0">
              <a:latin typeface="+mj-lt"/>
            </a:endParaRPr>
          </a:p>
          <a:p>
            <a:pPr indent="-457200">
              <a:spcBef>
                <a:spcPts val="0"/>
              </a:spcBef>
              <a:spcAft>
                <a:spcPts val="600"/>
              </a:spcAft>
              <a:buSzPct val="100000"/>
              <a:buFont typeface="Arial" charset="0"/>
              <a:buChar char="•"/>
            </a:pPr>
            <a:r>
              <a:rPr lang="en-US" sz="1400" dirty="0" err="1">
                <a:latin typeface="+mj-lt"/>
              </a:rPr>
              <a:t>Interzonal</a:t>
            </a:r>
            <a:r>
              <a:rPr lang="en-US" sz="1400" dirty="0">
                <a:latin typeface="+mj-lt"/>
              </a:rPr>
              <a:t> </a:t>
            </a:r>
            <a:r>
              <a:rPr lang="en-US" sz="1400" dirty="0" smtClean="0">
                <a:latin typeface="+mj-lt"/>
              </a:rPr>
              <a:t>crosstalk</a:t>
            </a:r>
            <a:endParaRPr lang="en-US" sz="1400" dirty="0">
              <a:latin typeface="+mj-lt"/>
            </a:endParaRPr>
          </a:p>
          <a:p>
            <a:pPr marL="914400" lvl="2" indent="-457200">
              <a:spcBef>
                <a:spcPts val="0"/>
              </a:spcBef>
              <a:spcAft>
                <a:spcPts val="600"/>
              </a:spcAft>
              <a:buSzPct val="100000"/>
              <a:buFont typeface=".AppleSystemUIFont" charset="-120"/>
              <a:buChar char="-"/>
            </a:pPr>
            <a:r>
              <a:rPr lang="en-US" sz="1200" dirty="0">
                <a:latin typeface="+mj-lt"/>
              </a:rPr>
              <a:t>Not observed/measured in FM1 ground/beam calibrations but apparent in energy-dependent count rates in background zones in on-orbit </a:t>
            </a:r>
            <a:r>
              <a:rPr lang="en-US" sz="1200" dirty="0" smtClean="0">
                <a:latin typeface="+mj-lt"/>
              </a:rPr>
              <a:t>data </a:t>
            </a:r>
            <a:r>
              <a:rPr lang="mr-IN" sz="1200" dirty="0" smtClean="0">
                <a:latin typeface="+mj-lt"/>
              </a:rPr>
              <a:t>–</a:t>
            </a:r>
            <a:r>
              <a:rPr lang="en-US" sz="1200" dirty="0" smtClean="0">
                <a:latin typeface="+mj-lt"/>
              </a:rPr>
              <a:t> No path forward yet for G16.</a:t>
            </a:r>
            <a:endParaRPr lang="en-US" sz="1200" dirty="0">
              <a:latin typeface="+mj-lt"/>
            </a:endParaRPr>
          </a:p>
          <a:p>
            <a:pPr indent="-457200">
              <a:spcBef>
                <a:spcPts val="0"/>
              </a:spcBef>
              <a:spcAft>
                <a:spcPts val="600"/>
              </a:spcAft>
              <a:buSzPct val="100000"/>
              <a:buFont typeface="Arial" charset="0"/>
              <a:buChar char="•"/>
            </a:pPr>
            <a:r>
              <a:rPr lang="en-US" sz="1400" dirty="0" smtClean="0">
                <a:latin typeface="+mj-lt"/>
              </a:rPr>
              <a:t>Effect </a:t>
            </a:r>
            <a:r>
              <a:rPr lang="en-US" sz="1400" dirty="0">
                <a:latin typeface="+mj-lt"/>
              </a:rPr>
              <a:t>of </a:t>
            </a:r>
            <a:r>
              <a:rPr lang="en-US" sz="1400" dirty="0" smtClean="0">
                <a:latin typeface="+mj-lt"/>
              </a:rPr>
              <a:t>arc jet </a:t>
            </a:r>
            <a:r>
              <a:rPr lang="en-US" sz="1400" dirty="0" smtClean="0">
                <a:latin typeface="+mj-lt"/>
              </a:rPr>
              <a:t>firing </a:t>
            </a:r>
            <a:r>
              <a:rPr lang="mr-IN" sz="1400" dirty="0" smtClean="0">
                <a:latin typeface="+mj-lt"/>
              </a:rPr>
              <a:t>–</a:t>
            </a:r>
            <a:r>
              <a:rPr lang="en-US" sz="1400" dirty="0" smtClean="0">
                <a:latin typeface="+mj-lt"/>
              </a:rPr>
              <a:t> </a:t>
            </a:r>
            <a:r>
              <a:rPr lang="en-US" sz="1400" dirty="0">
                <a:latin typeface="+mj-lt"/>
              </a:rPr>
              <a:t>ADR596 Make Arc Jet Flag available for SEISS MPS-LO</a:t>
            </a:r>
          </a:p>
          <a:p>
            <a:pPr indent="-457200">
              <a:spcBef>
                <a:spcPts val="0"/>
              </a:spcBef>
              <a:spcAft>
                <a:spcPts val="900"/>
              </a:spcAft>
              <a:buSzPct val="100000"/>
              <a:buFont typeface="Arial" charset="0"/>
              <a:buChar char="•"/>
            </a:pPr>
            <a:r>
              <a:rPr lang="en-US" sz="1400" dirty="0" smtClean="0">
                <a:latin typeface="+mj-lt"/>
              </a:rPr>
              <a:t>Evidence for significant error in absolute </a:t>
            </a:r>
            <a:r>
              <a:rPr lang="en-US" sz="1400" dirty="0">
                <a:latin typeface="+mj-lt"/>
              </a:rPr>
              <a:t>values of reported </a:t>
            </a:r>
            <a:r>
              <a:rPr lang="en-US" sz="1400" dirty="0" smtClean="0">
                <a:latin typeface="+mj-lt"/>
              </a:rPr>
              <a:t>fluxes (e.g</a:t>
            </a:r>
            <a:r>
              <a:rPr lang="en-US" sz="1400" dirty="0">
                <a:latin typeface="+mj-lt"/>
              </a:rPr>
              <a:t>., PLPT-SEI-003: MPS-LO Zone </a:t>
            </a:r>
            <a:r>
              <a:rPr lang="en-US" sz="1400" dirty="0" smtClean="0">
                <a:latin typeface="+mj-lt"/>
              </a:rPr>
              <a:t>Cross-Comparison) </a:t>
            </a:r>
            <a:r>
              <a:rPr lang="mr-IN" sz="1400" dirty="0" smtClean="0">
                <a:latin typeface="+mj-lt"/>
              </a:rPr>
              <a:t>–</a:t>
            </a:r>
            <a:r>
              <a:rPr lang="en-US" sz="1400" dirty="0" smtClean="0">
                <a:latin typeface="+mj-lt"/>
              </a:rPr>
              <a:t> Geometric factors may need adjustment.</a:t>
            </a:r>
          </a:p>
          <a:p>
            <a:pPr marL="0" indent="0">
              <a:spcBef>
                <a:spcPts val="0"/>
              </a:spcBef>
              <a:spcAft>
                <a:spcPts val="900"/>
              </a:spcAft>
              <a:buSzPct val="100000"/>
              <a:buNone/>
            </a:pPr>
            <a:r>
              <a:rPr lang="en-US" sz="1600" dirty="0" smtClean="0">
                <a:solidFill>
                  <a:srgbClr val="FFFFFF"/>
                </a:solidFill>
                <a:latin typeface="+mj-lt"/>
                <a:ea typeface="Calibri" charset="0"/>
                <a:cs typeface="Calibri" charset="0"/>
                <a:sym typeface="Arial"/>
              </a:rPr>
              <a:t>ADRs/WRs </a:t>
            </a:r>
            <a:r>
              <a:rPr lang="en-US" sz="1600" dirty="0">
                <a:solidFill>
                  <a:srgbClr val="FFFFFF"/>
                </a:solidFill>
                <a:latin typeface="+mj-lt"/>
                <a:ea typeface="Calibri" charset="0"/>
                <a:cs typeface="Calibri" charset="0"/>
                <a:sym typeface="Arial"/>
              </a:rPr>
              <a:t>Impacting </a:t>
            </a:r>
            <a:r>
              <a:rPr lang="en-US" sz="1600" dirty="0" smtClean="0">
                <a:solidFill>
                  <a:srgbClr val="FFFFFF"/>
                </a:solidFill>
                <a:latin typeface="+mj-lt"/>
                <a:ea typeface="Calibri" charset="0"/>
                <a:cs typeface="Calibri" charset="0"/>
                <a:sym typeface="Arial"/>
              </a:rPr>
              <a:t>Validation </a:t>
            </a:r>
            <a:r>
              <a:rPr lang="en-US" sz="1600" dirty="0">
                <a:solidFill>
                  <a:srgbClr val="FFFFFF"/>
                </a:solidFill>
                <a:latin typeface="+mj-lt"/>
                <a:ea typeface="Calibri" charset="0"/>
                <a:cs typeface="Calibri" charset="0"/>
                <a:sym typeface="Arial"/>
              </a:rPr>
              <a:t>of </a:t>
            </a:r>
            <a:r>
              <a:rPr lang="en-US" sz="1600" dirty="0" smtClean="0">
                <a:solidFill>
                  <a:srgbClr val="FFFFFF"/>
                </a:solidFill>
                <a:latin typeface="+mj-lt"/>
                <a:ea typeface="Calibri" charset="0"/>
                <a:cs typeface="Calibri" charset="0"/>
                <a:sym typeface="Arial"/>
              </a:rPr>
              <a:t>G16 MPS-LO L1b</a:t>
            </a:r>
            <a:endParaRPr lang="en-US" sz="1600" dirty="0">
              <a:solidFill>
                <a:srgbClr val="FFFFFF"/>
              </a:solidFill>
              <a:latin typeface="+mj-lt"/>
              <a:ea typeface="Calibri" charset="0"/>
              <a:cs typeface="Calibri" charset="0"/>
              <a:sym typeface="Arial"/>
            </a:endParaRP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50</a:t>
            </a:fld>
            <a:endParaRPr lang="uk-UA" dirty="0"/>
          </a:p>
        </p:txBody>
      </p:sp>
      <p:graphicFrame>
        <p:nvGraphicFramePr>
          <p:cNvPr id="7" name="Shape 441"/>
          <p:cNvGraphicFramePr/>
          <p:nvPr>
            <p:extLst>
              <p:ext uri="{D42A27DB-BD31-4B8C-83A1-F6EECF244321}">
                <p14:modId xmlns:p14="http://schemas.microsoft.com/office/powerpoint/2010/main" val="470474728"/>
              </p:ext>
            </p:extLst>
          </p:nvPr>
        </p:nvGraphicFramePr>
        <p:xfrm>
          <a:off x="228600" y="3989990"/>
          <a:ext cx="8686800" cy="2311460"/>
        </p:xfrm>
        <a:graphic>
          <a:graphicData uri="http://schemas.openxmlformats.org/drawingml/2006/table">
            <a:tbl>
              <a:tblPr firstRow="1" bandRow="1">
                <a:noFill/>
              </a:tblPr>
              <a:tblGrid>
                <a:gridCol w="679837"/>
                <a:gridCol w="691763"/>
                <a:gridCol w="3840480"/>
                <a:gridCol w="1602671"/>
                <a:gridCol w="1872049"/>
              </a:tblGrid>
              <a:tr h="370850">
                <a:tc>
                  <a:txBody>
                    <a:bodyPr/>
                    <a:lstStyle/>
                    <a:p>
                      <a:pPr marL="0" marR="0" lvl="0" indent="0" algn="l" rtl="0">
                        <a:spcBef>
                          <a:spcPts val="0"/>
                        </a:spcBef>
                        <a:spcAft>
                          <a:spcPts val="0"/>
                        </a:spcAft>
                        <a:buNone/>
                      </a:pPr>
                      <a:r>
                        <a:rPr lang="en-US" sz="1400" dirty="0">
                          <a:solidFill>
                            <a:schemeClr val="bg1"/>
                          </a:solidFill>
                        </a:rPr>
                        <a:t>ADR#</a:t>
                      </a:r>
                      <a:endParaRPr sz="1400" dirty="0">
                        <a:solidFill>
                          <a:schemeClr val="bg1"/>
                        </a:solidFill>
                      </a:endParaRPr>
                    </a:p>
                  </a:txBody>
                  <a:tcPr marL="91450" marR="91450" marT="45725" marB="45725" anchor="ctr">
                    <a:solidFill>
                      <a:schemeClr val="accent2"/>
                    </a:solidFill>
                  </a:tcPr>
                </a:tc>
                <a:tc>
                  <a:txBody>
                    <a:bodyPr/>
                    <a:lstStyle/>
                    <a:p>
                      <a:pPr marL="0" marR="0" lvl="0" indent="0" algn="l" rtl="0">
                        <a:spcBef>
                          <a:spcPts val="0"/>
                        </a:spcBef>
                        <a:spcAft>
                          <a:spcPts val="0"/>
                        </a:spcAft>
                        <a:buNone/>
                      </a:pPr>
                      <a:r>
                        <a:rPr lang="en-US" sz="1400" dirty="0">
                          <a:solidFill>
                            <a:schemeClr val="bg1"/>
                          </a:solidFill>
                        </a:rPr>
                        <a:t>WR#</a:t>
                      </a:r>
                      <a:endParaRPr sz="1400" dirty="0">
                        <a:solidFill>
                          <a:schemeClr val="bg1"/>
                        </a:solidFill>
                      </a:endParaRPr>
                    </a:p>
                  </a:txBody>
                  <a:tcPr marL="91450" marR="91450" marT="45725" marB="45725" anchor="ctr">
                    <a:solidFill>
                      <a:schemeClr val="accent2"/>
                    </a:solidFill>
                  </a:tcPr>
                </a:tc>
                <a:tc>
                  <a:txBody>
                    <a:bodyPr/>
                    <a:lstStyle/>
                    <a:p>
                      <a:pPr marL="0" marR="0" lvl="0" indent="0" algn="l" rtl="0">
                        <a:spcBef>
                          <a:spcPts val="0"/>
                        </a:spcBef>
                        <a:spcAft>
                          <a:spcPts val="0"/>
                        </a:spcAft>
                        <a:buNone/>
                      </a:pPr>
                      <a:r>
                        <a:rPr lang="en-US" sz="1400" dirty="0">
                          <a:solidFill>
                            <a:schemeClr val="bg1"/>
                          </a:solidFill>
                        </a:rPr>
                        <a:t>Short Description</a:t>
                      </a:r>
                      <a:endParaRPr sz="1400" dirty="0">
                        <a:solidFill>
                          <a:schemeClr val="bg1"/>
                        </a:solidFill>
                      </a:endParaRPr>
                    </a:p>
                  </a:txBody>
                  <a:tcPr marL="91450" marR="91450" marT="45725" marB="45725" anchor="ctr">
                    <a:solidFill>
                      <a:schemeClr val="accent2"/>
                    </a:solidFill>
                  </a:tcPr>
                </a:tc>
                <a:tc>
                  <a:txBody>
                    <a:bodyPr/>
                    <a:lstStyle/>
                    <a:p>
                      <a:pPr marL="0" marR="0" lvl="0" indent="0" algn="l" rtl="0">
                        <a:spcBef>
                          <a:spcPts val="0"/>
                        </a:spcBef>
                        <a:spcAft>
                          <a:spcPts val="0"/>
                        </a:spcAft>
                        <a:buNone/>
                      </a:pPr>
                      <a:r>
                        <a:rPr lang="en-US" sz="1400" dirty="0">
                          <a:solidFill>
                            <a:schemeClr val="bg1"/>
                          </a:solidFill>
                        </a:rPr>
                        <a:t>Status</a:t>
                      </a:r>
                      <a:endParaRPr sz="1400" dirty="0">
                        <a:solidFill>
                          <a:schemeClr val="bg1"/>
                        </a:solidFill>
                      </a:endParaRPr>
                    </a:p>
                  </a:txBody>
                  <a:tcPr marL="91450" marR="91450" marT="45725" marB="45725" anchor="ctr">
                    <a:solidFill>
                      <a:schemeClr val="accent2"/>
                    </a:solidFill>
                  </a:tcPr>
                </a:tc>
                <a:tc>
                  <a:txBody>
                    <a:bodyPr/>
                    <a:lstStyle/>
                    <a:p>
                      <a:pPr marL="0" marR="0" lvl="0" indent="0" algn="l" rtl="0">
                        <a:spcBef>
                          <a:spcPts val="0"/>
                        </a:spcBef>
                        <a:spcAft>
                          <a:spcPts val="0"/>
                        </a:spcAft>
                        <a:buNone/>
                      </a:pPr>
                      <a:r>
                        <a:rPr lang="en-US" sz="1400" dirty="0">
                          <a:solidFill>
                            <a:schemeClr val="bg1"/>
                          </a:solidFill>
                        </a:rPr>
                        <a:t>Expected Closure</a:t>
                      </a:r>
                      <a:endParaRPr sz="1400" dirty="0">
                        <a:solidFill>
                          <a:schemeClr val="bg1"/>
                        </a:solidFill>
                      </a:endParaRPr>
                    </a:p>
                  </a:txBody>
                  <a:tcPr marL="91450" marR="91450" marT="45725" marB="45725" anchor="ctr">
                    <a:solidFill>
                      <a:schemeClr val="accent2"/>
                    </a:solidFill>
                  </a:tcPr>
                </a:tc>
              </a:tr>
              <a:tr h="370850">
                <a:tc>
                  <a:txBody>
                    <a:bodyPr/>
                    <a:lstStyle/>
                    <a:p>
                      <a:pPr marL="0" marR="0" lvl="0" indent="0" algn="l" rtl="0">
                        <a:spcBef>
                          <a:spcPts val="0"/>
                        </a:spcBef>
                        <a:spcAft>
                          <a:spcPts val="0"/>
                        </a:spcAft>
                        <a:buNone/>
                      </a:pPr>
                      <a:r>
                        <a:rPr lang="is-IS" sz="1200" b="0" i="0" u="none" strike="noStrike" cap="none" dirty="0" smtClean="0">
                          <a:solidFill>
                            <a:schemeClr val="dk1"/>
                          </a:solidFill>
                          <a:effectLst/>
                          <a:latin typeface="+mn-lt"/>
                          <a:ea typeface="Calibri"/>
                          <a:cs typeface="Calibri"/>
                          <a:sym typeface="Arial"/>
                        </a:rPr>
                        <a:t>326</a:t>
                      </a:r>
                      <a:endParaRPr sz="1200" dirty="0">
                        <a:latin typeface="+mn-lt"/>
                      </a:endParaRPr>
                    </a:p>
                  </a:txBody>
                  <a:tcPr marL="91450" marR="91450" marT="45725" marB="45725" anchor="ctr">
                    <a:solidFill>
                      <a:schemeClr val="accent2">
                        <a:lumMod val="20000"/>
                        <a:lumOff val="80000"/>
                      </a:schemeClr>
                    </a:solidFill>
                  </a:tcPr>
                </a:tc>
                <a:tc>
                  <a:txBody>
                    <a:bodyPr/>
                    <a:lstStyle/>
                    <a:p>
                      <a:pPr marL="0" marR="0" lvl="0" indent="0" algn="l" rtl="0">
                        <a:spcBef>
                          <a:spcPts val="0"/>
                        </a:spcBef>
                        <a:spcAft>
                          <a:spcPts val="0"/>
                        </a:spcAft>
                        <a:buNone/>
                      </a:pPr>
                      <a:r>
                        <a:rPr lang="en-US" sz="1200" dirty="0" smtClean="0">
                          <a:latin typeface="+mn-lt"/>
                        </a:rPr>
                        <a:t>5424</a:t>
                      </a:r>
                      <a:endParaRPr sz="1200" dirty="0">
                        <a:latin typeface="+mn-lt"/>
                      </a:endParaRPr>
                    </a:p>
                  </a:txBody>
                  <a:tcPr marL="91450" marR="91450" marT="45725" marB="45725" anchor="ctr">
                    <a:solidFill>
                      <a:schemeClr val="accent2">
                        <a:lumMod val="20000"/>
                        <a:lumOff val="80000"/>
                      </a:schemeClr>
                    </a:solidFill>
                  </a:tcPr>
                </a:tc>
                <a:tc>
                  <a:txBody>
                    <a:bodyPr/>
                    <a:lstStyle/>
                    <a:p>
                      <a:pPr marL="0" marR="0" lvl="0" indent="0" algn="l" rtl="0">
                        <a:spcBef>
                          <a:spcPts val="0"/>
                        </a:spcBef>
                        <a:spcAft>
                          <a:spcPts val="0"/>
                        </a:spcAft>
                        <a:buNone/>
                      </a:pPr>
                      <a:r>
                        <a:rPr lang="en-US" sz="1200" b="0" i="0" u="none" strike="noStrike" cap="none" dirty="0" smtClean="0">
                          <a:solidFill>
                            <a:schemeClr val="dk1"/>
                          </a:solidFill>
                          <a:effectLst/>
                          <a:latin typeface="+mn-lt"/>
                          <a:ea typeface="Calibri"/>
                          <a:cs typeface="Calibri"/>
                          <a:sym typeface="Arial"/>
                        </a:rPr>
                        <a:t>MPS-LO GPA Changes</a:t>
                      </a:r>
                      <a:endParaRPr sz="1200" dirty="0">
                        <a:latin typeface="+mn-lt"/>
                      </a:endParaRPr>
                    </a:p>
                  </a:txBody>
                  <a:tcPr marL="91450" marR="91450" marT="45725" marB="45725" anchor="ct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smtClean="0">
                          <a:latin typeface="+mn-lt"/>
                        </a:rPr>
                        <a:t>Closed</a:t>
                      </a:r>
                    </a:p>
                  </a:txBody>
                  <a:tcPr marL="91450" marR="91450" marT="45725" marB="45725" anchor="ctr">
                    <a:solidFill>
                      <a:schemeClr val="accent2">
                        <a:lumMod val="20000"/>
                        <a:lumOff val="80000"/>
                      </a:schemeClr>
                    </a:solidFill>
                  </a:tcPr>
                </a:tc>
                <a:tc>
                  <a:txBody>
                    <a:bodyPr/>
                    <a:lstStyle/>
                    <a:p>
                      <a:pPr marL="0" marR="0" lvl="0" indent="0" algn="l" rtl="0">
                        <a:spcBef>
                          <a:spcPts val="0"/>
                        </a:spcBef>
                        <a:spcAft>
                          <a:spcPts val="0"/>
                        </a:spcAft>
                        <a:buNone/>
                      </a:pPr>
                      <a:r>
                        <a:rPr lang="hr-HR" sz="1200" b="0" i="0" u="none" strike="noStrike" cap="none" dirty="0" smtClean="0">
                          <a:solidFill>
                            <a:schemeClr val="dk1"/>
                          </a:solidFill>
                          <a:effectLst/>
                          <a:latin typeface="+mn-lt"/>
                          <a:ea typeface="Calibri"/>
                          <a:cs typeface="Calibri"/>
                          <a:sym typeface="Arial"/>
                        </a:rPr>
                        <a:t>w/ </a:t>
                      </a:r>
                      <a:r>
                        <a:rPr lang="hr-HR" sz="1200" b="0" i="0" u="none" strike="noStrike" cap="none" dirty="0" err="1" smtClean="0">
                          <a:solidFill>
                            <a:schemeClr val="dk1"/>
                          </a:solidFill>
                          <a:effectLst/>
                          <a:latin typeface="+mn-lt"/>
                          <a:ea typeface="Calibri"/>
                          <a:cs typeface="Calibri"/>
                          <a:sym typeface="Arial"/>
                        </a:rPr>
                        <a:t>build</a:t>
                      </a:r>
                      <a:r>
                        <a:rPr lang="hr-HR" sz="1200" b="0" i="0" u="none" strike="noStrike" cap="none" dirty="0" smtClean="0">
                          <a:solidFill>
                            <a:schemeClr val="dk1"/>
                          </a:solidFill>
                          <a:effectLst/>
                          <a:latin typeface="+mn-lt"/>
                          <a:ea typeface="Calibri"/>
                          <a:cs typeface="Calibri"/>
                          <a:sym typeface="Arial"/>
                        </a:rPr>
                        <a:t> DO.07.01.00</a:t>
                      </a:r>
                      <a:endParaRPr sz="1200" dirty="0">
                        <a:latin typeface="+mn-lt"/>
                      </a:endParaRPr>
                    </a:p>
                  </a:txBody>
                  <a:tcPr marL="91450" marR="91450" marT="45725" marB="45725" anchor="ctr">
                    <a:solidFill>
                      <a:schemeClr val="accent2">
                        <a:lumMod val="20000"/>
                        <a:lumOff val="80000"/>
                      </a:schemeClr>
                    </a:solidFill>
                  </a:tcPr>
                </a:tc>
              </a:tr>
              <a:tr h="370850">
                <a:tc>
                  <a:txBody>
                    <a:bodyPr/>
                    <a:lstStyle/>
                    <a:p>
                      <a:pPr marL="0" marR="0" lvl="0" indent="0" algn="l" rtl="0">
                        <a:spcBef>
                          <a:spcPts val="0"/>
                        </a:spcBef>
                        <a:spcAft>
                          <a:spcPts val="0"/>
                        </a:spcAft>
                        <a:buNone/>
                      </a:pPr>
                      <a:r>
                        <a:rPr lang="en-US" sz="1200" dirty="0" smtClean="0"/>
                        <a:t>763</a:t>
                      </a:r>
                      <a:endParaRPr sz="1200" dirty="0"/>
                    </a:p>
                  </a:txBody>
                  <a:tcPr marL="91450" marR="91450" marT="45725" marB="45725" anchor="ctr">
                    <a:solidFill>
                      <a:schemeClr val="accent2">
                        <a:lumMod val="20000"/>
                        <a:lumOff val="80000"/>
                      </a:schemeClr>
                    </a:solidFill>
                  </a:tcPr>
                </a:tc>
                <a:tc>
                  <a:txBody>
                    <a:bodyPr/>
                    <a:lstStyle/>
                    <a:p>
                      <a:pPr marL="0" marR="0" lvl="0" indent="0" algn="l" rtl="0">
                        <a:spcBef>
                          <a:spcPts val="0"/>
                        </a:spcBef>
                        <a:spcAft>
                          <a:spcPts val="0"/>
                        </a:spcAft>
                        <a:buNone/>
                      </a:pPr>
                      <a:r>
                        <a:rPr lang="en-US" sz="1200" dirty="0" smtClean="0"/>
                        <a:t>6978</a:t>
                      </a:r>
                      <a:endParaRPr sz="1200" dirty="0"/>
                    </a:p>
                  </a:txBody>
                  <a:tcPr marL="91450" marR="91450" marT="45725" marB="45725" anchor="ctr">
                    <a:solidFill>
                      <a:schemeClr val="accent2">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dk1"/>
                          </a:solidFill>
                        </a:rPr>
                        <a:t>G16 MPS-LO LUT Update (ADR764 for similar G17)</a:t>
                      </a:r>
                    </a:p>
                  </a:txBody>
                  <a:tcPr marL="91450" marR="91450" marT="45725" marB="45725" anchor="ctr">
                    <a:solidFill>
                      <a:schemeClr val="accent2">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smtClean="0"/>
                        <a:t>Closed</a:t>
                      </a:r>
                    </a:p>
                  </a:txBody>
                  <a:tcPr marL="91450" marR="91450" marT="45725" marB="45725" anchor="ctr">
                    <a:solidFill>
                      <a:schemeClr val="accent2">
                        <a:lumMod val="20000"/>
                        <a:lumOff val="80000"/>
                      </a:schemeClr>
                    </a:solidFill>
                  </a:tcPr>
                </a:tc>
                <a:tc>
                  <a:txBody>
                    <a:bodyPr/>
                    <a:lstStyle/>
                    <a:p>
                      <a:pPr marL="0" marR="0" lvl="0" indent="0" algn="l" rtl="0">
                        <a:spcBef>
                          <a:spcPts val="0"/>
                        </a:spcBef>
                        <a:spcAft>
                          <a:spcPts val="0"/>
                        </a:spcAft>
                        <a:buNone/>
                      </a:pPr>
                      <a:r>
                        <a:rPr lang="en-US" sz="1200" dirty="0" smtClean="0"/>
                        <a:t>w/ LUT change</a:t>
                      </a:r>
                      <a:endParaRPr sz="1200" dirty="0"/>
                    </a:p>
                  </a:txBody>
                  <a:tcPr marL="91450" marR="91450" marT="45725" marB="45725" anchor="ctr">
                    <a:solidFill>
                      <a:schemeClr val="accent2">
                        <a:lumMod val="20000"/>
                        <a:lumOff val="80000"/>
                      </a:schemeClr>
                    </a:solidFill>
                  </a:tcPr>
                </a:tc>
              </a:tr>
              <a:tr h="370850">
                <a:tc>
                  <a:txBody>
                    <a:bodyPr/>
                    <a:lstStyle/>
                    <a:p>
                      <a:pPr marL="0" marR="0" lvl="0" indent="0" algn="l" rtl="0">
                        <a:spcBef>
                          <a:spcPts val="0"/>
                        </a:spcBef>
                        <a:spcAft>
                          <a:spcPts val="0"/>
                        </a:spcAft>
                        <a:buNone/>
                      </a:pPr>
                      <a:r>
                        <a:rPr lang="en-US" sz="1200" dirty="0" smtClean="0"/>
                        <a:t>596</a:t>
                      </a:r>
                      <a:endParaRPr sz="1200" dirty="0"/>
                    </a:p>
                  </a:txBody>
                  <a:tcPr marL="91450" marR="91450" marT="45725" marB="45725" anchor="ctr">
                    <a:solidFill>
                      <a:schemeClr val="bg1"/>
                    </a:solidFill>
                  </a:tcPr>
                </a:tc>
                <a:tc>
                  <a:txBody>
                    <a:bodyPr/>
                    <a:lstStyle/>
                    <a:p>
                      <a:pPr marL="0" marR="0" lvl="0" indent="0" algn="l" rtl="0">
                        <a:spcBef>
                          <a:spcPts val="0"/>
                        </a:spcBef>
                        <a:spcAft>
                          <a:spcPts val="0"/>
                        </a:spcAft>
                        <a:buNone/>
                      </a:pPr>
                      <a:r>
                        <a:rPr lang="en-US" sz="1200" dirty="0" smtClean="0"/>
                        <a:t>5800</a:t>
                      </a:r>
                      <a:endParaRPr sz="1200" dirty="0"/>
                    </a:p>
                  </a:txBody>
                  <a:tcPr marL="91450" marR="91450" marT="45725" marB="45725"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smtClean="0">
                          <a:solidFill>
                            <a:schemeClr val="dk1"/>
                          </a:solidFill>
                        </a:rPr>
                        <a:t>Make Arc Jet Flag available for SEISS MPS-LO </a:t>
                      </a:r>
                    </a:p>
                  </a:txBody>
                  <a:tcPr marL="91450" marR="91450" marT="45725" marB="45725" anchor="ctr">
                    <a:solidFill>
                      <a:schemeClr val="bg1"/>
                    </a:solidFill>
                  </a:tcPr>
                </a:tc>
                <a:tc>
                  <a:txBody>
                    <a:bodyPr/>
                    <a:lstStyle/>
                    <a:p>
                      <a:pPr marL="0" marR="0" lvl="0" indent="0" algn="l" rtl="0">
                        <a:spcBef>
                          <a:spcPts val="0"/>
                        </a:spcBef>
                        <a:spcAft>
                          <a:spcPts val="0"/>
                        </a:spcAft>
                        <a:buNone/>
                      </a:pPr>
                      <a:r>
                        <a:rPr lang="en-US" sz="1200" baseline="0" dirty="0" smtClean="0"/>
                        <a:t>In work</a:t>
                      </a:r>
                      <a:endParaRPr sz="1200" dirty="0"/>
                    </a:p>
                  </a:txBody>
                  <a:tcPr marL="91450" marR="91450" marT="45725" marB="45725"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hr-HR" sz="1200" dirty="0" smtClean="0"/>
                        <a:t>DO.09.00.00 </a:t>
                      </a:r>
                      <a:endParaRPr lang="en-US" sz="1200" dirty="0" smtClean="0"/>
                    </a:p>
                  </a:txBody>
                  <a:tcPr marL="91450" marR="91450" marT="45725" marB="45725" anchor="ctr">
                    <a:solidFill>
                      <a:schemeClr val="bg1"/>
                    </a:solidFill>
                  </a:tcPr>
                </a:tc>
              </a:tr>
              <a:tr h="370850">
                <a:tc>
                  <a:txBody>
                    <a:bodyPr/>
                    <a:lstStyle/>
                    <a:p>
                      <a:pPr marL="0" marR="0" lvl="0" indent="0" algn="l" rtl="0">
                        <a:spcBef>
                          <a:spcPts val="0"/>
                        </a:spcBef>
                        <a:spcAft>
                          <a:spcPts val="0"/>
                        </a:spcAft>
                        <a:buNone/>
                      </a:pPr>
                      <a:r>
                        <a:rPr lang="en-US" sz="1200" dirty="0" smtClean="0"/>
                        <a:t>780</a:t>
                      </a:r>
                      <a:endParaRPr sz="1200" dirty="0"/>
                    </a:p>
                  </a:txBody>
                  <a:tcPr marL="91450" marR="91450" marT="45725" marB="45725" anchor="c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smtClean="0"/>
                        <a:t>6845</a:t>
                      </a:r>
                    </a:p>
                  </a:txBody>
                  <a:tcPr marL="91450" marR="91450" marT="45725" marB="45725" anchor="c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dk1"/>
                          </a:solidFill>
                        </a:rPr>
                        <a:t>GPA update for SEISS MPS-HI and MPS-LO L1b IFC leakage </a:t>
                      </a:r>
                    </a:p>
                  </a:txBody>
                  <a:tcPr marL="91450" marR="91450" marT="45725" marB="45725" anchor="c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rPr>
                        <a:t>Approved / In</a:t>
                      </a:r>
                      <a:r>
                        <a:rPr lang="en-US" sz="1200" baseline="0" dirty="0" smtClean="0">
                          <a:solidFill>
                            <a:schemeClr val="tx1"/>
                          </a:solidFill>
                        </a:rPr>
                        <a:t>-Analysis</a:t>
                      </a:r>
                      <a:endParaRPr lang="en-US" sz="1200" dirty="0" smtClean="0">
                        <a:solidFill>
                          <a:schemeClr val="tx1"/>
                        </a:solidFill>
                      </a:endParaRPr>
                    </a:p>
                  </a:txBody>
                  <a:tcPr marL="91450" marR="91450" marT="45725" marB="45725"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hr-HR" sz="1200" dirty="0" smtClean="0">
                          <a:latin typeface="+mn-lt"/>
                        </a:rPr>
                        <a:t>TBD?</a:t>
                      </a:r>
                      <a:endParaRPr lang="hr-HR" sz="1200" dirty="0">
                        <a:latin typeface="+mn-lt"/>
                      </a:endParaRPr>
                    </a:p>
                  </a:txBody>
                  <a:tcPr marL="91450" marR="91450" marT="45725" marB="45725" anchor="ctr">
                    <a:solidFill>
                      <a:schemeClr val="bg1"/>
                    </a:solidFill>
                  </a:tcPr>
                </a:tc>
              </a:tr>
              <a:tr h="37085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smtClean="0"/>
                        <a:t>TBD</a:t>
                      </a:r>
                    </a:p>
                  </a:txBody>
                  <a:tcPr marL="91450" marR="91450" marT="45725" marB="45725" anchor="c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smtClean="0"/>
                        <a:t>TBD</a:t>
                      </a:r>
                    </a:p>
                  </a:txBody>
                  <a:tcPr marL="91450" marR="91450" marT="45725" marB="45725" anchor="c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dk1"/>
                          </a:solidFill>
                        </a:rPr>
                        <a:t>G16 MPS-LO</a:t>
                      </a:r>
                      <a:r>
                        <a:rPr lang="en-US" sz="1200" baseline="0" dirty="0" smtClean="0">
                          <a:solidFill>
                            <a:schemeClr val="dk1"/>
                          </a:solidFill>
                        </a:rPr>
                        <a:t> Crosstalk Correction LUT update</a:t>
                      </a:r>
                      <a:endParaRPr lang="en-US" sz="1200" dirty="0" smtClean="0">
                        <a:solidFill>
                          <a:srgbClr val="FF0000"/>
                        </a:solidFill>
                      </a:endParaRPr>
                    </a:p>
                  </a:txBody>
                  <a:tcPr marL="91450" marR="91450" marT="45725" marB="45725" anchor="c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rPr>
                        <a:t>TBD</a:t>
                      </a:r>
                    </a:p>
                  </a:txBody>
                  <a:tcPr marL="91450" marR="91450" marT="45725" marB="45725" anchor="c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rPr>
                        <a:t>TBD</a:t>
                      </a:r>
                    </a:p>
                  </a:txBody>
                  <a:tcPr marL="91450" marR="91450" marT="45725" marB="45725" anchor="ctr">
                    <a:solidFill>
                      <a:schemeClr val="bg1"/>
                    </a:solidFill>
                  </a:tcPr>
                </a:tc>
              </a:tr>
            </a:tbl>
          </a:graphicData>
        </a:graphic>
      </p:graphicFrame>
      <p:sp>
        <p:nvSpPr>
          <p:cNvPr id="8"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prstClr val="white"/>
                </a:solidFill>
              </a:rPr>
              <a:t>These GOES-16 data are preliminary, non-operational data and are undergoing testing. Users bear all responsibility for inspecting the data prior to use and for the manner in which the data are utilized.</a:t>
            </a:r>
            <a:endParaRPr lang="en-US" sz="1000" dirty="0">
              <a:solidFill>
                <a:prstClr val="white"/>
              </a:solidFill>
            </a:endParaRPr>
          </a:p>
        </p:txBody>
      </p:sp>
      <p:sp>
        <p:nvSpPr>
          <p:cNvPr id="2" name="TextBox 1"/>
          <p:cNvSpPr txBox="1"/>
          <p:nvPr/>
        </p:nvSpPr>
        <p:spPr>
          <a:xfrm rot="16200000">
            <a:off x="8102999" y="5574124"/>
            <a:ext cx="1197764" cy="230832"/>
          </a:xfrm>
          <a:prstGeom prst="rect">
            <a:avLst/>
          </a:prstGeom>
          <a:solidFill>
            <a:schemeClr val="bg1">
              <a:lumMod val="95000"/>
            </a:schemeClr>
          </a:solidFill>
        </p:spPr>
        <p:txBody>
          <a:bodyPr wrap="none" rtlCol="0">
            <a:spAutoFit/>
          </a:bodyPr>
          <a:lstStyle/>
          <a:p>
            <a:r>
              <a:rPr lang="en-US" sz="900" smtClean="0">
                <a:solidFill>
                  <a:srgbClr val="FF0000"/>
                </a:solidFill>
              </a:rPr>
              <a:t>Full validation items</a:t>
            </a:r>
            <a:endParaRPr lang="en-US" sz="900">
              <a:solidFill>
                <a:srgbClr val="FF0000"/>
              </a:solidFill>
            </a:endParaRPr>
          </a:p>
        </p:txBody>
      </p:sp>
    </p:spTree>
    <p:extLst>
      <p:ext uri="{BB962C8B-B14F-4D97-AF65-F5344CB8AC3E}">
        <p14:creationId xmlns:p14="http://schemas.microsoft.com/office/powerpoint/2010/main" val="129408548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Shape 404"/>
          <p:cNvSpPr txBox="1">
            <a:spLocks noGrp="1"/>
          </p:cNvSpPr>
          <p:nvPr>
            <p:ph type="title"/>
          </p:nvPr>
        </p:nvSpPr>
        <p:spPr>
          <a:xfrm>
            <a:off x="1599862" y="226429"/>
            <a:ext cx="5961300" cy="85379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700"/>
              <a:buFont typeface="Arial"/>
              <a:buNone/>
            </a:pPr>
            <a:r>
              <a:rPr lang="en-US" sz="3600" b="0" i="0" u="none" strike="noStrike" cap="none">
                <a:solidFill>
                  <a:srgbClr val="FFFFFF"/>
                </a:solidFill>
                <a:latin typeface="Calibri" charset="0"/>
                <a:ea typeface="Calibri" charset="0"/>
                <a:cs typeface="Calibri" charset="0"/>
                <a:sym typeface="Arial"/>
              </a:rPr>
              <a:t>Provisional Validation</a:t>
            </a:r>
            <a:endParaRPr sz="3600">
              <a:latin typeface="Calibri" charset="0"/>
              <a:ea typeface="Calibri" charset="0"/>
              <a:cs typeface="Calibri" charset="0"/>
            </a:endParaRPr>
          </a:p>
        </p:txBody>
      </p:sp>
      <p:sp>
        <p:nvSpPr>
          <p:cNvPr id="405" name="Shape 405"/>
          <p:cNvSpPr txBox="1">
            <a:spLocks noGrp="1"/>
          </p:cNvSpPr>
          <p:nvPr>
            <p:ph type="sldNum" idx="12"/>
          </p:nvPr>
        </p:nvSpPr>
        <p:spPr>
          <a:xfrm>
            <a:off x="8472457" y="6217621"/>
            <a:ext cx="548699" cy="52469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350"/>
              <a:buFont typeface="Arial"/>
              <a:buNone/>
            </a:pPr>
            <a:fld id="{00000000-1234-1234-1234-123412341234}" type="slidenum">
              <a:rPr lang="en-US" sz="1400" b="0" i="0" u="none" strike="noStrike" cap="none">
                <a:solidFill>
                  <a:schemeClr val="lt1"/>
                </a:solidFill>
                <a:latin typeface="Arial"/>
                <a:ea typeface="Arial"/>
                <a:cs typeface="Arial"/>
                <a:sym typeface="Arial"/>
              </a:rPr>
              <a:t>51</a:t>
            </a:fld>
            <a:endParaRPr sz="1400" b="0" i="0" u="none" strike="noStrike" cap="none">
              <a:solidFill>
                <a:schemeClr val="lt1"/>
              </a:solidFill>
              <a:latin typeface="Arial"/>
              <a:ea typeface="Arial"/>
              <a:cs typeface="Arial"/>
              <a:sym typeface="Arial"/>
            </a:endParaRPr>
          </a:p>
        </p:txBody>
      </p:sp>
      <p:graphicFrame>
        <p:nvGraphicFramePr>
          <p:cNvPr id="406" name="Shape 406"/>
          <p:cNvGraphicFramePr/>
          <p:nvPr>
            <p:extLst>
              <p:ext uri="{D42A27DB-BD31-4B8C-83A1-F6EECF244321}">
                <p14:modId xmlns:p14="http://schemas.microsoft.com/office/powerpoint/2010/main" val="1840480362"/>
              </p:ext>
            </p:extLst>
          </p:nvPr>
        </p:nvGraphicFramePr>
        <p:xfrm>
          <a:off x="228600" y="1447800"/>
          <a:ext cx="8686800" cy="3810040"/>
        </p:xfrm>
        <a:graphic>
          <a:graphicData uri="http://schemas.openxmlformats.org/drawingml/2006/table">
            <a:tbl>
              <a:tblPr>
                <a:noFill/>
                <a:tableStyleId>{C82DEBC4-4F6B-44C8-AECD-D6E7C8D4A6FB}</a:tableStyleId>
              </a:tblPr>
              <a:tblGrid>
                <a:gridCol w="4343400"/>
                <a:gridCol w="4343400"/>
              </a:tblGrid>
              <a:tr h="409100">
                <a:tc>
                  <a:txBody>
                    <a:bodyPr/>
                    <a:lstStyle/>
                    <a:p>
                      <a:pPr marL="0" marR="0" lvl="0" indent="0" algn="ctr" rtl="0">
                        <a:lnSpc>
                          <a:spcPct val="100000"/>
                        </a:lnSpc>
                        <a:spcBef>
                          <a:spcPts val="0"/>
                        </a:spcBef>
                        <a:spcAft>
                          <a:spcPts val="0"/>
                        </a:spcAft>
                        <a:buClr>
                          <a:srgbClr val="000000"/>
                        </a:buClr>
                        <a:buSzPts val="700"/>
                        <a:buFont typeface="Arial"/>
                        <a:buNone/>
                      </a:pPr>
                      <a:r>
                        <a:rPr lang="en-US" sz="2800" b="1" u="none" strike="noStrike" cap="none">
                          <a:solidFill>
                            <a:srgbClr val="FFFFFF"/>
                          </a:solidFill>
                        </a:rPr>
                        <a:t>Preparation Activities</a:t>
                      </a:r>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4F81BD"/>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2800" b="1" u="none" strike="noStrike" cap="none">
                          <a:solidFill>
                            <a:srgbClr val="FFFFFF"/>
                          </a:solidFill>
                        </a:rPr>
                        <a:t>Assessment</a:t>
                      </a:r>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4F81BD"/>
                    </a:solidFill>
                  </a:tcPr>
                </a:tc>
              </a:tr>
              <a:tr h="470750">
                <a:tc>
                  <a:txBody>
                    <a:bodyPr/>
                    <a:lstStyle/>
                    <a:p>
                      <a:pPr marL="0" marR="0" lvl="0" indent="0" algn="l" rtl="0">
                        <a:lnSpc>
                          <a:spcPct val="100000"/>
                        </a:lnSpc>
                        <a:spcBef>
                          <a:spcPts val="0"/>
                        </a:spcBef>
                        <a:spcAft>
                          <a:spcPts val="0"/>
                        </a:spcAft>
                        <a:buClr>
                          <a:srgbClr val="000000"/>
                        </a:buClr>
                        <a:buSzPts val="500"/>
                        <a:buFont typeface="Arial"/>
                        <a:buNone/>
                      </a:pPr>
                      <a:r>
                        <a:rPr lang="en-US" sz="1800" b="0" i="0" u="none" strike="noStrike" cap="none" dirty="0">
                          <a:solidFill>
                            <a:schemeClr val="dk1"/>
                          </a:solidFill>
                          <a:latin typeface="Calibri"/>
                          <a:ea typeface="Calibri"/>
                          <a:cs typeface="Calibri"/>
                          <a:sym typeface="Calibri"/>
                        </a:rPr>
                        <a:t>Validation activities are ongoing and the general research community is now encouraged to participate.</a:t>
                      </a:r>
                      <a:endParaRPr sz="1800" u="none" strike="noStrike" cap="none" dirty="0">
                        <a:solidFill>
                          <a:schemeClr val="dk1"/>
                        </a:solidFill>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c>
                  <a:txBody>
                    <a:bodyPr/>
                    <a:lstStyle/>
                    <a:p>
                      <a:pPr marL="0" marR="0" lvl="0" indent="0" algn="l" rtl="0">
                        <a:lnSpc>
                          <a:spcPct val="100000"/>
                        </a:lnSpc>
                        <a:spcBef>
                          <a:spcPts val="0"/>
                        </a:spcBef>
                        <a:spcAft>
                          <a:spcPts val="0"/>
                        </a:spcAft>
                        <a:buClr>
                          <a:srgbClr val="000000"/>
                        </a:buClr>
                        <a:buSzPts val="500"/>
                        <a:buFont typeface="Arial"/>
                        <a:buNone/>
                      </a:pPr>
                      <a:r>
                        <a:rPr lang="en-US" sz="1800" b="0" i="0" u="none" strike="noStrike" cap="none" dirty="0">
                          <a:solidFill>
                            <a:schemeClr val="dk1"/>
                          </a:solidFill>
                          <a:latin typeface="Calibri"/>
                          <a:ea typeface="Calibri"/>
                          <a:cs typeface="Calibri"/>
                          <a:sym typeface="Calibri"/>
                        </a:rPr>
                        <a:t>Validation activities are ongoing. Results have been discussed with SWPC. Release of data by NCEI will enable research community participation.</a:t>
                      </a:r>
                      <a:endParaRPr sz="1800" u="none" strike="noStrike" cap="none" dirty="0">
                        <a:solidFill>
                          <a:schemeClr val="dk1"/>
                        </a:solidFill>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r>
              <a:tr h="470750">
                <a:tc>
                  <a:txBody>
                    <a:bodyPr/>
                    <a:lstStyle/>
                    <a:p>
                      <a:pPr marL="0" marR="0" lvl="0" indent="0" algn="l" rtl="0">
                        <a:lnSpc>
                          <a:spcPct val="100000"/>
                        </a:lnSpc>
                        <a:spcBef>
                          <a:spcPts val="0"/>
                        </a:spcBef>
                        <a:spcAft>
                          <a:spcPts val="0"/>
                        </a:spcAft>
                        <a:buClr>
                          <a:srgbClr val="000000"/>
                        </a:buClr>
                        <a:buSzPts val="500"/>
                        <a:buFont typeface="Arial"/>
                        <a:buNone/>
                      </a:pPr>
                      <a:r>
                        <a:rPr lang="en-US" sz="1800" b="0" i="0" u="none" strike="noStrike" cap="none" dirty="0">
                          <a:solidFill>
                            <a:schemeClr val="dk1"/>
                          </a:solidFill>
                          <a:latin typeface="Calibri"/>
                          <a:ea typeface="Calibri"/>
                          <a:cs typeface="Calibri"/>
                          <a:sym typeface="Calibri"/>
                        </a:rPr>
                        <a:t>Severe algorithm anomalies are identified and under analysis. Solutions to anomalies are in development and testing.</a:t>
                      </a:r>
                      <a:endParaRPr sz="1800" dirty="0"/>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r>
                        <a:rPr lang="en-US" sz="1800" b="0" i="0" u="none" strike="noStrike" cap="none" dirty="0" smtClean="0">
                          <a:solidFill>
                            <a:schemeClr val="dk1"/>
                          </a:solidFill>
                          <a:latin typeface="Calibri"/>
                          <a:ea typeface="Calibri"/>
                          <a:cs typeface="Calibri"/>
                          <a:sym typeface="Calibri"/>
                        </a:rPr>
                        <a:t>ADR326 MPS-LO GPA Changes implemented</a:t>
                      </a:r>
                      <a:r>
                        <a:rPr lang="en-US" sz="1800" b="0" i="0" u="none" strike="noStrike" cap="none" baseline="0" dirty="0" smtClean="0">
                          <a:solidFill>
                            <a:schemeClr val="dk1"/>
                          </a:solidFill>
                          <a:latin typeface="Calibri"/>
                          <a:ea typeface="Calibri"/>
                          <a:cs typeface="Calibri"/>
                          <a:sym typeface="Calibri"/>
                        </a:rPr>
                        <a:t> in DO.07.01 (was needed for provisional). ADR780 GPA update for MPS-LO L1b IFC leakage in-Analysis, needed for full.</a:t>
                      </a:r>
                      <a:endParaRPr sz="1800" dirty="0"/>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tr>
              <a:tr h="409100">
                <a:tc>
                  <a:txBody>
                    <a:bodyPr/>
                    <a:lstStyle/>
                    <a:p>
                      <a:pPr marL="0" marR="0" lvl="0" indent="0" algn="l" rtl="0">
                        <a:lnSpc>
                          <a:spcPct val="100000"/>
                        </a:lnSpc>
                        <a:spcBef>
                          <a:spcPts val="0"/>
                        </a:spcBef>
                        <a:spcAft>
                          <a:spcPts val="0"/>
                        </a:spcAft>
                        <a:buClr>
                          <a:srgbClr val="000000"/>
                        </a:buClr>
                        <a:buSzPts val="500"/>
                        <a:buFont typeface="Arial"/>
                        <a:buNone/>
                      </a:pPr>
                      <a:r>
                        <a:rPr lang="en-US" sz="1800" b="0" i="0" u="none" strike="noStrike" cap="none" dirty="0">
                          <a:solidFill>
                            <a:schemeClr val="dk1"/>
                          </a:solidFill>
                          <a:latin typeface="Calibri"/>
                          <a:ea typeface="Calibri"/>
                          <a:cs typeface="Calibri"/>
                          <a:sym typeface="Calibri"/>
                        </a:rPr>
                        <a:t>Incremental product improvements may still be occurring.</a:t>
                      </a:r>
                      <a:endParaRPr sz="1800" u="none" strike="noStrike" cap="none" dirty="0">
                        <a:solidFill>
                          <a:schemeClr val="dk1"/>
                        </a:solidFill>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c>
                  <a:txBody>
                    <a:bodyPr/>
                    <a:lstStyle/>
                    <a:p>
                      <a:pPr marL="0" marR="0" lvl="0" indent="0" algn="l" rtl="0">
                        <a:lnSpc>
                          <a:spcPct val="100000"/>
                        </a:lnSpc>
                        <a:spcBef>
                          <a:spcPts val="0"/>
                        </a:spcBef>
                        <a:spcAft>
                          <a:spcPts val="0"/>
                        </a:spcAft>
                        <a:buClr>
                          <a:srgbClr val="000000"/>
                        </a:buClr>
                        <a:buSzPts val="500"/>
                        <a:buFont typeface="Arial"/>
                        <a:buNone/>
                      </a:pPr>
                      <a:r>
                        <a:rPr lang="en-US" sz="1800" b="0" i="0" u="none" strike="noStrike" cap="none" dirty="0">
                          <a:solidFill>
                            <a:schemeClr val="dk1"/>
                          </a:solidFill>
                          <a:latin typeface="Calibri"/>
                          <a:ea typeface="Calibri"/>
                          <a:cs typeface="Calibri"/>
                          <a:sym typeface="Calibri"/>
                        </a:rPr>
                        <a:t>Product improvements </a:t>
                      </a:r>
                      <a:r>
                        <a:rPr lang="en-US" sz="1800" b="0" i="0" u="none" strike="noStrike" cap="none" dirty="0" smtClean="0">
                          <a:solidFill>
                            <a:schemeClr val="dk1"/>
                          </a:solidFill>
                          <a:latin typeface="Calibri"/>
                          <a:ea typeface="Calibri"/>
                          <a:cs typeface="Calibri"/>
                          <a:sym typeface="Calibri"/>
                        </a:rPr>
                        <a:t>will </a:t>
                      </a:r>
                      <a:r>
                        <a:rPr lang="en-US" sz="1800" b="0" i="0" u="none" strike="noStrike" cap="none" dirty="0">
                          <a:solidFill>
                            <a:schemeClr val="dk1"/>
                          </a:solidFill>
                          <a:latin typeface="Calibri"/>
                          <a:ea typeface="Calibri"/>
                          <a:cs typeface="Calibri"/>
                          <a:sym typeface="Calibri"/>
                        </a:rPr>
                        <a:t>result from </a:t>
                      </a:r>
                      <a:r>
                        <a:rPr lang="en-US" sz="1800" b="0" i="0" u="none" strike="noStrike" cap="none" dirty="0" smtClean="0">
                          <a:solidFill>
                            <a:schemeClr val="dk1"/>
                          </a:solidFill>
                          <a:latin typeface="Calibri"/>
                          <a:ea typeface="Calibri"/>
                          <a:cs typeface="Calibri"/>
                          <a:sym typeface="Calibri"/>
                        </a:rPr>
                        <a:t>steps to mitigate known (on previous chart) and any yet</a:t>
                      </a:r>
                      <a:r>
                        <a:rPr lang="en-US" sz="1800" b="0" i="0" u="none" strike="noStrike" cap="none" baseline="0" dirty="0" smtClean="0">
                          <a:solidFill>
                            <a:schemeClr val="dk1"/>
                          </a:solidFill>
                          <a:latin typeface="Calibri"/>
                          <a:ea typeface="Calibri"/>
                          <a:cs typeface="Calibri"/>
                          <a:sym typeface="Calibri"/>
                        </a:rPr>
                        <a:t> to be discovered</a:t>
                      </a:r>
                      <a:r>
                        <a:rPr lang="en-US" sz="1800" b="0" i="0" u="none" strike="noStrike" cap="none" dirty="0" smtClean="0">
                          <a:solidFill>
                            <a:schemeClr val="dk1"/>
                          </a:solidFill>
                          <a:latin typeface="Calibri"/>
                          <a:ea typeface="Calibri"/>
                          <a:cs typeface="Calibri"/>
                          <a:sym typeface="Calibri"/>
                        </a:rPr>
                        <a:t> anomalies.</a:t>
                      </a:r>
                      <a:endParaRPr sz="1800" u="none" strike="noStrike" cap="none" dirty="0">
                        <a:solidFill>
                          <a:schemeClr val="dk1"/>
                        </a:solidFill>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r>
            </a:tbl>
          </a:graphicData>
        </a:graphic>
      </p:graphicFrame>
      <p:sp>
        <p:nvSpPr>
          <p:cNvPr id="5"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prstClr val="white"/>
                </a:solidFill>
              </a:rPr>
              <a:t>These GOES-16 data are preliminary, non-operational data and are undergoing testing. Users bear all responsibility for inspecting the data prior to use and for the manner in which the data are utilized.</a:t>
            </a:r>
            <a:endParaRPr lang="en-US" sz="1000" dirty="0">
              <a:solidFill>
                <a:prstClr val="white"/>
              </a:solidFill>
            </a:endParaRPr>
          </a:p>
        </p:txBody>
      </p:sp>
    </p:spTree>
    <p:extLst>
      <p:ext uri="{BB962C8B-B14F-4D97-AF65-F5344CB8AC3E}">
        <p14:creationId xmlns:p14="http://schemas.microsoft.com/office/powerpoint/2010/main" val="58542535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Shape 411"/>
          <p:cNvSpPr txBox="1">
            <a:spLocks noGrp="1"/>
          </p:cNvSpPr>
          <p:nvPr>
            <p:ph type="title"/>
          </p:nvPr>
        </p:nvSpPr>
        <p:spPr>
          <a:xfrm>
            <a:off x="1599862" y="226429"/>
            <a:ext cx="5961300" cy="85379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700"/>
              <a:buFont typeface="Arial"/>
              <a:buNone/>
            </a:pPr>
            <a:r>
              <a:rPr lang="en-US" sz="3600" b="0" i="0" u="none" strike="noStrike" cap="none">
                <a:solidFill>
                  <a:srgbClr val="FFFFFF"/>
                </a:solidFill>
                <a:latin typeface="Calibri" charset="0"/>
                <a:ea typeface="Calibri" charset="0"/>
                <a:cs typeface="Calibri" charset="0"/>
                <a:sym typeface="Arial"/>
              </a:rPr>
              <a:t>Provisional Validation</a:t>
            </a:r>
            <a:endParaRPr sz="3600">
              <a:latin typeface="Calibri" charset="0"/>
              <a:ea typeface="Calibri" charset="0"/>
              <a:cs typeface="Calibri" charset="0"/>
            </a:endParaRPr>
          </a:p>
        </p:txBody>
      </p:sp>
      <p:sp>
        <p:nvSpPr>
          <p:cNvPr id="412" name="Shape 412"/>
          <p:cNvSpPr txBox="1">
            <a:spLocks noGrp="1"/>
          </p:cNvSpPr>
          <p:nvPr>
            <p:ph type="sldNum" idx="12"/>
          </p:nvPr>
        </p:nvSpPr>
        <p:spPr>
          <a:xfrm>
            <a:off x="8472457" y="6217621"/>
            <a:ext cx="548699" cy="52469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350"/>
              <a:buFont typeface="Arial"/>
              <a:buNone/>
            </a:pPr>
            <a:fld id="{00000000-1234-1234-1234-123412341234}" type="slidenum">
              <a:rPr lang="en-US" sz="1400" b="0" i="0" u="none" strike="noStrike" cap="none">
                <a:solidFill>
                  <a:schemeClr val="lt1"/>
                </a:solidFill>
                <a:latin typeface="Arial"/>
                <a:ea typeface="Arial"/>
                <a:cs typeface="Arial"/>
                <a:sym typeface="Arial"/>
              </a:rPr>
              <a:t>52</a:t>
            </a:fld>
            <a:endParaRPr sz="1400" b="0" i="0" u="none" strike="noStrike" cap="none">
              <a:solidFill>
                <a:schemeClr val="lt1"/>
              </a:solidFill>
              <a:latin typeface="Arial"/>
              <a:ea typeface="Arial"/>
              <a:cs typeface="Arial"/>
              <a:sym typeface="Arial"/>
            </a:endParaRPr>
          </a:p>
        </p:txBody>
      </p:sp>
      <p:graphicFrame>
        <p:nvGraphicFramePr>
          <p:cNvPr id="413" name="Shape 413"/>
          <p:cNvGraphicFramePr/>
          <p:nvPr>
            <p:extLst>
              <p:ext uri="{D42A27DB-BD31-4B8C-83A1-F6EECF244321}">
                <p14:modId xmlns:p14="http://schemas.microsoft.com/office/powerpoint/2010/main" val="1496376492"/>
              </p:ext>
            </p:extLst>
          </p:nvPr>
        </p:nvGraphicFramePr>
        <p:xfrm>
          <a:off x="228600" y="1221057"/>
          <a:ext cx="8686800" cy="4493470"/>
        </p:xfrm>
        <a:graphic>
          <a:graphicData uri="http://schemas.openxmlformats.org/drawingml/2006/table">
            <a:tbl>
              <a:tblPr>
                <a:noFill/>
                <a:tableStyleId>{C82DEBC4-4F6B-44C8-AECD-D6E7C8D4A6FB}</a:tableStyleId>
              </a:tblPr>
              <a:tblGrid>
                <a:gridCol w="5715000"/>
                <a:gridCol w="2971800"/>
              </a:tblGrid>
              <a:tr h="409100">
                <a:tc>
                  <a:txBody>
                    <a:bodyPr/>
                    <a:lstStyle/>
                    <a:p>
                      <a:pPr marL="0" marR="0" lvl="0" indent="0" algn="ctr" rtl="0">
                        <a:lnSpc>
                          <a:spcPct val="100000"/>
                        </a:lnSpc>
                        <a:spcBef>
                          <a:spcPts val="0"/>
                        </a:spcBef>
                        <a:spcAft>
                          <a:spcPts val="0"/>
                        </a:spcAft>
                        <a:buClr>
                          <a:schemeClr val="lt1"/>
                        </a:buClr>
                        <a:buSzPts val="600"/>
                        <a:buFont typeface="Arial"/>
                        <a:buNone/>
                      </a:pPr>
                      <a:r>
                        <a:rPr lang="en-US" sz="1400" b="1" u="none" strike="noStrike" cap="none">
                          <a:solidFill>
                            <a:schemeClr val="lt1"/>
                          </a:solidFill>
                          <a:latin typeface="Calibri" charset="0"/>
                          <a:ea typeface="Calibri" charset="0"/>
                          <a:cs typeface="Calibri" charset="0"/>
                        </a:rPr>
                        <a:t>End State</a:t>
                      </a:r>
                      <a:endParaRPr sz="1400">
                        <a:latin typeface="Calibri" charset="0"/>
                        <a:ea typeface="Calibri" charset="0"/>
                        <a:cs typeface="Calibri" charset="0"/>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4F81BD"/>
                    </a:solidFill>
                  </a:tcPr>
                </a:tc>
                <a:tc>
                  <a:txBody>
                    <a:bodyPr/>
                    <a:lstStyle/>
                    <a:p>
                      <a:pPr marL="0" marR="0" lvl="0" indent="0" algn="ctr" rtl="0">
                        <a:lnSpc>
                          <a:spcPct val="100000"/>
                        </a:lnSpc>
                        <a:spcBef>
                          <a:spcPts val="0"/>
                        </a:spcBef>
                        <a:spcAft>
                          <a:spcPts val="0"/>
                        </a:spcAft>
                        <a:buClr>
                          <a:schemeClr val="lt1"/>
                        </a:buClr>
                        <a:buSzPts val="600"/>
                        <a:buFont typeface="Arial"/>
                        <a:buNone/>
                      </a:pPr>
                      <a:r>
                        <a:rPr lang="en-US" sz="1400" b="1" u="none" strike="noStrike" cap="none">
                          <a:solidFill>
                            <a:schemeClr val="lt1"/>
                          </a:solidFill>
                          <a:latin typeface="Calibri" charset="0"/>
                          <a:ea typeface="Calibri" charset="0"/>
                          <a:cs typeface="Calibri" charset="0"/>
                        </a:rPr>
                        <a:t>Assessment</a:t>
                      </a:r>
                      <a:endParaRPr sz="1400">
                        <a:latin typeface="Calibri" charset="0"/>
                        <a:ea typeface="Calibri" charset="0"/>
                        <a:cs typeface="Calibri" charset="0"/>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4F81BD"/>
                    </a:solidFill>
                  </a:tcPr>
                </a:tc>
              </a:tr>
              <a:tr h="655675">
                <a:tc>
                  <a:txBody>
                    <a:bodyPr/>
                    <a:lstStyle/>
                    <a:p>
                      <a:pPr marL="0" marR="0" lvl="0" indent="0" algn="l" rtl="0">
                        <a:lnSpc>
                          <a:spcPct val="100000"/>
                        </a:lnSpc>
                        <a:spcBef>
                          <a:spcPts val="0"/>
                        </a:spcBef>
                        <a:spcAft>
                          <a:spcPts val="0"/>
                        </a:spcAft>
                        <a:buClr>
                          <a:schemeClr val="lt1"/>
                        </a:buClr>
                        <a:buSzPts val="1800"/>
                        <a:buFont typeface="Arial"/>
                        <a:buNone/>
                      </a:pPr>
                      <a:r>
                        <a:rPr lang="en-US" sz="1400" b="0" i="0" u="none" strike="noStrike" cap="none">
                          <a:solidFill>
                            <a:schemeClr val="dk1"/>
                          </a:solidFill>
                          <a:latin typeface="Calibri" charset="0"/>
                          <a:ea typeface="Calibri" charset="0"/>
                          <a:cs typeface="Calibri" charset="0"/>
                          <a:sym typeface="Calibri"/>
                        </a:rPr>
                        <a:t>Product performance has been demonstrated through analysis of </a:t>
                      </a:r>
                      <a:r>
                        <a:rPr lang="en-US" sz="1400" b="0" i="0" u="none" strike="noStrike" cap="none" smtClean="0">
                          <a:solidFill>
                            <a:schemeClr val="dk1"/>
                          </a:solidFill>
                          <a:latin typeface="Calibri" charset="0"/>
                          <a:ea typeface="Calibri" charset="0"/>
                          <a:cs typeface="Calibri" charset="0"/>
                          <a:sym typeface="Calibri"/>
                        </a:rPr>
                        <a:t>independent </a:t>
                      </a:r>
                      <a:r>
                        <a:rPr lang="en-US" sz="1400" b="0" i="0" u="none" strike="noStrike" cap="none">
                          <a:solidFill>
                            <a:schemeClr val="dk1"/>
                          </a:solidFill>
                          <a:latin typeface="Calibri" charset="0"/>
                          <a:ea typeface="Calibri" charset="0"/>
                          <a:cs typeface="Calibri" charset="0"/>
                          <a:sym typeface="Calibri"/>
                        </a:rPr>
                        <a:t>measurements obtained from select locations, periods, and associated ground truth or field campaign efforts.</a:t>
                      </a:r>
                      <a:endParaRPr sz="1400">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tc>
                  <a:txBody>
                    <a:bodyPr/>
                    <a:lstStyle/>
                    <a:p>
                      <a:pPr marL="285750" marR="0" lvl="0" indent="-285750" algn="l" rtl="0">
                        <a:lnSpc>
                          <a:spcPct val="100000"/>
                        </a:lnSpc>
                        <a:spcBef>
                          <a:spcPts val="0"/>
                        </a:spcBef>
                        <a:spcAft>
                          <a:spcPts val="0"/>
                        </a:spcAft>
                        <a:buClr>
                          <a:schemeClr val="tx1"/>
                        </a:buClr>
                        <a:buSzPts val="1800"/>
                        <a:buFont typeface="Arial" charset="0"/>
                        <a:buChar char="•"/>
                      </a:pPr>
                      <a:r>
                        <a:rPr lang="en-US" sz="1400" b="0" i="0" u="none" strike="noStrike" cap="none" dirty="0" smtClean="0">
                          <a:solidFill>
                            <a:schemeClr val="dk1"/>
                          </a:solidFill>
                          <a:latin typeface="Calibri" charset="0"/>
                          <a:ea typeface="Calibri" charset="0"/>
                          <a:cs typeface="Calibri" charset="0"/>
                          <a:sym typeface="Calibri"/>
                        </a:rPr>
                        <a:t>G16/FM1/SN101</a:t>
                      </a:r>
                      <a:r>
                        <a:rPr lang="en-US" sz="1400" b="0" i="0" u="none" strike="noStrike" cap="none" baseline="0" dirty="0" smtClean="0">
                          <a:solidFill>
                            <a:schemeClr val="dk1"/>
                          </a:solidFill>
                          <a:latin typeface="Calibri" charset="0"/>
                          <a:ea typeface="Calibri" charset="0"/>
                          <a:cs typeface="Calibri" charset="0"/>
                          <a:sym typeface="Calibri"/>
                        </a:rPr>
                        <a:t> MPS-LO ground/beam calibrated.</a:t>
                      </a:r>
                    </a:p>
                    <a:p>
                      <a:pPr marL="285750" marR="0" lvl="0" indent="-285750" algn="l" rtl="0">
                        <a:lnSpc>
                          <a:spcPct val="100000"/>
                        </a:lnSpc>
                        <a:spcBef>
                          <a:spcPts val="0"/>
                        </a:spcBef>
                        <a:spcAft>
                          <a:spcPts val="0"/>
                        </a:spcAft>
                        <a:buClr>
                          <a:schemeClr val="tx1"/>
                        </a:buClr>
                        <a:buSzPts val="1800"/>
                        <a:buFont typeface="Arial" charset="0"/>
                        <a:buChar char="•"/>
                      </a:pPr>
                      <a:r>
                        <a:rPr lang="en-US" sz="1400" b="0" i="0" u="none" strike="noStrike" cap="none" baseline="0" dirty="0" smtClean="0">
                          <a:solidFill>
                            <a:schemeClr val="dk1"/>
                          </a:solidFill>
                          <a:latin typeface="Calibri" charset="0"/>
                          <a:ea typeface="Calibri" charset="0"/>
                          <a:cs typeface="Calibri" charset="0"/>
                          <a:sym typeface="Calibri"/>
                        </a:rPr>
                        <a:t>Performance tests included in provisional PLPT results</a:t>
                      </a:r>
                      <a:endParaRPr sz="1400" dirty="0">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tr>
              <a:tr h="470750">
                <a:tc>
                  <a:txBody>
                    <a:bodyPr/>
                    <a:lstStyle/>
                    <a:p>
                      <a:pPr marL="0" marR="0" lvl="0" indent="0" algn="l" rtl="0">
                        <a:lnSpc>
                          <a:spcPct val="100000"/>
                        </a:lnSpc>
                        <a:spcBef>
                          <a:spcPts val="0"/>
                        </a:spcBef>
                        <a:spcAft>
                          <a:spcPts val="0"/>
                        </a:spcAft>
                        <a:buClr>
                          <a:srgbClr val="000000"/>
                        </a:buClr>
                        <a:buSzPts val="450"/>
                        <a:buFont typeface="Arial"/>
                        <a:buNone/>
                      </a:pPr>
                      <a:r>
                        <a:rPr lang="en-US" sz="1400" b="0" i="0" u="none" strike="noStrike" cap="none" dirty="0">
                          <a:solidFill>
                            <a:schemeClr val="dk1"/>
                          </a:solidFill>
                          <a:latin typeface="Calibri" charset="0"/>
                          <a:ea typeface="Calibri" charset="0"/>
                          <a:cs typeface="Calibri" charset="0"/>
                          <a:sym typeface="Calibri"/>
                        </a:rPr>
                        <a:t>Product analysis is sufficient to communicate product performance to users relative to expectations (Performance Baseline).</a:t>
                      </a:r>
                      <a:endParaRPr sz="1400" u="none" strike="noStrike" cap="none" dirty="0">
                        <a:solidFill>
                          <a:schemeClr val="dk1"/>
                        </a:solidFill>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c>
                  <a:txBody>
                    <a:bodyPr/>
                    <a:lstStyle/>
                    <a:p>
                      <a:pPr marL="0" marR="0" lvl="0" indent="0" algn="l" rtl="0">
                        <a:lnSpc>
                          <a:spcPct val="100000"/>
                        </a:lnSpc>
                        <a:spcBef>
                          <a:spcPts val="0"/>
                        </a:spcBef>
                        <a:spcAft>
                          <a:spcPts val="0"/>
                        </a:spcAft>
                        <a:buClr>
                          <a:srgbClr val="000000"/>
                        </a:buClr>
                        <a:buSzPts val="450"/>
                        <a:buFont typeface="Arial"/>
                        <a:buNone/>
                      </a:pPr>
                      <a:r>
                        <a:rPr lang="en-US" sz="1400" u="none" strike="noStrike" cap="none" dirty="0" smtClean="0">
                          <a:solidFill>
                            <a:schemeClr val="dk1"/>
                          </a:solidFill>
                          <a:latin typeface="Calibri" charset="0"/>
                          <a:ea typeface="Calibri" charset="0"/>
                          <a:cs typeface="Calibri" charset="0"/>
                        </a:rPr>
                        <a:t>Yes, to </a:t>
                      </a:r>
                      <a:r>
                        <a:rPr lang="en-US" sz="1400" u="none" strike="noStrike" cap="none" dirty="0">
                          <a:solidFill>
                            <a:schemeClr val="dk1"/>
                          </a:solidFill>
                          <a:latin typeface="Calibri" charset="0"/>
                          <a:ea typeface="Calibri" charset="0"/>
                          <a:cs typeface="Calibri" charset="0"/>
                        </a:rPr>
                        <a:t>the limited extent </a:t>
                      </a:r>
                      <a:r>
                        <a:rPr lang="en-US" sz="1400" u="none" strike="noStrike" cap="none" dirty="0" smtClean="0">
                          <a:solidFill>
                            <a:schemeClr val="dk1"/>
                          </a:solidFill>
                          <a:latin typeface="Calibri" charset="0"/>
                          <a:ea typeface="Calibri" charset="0"/>
                          <a:cs typeface="Calibri" charset="0"/>
                        </a:rPr>
                        <a:t>that</a:t>
                      </a:r>
                      <a:r>
                        <a:rPr lang="en-US" sz="1400" u="none" strike="noStrike" cap="none" baseline="0" dirty="0" smtClean="0">
                          <a:solidFill>
                            <a:schemeClr val="dk1"/>
                          </a:solidFill>
                          <a:latin typeface="Calibri" charset="0"/>
                          <a:ea typeface="Calibri" charset="0"/>
                          <a:cs typeface="Calibri" charset="0"/>
                        </a:rPr>
                        <a:t> </a:t>
                      </a:r>
                      <a:r>
                        <a:rPr lang="en-US" sz="1400" u="none" strike="noStrike" cap="none" dirty="0" smtClean="0">
                          <a:solidFill>
                            <a:schemeClr val="dk1"/>
                          </a:solidFill>
                          <a:latin typeface="Calibri" charset="0"/>
                          <a:ea typeface="Calibri" charset="0"/>
                          <a:cs typeface="Calibri" charset="0"/>
                        </a:rPr>
                        <a:t>absolute</a:t>
                      </a:r>
                      <a:r>
                        <a:rPr lang="en-US" sz="1400" u="none" strike="noStrike" cap="none" baseline="0" dirty="0" smtClean="0">
                          <a:solidFill>
                            <a:schemeClr val="dk1"/>
                          </a:solidFill>
                          <a:latin typeface="Calibri" charset="0"/>
                          <a:ea typeface="Calibri" charset="0"/>
                          <a:cs typeface="Calibri" charset="0"/>
                        </a:rPr>
                        <a:t> accuracy can </a:t>
                      </a:r>
                      <a:r>
                        <a:rPr lang="en-US" sz="1400" u="none" strike="noStrike" cap="none" dirty="0" smtClean="0">
                          <a:solidFill>
                            <a:schemeClr val="dk1"/>
                          </a:solidFill>
                          <a:latin typeface="Calibri" charset="0"/>
                          <a:ea typeface="Calibri" charset="0"/>
                          <a:cs typeface="Calibri" charset="0"/>
                        </a:rPr>
                        <a:t>verified on-orbit</a:t>
                      </a:r>
                      <a:r>
                        <a:rPr lang="en-US" sz="1400" u="none" strike="noStrike" cap="none" baseline="0" dirty="0" smtClean="0">
                          <a:solidFill>
                            <a:schemeClr val="dk1"/>
                          </a:solidFill>
                          <a:latin typeface="Calibri" charset="0"/>
                          <a:ea typeface="Calibri" charset="0"/>
                          <a:cs typeface="Calibri" charset="0"/>
                        </a:rPr>
                        <a:t>.</a:t>
                      </a:r>
                      <a:endParaRPr sz="1400" u="none" strike="noStrike" cap="none" dirty="0">
                        <a:solidFill>
                          <a:schemeClr val="dk1"/>
                        </a:solidFill>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r>
              <a:tr h="840600">
                <a:tc>
                  <a:txBody>
                    <a:bodyPr/>
                    <a:lstStyle/>
                    <a:p>
                      <a:pPr marL="0" marR="0" lvl="0" indent="0" algn="l" rtl="0">
                        <a:lnSpc>
                          <a:spcPct val="100000"/>
                        </a:lnSpc>
                        <a:spcBef>
                          <a:spcPts val="0"/>
                        </a:spcBef>
                        <a:spcAft>
                          <a:spcPts val="0"/>
                        </a:spcAft>
                        <a:buClr>
                          <a:srgbClr val="000000"/>
                        </a:buClr>
                        <a:buSzPts val="450"/>
                        <a:buFont typeface="Arial"/>
                        <a:buNone/>
                      </a:pPr>
                      <a:r>
                        <a:rPr lang="en-US" sz="1400" b="0" i="0" u="none" strike="noStrike" cap="none" dirty="0">
                          <a:solidFill>
                            <a:schemeClr val="dk1"/>
                          </a:solidFill>
                          <a:latin typeface="Calibri" charset="0"/>
                          <a:ea typeface="Calibri" charset="0"/>
                          <a:cs typeface="Calibri" charset="0"/>
                          <a:sym typeface="Calibri"/>
                        </a:rPr>
                        <a:t>Documentation of product performance exists that includes recommended remediation strategies for all anomalies and weaknesses. Any algorithm changes associated with severe anomalies have been documented, implemented, tested, and shared with the user community.</a:t>
                      </a:r>
                      <a:endParaRPr sz="1400" dirty="0">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tc>
                  <a:txBody>
                    <a:bodyPr/>
                    <a:lstStyle/>
                    <a:p>
                      <a:pPr marL="0" marR="0" lvl="0" indent="0" algn="l" rtl="0">
                        <a:lnSpc>
                          <a:spcPct val="100000"/>
                        </a:lnSpc>
                        <a:spcBef>
                          <a:spcPts val="0"/>
                        </a:spcBef>
                        <a:spcAft>
                          <a:spcPts val="0"/>
                        </a:spcAft>
                        <a:buClr>
                          <a:srgbClr val="000000"/>
                        </a:buClr>
                        <a:buSzPts val="450"/>
                        <a:buFont typeface="Arial"/>
                        <a:buNone/>
                      </a:pPr>
                      <a:r>
                        <a:rPr lang="en-US" sz="1400" b="0" i="0" u="none" strike="noStrike" cap="none" dirty="0" smtClean="0">
                          <a:solidFill>
                            <a:schemeClr val="tx1"/>
                          </a:solidFill>
                          <a:latin typeface="Calibri" charset="0"/>
                          <a:ea typeface="Calibri" charset="0"/>
                          <a:cs typeface="Calibri" charset="0"/>
                          <a:sym typeface="Calibri"/>
                        </a:rPr>
                        <a:t>PUG and</a:t>
                      </a:r>
                      <a:r>
                        <a:rPr lang="en-US" sz="1400" b="0" i="0" u="none" strike="noStrike" cap="none" baseline="0" dirty="0" smtClean="0">
                          <a:solidFill>
                            <a:schemeClr val="tx1"/>
                          </a:solidFill>
                          <a:latin typeface="Calibri" charset="0"/>
                          <a:ea typeface="Calibri" charset="0"/>
                          <a:cs typeface="Calibri" charset="0"/>
                          <a:sym typeface="Calibri"/>
                        </a:rPr>
                        <a:t>/or CDRL80 will need to be updated to reflect changes, e.g., ADR326 MPS-LO GPA Changes. </a:t>
                      </a:r>
                    </a:p>
                    <a:p>
                      <a:pPr marL="0" marR="0" lvl="0" indent="0" algn="l" rtl="0">
                        <a:lnSpc>
                          <a:spcPct val="100000"/>
                        </a:lnSpc>
                        <a:spcBef>
                          <a:spcPts val="0"/>
                        </a:spcBef>
                        <a:spcAft>
                          <a:spcPts val="0"/>
                        </a:spcAft>
                        <a:buClr>
                          <a:srgbClr val="000000"/>
                        </a:buClr>
                        <a:buSzPts val="450"/>
                        <a:buFont typeface="Arial"/>
                        <a:buNone/>
                      </a:pPr>
                      <a:r>
                        <a:rPr lang="en-US" sz="1400" b="0" i="0" u="none" strike="noStrike" cap="none" baseline="0" dirty="0" smtClean="0">
                          <a:solidFill>
                            <a:schemeClr val="tx1"/>
                          </a:solidFill>
                          <a:latin typeface="Calibri" charset="0"/>
                          <a:ea typeface="Calibri" charset="0"/>
                          <a:cs typeface="Calibri" charset="0"/>
                          <a:sym typeface="Calibri"/>
                        </a:rPr>
                        <a:t>A complete description of known anomalies will be included in readme file with release of data to public.</a:t>
                      </a:r>
                      <a:endParaRPr lang="en-US" sz="1400" b="0" i="0" u="none" strike="noStrike" cap="none" dirty="0" smtClean="0">
                        <a:solidFill>
                          <a:schemeClr val="tx1"/>
                        </a:solidFill>
                        <a:latin typeface="Calibri" charset="0"/>
                        <a:ea typeface="Calibri" charset="0"/>
                        <a:cs typeface="Calibri" charset="0"/>
                        <a:sym typeface="Calibri"/>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tr>
              <a:tr h="409100">
                <a:tc>
                  <a:txBody>
                    <a:bodyPr/>
                    <a:lstStyle/>
                    <a:p>
                      <a:pPr marL="0" marR="0" lvl="0" indent="0" algn="l" rtl="0">
                        <a:lnSpc>
                          <a:spcPct val="100000"/>
                        </a:lnSpc>
                        <a:spcBef>
                          <a:spcPts val="0"/>
                        </a:spcBef>
                        <a:spcAft>
                          <a:spcPts val="0"/>
                        </a:spcAft>
                        <a:buClr>
                          <a:schemeClr val="lt1"/>
                        </a:buClr>
                        <a:buSzPts val="1800"/>
                        <a:buFont typeface="Arial"/>
                        <a:buNone/>
                      </a:pPr>
                      <a:r>
                        <a:rPr lang="en-US" sz="1400" b="0" i="0" u="none" strike="noStrike" cap="none">
                          <a:solidFill>
                            <a:schemeClr val="dk1"/>
                          </a:solidFill>
                          <a:latin typeface="Calibri" charset="0"/>
                          <a:ea typeface="Calibri" charset="0"/>
                          <a:cs typeface="Calibri" charset="0"/>
                          <a:sym typeface="Calibri"/>
                        </a:rPr>
                        <a:t>Testing has been fully documented.</a:t>
                      </a:r>
                      <a:endParaRPr sz="1400">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c>
                  <a:txBody>
                    <a:bodyPr/>
                    <a:lstStyle/>
                    <a:p>
                      <a:pPr marL="0" marR="0" lvl="0" indent="0" algn="l" rtl="0">
                        <a:lnSpc>
                          <a:spcPct val="100000"/>
                        </a:lnSpc>
                        <a:spcBef>
                          <a:spcPts val="0"/>
                        </a:spcBef>
                        <a:spcAft>
                          <a:spcPts val="0"/>
                        </a:spcAft>
                        <a:buClr>
                          <a:schemeClr val="lt1"/>
                        </a:buClr>
                        <a:buSzPts val="1800"/>
                        <a:buFont typeface="Arial"/>
                        <a:buNone/>
                      </a:pPr>
                      <a:r>
                        <a:rPr lang="en-US" sz="1400" b="0" i="0" u="none" strike="noStrike" cap="none" smtClean="0">
                          <a:solidFill>
                            <a:schemeClr val="dk1"/>
                          </a:solidFill>
                          <a:latin typeface="Calibri" charset="0"/>
                          <a:ea typeface="Calibri" charset="0"/>
                          <a:cs typeface="Calibri" charset="0"/>
                          <a:sym typeface="Calibri"/>
                        </a:rPr>
                        <a:t>In this presentation and supplemental materials.</a:t>
                      </a:r>
                      <a:endParaRPr sz="1400">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r>
              <a:tr h="470750">
                <a:tc>
                  <a:txBody>
                    <a:bodyPr/>
                    <a:lstStyle/>
                    <a:p>
                      <a:pPr marL="0" marR="0" lvl="0" indent="0" algn="l" rtl="0">
                        <a:lnSpc>
                          <a:spcPct val="100000"/>
                        </a:lnSpc>
                        <a:spcBef>
                          <a:spcPts val="0"/>
                        </a:spcBef>
                        <a:spcAft>
                          <a:spcPts val="0"/>
                        </a:spcAft>
                        <a:buClr>
                          <a:srgbClr val="000000"/>
                        </a:buClr>
                        <a:buSzPts val="450"/>
                        <a:buFont typeface="Arial"/>
                        <a:buNone/>
                      </a:pPr>
                      <a:r>
                        <a:rPr lang="en-US" sz="1400" b="0" i="0" u="none" strike="noStrike" cap="none">
                          <a:solidFill>
                            <a:schemeClr val="dk1"/>
                          </a:solidFill>
                          <a:latin typeface="Calibri" charset="0"/>
                          <a:ea typeface="Calibri" charset="0"/>
                          <a:cs typeface="Calibri" charset="0"/>
                          <a:sym typeface="Calibri"/>
                        </a:rPr>
                        <a:t>Product is ready for operational use and for use in comprehensive </a:t>
                      </a:r>
                      <a:r>
                        <a:rPr lang="en-US" sz="1400" b="0" i="0" u="none" strike="noStrike" cap="none" err="1">
                          <a:solidFill>
                            <a:schemeClr val="dk1"/>
                          </a:solidFill>
                          <a:latin typeface="Calibri" charset="0"/>
                          <a:ea typeface="Calibri" charset="0"/>
                          <a:cs typeface="Calibri" charset="0"/>
                          <a:sym typeface="Calibri"/>
                        </a:rPr>
                        <a:t>cal</a:t>
                      </a:r>
                      <a:r>
                        <a:rPr lang="en-US" sz="1400" b="0" i="0" u="none" strike="noStrike" cap="none">
                          <a:solidFill>
                            <a:schemeClr val="dk1"/>
                          </a:solidFill>
                          <a:latin typeface="Calibri" charset="0"/>
                          <a:ea typeface="Calibri" charset="0"/>
                          <a:cs typeface="Calibri" charset="0"/>
                          <a:sym typeface="Calibri"/>
                        </a:rPr>
                        <a:t>/</a:t>
                      </a:r>
                      <a:r>
                        <a:rPr lang="en-US" sz="1400" b="0" i="0" u="none" strike="noStrike" cap="none" err="1">
                          <a:solidFill>
                            <a:schemeClr val="dk1"/>
                          </a:solidFill>
                          <a:latin typeface="Calibri" charset="0"/>
                          <a:ea typeface="Calibri" charset="0"/>
                          <a:cs typeface="Calibri" charset="0"/>
                          <a:sym typeface="Calibri"/>
                        </a:rPr>
                        <a:t>val</a:t>
                      </a:r>
                      <a:r>
                        <a:rPr lang="en-US" sz="1400" b="0" i="0" u="none" strike="noStrike" cap="none">
                          <a:solidFill>
                            <a:schemeClr val="dk1"/>
                          </a:solidFill>
                          <a:latin typeface="Calibri" charset="0"/>
                          <a:ea typeface="Calibri" charset="0"/>
                          <a:cs typeface="Calibri" charset="0"/>
                          <a:sym typeface="Calibri"/>
                        </a:rPr>
                        <a:t> activities and product optimization.</a:t>
                      </a:r>
                      <a:endParaRPr sz="1400">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tc>
                  <a:txBody>
                    <a:bodyPr/>
                    <a:lstStyle/>
                    <a:p>
                      <a:pPr marL="0" marR="0" lvl="0" indent="0" algn="l" rtl="0">
                        <a:lnSpc>
                          <a:spcPct val="100000"/>
                        </a:lnSpc>
                        <a:spcBef>
                          <a:spcPts val="0"/>
                        </a:spcBef>
                        <a:spcAft>
                          <a:spcPts val="0"/>
                        </a:spcAft>
                        <a:buClr>
                          <a:srgbClr val="000000"/>
                        </a:buClr>
                        <a:buSzPts val="450"/>
                        <a:buFont typeface="Arial"/>
                        <a:buNone/>
                      </a:pPr>
                      <a:r>
                        <a:rPr lang="en-US" sz="1400" b="0" i="0" u="none" strike="noStrike" cap="none" dirty="0" smtClean="0">
                          <a:solidFill>
                            <a:schemeClr val="tx1"/>
                          </a:solidFill>
                          <a:latin typeface="Calibri" charset="0"/>
                          <a:ea typeface="Calibri" charset="0"/>
                          <a:cs typeface="Calibri" charset="0"/>
                          <a:sym typeface="Calibri"/>
                        </a:rPr>
                        <a:t>Readiness for operational use TBD at provisional PS-PVR review.</a:t>
                      </a:r>
                      <a:endParaRPr sz="1400" b="0" i="0" u="none" strike="noStrike" cap="none" dirty="0">
                        <a:solidFill>
                          <a:schemeClr val="tx1"/>
                        </a:solidFill>
                        <a:latin typeface="Calibri" charset="0"/>
                        <a:ea typeface="Calibri" charset="0"/>
                        <a:cs typeface="Calibri" charset="0"/>
                        <a:sym typeface="Calibri"/>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tr>
            </a:tbl>
          </a:graphicData>
        </a:graphic>
      </p:graphicFrame>
      <p:sp>
        <p:nvSpPr>
          <p:cNvPr id="5"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prstClr val="white"/>
                </a:solidFill>
              </a:rPr>
              <a:t>These GOES-16 data are preliminary, non-operational data and are undergoing testing. Users bear all responsibility for inspecting the data prior to use and for the manner in which the data are utilized.</a:t>
            </a:r>
            <a:endParaRPr lang="en-US" sz="1000" dirty="0">
              <a:solidFill>
                <a:prstClr val="white"/>
              </a:solidFill>
            </a:endParaRPr>
          </a:p>
        </p:txBody>
      </p:sp>
    </p:spTree>
    <p:extLst>
      <p:ext uri="{BB962C8B-B14F-4D97-AF65-F5344CB8AC3E}">
        <p14:creationId xmlns:p14="http://schemas.microsoft.com/office/powerpoint/2010/main" val="125134616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Shape 42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p>
            <a:r>
              <a:rPr lang="en-US" sz="4000" b="1" i="0" u="none" strike="noStrike" cap="none">
                <a:solidFill>
                  <a:schemeClr val="lt1"/>
                </a:solidFill>
                <a:latin typeface="Calibri"/>
                <a:ea typeface="Calibri"/>
                <a:cs typeface="Calibri"/>
                <a:sym typeface="Calibri"/>
              </a:rPr>
              <a:t>PATH TO FULL VALIDATION </a:t>
            </a:r>
            <a:r>
              <a:rPr lang="en-US" sz="4000" b="1" i="0" u="none" strike="noStrike" cap="none" smtClean="0">
                <a:solidFill>
                  <a:schemeClr val="lt1"/>
                </a:solidFill>
                <a:latin typeface="Calibri"/>
                <a:ea typeface="Calibri"/>
                <a:cs typeface="Calibri"/>
                <a:sym typeface="Calibri"/>
              </a:rPr>
              <a:t>MATURITY</a:t>
            </a:r>
            <a:endParaRPr/>
          </a:p>
        </p:txBody>
      </p:sp>
      <p:sp>
        <p:nvSpPr>
          <p:cNvPr id="426" name="Shape 42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888888"/>
              </a:buClr>
              <a:buSzPts val="2000"/>
              <a:buFont typeface="Noto Sans Symbols"/>
              <a:buNone/>
            </a:pPr>
            <a:r>
              <a:rPr lang="en-US" sz="2000" b="0" i="0" u="none" strike="noStrike" cap="none" dirty="0" smtClean="0">
                <a:solidFill>
                  <a:srgbClr val="888888"/>
                </a:solidFill>
                <a:latin typeface="Calibri"/>
                <a:ea typeface="Calibri"/>
                <a:cs typeface="Calibri"/>
                <a:sym typeface="Calibri"/>
              </a:rPr>
              <a:t>GOES-16 </a:t>
            </a:r>
            <a:r>
              <a:rPr lang="en-US" dirty="0" smtClean="0"/>
              <a:t>MPS-LO</a:t>
            </a:r>
            <a:r>
              <a:rPr lang="en-US" sz="2000" b="0" i="0" u="none" strike="noStrike" cap="none" dirty="0" smtClean="0">
                <a:solidFill>
                  <a:srgbClr val="888888"/>
                </a:solidFill>
                <a:latin typeface="Calibri"/>
                <a:ea typeface="Calibri"/>
                <a:cs typeface="Calibri"/>
                <a:sym typeface="Calibri"/>
              </a:rPr>
              <a:t> </a:t>
            </a:r>
            <a:r>
              <a:rPr lang="en-US" sz="2000" b="0" i="0" u="none" strike="noStrike" cap="none" dirty="0">
                <a:solidFill>
                  <a:srgbClr val="888888"/>
                </a:solidFill>
                <a:latin typeface="Calibri"/>
                <a:ea typeface="Calibri"/>
                <a:cs typeface="Calibri"/>
                <a:sym typeface="Calibri"/>
              </a:rPr>
              <a:t>L1b Product Provisional PS-PVR</a:t>
            </a:r>
            <a:endParaRPr dirty="0"/>
          </a:p>
        </p:txBody>
      </p:sp>
      <p:sp>
        <p:nvSpPr>
          <p:cNvPr id="427" name="Shape 427"/>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53</a:t>
            </a:fld>
            <a:endParaRPr sz="1200">
              <a:solidFill>
                <a:schemeClr val="lt1"/>
              </a:solidFill>
              <a:latin typeface="Calibri"/>
              <a:ea typeface="Calibri"/>
              <a:cs typeface="Calibri"/>
              <a:sym typeface="Calibri"/>
            </a:endParaRPr>
          </a:p>
        </p:txBody>
      </p:sp>
      <p:sp>
        <p:nvSpPr>
          <p:cNvPr id="5"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prstClr val="white"/>
                </a:solidFill>
              </a:rPr>
              <a:t>These GOES-16 data are preliminary, non-operational data and are undergoing testing. Users bear all responsibility for inspecting the data prior to use and for the manner in which the data are utilized.</a:t>
            </a:r>
            <a:endParaRPr lang="en-US" sz="1000" dirty="0">
              <a:solidFill>
                <a:prstClr val="white"/>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Shape 432"/>
          <p:cNvSpPr txBox="1">
            <a:spLocks noGrp="1"/>
          </p:cNvSpPr>
          <p:nvPr>
            <p:ph type="title"/>
          </p:nvPr>
        </p:nvSpPr>
        <p:spPr>
          <a:xfrm>
            <a:off x="1371600" y="128337"/>
            <a:ext cx="6408821" cy="96862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i="0" u="none" strike="noStrike" cap="none" dirty="0">
                <a:solidFill>
                  <a:schemeClr val="lt1"/>
                </a:solidFill>
                <a:sym typeface="Calibri"/>
              </a:rPr>
              <a:t>Path to Full Validation</a:t>
            </a:r>
            <a:endParaRPr dirty="0"/>
          </a:p>
        </p:txBody>
      </p:sp>
      <p:sp>
        <p:nvSpPr>
          <p:cNvPr id="433" name="Shape 433"/>
          <p:cNvSpPr txBox="1">
            <a:spLocks noGrp="1"/>
          </p:cNvSpPr>
          <p:nvPr>
            <p:ph type="body" idx="1"/>
          </p:nvPr>
        </p:nvSpPr>
        <p:spPr>
          <a:xfrm>
            <a:off x="457200" y="1465263"/>
            <a:ext cx="8229600" cy="4525962"/>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lt1"/>
              </a:buClr>
              <a:buSzPts val="2400"/>
              <a:buFont typeface="Arial"/>
              <a:buChar char="•"/>
            </a:pPr>
            <a:r>
              <a:rPr lang="en-US" sz="2400" b="0" i="0" u="none" strike="noStrike" cap="none" dirty="0">
                <a:solidFill>
                  <a:schemeClr val="lt1"/>
                </a:solidFill>
                <a:latin typeface="Calibri"/>
                <a:ea typeface="Calibri"/>
                <a:cs typeface="Calibri"/>
                <a:sym typeface="Calibri"/>
              </a:rPr>
              <a:t>ADRs/WRs to be resolved prior to Full Validation.</a:t>
            </a:r>
            <a:endParaRPr dirty="0"/>
          </a:p>
          <a:p>
            <a:pPr marL="342900" marR="0" lvl="0" indent="-342900" algn="l" rtl="0">
              <a:spcBef>
                <a:spcPts val="480"/>
              </a:spcBef>
              <a:spcAft>
                <a:spcPts val="0"/>
              </a:spcAft>
              <a:buClr>
                <a:schemeClr val="lt1"/>
              </a:buClr>
              <a:buSzPts val="2400"/>
              <a:buFont typeface="Arial"/>
              <a:buChar char="•"/>
            </a:pPr>
            <a:r>
              <a:rPr lang="en-US" sz="2400" b="0" i="0" u="none" strike="noStrike" cap="none" dirty="0">
                <a:solidFill>
                  <a:schemeClr val="lt1"/>
                </a:solidFill>
                <a:latin typeface="Calibri"/>
                <a:ea typeface="Calibri"/>
                <a:cs typeface="Calibri"/>
                <a:sym typeface="Calibri"/>
              </a:rPr>
              <a:t>PLPTs to be conducted prior to Full Validation.</a:t>
            </a:r>
            <a:endParaRPr dirty="0"/>
          </a:p>
          <a:p>
            <a:pPr marL="342900" marR="0" lvl="0" indent="-342900" algn="l" rtl="0">
              <a:spcBef>
                <a:spcPts val="480"/>
              </a:spcBef>
              <a:spcAft>
                <a:spcPts val="0"/>
              </a:spcAft>
              <a:buClr>
                <a:schemeClr val="lt1"/>
              </a:buClr>
              <a:buSzPts val="2400"/>
              <a:buFont typeface="Arial"/>
              <a:buChar char="•"/>
            </a:pPr>
            <a:r>
              <a:rPr lang="en-US" sz="2400" b="0" i="0" u="none" strike="noStrike" cap="none" dirty="0">
                <a:solidFill>
                  <a:schemeClr val="lt1"/>
                </a:solidFill>
                <a:latin typeface="Calibri"/>
                <a:ea typeface="Calibri"/>
                <a:cs typeface="Calibri"/>
                <a:sym typeface="Calibri"/>
              </a:rPr>
              <a:t>Performance Baseline </a:t>
            </a:r>
            <a:r>
              <a:rPr lang="en-US" sz="2400" b="0" i="0" u="none" strike="noStrike" cap="none" dirty="0" smtClean="0">
                <a:solidFill>
                  <a:schemeClr val="lt1"/>
                </a:solidFill>
                <a:latin typeface="Calibri"/>
                <a:ea typeface="Calibri"/>
                <a:cs typeface="Calibri"/>
                <a:sym typeface="Calibri"/>
              </a:rPr>
              <a:t>Status</a:t>
            </a:r>
            <a:r>
              <a:rPr lang="en-US" sz="2400" b="0" i="0" u="none" strike="noStrike" cap="none" dirty="0">
                <a:solidFill>
                  <a:schemeClr val="lt1"/>
                </a:solidFill>
                <a:latin typeface="Calibri"/>
                <a:ea typeface="Calibri"/>
                <a:cs typeface="Calibri"/>
                <a:sym typeface="Calibri"/>
              </a:rPr>
              <a:t>.</a:t>
            </a:r>
            <a:endParaRPr dirty="0"/>
          </a:p>
          <a:p>
            <a:pPr marL="342900" marR="0" lvl="0" indent="-342900" algn="l" rtl="0">
              <a:spcBef>
                <a:spcPts val="480"/>
              </a:spcBef>
              <a:spcAft>
                <a:spcPts val="0"/>
              </a:spcAft>
              <a:buClr>
                <a:schemeClr val="lt1"/>
              </a:buClr>
              <a:buSzPts val="2400"/>
              <a:buFont typeface="Arial"/>
              <a:buChar char="•"/>
            </a:pPr>
            <a:r>
              <a:rPr lang="en-US" sz="2400" b="0" i="0" u="none" strike="noStrike" cap="none" dirty="0">
                <a:solidFill>
                  <a:schemeClr val="lt1"/>
                </a:solidFill>
                <a:latin typeface="Calibri"/>
                <a:ea typeface="Calibri"/>
                <a:cs typeface="Calibri"/>
                <a:sym typeface="Calibri"/>
              </a:rPr>
              <a:t>Risks to getting to Full, both from L1b product definition and user (SWPC) feedback</a:t>
            </a:r>
            <a:endParaRPr dirty="0"/>
          </a:p>
        </p:txBody>
      </p:sp>
      <p:sp>
        <p:nvSpPr>
          <p:cNvPr id="434" name="Shape 434"/>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54</a:t>
            </a:fld>
            <a:endParaRPr sz="1200">
              <a:solidFill>
                <a:schemeClr val="lt1"/>
              </a:solidFill>
              <a:latin typeface="Calibri"/>
              <a:ea typeface="Calibri"/>
              <a:cs typeface="Calibri"/>
              <a:sym typeface="Calibri"/>
            </a:endParaRPr>
          </a:p>
        </p:txBody>
      </p:sp>
      <p:sp>
        <p:nvSpPr>
          <p:cNvPr id="5"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prstClr val="white"/>
                </a:solidFill>
              </a:rPr>
              <a:t>These GOES-16 data are preliminary, non-operational data and are undergoing testing. Users bear all responsibility for inspecting the data prior to use and for the manner in which the data are utilized.</a:t>
            </a:r>
            <a:endParaRPr lang="en-US" sz="1000" dirty="0">
              <a:solidFill>
                <a:prstClr val="white"/>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Shape 439"/>
          <p:cNvSpPr txBox="1">
            <a:spLocks noGrp="1"/>
          </p:cNvSpPr>
          <p:nvPr>
            <p:ph type="title"/>
          </p:nvPr>
        </p:nvSpPr>
        <p:spPr>
          <a:xfrm>
            <a:off x="1599862" y="304800"/>
            <a:ext cx="5961300" cy="85379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700"/>
              <a:buFont typeface="Arial"/>
              <a:buNone/>
            </a:pPr>
            <a:r>
              <a:rPr lang="en-US" sz="3600" b="0" i="0" u="none" strike="noStrike" cap="none" dirty="0">
                <a:solidFill>
                  <a:srgbClr val="FFFFFF"/>
                </a:solidFill>
                <a:latin typeface="Calibri" charset="0"/>
                <a:ea typeface="Calibri" charset="0"/>
                <a:cs typeface="Calibri" charset="0"/>
                <a:sym typeface="Arial"/>
              </a:rPr>
              <a:t>ADRs/WRs Impacting Full Validation of </a:t>
            </a:r>
            <a:r>
              <a:rPr lang="en-US" sz="3600" b="0" i="0" u="none" strike="noStrike" cap="none" dirty="0" smtClean="0">
                <a:solidFill>
                  <a:srgbClr val="FFFFFF"/>
                </a:solidFill>
                <a:latin typeface="Calibri" charset="0"/>
                <a:ea typeface="Calibri" charset="0"/>
                <a:cs typeface="Calibri" charset="0"/>
                <a:sym typeface="Arial"/>
              </a:rPr>
              <a:t>G16 MPS-LO </a:t>
            </a:r>
            <a:r>
              <a:rPr lang="en-US" sz="3600" b="0" i="0" u="none" strike="noStrike" cap="none" dirty="0">
                <a:solidFill>
                  <a:srgbClr val="FFFFFF"/>
                </a:solidFill>
                <a:latin typeface="Calibri" charset="0"/>
                <a:ea typeface="Calibri" charset="0"/>
                <a:cs typeface="Calibri" charset="0"/>
                <a:sym typeface="Arial"/>
              </a:rPr>
              <a:t>L1b</a:t>
            </a:r>
            <a:endParaRPr sz="3600" b="0" i="0" u="none" strike="noStrike" cap="none" dirty="0">
              <a:solidFill>
                <a:srgbClr val="FFFFFF"/>
              </a:solidFill>
              <a:latin typeface="Calibri" charset="0"/>
              <a:ea typeface="Calibri" charset="0"/>
              <a:cs typeface="Calibri" charset="0"/>
              <a:sym typeface="Arial"/>
            </a:endParaRPr>
          </a:p>
        </p:txBody>
      </p:sp>
      <p:sp>
        <p:nvSpPr>
          <p:cNvPr id="440" name="Shape 440"/>
          <p:cNvSpPr txBox="1">
            <a:spLocks noGrp="1"/>
          </p:cNvSpPr>
          <p:nvPr>
            <p:ph type="sldNum" idx="12"/>
          </p:nvPr>
        </p:nvSpPr>
        <p:spPr>
          <a:xfrm>
            <a:off x="8472457" y="6217621"/>
            <a:ext cx="548699" cy="52469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350"/>
              <a:buFont typeface="Arial"/>
              <a:buNone/>
            </a:pPr>
            <a:fld id="{00000000-1234-1234-1234-123412341234}" type="slidenum">
              <a:rPr lang="en-US" sz="1400" b="0" i="0" u="none" strike="noStrike" cap="none">
                <a:solidFill>
                  <a:schemeClr val="lt1"/>
                </a:solidFill>
                <a:latin typeface="Arial"/>
                <a:ea typeface="Arial"/>
                <a:cs typeface="Arial"/>
                <a:sym typeface="Arial"/>
              </a:rPr>
              <a:t>55</a:t>
            </a:fld>
            <a:endParaRPr sz="1400" b="0" i="0" u="none" strike="noStrike" cap="none">
              <a:solidFill>
                <a:schemeClr val="lt1"/>
              </a:solidFill>
              <a:latin typeface="Arial"/>
              <a:ea typeface="Arial"/>
              <a:cs typeface="Arial"/>
              <a:sym typeface="Arial"/>
            </a:endParaRPr>
          </a:p>
        </p:txBody>
      </p:sp>
      <p:graphicFrame>
        <p:nvGraphicFramePr>
          <p:cNvPr id="441" name="Shape 441"/>
          <p:cNvGraphicFramePr/>
          <p:nvPr>
            <p:extLst>
              <p:ext uri="{D42A27DB-BD31-4B8C-83A1-F6EECF244321}">
                <p14:modId xmlns:p14="http://schemas.microsoft.com/office/powerpoint/2010/main" val="306277398"/>
              </p:ext>
            </p:extLst>
          </p:nvPr>
        </p:nvGraphicFramePr>
        <p:xfrm>
          <a:off x="228600" y="1905000"/>
          <a:ext cx="8686800" cy="1630720"/>
        </p:xfrm>
        <a:graphic>
          <a:graphicData uri="http://schemas.openxmlformats.org/drawingml/2006/table">
            <a:tbl>
              <a:tblPr firstRow="1" bandRow="1">
                <a:noFill/>
                <a:tableStyleId>{2193F556-932D-4B0D-9798-D749DA44B50E}</a:tableStyleId>
              </a:tblPr>
              <a:tblGrid>
                <a:gridCol w="679837"/>
                <a:gridCol w="830911"/>
                <a:gridCol w="3975652"/>
                <a:gridCol w="1463040"/>
                <a:gridCol w="1737360"/>
              </a:tblGrid>
              <a:tr h="370850">
                <a:tc>
                  <a:txBody>
                    <a:bodyPr/>
                    <a:lstStyle/>
                    <a:p>
                      <a:pPr marL="0" marR="0" lvl="0" indent="0" algn="l" rtl="0">
                        <a:spcBef>
                          <a:spcPts val="0"/>
                        </a:spcBef>
                        <a:spcAft>
                          <a:spcPts val="0"/>
                        </a:spcAft>
                        <a:buNone/>
                      </a:pPr>
                      <a:r>
                        <a:rPr lang="en-US" sz="1600" dirty="0"/>
                        <a:t>ADR#</a:t>
                      </a:r>
                      <a:endParaRPr sz="1600" dirty="0"/>
                    </a:p>
                  </a:txBody>
                  <a:tcPr marL="91450" marR="91450" marT="45725" marB="45725" anchor="ctr"/>
                </a:tc>
                <a:tc>
                  <a:txBody>
                    <a:bodyPr/>
                    <a:lstStyle/>
                    <a:p>
                      <a:pPr marL="0" marR="0" lvl="0" indent="0" algn="l" rtl="0">
                        <a:spcBef>
                          <a:spcPts val="0"/>
                        </a:spcBef>
                        <a:spcAft>
                          <a:spcPts val="0"/>
                        </a:spcAft>
                        <a:buNone/>
                      </a:pPr>
                      <a:r>
                        <a:rPr lang="en-US" sz="1600"/>
                        <a:t>WR#</a:t>
                      </a:r>
                      <a:endParaRPr sz="1600"/>
                    </a:p>
                  </a:txBody>
                  <a:tcPr marL="91450" marR="91450" marT="45725" marB="45725" anchor="ctr"/>
                </a:tc>
                <a:tc>
                  <a:txBody>
                    <a:bodyPr/>
                    <a:lstStyle/>
                    <a:p>
                      <a:pPr marL="0" marR="0" lvl="0" indent="0" algn="l" rtl="0">
                        <a:spcBef>
                          <a:spcPts val="0"/>
                        </a:spcBef>
                        <a:spcAft>
                          <a:spcPts val="0"/>
                        </a:spcAft>
                        <a:buNone/>
                      </a:pPr>
                      <a:r>
                        <a:rPr lang="en-US" sz="1600"/>
                        <a:t>Short Description</a:t>
                      </a:r>
                      <a:endParaRPr sz="1600"/>
                    </a:p>
                  </a:txBody>
                  <a:tcPr marL="91450" marR="91450" marT="45725" marB="45725" anchor="ctr"/>
                </a:tc>
                <a:tc>
                  <a:txBody>
                    <a:bodyPr/>
                    <a:lstStyle/>
                    <a:p>
                      <a:pPr marL="0" marR="0" lvl="0" indent="0" algn="l" rtl="0">
                        <a:spcBef>
                          <a:spcPts val="0"/>
                        </a:spcBef>
                        <a:spcAft>
                          <a:spcPts val="0"/>
                        </a:spcAft>
                        <a:buNone/>
                      </a:pPr>
                      <a:r>
                        <a:rPr lang="en-US" sz="1600"/>
                        <a:t>Status</a:t>
                      </a:r>
                      <a:endParaRPr sz="1600"/>
                    </a:p>
                  </a:txBody>
                  <a:tcPr marL="91450" marR="91450" marT="45725" marB="45725" anchor="ctr"/>
                </a:tc>
                <a:tc>
                  <a:txBody>
                    <a:bodyPr/>
                    <a:lstStyle/>
                    <a:p>
                      <a:pPr marL="0" marR="0" lvl="0" indent="0" algn="l" rtl="0">
                        <a:spcBef>
                          <a:spcPts val="0"/>
                        </a:spcBef>
                        <a:spcAft>
                          <a:spcPts val="0"/>
                        </a:spcAft>
                        <a:buNone/>
                      </a:pPr>
                      <a:r>
                        <a:rPr lang="en-US" sz="1600"/>
                        <a:t>Expected Closure</a:t>
                      </a:r>
                      <a:endParaRPr sz="1600"/>
                    </a:p>
                  </a:txBody>
                  <a:tcPr marL="91450" marR="91450" marT="45725" marB="45725" anchor="ctr"/>
                </a:tc>
              </a:tr>
              <a:tr h="370850">
                <a:tc>
                  <a:txBody>
                    <a:bodyPr/>
                    <a:lstStyle/>
                    <a:p>
                      <a:pPr marL="0" marR="0" lvl="0" indent="0" algn="l" rtl="0">
                        <a:spcBef>
                          <a:spcPts val="0"/>
                        </a:spcBef>
                        <a:spcAft>
                          <a:spcPts val="0"/>
                        </a:spcAft>
                        <a:buNone/>
                      </a:pPr>
                      <a:r>
                        <a:rPr lang="en-US" sz="1400" dirty="0" smtClean="0">
                          <a:latin typeface="+mj-lt"/>
                        </a:rPr>
                        <a:t>596</a:t>
                      </a:r>
                      <a:endParaRPr sz="1400" dirty="0">
                        <a:latin typeface="+mj-lt"/>
                      </a:endParaRPr>
                    </a:p>
                  </a:txBody>
                  <a:tcPr marL="91450" marR="91450" marT="45725" marB="45725" anchor="ctr"/>
                </a:tc>
                <a:tc>
                  <a:txBody>
                    <a:bodyPr/>
                    <a:lstStyle/>
                    <a:p>
                      <a:pPr marL="0" marR="0" lvl="0" indent="0" algn="l" rtl="0">
                        <a:spcBef>
                          <a:spcPts val="0"/>
                        </a:spcBef>
                        <a:spcAft>
                          <a:spcPts val="0"/>
                        </a:spcAft>
                        <a:buNone/>
                      </a:pPr>
                      <a:r>
                        <a:rPr lang="en-US" sz="1400" dirty="0" smtClean="0">
                          <a:latin typeface="+mj-lt"/>
                        </a:rPr>
                        <a:t>5800</a:t>
                      </a:r>
                      <a:endParaRPr sz="1400" dirty="0">
                        <a:latin typeface="+mj-lt"/>
                      </a:endParaRP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smtClean="0">
                          <a:solidFill>
                            <a:schemeClr val="dk1"/>
                          </a:solidFill>
                          <a:latin typeface="+mj-lt"/>
                        </a:rPr>
                        <a:t>Make Arc Jet Flag available for SEISS MPS-LO </a:t>
                      </a:r>
                    </a:p>
                  </a:txBody>
                  <a:tcPr marL="91450" marR="91450" marT="45725" marB="45725" anchor="ctr"/>
                </a:tc>
                <a:tc>
                  <a:txBody>
                    <a:bodyPr/>
                    <a:lstStyle/>
                    <a:p>
                      <a:pPr marL="0" marR="0" lvl="0" indent="0" algn="l" rtl="0">
                        <a:spcBef>
                          <a:spcPts val="0"/>
                        </a:spcBef>
                        <a:spcAft>
                          <a:spcPts val="0"/>
                        </a:spcAft>
                        <a:buNone/>
                      </a:pPr>
                      <a:r>
                        <a:rPr lang="en-US" sz="1400" baseline="0" dirty="0" smtClean="0">
                          <a:latin typeface="+mj-lt"/>
                        </a:rPr>
                        <a:t>In work</a:t>
                      </a:r>
                      <a:endParaRPr sz="1400" dirty="0">
                        <a:latin typeface="+mj-lt"/>
                      </a:endParaRP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hr-HR" sz="1400" dirty="0" smtClean="0">
                          <a:latin typeface="+mj-lt"/>
                        </a:rPr>
                        <a:t>DO.09.00.00 </a:t>
                      </a:r>
                      <a:endParaRPr lang="en-US" sz="1400" dirty="0" smtClean="0">
                        <a:latin typeface="+mj-lt"/>
                      </a:endParaRPr>
                    </a:p>
                  </a:txBody>
                  <a:tcPr marL="91450" marR="91450" marT="45725" marB="45725" anchor="ctr"/>
                </a:tc>
              </a:tr>
              <a:tr h="370850">
                <a:tc>
                  <a:txBody>
                    <a:bodyPr/>
                    <a:lstStyle/>
                    <a:p>
                      <a:pPr marL="0" marR="0" lvl="0" indent="0" algn="l" rtl="0">
                        <a:spcBef>
                          <a:spcPts val="0"/>
                        </a:spcBef>
                        <a:spcAft>
                          <a:spcPts val="0"/>
                        </a:spcAft>
                        <a:buNone/>
                      </a:pPr>
                      <a:r>
                        <a:rPr lang="en-US" sz="1400" dirty="0" smtClean="0">
                          <a:latin typeface="+mj-lt"/>
                        </a:rPr>
                        <a:t>780</a:t>
                      </a:r>
                      <a:endParaRPr sz="1400" dirty="0">
                        <a:latin typeface="+mj-lt"/>
                      </a:endParaRPr>
                    </a:p>
                  </a:txBody>
                  <a:tcPr marL="91450" marR="91450" marT="45725" marB="45725"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smtClean="0">
                          <a:latin typeface="+mj-lt"/>
                        </a:rPr>
                        <a:t>6845</a:t>
                      </a:r>
                    </a:p>
                  </a:txBody>
                  <a:tcPr marL="91450" marR="91450" marT="45725" marB="45725"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smtClean="0">
                          <a:solidFill>
                            <a:schemeClr val="dk1"/>
                          </a:solidFill>
                          <a:latin typeface="+mj-lt"/>
                        </a:rPr>
                        <a:t>GPA update for SEISS MPS-HI and MPS-LO L1b IFC leakage </a:t>
                      </a:r>
                    </a:p>
                  </a:txBody>
                  <a:tcPr marL="91450" marR="91450" marT="45725" marB="45725"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latin typeface="+mj-lt"/>
                        </a:rPr>
                        <a:t>Approved / In</a:t>
                      </a:r>
                      <a:r>
                        <a:rPr lang="en-US" sz="1400" baseline="0" dirty="0" smtClean="0">
                          <a:solidFill>
                            <a:schemeClr val="tx1"/>
                          </a:solidFill>
                          <a:latin typeface="+mj-lt"/>
                        </a:rPr>
                        <a:t>-Analysis</a:t>
                      </a:r>
                      <a:endParaRPr lang="en-US" sz="1400" dirty="0" smtClean="0">
                        <a:solidFill>
                          <a:schemeClr val="tx1"/>
                        </a:solidFill>
                        <a:latin typeface="+mj-lt"/>
                      </a:endParaRP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hr-HR" sz="1400" dirty="0" smtClean="0">
                          <a:latin typeface="+mj-lt"/>
                        </a:rPr>
                        <a:t>TBD?</a:t>
                      </a:r>
                      <a:endParaRPr lang="hr-HR" sz="1400" dirty="0">
                        <a:latin typeface="+mj-lt"/>
                      </a:endParaRPr>
                    </a:p>
                  </a:txBody>
                  <a:tcPr marL="91450" marR="91450" marT="45725" marB="45725" anchor="ctr"/>
                </a:tc>
              </a:tr>
              <a:tr h="37085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smtClean="0">
                          <a:latin typeface="+mj-lt"/>
                        </a:rPr>
                        <a:t>TBD</a:t>
                      </a:r>
                    </a:p>
                  </a:txBody>
                  <a:tcPr marL="91450" marR="91450" marT="45725" marB="45725"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smtClean="0">
                          <a:latin typeface="+mj-lt"/>
                        </a:rPr>
                        <a:t>TBD</a:t>
                      </a:r>
                    </a:p>
                  </a:txBody>
                  <a:tcPr marL="91450" marR="91450" marT="45725" marB="45725"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smtClean="0">
                          <a:solidFill>
                            <a:schemeClr val="dk1"/>
                          </a:solidFill>
                          <a:latin typeface="+mj-lt"/>
                        </a:rPr>
                        <a:t>G16 MPS-LO</a:t>
                      </a:r>
                      <a:r>
                        <a:rPr lang="en-US" sz="1400" baseline="0" dirty="0" smtClean="0">
                          <a:solidFill>
                            <a:schemeClr val="dk1"/>
                          </a:solidFill>
                          <a:latin typeface="+mj-lt"/>
                        </a:rPr>
                        <a:t> Crosstalk Correction LUT update</a:t>
                      </a:r>
                      <a:endParaRPr lang="en-US" sz="1400" dirty="0" smtClean="0">
                        <a:solidFill>
                          <a:srgbClr val="FF0000"/>
                        </a:solidFill>
                        <a:latin typeface="+mj-lt"/>
                      </a:endParaRPr>
                    </a:p>
                  </a:txBody>
                  <a:tcPr marL="91450" marR="91450" marT="45725" marB="45725"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latin typeface="+mj-lt"/>
                        </a:rPr>
                        <a:t>TBD</a:t>
                      </a:r>
                    </a:p>
                  </a:txBody>
                  <a:tcPr marL="91450" marR="91450" marT="45725" marB="45725"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latin typeface="+mj-lt"/>
                        </a:rPr>
                        <a:t>TBD</a:t>
                      </a:r>
                    </a:p>
                  </a:txBody>
                  <a:tcPr marL="91450" marR="91450" marT="45725" marB="45725" anchor="ctr"/>
                </a:tc>
              </a:tr>
            </a:tbl>
          </a:graphicData>
        </a:graphic>
      </p:graphicFrame>
      <p:sp>
        <p:nvSpPr>
          <p:cNvPr id="7"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prstClr val="white"/>
                </a:solidFill>
              </a:rPr>
              <a:t>These GOES-16 data are preliminary, non-operational data and are undergoing testing. Users bear all responsibility for inspecting the data prior to use and for the manner in which the data are utilized.</a:t>
            </a:r>
            <a:endParaRPr lang="en-US" sz="1000" dirty="0">
              <a:solidFill>
                <a:prstClr val="white"/>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4900" y="365401"/>
            <a:ext cx="5961300" cy="853799"/>
          </a:xfrm>
        </p:spPr>
        <p:txBody>
          <a:bodyPr/>
          <a:lstStyle/>
          <a:p>
            <a:r>
              <a:rPr lang="en-US" sz="3600">
                <a:latin typeface="Calibri" charset="0"/>
                <a:ea typeface="Calibri" charset="0"/>
                <a:cs typeface="Calibri" charset="0"/>
              </a:rPr>
              <a:t>Path to Full Validation - PLPTs</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solidFill>
                  <a:schemeClr val="bg1"/>
                </a:solidFill>
              </a:rPr>
              <a:t>56</a:t>
            </a:fld>
            <a:endParaRPr lang="uk-UA" dirty="0">
              <a:solidFill>
                <a:schemeClr val="bg1"/>
              </a:solidFill>
            </a:endParaRPr>
          </a:p>
        </p:txBody>
      </p:sp>
      <p:graphicFrame>
        <p:nvGraphicFramePr>
          <p:cNvPr id="6" name="Shape 476"/>
          <p:cNvGraphicFramePr/>
          <p:nvPr>
            <p:extLst>
              <p:ext uri="{D42A27DB-BD31-4B8C-83A1-F6EECF244321}">
                <p14:modId xmlns:p14="http://schemas.microsoft.com/office/powerpoint/2010/main" val="512775457"/>
              </p:ext>
            </p:extLst>
          </p:nvPr>
        </p:nvGraphicFramePr>
        <p:xfrm>
          <a:off x="247675" y="1371600"/>
          <a:ext cx="8630650" cy="3364992"/>
        </p:xfrm>
        <a:graphic>
          <a:graphicData uri="http://schemas.openxmlformats.org/drawingml/2006/table">
            <a:tbl>
              <a:tblPr firstRow="1" firstCol="1" bandRow="1">
                <a:noFill/>
                <a:tableStyleId>{2193F556-932D-4B0D-9798-D749DA44B50E}</a:tableStyleId>
              </a:tblPr>
              <a:tblGrid>
                <a:gridCol w="1905000"/>
                <a:gridCol w="3048000"/>
                <a:gridCol w="1752601"/>
                <a:gridCol w="1925049"/>
              </a:tblGrid>
              <a:tr h="165220">
                <a:tc>
                  <a:txBody>
                    <a:bodyPr/>
                    <a:lstStyle/>
                    <a:p>
                      <a:pPr marL="0" marR="0" lvl="0" indent="0" algn="l" rtl="0">
                        <a:lnSpc>
                          <a:spcPct val="115000"/>
                        </a:lnSpc>
                        <a:spcBef>
                          <a:spcPts val="0"/>
                        </a:spcBef>
                        <a:spcAft>
                          <a:spcPts val="0"/>
                        </a:spcAft>
                        <a:buNone/>
                      </a:pPr>
                      <a:r>
                        <a:rPr lang="en-US" sz="1200" dirty="0">
                          <a:latin typeface="Calibri"/>
                          <a:ea typeface="Calibri"/>
                          <a:cs typeface="Calibri"/>
                          <a:sym typeface="Calibri"/>
                        </a:rPr>
                        <a:t>Title</a:t>
                      </a:r>
                      <a:endParaRPr sz="1200" dirty="0">
                        <a:latin typeface="Calibri"/>
                        <a:ea typeface="Calibri"/>
                        <a:cs typeface="Calibri"/>
                        <a:sym typeface="Calibri"/>
                      </a:endParaRPr>
                    </a:p>
                  </a:txBody>
                  <a:tcPr marL="55350" marR="55350" marT="0" marB="0"/>
                </a:tc>
                <a:tc>
                  <a:txBody>
                    <a:bodyPr/>
                    <a:lstStyle/>
                    <a:p>
                      <a:pPr marL="0" marR="0" lvl="0" indent="0" algn="l" rtl="0">
                        <a:lnSpc>
                          <a:spcPct val="115000"/>
                        </a:lnSpc>
                        <a:spcBef>
                          <a:spcPts val="0"/>
                        </a:spcBef>
                        <a:spcAft>
                          <a:spcPts val="0"/>
                        </a:spcAft>
                        <a:buNone/>
                      </a:pPr>
                      <a:r>
                        <a:rPr lang="en-US" sz="1200">
                          <a:latin typeface="Calibri"/>
                          <a:ea typeface="Calibri"/>
                          <a:cs typeface="Calibri"/>
                          <a:sym typeface="Calibri"/>
                        </a:rPr>
                        <a:t>Activity</a:t>
                      </a:r>
                      <a:endParaRPr sz="1200">
                        <a:latin typeface="Calibri"/>
                        <a:ea typeface="Calibri"/>
                        <a:cs typeface="Calibri"/>
                        <a:sym typeface="Calibri"/>
                      </a:endParaRPr>
                    </a:p>
                  </a:txBody>
                  <a:tcPr marL="55350" marR="55350" marT="0" marB="0"/>
                </a:tc>
                <a:tc>
                  <a:txBody>
                    <a:bodyPr/>
                    <a:lstStyle/>
                    <a:p>
                      <a:pPr marL="0" marR="0" lvl="0" indent="0" algn="l" rtl="0">
                        <a:lnSpc>
                          <a:spcPct val="115000"/>
                        </a:lnSpc>
                        <a:spcBef>
                          <a:spcPts val="0"/>
                        </a:spcBef>
                        <a:spcAft>
                          <a:spcPts val="0"/>
                        </a:spcAft>
                        <a:buNone/>
                      </a:pPr>
                      <a:r>
                        <a:rPr lang="en-US" sz="1200">
                          <a:latin typeface="Calibri"/>
                          <a:ea typeface="Calibri"/>
                          <a:cs typeface="Calibri"/>
                          <a:sym typeface="Calibri"/>
                        </a:rPr>
                        <a:t>Data Needed</a:t>
                      </a:r>
                      <a:endParaRPr sz="1200">
                        <a:latin typeface="Calibri"/>
                        <a:ea typeface="Calibri"/>
                        <a:cs typeface="Calibri"/>
                        <a:sym typeface="Calibri"/>
                      </a:endParaRPr>
                    </a:p>
                  </a:txBody>
                  <a:tcPr marL="55350" marR="55350" marT="0" marB="0"/>
                </a:tc>
                <a:tc>
                  <a:txBody>
                    <a:bodyPr/>
                    <a:lstStyle/>
                    <a:p>
                      <a:pPr marL="0" marR="0" lvl="0" indent="0" algn="l" rtl="0">
                        <a:lnSpc>
                          <a:spcPct val="115000"/>
                        </a:lnSpc>
                        <a:spcBef>
                          <a:spcPts val="0"/>
                        </a:spcBef>
                        <a:spcAft>
                          <a:spcPts val="0"/>
                        </a:spcAft>
                        <a:buNone/>
                      </a:pPr>
                      <a:r>
                        <a:rPr lang="en-US" sz="1200">
                          <a:latin typeface="Calibri"/>
                          <a:ea typeface="Calibri"/>
                          <a:cs typeface="Calibri"/>
                          <a:sym typeface="Calibri"/>
                        </a:rPr>
                        <a:t>Success Criteria</a:t>
                      </a:r>
                      <a:endParaRPr sz="1200">
                        <a:latin typeface="Calibri"/>
                        <a:ea typeface="Calibri"/>
                        <a:cs typeface="Calibri"/>
                        <a:sym typeface="Calibri"/>
                      </a:endParaRPr>
                    </a:p>
                  </a:txBody>
                  <a:tcPr marL="55350" marR="55350" marT="0" marB="0"/>
                </a:tc>
              </a:tr>
              <a:tr h="495659">
                <a:tc>
                  <a:txBody>
                    <a:bodyPr/>
                    <a:lstStyle/>
                    <a:p>
                      <a:r>
                        <a:rPr lang="en-US" sz="1400" b="1" i="0" u="none" strike="noStrike" cap="none" dirty="0" smtClean="0">
                          <a:solidFill>
                            <a:schemeClr val="lt1"/>
                          </a:solidFill>
                          <a:effectLst/>
                          <a:latin typeface="Calibri"/>
                          <a:ea typeface="Calibri"/>
                          <a:cs typeface="Calibri"/>
                          <a:sym typeface="Arial"/>
                        </a:rPr>
                        <a:t>A.3.2 MPS-Lo Zone Cross-Comparison [PLPT-SEI-003]</a:t>
                      </a:r>
                      <a:endParaRPr lang="en-US" sz="1200" dirty="0"/>
                    </a:p>
                  </a:txBody>
                  <a:tcPr marL="55350" marR="55350" marT="0" marB="0"/>
                </a:tc>
                <a:tc>
                  <a:txBody>
                    <a:bodyPr/>
                    <a:lstStyle/>
                    <a:p>
                      <a:pPr marL="0" marR="0" lvl="0" indent="0" algn="l" rtl="0">
                        <a:lnSpc>
                          <a:spcPct val="115000"/>
                        </a:lnSpc>
                        <a:spcBef>
                          <a:spcPts val="0"/>
                        </a:spcBef>
                        <a:spcAft>
                          <a:spcPts val="0"/>
                        </a:spcAft>
                        <a:buNone/>
                      </a:pPr>
                      <a:r>
                        <a:rPr lang="en-US" sz="1200" dirty="0" smtClean="0">
                          <a:latin typeface="Calibri"/>
                          <a:ea typeface="Calibri"/>
                          <a:cs typeface="Calibri"/>
                          <a:sym typeface="Calibri"/>
                        </a:rPr>
                        <a:t>Perform a sanity check of PADs, determine the relative sensitivity/response among MPS-LO zones and determine relative inter-calibration factors for zone Z6L vs. Z6R and Z7L vs. Z7R, for each of 15 energies and for both electrons and ions.</a:t>
                      </a:r>
                    </a:p>
                  </a:txBody>
                  <a:tcPr marL="55350" marR="55350" marT="0" marB="0"/>
                </a:tc>
                <a:tc>
                  <a:txBody>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en-US" sz="1200" dirty="0" smtClean="0">
                          <a:solidFill>
                            <a:schemeClr val="tx1"/>
                          </a:solidFill>
                        </a:rPr>
                        <a:t>Three months of continuous data.</a:t>
                      </a:r>
                    </a:p>
                  </a:txBody>
                  <a:tcPr marL="55350" marR="55350" marT="0" marB="0"/>
                </a:tc>
                <a:tc>
                  <a:txBody>
                    <a:bodyPr/>
                    <a:lstStyle/>
                    <a:p>
                      <a:r>
                        <a:rPr lang="en-US" sz="1200" dirty="0" smtClean="0">
                          <a:effectLst/>
                          <a:latin typeface="TimesNewRomanPSMT" charset="0"/>
                        </a:rPr>
                        <a:t>Fully characterize</a:t>
                      </a:r>
                      <a:r>
                        <a:rPr lang="en-US" sz="1200" baseline="0" dirty="0" smtClean="0">
                          <a:effectLst/>
                          <a:latin typeface="TimesNewRomanPSMT" charset="0"/>
                        </a:rPr>
                        <a:t> differences in response among MPS-LO zones</a:t>
                      </a:r>
                      <a:r>
                        <a:rPr lang="en-US" sz="1200" dirty="0" smtClean="0">
                          <a:effectLst/>
                          <a:latin typeface="TimesNewRomanPSMT" charset="0"/>
                        </a:rPr>
                        <a:t>.</a:t>
                      </a:r>
                      <a:br>
                        <a:rPr lang="en-US" sz="1200" dirty="0" smtClean="0">
                          <a:effectLst/>
                          <a:latin typeface="TimesNewRomanPSMT" charset="0"/>
                        </a:rPr>
                      </a:br>
                      <a:endParaRPr lang="en-US" sz="1200" dirty="0"/>
                    </a:p>
                  </a:txBody>
                  <a:tcPr marL="55350" marR="55350" marT="0" marB="0"/>
                </a:tc>
              </a:tr>
              <a:tr h="495659">
                <a:tc>
                  <a:txBody>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en-US" sz="1400" b="1" i="0" u="none" strike="noStrike" cap="none" dirty="0" smtClean="0">
                          <a:solidFill>
                            <a:schemeClr val="lt1"/>
                          </a:solidFill>
                          <a:effectLst/>
                          <a:latin typeface="Calibri"/>
                          <a:ea typeface="Calibri"/>
                          <a:cs typeface="Calibri"/>
                          <a:sym typeface="Arial"/>
                        </a:rPr>
                        <a:t>A.3.4 Cross Satellite Comparison of Trapped Particles [PLPT-SEI-005]</a:t>
                      </a:r>
                      <a:endParaRPr sz="1200" dirty="0">
                        <a:latin typeface="Calibri"/>
                        <a:ea typeface="Calibri"/>
                        <a:cs typeface="Calibri"/>
                        <a:sym typeface="Calibri"/>
                      </a:endParaRPr>
                    </a:p>
                  </a:txBody>
                  <a:tcPr marL="55350" marR="55350" marT="0" marB="0"/>
                </a:tc>
                <a:tc>
                  <a:txBody>
                    <a:bodyPr/>
                    <a:lstStyle/>
                    <a:p>
                      <a:pPr marL="0" marR="0" lvl="0" indent="0" algn="l" rtl="0">
                        <a:lnSpc>
                          <a:spcPct val="115000"/>
                        </a:lnSpc>
                        <a:spcBef>
                          <a:spcPts val="0"/>
                        </a:spcBef>
                        <a:spcAft>
                          <a:spcPts val="0"/>
                        </a:spcAft>
                        <a:buNone/>
                      </a:pPr>
                      <a:r>
                        <a:rPr lang="en-US" sz="1200" dirty="0" smtClean="0">
                          <a:latin typeface="Calibri"/>
                          <a:ea typeface="Calibri"/>
                          <a:cs typeface="Calibri"/>
                          <a:sym typeface="Calibri"/>
                        </a:rPr>
                        <a:t>Inter-calibrate MPS-LO with similar measurements</a:t>
                      </a:r>
                      <a:r>
                        <a:rPr lang="en-US" sz="1200" baseline="0" dirty="0" smtClean="0">
                          <a:latin typeface="Calibri"/>
                          <a:ea typeface="Calibri"/>
                          <a:cs typeface="Calibri"/>
                          <a:sym typeface="Calibri"/>
                        </a:rPr>
                        <a:t> on other missions</a:t>
                      </a:r>
                      <a:r>
                        <a:rPr lang="en-US" sz="1200" dirty="0" smtClean="0">
                          <a:latin typeface="Calibri"/>
                          <a:ea typeface="Calibri"/>
                          <a:cs typeface="Calibri"/>
                          <a:sym typeface="Calibri"/>
                        </a:rPr>
                        <a:t>. </a:t>
                      </a:r>
                    </a:p>
                  </a:txBody>
                  <a:tcPr marL="55350" marR="55350" marT="0" marB="0"/>
                </a:tc>
                <a:tc>
                  <a:txBody>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en-US" sz="1200" dirty="0" err="1" smtClean="0">
                          <a:latin typeface="Calibri"/>
                          <a:ea typeface="Calibri"/>
                          <a:cs typeface="Calibri"/>
                          <a:sym typeface="Calibri"/>
                        </a:rPr>
                        <a:t>Magnetospheric</a:t>
                      </a:r>
                      <a:r>
                        <a:rPr lang="en-US" sz="1200" dirty="0" smtClean="0">
                          <a:latin typeface="Calibri"/>
                          <a:ea typeface="Calibri"/>
                          <a:cs typeface="Calibri"/>
                          <a:sym typeface="Calibri"/>
                        </a:rPr>
                        <a:t> Plasma Analyzer (MPA) data from Los Alamos National Laboratory satellites.</a:t>
                      </a:r>
                      <a:endParaRPr sz="1200" dirty="0">
                        <a:latin typeface="Calibri"/>
                        <a:ea typeface="Calibri"/>
                        <a:cs typeface="Calibri"/>
                        <a:sym typeface="Calibri"/>
                      </a:endParaRPr>
                    </a:p>
                  </a:txBody>
                  <a:tcPr marL="55350" marR="55350" marT="0" marB="0"/>
                </a:tc>
                <a:tc>
                  <a:txBody>
                    <a:bodyPr/>
                    <a:lstStyle/>
                    <a:p>
                      <a:pPr marL="0" marR="0" lvl="0" indent="0" algn="l" rtl="0">
                        <a:lnSpc>
                          <a:spcPct val="115000"/>
                        </a:lnSpc>
                        <a:spcBef>
                          <a:spcPts val="0"/>
                        </a:spcBef>
                        <a:spcAft>
                          <a:spcPts val="0"/>
                        </a:spcAft>
                        <a:buNone/>
                      </a:pPr>
                      <a:r>
                        <a:rPr lang="en-US" sz="1200">
                          <a:latin typeface="Calibri"/>
                          <a:ea typeface="Calibri"/>
                          <a:cs typeface="Calibri"/>
                          <a:sym typeface="Calibri"/>
                        </a:rPr>
                        <a:t>[Full] Differences quantified on data taken through validation phase.</a:t>
                      </a:r>
                      <a:endParaRPr sz="1200">
                        <a:latin typeface="Calibri"/>
                        <a:ea typeface="Calibri"/>
                        <a:cs typeface="Calibri"/>
                        <a:sym typeface="Calibri"/>
                      </a:endParaRPr>
                    </a:p>
                  </a:txBody>
                  <a:tcPr marL="55350" marR="55350" marT="0" marB="0"/>
                </a:tc>
              </a:tr>
              <a:tr h="777777">
                <a:tc>
                  <a:txBody>
                    <a:bodyPr/>
                    <a:lstStyle/>
                    <a:p>
                      <a:pPr marL="0" marR="0" lvl="0" indent="0" algn="l" rtl="0">
                        <a:lnSpc>
                          <a:spcPct val="115000"/>
                        </a:lnSpc>
                        <a:spcBef>
                          <a:spcPts val="0"/>
                        </a:spcBef>
                        <a:spcAft>
                          <a:spcPts val="0"/>
                        </a:spcAft>
                        <a:buNone/>
                      </a:pPr>
                      <a:r>
                        <a:rPr lang="en-US" sz="1400" dirty="0">
                          <a:latin typeface="Calibri"/>
                          <a:ea typeface="Calibri"/>
                          <a:cs typeface="Calibri"/>
                          <a:sym typeface="Calibri"/>
                        </a:rPr>
                        <a:t>A.3.5 Backgrounds Trending [PLPT-SEI-006]</a:t>
                      </a:r>
                      <a:endParaRPr sz="1400" dirty="0">
                        <a:latin typeface="Calibri"/>
                        <a:ea typeface="Calibri"/>
                        <a:cs typeface="Calibri"/>
                        <a:sym typeface="Calibri"/>
                      </a:endParaRPr>
                    </a:p>
                  </a:txBody>
                  <a:tcPr marL="55350" marR="55350" marT="0" marB="0"/>
                </a:tc>
                <a:tc>
                  <a:txBody>
                    <a:bodyPr/>
                    <a:lstStyle/>
                    <a:p>
                      <a:pPr marL="0" marR="0" lvl="0" indent="0" algn="l" rtl="0">
                        <a:lnSpc>
                          <a:spcPct val="115000"/>
                        </a:lnSpc>
                        <a:spcBef>
                          <a:spcPts val="0"/>
                        </a:spcBef>
                        <a:spcAft>
                          <a:spcPts val="0"/>
                        </a:spcAft>
                        <a:buNone/>
                      </a:pPr>
                      <a:r>
                        <a:rPr lang="en-US" sz="1200" dirty="0" smtClean="0">
                          <a:latin typeface="Calibri"/>
                          <a:ea typeface="Calibri"/>
                          <a:cs typeface="Calibri"/>
                          <a:sym typeface="Calibri"/>
                        </a:rPr>
                        <a:t>(1) Trend daily/weekly minima from MPS-LO ion and electron background zones (ZGR and ZGL). (2) Correlate orbital variations in MPS-LO backgrounds with MPS-HI and SGPS measurements. </a:t>
                      </a:r>
                    </a:p>
                  </a:txBody>
                  <a:tcPr marL="55350" marR="55350" marT="0" marB="0"/>
                </a:tc>
                <a:tc>
                  <a:txBody>
                    <a:bodyPr/>
                    <a:lstStyle/>
                    <a:p>
                      <a:pPr marL="0" marR="0" lvl="0" indent="0" algn="l" rtl="0">
                        <a:lnSpc>
                          <a:spcPct val="115000"/>
                        </a:lnSpc>
                        <a:spcBef>
                          <a:spcPts val="0"/>
                        </a:spcBef>
                        <a:spcAft>
                          <a:spcPts val="0"/>
                        </a:spcAft>
                        <a:buNone/>
                      </a:pPr>
                      <a:r>
                        <a:rPr lang="en-US" sz="1200">
                          <a:latin typeface="Calibri"/>
                          <a:ea typeface="Calibri"/>
                          <a:cs typeface="Calibri"/>
                          <a:sym typeface="Calibri"/>
                        </a:rPr>
                        <a:t>Four months of continuous data.</a:t>
                      </a:r>
                      <a:endParaRPr sz="1200">
                        <a:latin typeface="Calibri"/>
                        <a:ea typeface="Calibri"/>
                        <a:cs typeface="Calibri"/>
                        <a:sym typeface="Calibri"/>
                      </a:endParaRPr>
                    </a:p>
                  </a:txBody>
                  <a:tcPr marL="55350" marR="55350" marT="0" marB="0"/>
                </a:tc>
                <a:tc>
                  <a:txBody>
                    <a:bodyPr/>
                    <a:lstStyle/>
                    <a:p>
                      <a:pPr marL="0" marR="0" lvl="0" indent="0" algn="l" rtl="0">
                        <a:lnSpc>
                          <a:spcPct val="115000"/>
                        </a:lnSpc>
                        <a:spcBef>
                          <a:spcPts val="0"/>
                        </a:spcBef>
                        <a:spcAft>
                          <a:spcPts val="0"/>
                        </a:spcAft>
                        <a:buNone/>
                      </a:pPr>
                      <a:r>
                        <a:rPr lang="en-US" sz="1200" dirty="0">
                          <a:latin typeface="Calibri"/>
                          <a:ea typeface="Calibri"/>
                          <a:cs typeface="Calibri"/>
                          <a:sym typeface="Calibri"/>
                        </a:rPr>
                        <a:t>[Full] Perform analysis during validation phase.</a:t>
                      </a:r>
                      <a:endParaRPr sz="1200" dirty="0">
                        <a:latin typeface="Calibri"/>
                        <a:ea typeface="Calibri"/>
                        <a:cs typeface="Calibri"/>
                        <a:sym typeface="Calibri"/>
                      </a:endParaRPr>
                    </a:p>
                  </a:txBody>
                  <a:tcPr marL="55350" marR="55350" marT="0" marB="0"/>
                </a:tc>
              </a:tr>
            </a:tbl>
          </a:graphicData>
        </a:graphic>
      </p:graphicFrame>
      <p:sp>
        <p:nvSpPr>
          <p:cNvPr id="8" name="Shape 478"/>
          <p:cNvSpPr txBox="1"/>
          <p:nvPr/>
        </p:nvSpPr>
        <p:spPr>
          <a:xfrm>
            <a:off x="247675" y="4876800"/>
            <a:ext cx="8630650" cy="838200"/>
          </a:xfrm>
          <a:prstGeom prst="rect">
            <a:avLst/>
          </a:prstGeom>
          <a:noFill/>
          <a:ln>
            <a:noFill/>
          </a:ln>
        </p:spPr>
        <p:txBody>
          <a:bodyPr spcFirstLastPara="1" wrap="square" lIns="91425" tIns="45700" rIns="91425" bIns="45700" anchor="t" anchorCtr="0">
            <a:noAutofit/>
          </a:bodyPr>
          <a:lstStyle/>
          <a:p>
            <a:pPr marL="342900" marR="0" lvl="0" indent="-342900" algn="l" rtl="0">
              <a:spcAft>
                <a:spcPts val="600"/>
              </a:spcAft>
              <a:buClr>
                <a:schemeClr val="lt1"/>
              </a:buClr>
              <a:buSzPts val="2000"/>
              <a:buFont typeface="Arial"/>
              <a:buChar char="•"/>
            </a:pPr>
            <a:r>
              <a:rPr lang="en-US" sz="1600" dirty="0">
                <a:solidFill>
                  <a:schemeClr val="lt1"/>
                </a:solidFill>
                <a:latin typeface="Calibri"/>
                <a:ea typeface="Calibri"/>
                <a:cs typeface="Calibri"/>
                <a:sym typeface="Calibri"/>
              </a:rPr>
              <a:t>From RIMP v1.0 (02 June </a:t>
            </a:r>
            <a:r>
              <a:rPr lang="en-US" sz="1600" dirty="0" smtClean="0">
                <a:solidFill>
                  <a:schemeClr val="lt1"/>
                </a:solidFill>
                <a:latin typeface="Calibri"/>
                <a:ea typeface="Calibri"/>
                <a:cs typeface="Calibri"/>
                <a:sym typeface="Calibri"/>
              </a:rPr>
              <a:t>2016).</a:t>
            </a:r>
          </a:p>
          <a:p>
            <a:pPr marL="342900" marR="0" lvl="0" indent="-342900" algn="l" rtl="0">
              <a:spcAft>
                <a:spcPts val="600"/>
              </a:spcAft>
              <a:buClr>
                <a:schemeClr val="lt1"/>
              </a:buClr>
              <a:buSzPts val="2000"/>
              <a:buFont typeface="Arial"/>
              <a:buChar char="•"/>
            </a:pPr>
            <a:r>
              <a:rPr lang="en-US" sz="1600" dirty="0" smtClean="0">
                <a:solidFill>
                  <a:schemeClr val="lt1"/>
                </a:solidFill>
                <a:latin typeface="Calibri"/>
                <a:ea typeface="Calibri"/>
                <a:cs typeface="Calibri"/>
                <a:sym typeface="Calibri"/>
              </a:rPr>
              <a:t>Full </a:t>
            </a:r>
            <a:r>
              <a:rPr lang="en-US" sz="1600" dirty="0">
                <a:solidFill>
                  <a:schemeClr val="lt1"/>
                </a:solidFill>
                <a:latin typeface="Calibri"/>
                <a:ea typeface="Calibri"/>
                <a:cs typeface="Calibri"/>
                <a:sym typeface="Calibri"/>
              </a:rPr>
              <a:t>PLPTs are </a:t>
            </a:r>
            <a:r>
              <a:rPr lang="en-US" sz="1600" dirty="0" smtClean="0">
                <a:solidFill>
                  <a:schemeClr val="lt1"/>
                </a:solidFill>
                <a:latin typeface="Calibri"/>
                <a:ea typeface="Calibri"/>
                <a:cs typeface="Calibri"/>
                <a:sym typeface="Calibri"/>
              </a:rPr>
              <a:t>ongoing continuations </a:t>
            </a:r>
            <a:r>
              <a:rPr lang="en-US" sz="1600" dirty="0">
                <a:solidFill>
                  <a:schemeClr val="lt1"/>
                </a:solidFill>
                <a:latin typeface="Calibri"/>
                <a:ea typeface="Calibri"/>
                <a:cs typeface="Calibri"/>
                <a:sym typeface="Calibri"/>
              </a:rPr>
              <a:t>of </a:t>
            </a:r>
            <a:r>
              <a:rPr lang="en-US" sz="1600" dirty="0" smtClean="0">
                <a:solidFill>
                  <a:schemeClr val="lt1"/>
                </a:solidFill>
                <a:latin typeface="Calibri"/>
                <a:ea typeface="Calibri"/>
                <a:cs typeface="Calibri"/>
                <a:sym typeface="Calibri"/>
              </a:rPr>
              <a:t>Provisional PLPTs</a:t>
            </a:r>
            <a:r>
              <a:rPr lang="en-US" sz="1600" dirty="0">
                <a:solidFill>
                  <a:schemeClr val="lt1"/>
                </a:solidFill>
                <a:latin typeface="Calibri"/>
                <a:ea typeface="Calibri"/>
                <a:cs typeface="Calibri"/>
                <a:sym typeface="Calibri"/>
              </a:rPr>
              <a:t>.</a:t>
            </a:r>
            <a:endParaRPr sz="1600" dirty="0"/>
          </a:p>
        </p:txBody>
      </p:sp>
      <p:sp>
        <p:nvSpPr>
          <p:cNvPr id="7"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prstClr val="white"/>
                </a:solidFill>
              </a:rPr>
              <a:t>These GOES-16 data are preliminary, non-operational data and are undergoing testing. Users bear all responsibility for inspecting the data prior to use and for the manner in which the data are utilized.</a:t>
            </a:r>
            <a:endParaRPr lang="en-US" sz="1000" dirty="0">
              <a:solidFill>
                <a:prstClr val="white"/>
              </a:solidFill>
            </a:endParaRPr>
          </a:p>
        </p:txBody>
      </p:sp>
    </p:spTree>
    <p:extLst>
      <p:ext uri="{BB962C8B-B14F-4D97-AF65-F5344CB8AC3E}">
        <p14:creationId xmlns:p14="http://schemas.microsoft.com/office/powerpoint/2010/main" val="156852263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lvl="0">
              <a:spcBef>
                <a:spcPts val="0"/>
              </a:spcBef>
              <a:buNone/>
            </a:pPr>
            <a:fld id="{00000000-1234-1234-1234-123412341234}" type="slidenum">
              <a:rPr lang="en" smtClean="0">
                <a:solidFill>
                  <a:schemeClr val="bg1"/>
                </a:solidFill>
              </a:rPr>
              <a:pPr lvl="0">
                <a:spcBef>
                  <a:spcPts val="0"/>
                </a:spcBef>
                <a:buNone/>
              </a:pPr>
              <a:t>57</a:t>
            </a:fld>
            <a:endParaRPr lang="en" dirty="0">
              <a:solidFill>
                <a:schemeClr val="bg1"/>
              </a:solidFill>
            </a:endParaRPr>
          </a:p>
        </p:txBody>
      </p:sp>
      <p:sp>
        <p:nvSpPr>
          <p:cNvPr id="3" name="Title 1"/>
          <p:cNvSpPr txBox="1">
            <a:spLocks/>
          </p:cNvSpPr>
          <p:nvPr/>
        </p:nvSpPr>
        <p:spPr>
          <a:xfrm>
            <a:off x="1543050" y="304800"/>
            <a:ext cx="6019038" cy="786078"/>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algn="ctr"/>
            <a:r>
              <a:rPr lang="en-US" sz="2400" dirty="0" smtClean="0">
                <a:solidFill>
                  <a:schemeClr val="bg1"/>
                </a:solidFill>
              </a:rPr>
              <a:t>GOES-16 MPS-LO </a:t>
            </a:r>
            <a:endParaRPr lang="en-US" sz="2400" dirty="0">
              <a:solidFill>
                <a:schemeClr val="bg1"/>
              </a:solidFill>
            </a:endParaRPr>
          </a:p>
          <a:p>
            <a:pPr algn="ctr"/>
            <a:r>
              <a:rPr lang="en-US" sz="2400" dirty="0" smtClean="0">
                <a:solidFill>
                  <a:schemeClr val="bg1"/>
                </a:solidFill>
              </a:rPr>
              <a:t>Performance </a:t>
            </a:r>
            <a:r>
              <a:rPr lang="en-US" sz="2400" dirty="0">
                <a:solidFill>
                  <a:schemeClr val="bg1"/>
                </a:solidFill>
              </a:rPr>
              <a:t>Baseline Status</a:t>
            </a:r>
          </a:p>
          <a:p>
            <a:pPr algn="ctr"/>
            <a:r>
              <a:rPr lang="en-US" sz="1600" i="1" dirty="0">
                <a:solidFill>
                  <a:schemeClr val="bg1"/>
                </a:solidFill>
              </a:rPr>
              <a:t>Assessment at Provisional</a:t>
            </a:r>
          </a:p>
        </p:txBody>
      </p:sp>
      <p:graphicFrame>
        <p:nvGraphicFramePr>
          <p:cNvPr id="4" name="Content Placeholder 3"/>
          <p:cNvGraphicFramePr>
            <a:graphicFrameLocks/>
          </p:cNvGraphicFramePr>
          <p:nvPr>
            <p:extLst>
              <p:ext uri="{D42A27DB-BD31-4B8C-83A1-F6EECF244321}">
                <p14:modId xmlns:p14="http://schemas.microsoft.com/office/powerpoint/2010/main" val="1602143676"/>
              </p:ext>
            </p:extLst>
          </p:nvPr>
        </p:nvGraphicFramePr>
        <p:xfrm>
          <a:off x="121368" y="1295400"/>
          <a:ext cx="8799095" cy="5059680"/>
        </p:xfrm>
        <a:graphic>
          <a:graphicData uri="http://schemas.openxmlformats.org/drawingml/2006/table">
            <a:tbl>
              <a:tblPr firstRow="1" bandRow="1">
                <a:tableStyleId>{5940675A-B579-460E-94D1-54222C63F5DA}</a:tableStyleId>
              </a:tblPr>
              <a:tblGrid>
                <a:gridCol w="308026">
                  <a:extLst>
                    <a:ext uri="{9D8B030D-6E8A-4147-A177-3AD203B41FA5}">
                      <a16:colId xmlns="" xmlns:a16="http://schemas.microsoft.com/office/drawing/2014/main" val="20000"/>
                    </a:ext>
                  </a:extLst>
                </a:gridCol>
                <a:gridCol w="1277396">
                  <a:extLst>
                    <a:ext uri="{9D8B030D-6E8A-4147-A177-3AD203B41FA5}">
                      <a16:colId xmlns="" xmlns:a16="http://schemas.microsoft.com/office/drawing/2014/main" val="20001"/>
                    </a:ext>
                  </a:extLst>
                </a:gridCol>
                <a:gridCol w="1417410">
                  <a:extLst>
                    <a:ext uri="{9D8B030D-6E8A-4147-A177-3AD203B41FA5}">
                      <a16:colId xmlns="" xmlns:a16="http://schemas.microsoft.com/office/drawing/2014/main" val="2286325374"/>
                    </a:ext>
                  </a:extLst>
                </a:gridCol>
                <a:gridCol w="1905000">
                  <a:extLst>
                    <a:ext uri="{9D8B030D-6E8A-4147-A177-3AD203B41FA5}">
                      <a16:colId xmlns="" xmlns:a16="http://schemas.microsoft.com/office/drawing/2014/main" val="1228089856"/>
                    </a:ext>
                  </a:extLst>
                </a:gridCol>
                <a:gridCol w="2133600">
                  <a:extLst>
                    <a:ext uri="{9D8B030D-6E8A-4147-A177-3AD203B41FA5}">
                      <a16:colId xmlns="" xmlns:a16="http://schemas.microsoft.com/office/drawing/2014/main" val="2169976079"/>
                    </a:ext>
                  </a:extLst>
                </a:gridCol>
                <a:gridCol w="885681">
                  <a:extLst>
                    <a:ext uri="{9D8B030D-6E8A-4147-A177-3AD203B41FA5}">
                      <a16:colId xmlns="" xmlns:a16="http://schemas.microsoft.com/office/drawing/2014/main" val="20002"/>
                    </a:ext>
                  </a:extLst>
                </a:gridCol>
                <a:gridCol w="871982">
                  <a:extLst>
                    <a:ext uri="{9D8B030D-6E8A-4147-A177-3AD203B41FA5}">
                      <a16:colId xmlns="" xmlns:a16="http://schemas.microsoft.com/office/drawing/2014/main" val="20003"/>
                    </a:ext>
                  </a:extLst>
                </a:gridCol>
              </a:tblGrid>
              <a:tr h="370840">
                <a:tc>
                  <a:txBody>
                    <a:bodyPr/>
                    <a:lstStyle/>
                    <a:p>
                      <a:pPr algn="ctr"/>
                      <a:r>
                        <a:rPr lang="en-US" sz="1400" b="1" dirty="0">
                          <a:solidFill>
                            <a:schemeClr val="tx1"/>
                          </a:solidFill>
                        </a:rPr>
                        <a:t>MRD ID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400" b="1" dirty="0">
                          <a:solidFill>
                            <a:schemeClr val="tx1"/>
                          </a:solidFill>
                        </a:rPr>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rPr>
                        <a:t>MRD Requirement</a:t>
                      </a:r>
                      <a:endParaRPr lang="en-US" sz="1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rPr>
                        <a:t>MIT/LL Predicted Performance</a:t>
                      </a:r>
                      <a:r>
                        <a:rPr lang="en-US" sz="1400" b="1" baseline="0" dirty="0" smtClean="0">
                          <a:solidFill>
                            <a:schemeClr val="tx1"/>
                          </a:solidFill>
                        </a:rPr>
                        <a:t> Baseline</a:t>
                      </a:r>
                      <a:endParaRPr lang="en-US" sz="1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rPr>
                        <a:t>NCEI Assessment at Provisional</a:t>
                      </a:r>
                      <a:endParaRPr lang="en-US" sz="1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Related PLPTs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Status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 xmlns:a16="http://schemas.microsoft.com/office/drawing/2014/main" val="10000"/>
                  </a:ext>
                </a:extLst>
              </a:tr>
              <a:tr h="370840">
                <a:tc>
                  <a:txBody>
                    <a:bodyPr/>
                    <a:lstStyle/>
                    <a:p>
                      <a:pPr algn="ctr"/>
                      <a:r>
                        <a:rPr lang="en-US" sz="1400" dirty="0" smtClean="0"/>
                        <a:t>1987</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smtClean="0"/>
                        <a:t>MPS-LO</a:t>
                      </a:r>
                      <a:r>
                        <a:rPr lang="en-US" sz="1400" baseline="0" dirty="0" smtClean="0"/>
                        <a:t> </a:t>
                      </a:r>
                      <a:r>
                        <a:rPr lang="en-US" sz="1400" dirty="0"/>
                        <a:t>Orthogonality</a:t>
                      </a:r>
                      <a:r>
                        <a:rPr lang="en-US" sz="1400" dirty="0" smtClean="0"/>
                        <a:t>/ Coverage</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smtClean="0"/>
                        <a:t>5 directions</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smtClean="0"/>
                        <a:t>14 directions</a:t>
                      </a:r>
                      <a:r>
                        <a:rPr lang="en-US" sz="1400" baseline="0" dirty="0" smtClean="0"/>
                        <a:t> (zones)</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smtClean="0"/>
                        <a:t>14 directions (zones)</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a:t>
                      </a:r>
                      <a:r>
                        <a:rPr lang="en-US" sz="1400" dirty="0" smtClean="0"/>
                        <a:t>03</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dirty="0" smtClean="0"/>
                        <a:t>PASS</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370840">
                <a:tc>
                  <a:txBody>
                    <a:bodyPr/>
                    <a:lstStyle/>
                    <a:p>
                      <a:pPr algn="ctr"/>
                      <a:r>
                        <a:rPr lang="en-US" sz="1400" dirty="0" smtClean="0"/>
                        <a:t>1991</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smtClean="0"/>
                        <a:t>MPS-LO </a:t>
                      </a:r>
                      <a:r>
                        <a:rPr lang="en-US" sz="1400" dirty="0"/>
                        <a:t>Measurement Range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smtClean="0"/>
                        <a:t>30 eV –</a:t>
                      </a:r>
                      <a:r>
                        <a:rPr lang="en-US" sz="1400" baseline="0" dirty="0" smtClean="0"/>
                        <a:t> 30 </a:t>
                      </a:r>
                      <a:r>
                        <a:rPr lang="en-US" sz="1400" baseline="0" dirty="0" err="1" smtClean="0"/>
                        <a:t>keV</a:t>
                      </a:r>
                      <a:r>
                        <a:rPr lang="en-US" sz="1400" baseline="0" dirty="0" smtClean="0"/>
                        <a:t> (protons and electrons)</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smtClean="0"/>
                        <a:t>30 eV – 30 </a:t>
                      </a:r>
                      <a:r>
                        <a:rPr lang="en-US" sz="1400" dirty="0" err="1" smtClean="0"/>
                        <a:t>keV</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smtClean="0"/>
                        <a:t>0.025-30.8 </a:t>
                      </a:r>
                      <a:r>
                        <a:rPr lang="en-US" sz="1400" dirty="0" err="1" smtClean="0"/>
                        <a:t>keV</a:t>
                      </a:r>
                      <a:r>
                        <a:rPr lang="en-US" sz="1400" dirty="0" smtClean="0"/>
                        <a:t> (electrons)</a:t>
                      </a:r>
                    </a:p>
                    <a:p>
                      <a:r>
                        <a:rPr lang="en-US" sz="1400" dirty="0" smtClean="0"/>
                        <a:t>0.030-30.0 </a:t>
                      </a:r>
                      <a:r>
                        <a:rPr lang="en-US" sz="1400" dirty="0" err="1" smtClean="0"/>
                        <a:t>keV</a:t>
                      </a:r>
                      <a:r>
                        <a:rPr lang="en-US" sz="1400" dirty="0" smtClean="0"/>
                        <a:t>/q (ions)</a:t>
                      </a:r>
                    </a:p>
                    <a:p>
                      <a:r>
                        <a:rPr lang="en-US" sz="1400" dirty="0" smtClean="0"/>
                        <a:t>[values from</a:t>
                      </a:r>
                      <a:r>
                        <a:rPr lang="en-US" sz="1400" baseline="0" dirty="0" smtClean="0"/>
                        <a:t> CDRL79]</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smtClean="0"/>
                        <a:t>-05</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dirty="0" smtClean="0"/>
                        <a:t>PASS</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r h="370840">
                <a:tc>
                  <a:txBody>
                    <a:bodyPr/>
                    <a:lstStyle/>
                    <a:p>
                      <a:pPr algn="ctr"/>
                      <a:r>
                        <a:rPr lang="en-US" sz="1400" dirty="0" smtClean="0"/>
                        <a:t>1992</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smtClean="0"/>
                        <a:t>MPS-LO</a:t>
                      </a:r>
                      <a:r>
                        <a:rPr lang="en-US" sz="1400" baseline="0" dirty="0" smtClean="0"/>
                        <a:t> </a:t>
                      </a:r>
                      <a:r>
                        <a:rPr lang="en-US" sz="1400" baseline="0" dirty="0"/>
                        <a:t>Measurement Accuracy</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smtClean="0"/>
                        <a:t>45% @min flux,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smtClean="0"/>
                        <a:t>25% @10X min flux </a:t>
                      </a:r>
                    </a:p>
                    <a:p>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smtClean="0"/>
                        <a:t>420 separate accuracies (2 species x 14 angles</a:t>
                      </a:r>
                      <a:r>
                        <a:rPr lang="en-US" sz="1200" baseline="0" dirty="0" smtClean="0"/>
                        <a:t> x 15 energies</a:t>
                      </a:r>
                      <a:r>
                        <a:rPr lang="en-US" sz="1200" dirty="0" smtClean="0"/>
                        <a:t>);  </a:t>
                      </a:r>
                      <a:endParaRPr lang="en-US" sz="1200" dirty="0" smtClean="0"/>
                    </a:p>
                    <a:p>
                      <a:r>
                        <a:rPr lang="en-US" sz="1200" b="0" i="0" u="none" strike="noStrike" cap="none" dirty="0" smtClean="0">
                          <a:solidFill>
                            <a:schemeClr val="tx1"/>
                          </a:solidFill>
                          <a:effectLst/>
                          <a:latin typeface="+mn-lt"/>
                          <a:ea typeface="+mn-ea"/>
                          <a:cs typeface="+mn-cs"/>
                          <a:sym typeface="Arial"/>
                        </a:rPr>
                        <a:t>Worst case for 10x min flux:  Electrons:</a:t>
                      </a:r>
                      <a:r>
                        <a:rPr lang="en-US" sz="1200" b="0" i="0" u="none" strike="noStrike" cap="none" baseline="0" dirty="0" smtClean="0">
                          <a:solidFill>
                            <a:schemeClr val="tx1"/>
                          </a:solidFill>
                          <a:effectLst/>
                          <a:latin typeface="+mn-lt"/>
                          <a:ea typeface="+mn-ea"/>
                          <a:cs typeface="+mn-cs"/>
                          <a:sym typeface="Arial"/>
                        </a:rPr>
                        <a:t> </a:t>
                      </a:r>
                      <a:r>
                        <a:rPr lang="en-US" sz="1200" b="0" i="0" u="none" strike="noStrike" cap="none" dirty="0" smtClean="0">
                          <a:solidFill>
                            <a:schemeClr val="tx1"/>
                          </a:solidFill>
                          <a:effectLst/>
                          <a:latin typeface="+mn-lt"/>
                          <a:ea typeface="+mn-ea"/>
                          <a:cs typeface="+mn-cs"/>
                          <a:sym typeface="Arial"/>
                        </a:rPr>
                        <a:t>23%;  </a:t>
                      </a:r>
                    </a:p>
                    <a:p>
                      <a:r>
                        <a:rPr lang="en-US" sz="1200" b="0" i="0" u="none" strike="noStrike" cap="none" dirty="0" smtClean="0">
                          <a:solidFill>
                            <a:schemeClr val="tx1"/>
                          </a:solidFill>
                          <a:effectLst/>
                          <a:latin typeface="+mn-lt"/>
                          <a:ea typeface="+mn-ea"/>
                          <a:cs typeface="+mn-cs"/>
                          <a:sym typeface="Arial"/>
                        </a:rPr>
                        <a:t>Ions: 20%  </a:t>
                      </a:r>
                    </a:p>
                    <a:p>
                      <a:r>
                        <a:rPr lang="en-US" sz="1200" b="0" i="0" u="none" strike="noStrike" cap="none" dirty="0" smtClean="0">
                          <a:solidFill>
                            <a:schemeClr val="tx1"/>
                          </a:solidFill>
                          <a:effectLst/>
                          <a:latin typeface="+mn-lt"/>
                          <a:ea typeface="+mn-ea"/>
                          <a:cs typeface="+mn-cs"/>
                          <a:sym typeface="Arial"/>
                        </a:rPr>
                        <a:t>Worst case for min flux:  Electrons:</a:t>
                      </a:r>
                      <a:r>
                        <a:rPr lang="en-US" sz="1200" b="0" i="0" u="none" strike="noStrike" cap="none" baseline="0" dirty="0" smtClean="0">
                          <a:solidFill>
                            <a:schemeClr val="tx1"/>
                          </a:solidFill>
                          <a:effectLst/>
                          <a:latin typeface="+mn-lt"/>
                          <a:ea typeface="+mn-ea"/>
                          <a:cs typeface="+mn-cs"/>
                          <a:sym typeface="Arial"/>
                        </a:rPr>
                        <a:t> </a:t>
                      </a:r>
                      <a:r>
                        <a:rPr lang="en-US" sz="1200" b="0" i="0" u="none" strike="noStrike" cap="none" dirty="0" smtClean="0">
                          <a:solidFill>
                            <a:schemeClr val="tx1"/>
                          </a:solidFill>
                          <a:effectLst/>
                          <a:latin typeface="+mn-lt"/>
                          <a:ea typeface="+mn-ea"/>
                          <a:cs typeface="+mn-cs"/>
                          <a:sym typeface="Arial"/>
                        </a:rPr>
                        <a:t>40%;  </a:t>
                      </a:r>
                    </a:p>
                    <a:p>
                      <a:r>
                        <a:rPr lang="en-US" sz="1200" b="0" i="0" u="none" strike="noStrike" cap="none" dirty="0" smtClean="0">
                          <a:solidFill>
                            <a:schemeClr val="tx1"/>
                          </a:solidFill>
                          <a:effectLst/>
                          <a:latin typeface="+mn-lt"/>
                          <a:ea typeface="+mn-ea"/>
                          <a:cs typeface="+mn-cs"/>
                          <a:sym typeface="Arial"/>
                        </a:rPr>
                        <a:t>Ions: 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u="sng" dirty="0" smtClean="0"/>
                        <a:t>Absolute accuracy cannot be verified on-orbit.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u="none" dirty="0" smtClean="0"/>
                        <a:t>Results</a:t>
                      </a:r>
                      <a:r>
                        <a:rPr lang="en-US" sz="1400" u="none" baseline="0" dirty="0" smtClean="0"/>
                        <a:t> of PLPT-03 indicate that 25% relative accuracy not currently achieved on-orbit.</a:t>
                      </a:r>
                      <a:endParaRPr lang="en-US" sz="1400" u="sng" dirty="0" smtClean="0"/>
                    </a:p>
                    <a:p>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a:t>
                      </a:r>
                      <a:r>
                        <a:rPr lang="en-US" sz="1400" dirty="0" smtClean="0"/>
                        <a:t>03, </a:t>
                      </a:r>
                      <a:r>
                        <a:rPr lang="en-US" sz="1400" dirty="0"/>
                        <a:t>-</a:t>
                      </a:r>
                      <a:r>
                        <a:rPr lang="en-US" sz="1400" dirty="0" smtClean="0"/>
                        <a:t>05, -06</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dirty="0" smtClean="0"/>
                        <a:t>Results of PLPT-03,</a:t>
                      </a:r>
                      <a:r>
                        <a:rPr lang="en-US" sz="1400" baseline="0" dirty="0" smtClean="0"/>
                        <a:t> 05 and 06 will need to be applied</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3"/>
                  </a:ext>
                </a:extLst>
              </a:tr>
            </a:tbl>
          </a:graphicData>
        </a:graphic>
      </p:graphicFrame>
      <p:sp>
        <p:nvSpPr>
          <p:cNvPr id="5" name="Footer Placeholder 5"/>
          <p:cNvSpPr txBox="1">
            <a:spLocks/>
          </p:cNvSpPr>
          <p:nvPr/>
        </p:nvSpPr>
        <p:spPr>
          <a:xfrm>
            <a:off x="1287379" y="6416675"/>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prstClr val="white"/>
                </a:solidFill>
              </a:rPr>
              <a:t>These GOES-16 data are preliminary, non-operational data and are undergoing testing. Users bear all responsibility for inspecting the data prior to use and for the manner in which the data are utilized.</a:t>
            </a:r>
            <a:endParaRPr lang="en-US" sz="1000" dirty="0">
              <a:solidFill>
                <a:prstClr val="white"/>
              </a:solidFill>
            </a:endParaRPr>
          </a:p>
        </p:txBody>
      </p:sp>
    </p:spTree>
    <p:extLst>
      <p:ext uri="{BB962C8B-B14F-4D97-AF65-F5344CB8AC3E}">
        <p14:creationId xmlns:p14="http://schemas.microsoft.com/office/powerpoint/2010/main" val="88696045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1100" y="288575"/>
            <a:ext cx="5961300" cy="853799"/>
          </a:xfrm>
        </p:spPr>
        <p:txBody>
          <a:bodyPr/>
          <a:lstStyle/>
          <a:p>
            <a:r>
              <a:rPr lang="en-US" sz="3600">
                <a:latin typeface="Calibri" charset="0"/>
                <a:ea typeface="Calibri" charset="0"/>
                <a:cs typeface="Calibri" charset="0"/>
              </a:rPr>
              <a:t>Path to Full Validation – Risks</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solidFill>
                  <a:schemeClr val="bg1"/>
                </a:solidFill>
              </a:rPr>
              <a:t>58</a:t>
            </a:fld>
            <a:endParaRPr lang="uk-UA" dirty="0">
              <a:solidFill>
                <a:schemeClr val="bg1"/>
              </a:solidFill>
            </a:endParaRPr>
          </a:p>
        </p:txBody>
      </p:sp>
      <p:graphicFrame>
        <p:nvGraphicFramePr>
          <p:cNvPr id="6" name="Shape 494"/>
          <p:cNvGraphicFramePr/>
          <p:nvPr>
            <p:extLst>
              <p:ext uri="{D42A27DB-BD31-4B8C-83A1-F6EECF244321}">
                <p14:modId xmlns:p14="http://schemas.microsoft.com/office/powerpoint/2010/main" val="665438784"/>
              </p:ext>
            </p:extLst>
          </p:nvPr>
        </p:nvGraphicFramePr>
        <p:xfrm>
          <a:off x="125900" y="1951454"/>
          <a:ext cx="8865700" cy="3565426"/>
        </p:xfrm>
        <a:graphic>
          <a:graphicData uri="http://schemas.openxmlformats.org/drawingml/2006/table">
            <a:tbl>
              <a:tblPr firstRow="1" bandRow="1">
                <a:noFill/>
                <a:tableStyleId>{2193F556-932D-4B0D-9798-D749DA44B50E}</a:tableStyleId>
              </a:tblPr>
              <a:tblGrid>
                <a:gridCol w="1398100"/>
                <a:gridCol w="1828800"/>
                <a:gridCol w="1981200"/>
                <a:gridCol w="3657600"/>
              </a:tblGrid>
              <a:tr h="364996">
                <a:tc>
                  <a:txBody>
                    <a:bodyPr/>
                    <a:lstStyle/>
                    <a:p>
                      <a:pPr marL="0" marR="0" lvl="0" indent="0" algn="ctr" rtl="0">
                        <a:spcBef>
                          <a:spcPts val="0"/>
                        </a:spcBef>
                        <a:spcAft>
                          <a:spcPts val="0"/>
                        </a:spcAft>
                        <a:buNone/>
                      </a:pPr>
                      <a:r>
                        <a:rPr lang="en-US" sz="1600" dirty="0"/>
                        <a:t>Risk Name</a:t>
                      </a:r>
                      <a:endParaRPr sz="1600" dirty="0"/>
                    </a:p>
                  </a:txBody>
                  <a:tcPr marL="91450" marR="91450" marT="45725" marB="45725" anchor="ctr">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a:t>Description</a:t>
                      </a:r>
                      <a:endParaRPr/>
                    </a:p>
                  </a:txBody>
                  <a:tcPr marL="91450" marR="91450" marT="45725" marB="45725" anchor="ctr">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a:t>Impact</a:t>
                      </a:r>
                      <a:endParaRPr/>
                    </a:p>
                  </a:txBody>
                  <a:tcPr marL="91450" marR="91450" marT="45725" marB="45725" anchor="ctr">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a:t>Mitigation and Schedule</a:t>
                      </a:r>
                      <a:endParaRPr sz="1600"/>
                    </a:p>
                  </a:txBody>
                  <a:tcPr marL="91450" marR="91450" marT="45725" marB="45725" anchor="ctr">
                    <a:lnB w="12700" cap="flat" cmpd="sng">
                      <a:solidFill>
                        <a:schemeClr val="dk1"/>
                      </a:solidFill>
                      <a:prstDash val="solid"/>
                      <a:round/>
                      <a:headEnd type="none" w="sm" len="sm"/>
                      <a:tailEnd type="none" w="sm" len="sm"/>
                    </a:lnB>
                  </a:tcPr>
                </a:tc>
              </a:tr>
              <a:tr h="629987">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smtClean="0"/>
                        <a:t>High Backgrounds / Negative Fluxes</a:t>
                      </a:r>
                      <a:endParaRPr lang="en-US" sz="1200" dirty="0" smtClean="0"/>
                    </a:p>
                  </a:txBody>
                  <a:tcPr marL="91450" marR="91450" marT="45725" marB="45725">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smtClean="0"/>
                        <a:t>Higher than expected backgrounds results</a:t>
                      </a:r>
                      <a:r>
                        <a:rPr lang="en-US" sz="1200" baseline="0" dirty="0" smtClean="0"/>
                        <a:t> negative (background subtracted) fluxes in L1b.</a:t>
                      </a:r>
                      <a:endParaRPr lang="en-US" sz="1200" dirty="0" smtClean="0"/>
                    </a:p>
                  </a:txBody>
                  <a:tcPr marL="91450" marR="91450" marT="45725" marB="457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sz="1200" baseline="0" dirty="0" smtClean="0"/>
                        <a:t>Degrades accuracy of reported fluxes.</a:t>
                      </a:r>
                      <a:endParaRPr sz="1200" dirty="0"/>
                    </a:p>
                  </a:txBody>
                  <a:tcPr marL="91450" marR="91450" marT="45725" marB="457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128588" algn="l" rtl="0">
                        <a:spcBef>
                          <a:spcPts val="0"/>
                        </a:spcBef>
                        <a:spcAft>
                          <a:spcPts val="0"/>
                        </a:spcAft>
                        <a:buClr>
                          <a:schemeClr val="dk1"/>
                        </a:buClr>
                        <a:buSzPts val="1600"/>
                        <a:buFont typeface="Arial"/>
                        <a:buNone/>
                      </a:pPr>
                      <a:r>
                        <a:rPr lang="en-US" sz="1200" dirty="0" smtClean="0"/>
                        <a:t>Addressed by ADR326 MPS-LO GPA Changes, ADR763 G16 MPS-LO LUT Update, and empirical derivation of background removal coefficients (done).</a:t>
                      </a:r>
                      <a:r>
                        <a:rPr lang="en-US" sz="1200" baseline="0" dirty="0" smtClean="0"/>
                        <a:t> </a:t>
                      </a:r>
                      <a:r>
                        <a:rPr lang="en-US" sz="1200" i="0" baseline="0" dirty="0" smtClean="0"/>
                        <a:t>B</a:t>
                      </a:r>
                      <a:r>
                        <a:rPr lang="en-US" sz="1200" dirty="0" smtClean="0"/>
                        <a:t>ackground removal coefficients will need to be periodically updated.</a:t>
                      </a:r>
                      <a:endParaRPr lang="en-US" sz="1200" i="0" dirty="0" smtClean="0"/>
                    </a:p>
                  </a:txBody>
                  <a:tcPr marL="91450" marR="91450" marT="45725" marB="457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r>
              <a:tr h="629987">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smtClean="0"/>
                        <a:t>G16/FM1 Crosstalk</a:t>
                      </a:r>
                    </a:p>
                  </a:txBody>
                  <a:tcPr marL="91450" marR="91450" marT="45725" marB="45725">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err="1" smtClean="0"/>
                        <a:t>Interzonal</a:t>
                      </a:r>
                      <a:r>
                        <a:rPr lang="en-US" sz="1200" baseline="0" dirty="0" smtClean="0"/>
                        <a:t> crosstalk, </a:t>
                      </a:r>
                      <a:r>
                        <a:rPr lang="mr-IN" sz="1200" dirty="0" smtClean="0"/>
                        <a:t>–</a:t>
                      </a:r>
                      <a:r>
                        <a:rPr lang="en-US" sz="1200" dirty="0" smtClean="0"/>
                        <a:t> Not </a:t>
                      </a:r>
                      <a:r>
                        <a:rPr lang="en-US" sz="1200" dirty="0" smtClean="0"/>
                        <a:t>measured in </a:t>
                      </a:r>
                      <a:r>
                        <a:rPr lang="en-US" sz="1200" dirty="0" smtClean="0"/>
                        <a:t>FM1 ground calibrations but apparent in background count rates on-orbit.</a:t>
                      </a:r>
                    </a:p>
                  </a:txBody>
                  <a:tcPr marL="91450" marR="91450" marT="45725" marB="457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sz="1200" dirty="0" smtClean="0"/>
                        <a:t>Full impact not known.</a:t>
                      </a:r>
                      <a:r>
                        <a:rPr lang="en-US" sz="1200" baseline="0" dirty="0" smtClean="0"/>
                        <a:t> Additional analysis needed. </a:t>
                      </a:r>
                      <a:r>
                        <a:rPr lang="en-US" sz="1200" baseline="0" dirty="0" smtClean="0"/>
                        <a:t>May introduce </a:t>
                      </a:r>
                      <a:r>
                        <a:rPr lang="en-US" sz="1200" baseline="0" dirty="0" smtClean="0"/>
                        <a:t>up to </a:t>
                      </a:r>
                      <a:r>
                        <a:rPr lang="en-US" sz="1200" baseline="0" dirty="0" smtClean="0"/>
                        <a:t>30% </a:t>
                      </a:r>
                      <a:r>
                        <a:rPr lang="en-US" sz="1200" baseline="0" dirty="0" smtClean="0"/>
                        <a:t>error </a:t>
                      </a:r>
                      <a:r>
                        <a:rPr lang="en-US" sz="1200" baseline="0" dirty="0" smtClean="0"/>
                        <a:t>in fluxes (severity dependent on HV setting).</a:t>
                      </a:r>
                      <a:endParaRPr sz="1200" dirty="0"/>
                    </a:p>
                  </a:txBody>
                  <a:tcPr marL="91450" marR="91450" marT="45725" marB="457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128588" algn="l" rtl="0">
                        <a:spcBef>
                          <a:spcPts val="0"/>
                        </a:spcBef>
                        <a:spcAft>
                          <a:spcPts val="0"/>
                        </a:spcAft>
                        <a:buClr>
                          <a:schemeClr val="dk1"/>
                        </a:buClr>
                        <a:buSzPts val="1600"/>
                        <a:buFont typeface="Arial"/>
                        <a:buNone/>
                      </a:pPr>
                      <a:r>
                        <a:rPr lang="en-US" sz="1200" baseline="0" dirty="0" smtClean="0"/>
                        <a:t>A crosstalk correction scheme has been developed. Crosstalk correction coefficients (not measured for FM1) need to be obtained through empirical analysis of on-orbit data and/or estimated from crosstalk correction coefficients measured in ground calibrations of later flight models. This is needed for full validation.</a:t>
                      </a:r>
                      <a:endParaRPr sz="1200" dirty="0"/>
                    </a:p>
                  </a:txBody>
                  <a:tcPr marL="91450" marR="91450" marT="45725" marB="457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r>
              <a:tr h="98997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smtClean="0"/>
                        <a:t>Significant error in absolute values of reported fluxes.</a:t>
                      </a:r>
                    </a:p>
                  </a:txBody>
                  <a:tcPr marL="91450" marR="91450" marT="45725" marB="45725">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aseline="0" dirty="0" smtClean="0"/>
                        <a:t>E</a:t>
                      </a:r>
                      <a:r>
                        <a:rPr lang="en-US" sz="1200" dirty="0" smtClean="0"/>
                        <a:t>vidence for significant error in absolute values of reported fluxes from Provisional</a:t>
                      </a:r>
                      <a:r>
                        <a:rPr lang="en-US" sz="1200" baseline="0" dirty="0" smtClean="0"/>
                        <a:t> PLPT results.</a:t>
                      </a:r>
                      <a:endParaRPr lang="en-US" sz="1200" dirty="0" smtClean="0"/>
                    </a:p>
                  </a:txBody>
                  <a:tcPr marL="91450" marR="91450" marT="45725" marB="457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smtClean="0"/>
                        <a:t>Reported fluxes up to an order of magnitude in error</a:t>
                      </a:r>
                      <a:r>
                        <a:rPr lang="en-US" sz="1200" baseline="0" dirty="0" smtClean="0"/>
                        <a:t> - </a:t>
                      </a:r>
                      <a:r>
                        <a:rPr lang="en-US" sz="1200" dirty="0" smtClean="0"/>
                        <a:t>Severely degrades </a:t>
                      </a:r>
                      <a:r>
                        <a:rPr lang="en-US" sz="1200" dirty="0" smtClean="0"/>
                        <a:t>operational and science</a:t>
                      </a:r>
                      <a:r>
                        <a:rPr lang="en-US" sz="1200" baseline="0" dirty="0" smtClean="0"/>
                        <a:t> </a:t>
                      </a:r>
                      <a:r>
                        <a:rPr lang="en-US" sz="1200" baseline="0" dirty="0" smtClean="0"/>
                        <a:t>quality of data. </a:t>
                      </a:r>
                      <a:endParaRPr lang="en-US" sz="1200" dirty="0" smtClean="0"/>
                    </a:p>
                  </a:txBody>
                  <a:tcPr marL="91450" marR="91450" marT="45725" marB="457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00000"/>
                        </a:lnSpc>
                        <a:spcBef>
                          <a:spcPts val="0"/>
                        </a:spcBef>
                        <a:spcAft>
                          <a:spcPts val="0"/>
                        </a:spcAft>
                        <a:buClr>
                          <a:schemeClr val="dk1"/>
                        </a:buClr>
                        <a:buSzPts val="1600"/>
                        <a:buFont typeface="Arial" charset="0"/>
                        <a:buNone/>
                        <a:tabLst/>
                        <a:defRPr/>
                      </a:pPr>
                      <a:r>
                        <a:rPr lang="en-US" sz="1200" dirty="0" smtClean="0"/>
                        <a:t>Full validation PLPTs:</a:t>
                      </a:r>
                      <a:r>
                        <a:rPr lang="en-US" sz="1200" baseline="0" dirty="0" smtClean="0"/>
                        <a:t> </a:t>
                      </a:r>
                      <a:r>
                        <a:rPr lang="en-US" sz="1200" dirty="0" smtClean="0"/>
                        <a:t>PLPT-SEI-003 MPS-LO Zone Cross-Comparison and PLPT-SEI-005 Cross satellite Comparison of Trapped Particles </a:t>
                      </a:r>
                      <a:r>
                        <a:rPr lang="en-US" sz="1200" dirty="0" smtClean="0"/>
                        <a:t>will</a:t>
                      </a:r>
                      <a:r>
                        <a:rPr lang="en-US" sz="1200" baseline="0" dirty="0" smtClean="0"/>
                        <a:t> provide necessary scaling of </a:t>
                      </a:r>
                      <a:r>
                        <a:rPr lang="en-US" sz="1200" dirty="0" smtClean="0"/>
                        <a:t>geometric</a:t>
                      </a:r>
                      <a:r>
                        <a:rPr lang="en-US" sz="1200" baseline="0" dirty="0" smtClean="0"/>
                        <a:t> factors</a:t>
                      </a:r>
                      <a:r>
                        <a:rPr lang="en-US" sz="1200" dirty="0" smtClean="0"/>
                        <a:t>.</a:t>
                      </a:r>
                      <a:endParaRPr lang="en-US" sz="1200" dirty="0" smtClean="0"/>
                    </a:p>
                    <a:p>
                      <a:pPr marL="0" marR="0" lvl="0" indent="0" algn="l" rtl="0">
                        <a:spcBef>
                          <a:spcPts val="0"/>
                        </a:spcBef>
                        <a:spcAft>
                          <a:spcPts val="0"/>
                        </a:spcAft>
                        <a:buClr>
                          <a:schemeClr val="dk1"/>
                        </a:buClr>
                        <a:buSzPts val="1600"/>
                        <a:buFont typeface="Arial" charset="0"/>
                        <a:buNone/>
                      </a:pPr>
                      <a:endParaRPr sz="1200" dirty="0"/>
                    </a:p>
                  </a:txBody>
                  <a:tcPr marL="91450" marR="91450" marT="45725" marB="457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r>
            </a:tbl>
          </a:graphicData>
        </a:graphic>
      </p:graphicFrame>
      <p:sp>
        <p:nvSpPr>
          <p:cNvPr id="7"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prstClr val="white"/>
                </a:solidFill>
              </a:rPr>
              <a:t>These GOES-16 data are preliminary, non-operational data and are undergoing testing. Users bear all responsibility for inspecting the data prior to use and for the manner in which the data are utilized.</a:t>
            </a:r>
            <a:endParaRPr lang="en-US" sz="1000" dirty="0">
              <a:solidFill>
                <a:prstClr val="white"/>
              </a:solidFill>
            </a:endParaRPr>
          </a:p>
        </p:txBody>
      </p:sp>
    </p:spTree>
    <p:extLst>
      <p:ext uri="{BB962C8B-B14F-4D97-AF65-F5344CB8AC3E}">
        <p14:creationId xmlns:p14="http://schemas.microsoft.com/office/powerpoint/2010/main" val="135687972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Shape 49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i="0" u="none" strike="noStrike" cap="none">
                <a:solidFill>
                  <a:schemeClr val="lt1"/>
                </a:solidFill>
                <a:latin typeface="Calibri"/>
                <a:ea typeface="Calibri"/>
                <a:cs typeface="Calibri"/>
                <a:sym typeface="Calibri"/>
              </a:rPr>
              <a:t>SUMMARY &amp; RECOMMENDATIONS</a:t>
            </a:r>
            <a:endParaRPr/>
          </a:p>
        </p:txBody>
      </p:sp>
      <p:sp>
        <p:nvSpPr>
          <p:cNvPr id="500" name="Shape 50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888888"/>
              </a:buClr>
              <a:buSzPts val="2000"/>
              <a:buFont typeface="Noto Sans Symbols"/>
              <a:buNone/>
            </a:pPr>
            <a:r>
              <a:rPr lang="en-US" sz="2000" b="0" i="0" u="none" strike="noStrike" cap="none" dirty="0" smtClean="0">
                <a:solidFill>
                  <a:srgbClr val="888888"/>
                </a:solidFill>
                <a:latin typeface="Calibri"/>
                <a:ea typeface="Calibri"/>
                <a:cs typeface="Calibri"/>
                <a:sym typeface="Calibri"/>
              </a:rPr>
              <a:t>GOES-16 </a:t>
            </a:r>
            <a:r>
              <a:rPr lang="en-US" dirty="0" smtClean="0"/>
              <a:t>MPS-LO</a:t>
            </a:r>
            <a:r>
              <a:rPr lang="en-US" sz="2000" b="0" i="0" u="none" strike="noStrike" cap="none" dirty="0" smtClean="0">
                <a:solidFill>
                  <a:srgbClr val="888888"/>
                </a:solidFill>
                <a:latin typeface="Calibri"/>
                <a:ea typeface="Calibri"/>
                <a:cs typeface="Calibri"/>
                <a:sym typeface="Calibri"/>
              </a:rPr>
              <a:t> </a:t>
            </a:r>
            <a:r>
              <a:rPr lang="en-US" sz="2000" b="0" i="0" u="none" strike="noStrike" cap="none" dirty="0">
                <a:solidFill>
                  <a:srgbClr val="888888"/>
                </a:solidFill>
                <a:latin typeface="Calibri"/>
                <a:ea typeface="Calibri"/>
                <a:cs typeface="Calibri"/>
                <a:sym typeface="Calibri"/>
              </a:rPr>
              <a:t>L1b Products Provisional PS-PVR</a:t>
            </a:r>
            <a:endParaRPr dirty="0"/>
          </a:p>
        </p:txBody>
      </p:sp>
      <p:sp>
        <p:nvSpPr>
          <p:cNvPr id="501" name="Shape 501"/>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59</a:t>
            </a:fld>
            <a:endParaRPr sz="1200">
              <a:solidFill>
                <a:schemeClr val="lt1"/>
              </a:solidFill>
              <a:latin typeface="Calibri"/>
              <a:ea typeface="Calibri"/>
              <a:cs typeface="Calibri"/>
              <a:sym typeface="Calibri"/>
            </a:endParaRPr>
          </a:p>
        </p:txBody>
      </p:sp>
      <p:sp>
        <p:nvSpPr>
          <p:cNvPr id="5"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prstClr val="white"/>
                </a:solidFill>
              </a:rPr>
              <a:t>These GOES-16 data are preliminary, non-operational data and are undergoing testing. Users bear all responsibility for inspecting the data prior to use and for the manner in which the data are utilized.</a:t>
            </a:r>
            <a:endParaRPr lang="en-US" sz="1000" dirty="0">
              <a:solidFill>
                <a:prstClr val="white"/>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28600"/>
            <a:ext cx="6408821" cy="968626"/>
          </a:xfrm>
        </p:spPr>
        <p:txBody>
          <a:bodyPr/>
          <a:lstStyle/>
          <a:p>
            <a:r>
              <a:rPr lang="en-US" sz="3200" dirty="0" smtClean="0"/>
              <a:t>A Few Comments About </a:t>
            </a:r>
            <a:r>
              <a:rPr lang="en-US" sz="3200" dirty="0" smtClean="0"/>
              <a:t>MPS-LO</a:t>
            </a:r>
            <a:endParaRPr lang="en-US" sz="1400" dirty="0">
              <a:solidFill>
                <a:srgbClr val="FFFF00"/>
              </a:solidFill>
            </a:endParaRPr>
          </a:p>
        </p:txBody>
      </p:sp>
      <p:sp>
        <p:nvSpPr>
          <p:cNvPr id="3" name="Text Placeholder 2"/>
          <p:cNvSpPr>
            <a:spLocks noGrp="1"/>
          </p:cNvSpPr>
          <p:nvPr>
            <p:ph type="body" idx="1"/>
          </p:nvPr>
        </p:nvSpPr>
        <p:spPr>
          <a:xfrm>
            <a:off x="457200" y="1465262"/>
            <a:ext cx="8229600" cy="5011737"/>
          </a:xfrm>
        </p:spPr>
        <p:txBody>
          <a:bodyPr/>
          <a:lstStyle/>
          <a:p>
            <a:pPr>
              <a:spcBef>
                <a:spcPts val="0"/>
              </a:spcBef>
              <a:spcAft>
                <a:spcPts val="1200"/>
              </a:spcAft>
              <a:buSzPct val="100000"/>
              <a:buFont typeface="Arial" charset="0"/>
              <a:buChar char="•"/>
            </a:pPr>
            <a:r>
              <a:rPr lang="en-US" sz="2000" dirty="0" smtClean="0"/>
              <a:t>NOAA’s first plasma instrument on GOES!</a:t>
            </a:r>
          </a:p>
          <a:p>
            <a:pPr>
              <a:spcBef>
                <a:spcPts val="0"/>
              </a:spcBef>
              <a:spcAft>
                <a:spcPts val="1200"/>
              </a:spcAft>
              <a:buSzPct val="100000"/>
              <a:buFont typeface="Arial" charset="0"/>
              <a:buChar char="•"/>
            </a:pPr>
            <a:r>
              <a:rPr lang="en-US" sz="2000" dirty="0"/>
              <a:t>Measures thermal population </a:t>
            </a:r>
            <a:r>
              <a:rPr lang="en-US" sz="2000" dirty="0" smtClean="0"/>
              <a:t>(</a:t>
            </a:r>
            <a:r>
              <a:rPr lang="en-US" sz="2400" baseline="-8000" dirty="0" smtClean="0"/>
              <a:t>~</a:t>
            </a:r>
            <a:r>
              <a:rPr lang="en-US" sz="2000" dirty="0" smtClean="0"/>
              <a:t>1keV </a:t>
            </a:r>
            <a:r>
              <a:rPr lang="en-US" sz="2000" dirty="0"/>
              <a:t>at geosynchronous</a:t>
            </a:r>
            <a:r>
              <a:rPr lang="en-US" sz="2000" dirty="0" smtClean="0"/>
              <a:t>)</a:t>
            </a:r>
            <a:endParaRPr lang="en-US" sz="2000" dirty="0"/>
          </a:p>
          <a:p>
            <a:pPr>
              <a:spcBef>
                <a:spcPts val="0"/>
              </a:spcBef>
              <a:spcAft>
                <a:spcPts val="1200"/>
              </a:spcAft>
              <a:buSzPct val="100000"/>
              <a:buFont typeface="Arial" charset="0"/>
              <a:buChar char="•"/>
            </a:pPr>
            <a:r>
              <a:rPr lang="en-US" sz="2000" dirty="0"/>
              <a:t>Measuring the low energy component of a plasma is notoriously </a:t>
            </a:r>
            <a:r>
              <a:rPr lang="en-US" sz="2000" dirty="0" smtClean="0"/>
              <a:t>difficult </a:t>
            </a:r>
            <a:r>
              <a:rPr lang="mr-IN" sz="2000" dirty="0" smtClean="0"/>
              <a:t>–</a:t>
            </a:r>
            <a:r>
              <a:rPr lang="en-US" sz="2000" dirty="0" smtClean="0"/>
              <a:t> Plasma </a:t>
            </a:r>
            <a:r>
              <a:rPr lang="en-US" sz="2000" dirty="0"/>
              <a:t>instruments are known to require special care</a:t>
            </a:r>
            <a:r>
              <a:rPr lang="en-US" sz="2000" dirty="0" smtClean="0"/>
              <a:t>.</a:t>
            </a:r>
          </a:p>
          <a:p>
            <a:pPr>
              <a:spcBef>
                <a:spcPts val="0"/>
              </a:spcBef>
              <a:spcAft>
                <a:spcPts val="1200"/>
              </a:spcAft>
              <a:buSzPct val="100000"/>
              <a:buFont typeface="Arial" charset="0"/>
              <a:buChar char="•"/>
            </a:pPr>
            <a:r>
              <a:rPr lang="en-US" sz="2000" dirty="0"/>
              <a:t>Surface charging on spacecraft is associated with &lt;50 </a:t>
            </a:r>
            <a:r>
              <a:rPr lang="en-US" sz="2000" dirty="0" err="1"/>
              <a:t>keV</a:t>
            </a:r>
            <a:r>
              <a:rPr lang="en-US" sz="2000" dirty="0"/>
              <a:t> electrons </a:t>
            </a:r>
            <a:r>
              <a:rPr lang="en-US" sz="2000" dirty="0" smtClean="0"/>
              <a:t>[</a:t>
            </a:r>
            <a:r>
              <a:rPr lang="en-US" sz="2000" dirty="0"/>
              <a:t>NASA, “Mitigating in-space charging effects – a guideline,” </a:t>
            </a:r>
            <a:r>
              <a:rPr lang="en-US" sz="2000" i="1" dirty="0"/>
              <a:t>NASA Technical Handbook NASA- HDBK-4002A</a:t>
            </a:r>
            <a:r>
              <a:rPr lang="en-US" sz="2000" dirty="0"/>
              <a:t>, March 3, </a:t>
            </a:r>
            <a:r>
              <a:rPr lang="en-US" sz="2000" dirty="0" smtClean="0"/>
              <a:t>2011]. </a:t>
            </a:r>
          </a:p>
          <a:p>
            <a:pPr>
              <a:spcBef>
                <a:spcPts val="0"/>
              </a:spcBef>
              <a:spcAft>
                <a:spcPts val="1200"/>
              </a:spcAft>
              <a:buSzPct val="100000"/>
              <a:buFont typeface="Arial" charset="0"/>
              <a:buChar char="•"/>
            </a:pPr>
            <a:r>
              <a:rPr lang="en-US" sz="2000" dirty="0" smtClean="0"/>
              <a:t>Electrostatic </a:t>
            </a:r>
            <a:r>
              <a:rPr lang="en-US" sz="2000" dirty="0"/>
              <a:t>discharge (ESD) due to spacecraft charging causes most of the environmentally related anomalies on spacecraft, and surface charging has caused the most serious anomalies, i.e., those that have resulted in the loss of the mission [</a:t>
            </a:r>
            <a:r>
              <a:rPr lang="en-US" sz="2000" dirty="0" err="1"/>
              <a:t>Koons</a:t>
            </a:r>
            <a:r>
              <a:rPr lang="en-US" sz="2000" dirty="0"/>
              <a:t> et al., 1999]. </a:t>
            </a:r>
          </a:p>
          <a:p>
            <a:pPr>
              <a:spcBef>
                <a:spcPts val="0"/>
              </a:spcBef>
              <a:spcAft>
                <a:spcPts val="1200"/>
              </a:spcAft>
              <a:buSzPct val="100000"/>
              <a:buFont typeface="Arial" charset="0"/>
              <a:buChar char="•"/>
            </a:pPr>
            <a:r>
              <a:rPr lang="en-US" sz="2000" dirty="0" smtClean="0"/>
              <a:t>In addition to </a:t>
            </a:r>
            <a:r>
              <a:rPr lang="en-US" sz="2000" dirty="0" smtClean="0"/>
              <a:t>its </a:t>
            </a:r>
            <a:r>
              <a:rPr lang="en-US" sz="2000" dirty="0" smtClean="0"/>
              <a:t>operational use at SWPC, we </a:t>
            </a:r>
            <a:r>
              <a:rPr lang="en-US" sz="2000" dirty="0"/>
              <a:t>are looking forward to making this data available to the science community.</a:t>
            </a:r>
          </a:p>
          <a:p>
            <a:pPr>
              <a:spcBef>
                <a:spcPts val="0"/>
              </a:spcBef>
              <a:spcAft>
                <a:spcPts val="1200"/>
              </a:spcAft>
              <a:buSzPct val="100000"/>
              <a:buFont typeface="Arial" charset="0"/>
              <a:buChar char="•"/>
            </a:pPr>
            <a:endParaRPr lang="en-US" sz="20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6</a:t>
            </a:fld>
            <a:endParaRPr lang="uk-UA"/>
          </a:p>
        </p:txBody>
      </p:sp>
      <p:sp>
        <p:nvSpPr>
          <p:cNvPr id="5" name="Footer Placeholder 5"/>
          <p:cNvSpPr txBox="1">
            <a:spLocks/>
          </p:cNvSpPr>
          <p:nvPr/>
        </p:nvSpPr>
        <p:spPr>
          <a:xfrm>
            <a:off x="1287379" y="6400800"/>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prstClr val="white"/>
                </a:solidFill>
              </a:rPr>
              <a:t>These GOES-16 data are preliminary, non-operational data and are undergoing testing. Users bear all responsibility for inspecting the data prior to use and for the manner in which the data are utilized.</a:t>
            </a:r>
            <a:endParaRPr lang="en-US" sz="1000" dirty="0">
              <a:solidFill>
                <a:prstClr val="white"/>
              </a:solidFill>
            </a:endParaRPr>
          </a:p>
        </p:txBody>
      </p:sp>
    </p:spTree>
    <p:extLst>
      <p:ext uri="{BB962C8B-B14F-4D97-AF65-F5344CB8AC3E}">
        <p14:creationId xmlns:p14="http://schemas.microsoft.com/office/powerpoint/2010/main" val="39664256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Shape 506"/>
          <p:cNvSpPr txBox="1">
            <a:spLocks noGrp="1"/>
          </p:cNvSpPr>
          <p:nvPr>
            <p:ph type="title"/>
          </p:nvPr>
        </p:nvSpPr>
        <p:spPr>
          <a:xfrm>
            <a:off x="1371600" y="128337"/>
            <a:ext cx="6408821" cy="96862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i="0" u="none" strike="noStrike" cap="none" dirty="0">
                <a:solidFill>
                  <a:schemeClr val="lt1"/>
                </a:solidFill>
                <a:sym typeface="Calibri"/>
              </a:rPr>
              <a:t>Summary</a:t>
            </a:r>
            <a:endParaRPr dirty="0"/>
          </a:p>
        </p:txBody>
      </p:sp>
      <p:sp>
        <p:nvSpPr>
          <p:cNvPr id="507" name="Shape 507"/>
          <p:cNvSpPr txBox="1">
            <a:spLocks noGrp="1"/>
          </p:cNvSpPr>
          <p:nvPr>
            <p:ph type="body" idx="1"/>
          </p:nvPr>
        </p:nvSpPr>
        <p:spPr>
          <a:xfrm>
            <a:off x="457200" y="1143000"/>
            <a:ext cx="8305800" cy="5153025"/>
          </a:xfrm>
          <a:prstGeom prst="rect">
            <a:avLst/>
          </a:prstGeom>
          <a:noFill/>
          <a:ln>
            <a:noFill/>
          </a:ln>
        </p:spPr>
        <p:txBody>
          <a:bodyPr spcFirstLastPara="1" wrap="square" lIns="91425" tIns="45700" rIns="91425" bIns="45700" anchor="t" anchorCtr="0">
            <a:noAutofit/>
          </a:bodyPr>
          <a:lstStyle/>
          <a:p>
            <a:pPr marL="342900" indent="-342900">
              <a:spcBef>
                <a:spcPts val="0"/>
              </a:spcBef>
              <a:spcAft>
                <a:spcPts val="900"/>
              </a:spcAft>
              <a:buSzPct val="100000"/>
              <a:buFont typeface="Arial"/>
              <a:buChar char="•"/>
            </a:pPr>
            <a:r>
              <a:rPr lang="en-US" sz="1600" dirty="0" smtClean="0"/>
              <a:t>The G16/FM1 MPS-LO anomalies identified that negatively impact performance are</a:t>
            </a:r>
          </a:p>
          <a:p>
            <a:pPr marL="742950" lvl="1" indent="-285750">
              <a:spcBef>
                <a:spcPts val="0"/>
              </a:spcBef>
              <a:spcAft>
                <a:spcPts val="900"/>
              </a:spcAft>
              <a:buSzPct val="100000"/>
            </a:pPr>
            <a:r>
              <a:rPr lang="en-US" sz="1400" dirty="0"/>
              <a:t>High Backgrounds / Negative </a:t>
            </a:r>
            <a:r>
              <a:rPr lang="en-US" sz="1400" dirty="0" smtClean="0"/>
              <a:t>Fluxes </a:t>
            </a:r>
            <a:r>
              <a:rPr lang="mr-IN" sz="1400" dirty="0" smtClean="0"/>
              <a:t>–</a:t>
            </a:r>
            <a:r>
              <a:rPr lang="en-US" sz="1400" dirty="0" smtClean="0"/>
              <a:t> Addressed by ADR326 </a:t>
            </a:r>
            <a:r>
              <a:rPr lang="en-US" sz="1400" dirty="0"/>
              <a:t>MPS-LO GPA </a:t>
            </a:r>
            <a:r>
              <a:rPr lang="en-US" sz="1400" dirty="0" smtClean="0"/>
              <a:t>Changes, ADR763 </a:t>
            </a:r>
            <a:r>
              <a:rPr lang="en-US" sz="1400" dirty="0"/>
              <a:t>G16 MPS-LO LUT </a:t>
            </a:r>
            <a:r>
              <a:rPr lang="en-US" sz="1400" dirty="0" smtClean="0"/>
              <a:t>Update, and </a:t>
            </a:r>
            <a:r>
              <a:rPr lang="en-US" sz="1400" dirty="0"/>
              <a:t>empirical derivation of background removal coefficients by </a:t>
            </a:r>
            <a:r>
              <a:rPr lang="en-US" sz="1400" dirty="0" smtClean="0"/>
              <a:t>NCEI. </a:t>
            </a:r>
            <a:r>
              <a:rPr lang="en-US" sz="1400" i="1" dirty="0" smtClean="0"/>
              <a:t>BG </a:t>
            </a:r>
            <a:r>
              <a:rPr lang="en-US" sz="1400" i="1" dirty="0"/>
              <a:t>removal coefficients will need additional updates.</a:t>
            </a:r>
          </a:p>
          <a:p>
            <a:pPr marL="742950" lvl="1" indent="-285750">
              <a:spcBef>
                <a:spcPts val="0"/>
              </a:spcBef>
              <a:spcAft>
                <a:spcPts val="900"/>
              </a:spcAft>
              <a:buSzPct val="100000"/>
            </a:pPr>
            <a:r>
              <a:rPr lang="en-US" sz="1400" dirty="0" err="1" smtClean="0"/>
              <a:t>Interzonal</a:t>
            </a:r>
            <a:r>
              <a:rPr lang="en-US" sz="1400" dirty="0" smtClean="0"/>
              <a:t> </a:t>
            </a:r>
            <a:r>
              <a:rPr lang="en-US" sz="1400" dirty="0"/>
              <a:t>C</a:t>
            </a:r>
            <a:r>
              <a:rPr lang="en-US" sz="1400" dirty="0" smtClean="0"/>
              <a:t>rosstalk </a:t>
            </a:r>
            <a:r>
              <a:rPr lang="mr-IN" sz="1400" dirty="0" smtClean="0"/>
              <a:t>–</a:t>
            </a:r>
            <a:r>
              <a:rPr lang="en-US" sz="1400" dirty="0" smtClean="0"/>
              <a:t> Not </a:t>
            </a:r>
            <a:r>
              <a:rPr lang="en-US" sz="1400" dirty="0" smtClean="0"/>
              <a:t>measured </a:t>
            </a:r>
            <a:r>
              <a:rPr lang="en-US" sz="1400" dirty="0"/>
              <a:t>in FM1 </a:t>
            </a:r>
            <a:r>
              <a:rPr lang="en-US" sz="1400" dirty="0" smtClean="0"/>
              <a:t>ground </a:t>
            </a:r>
            <a:r>
              <a:rPr lang="en-US" sz="1400" dirty="0"/>
              <a:t>calibrations but apparent in energy-dependent </a:t>
            </a:r>
            <a:r>
              <a:rPr lang="en-US" sz="1400" dirty="0" smtClean="0"/>
              <a:t>background count </a:t>
            </a:r>
            <a:r>
              <a:rPr lang="en-US" sz="1400" dirty="0"/>
              <a:t>rates </a:t>
            </a:r>
            <a:r>
              <a:rPr lang="en-US" sz="1400" dirty="0" smtClean="0"/>
              <a:t>on-orbit.</a:t>
            </a:r>
            <a:r>
              <a:rPr lang="en-US" sz="1400" dirty="0"/>
              <a:t> </a:t>
            </a:r>
            <a:r>
              <a:rPr lang="en-US" sz="1400" i="1" dirty="0" smtClean="0"/>
              <a:t>No </a:t>
            </a:r>
            <a:r>
              <a:rPr lang="en-US" sz="1400" i="1" dirty="0"/>
              <a:t>path forward yet for G16.</a:t>
            </a:r>
          </a:p>
          <a:p>
            <a:pPr marL="742950" lvl="1" indent="-285750">
              <a:spcBef>
                <a:spcPts val="0"/>
              </a:spcBef>
              <a:spcAft>
                <a:spcPts val="900"/>
              </a:spcAft>
              <a:buSzPct val="100000"/>
            </a:pPr>
            <a:r>
              <a:rPr lang="en-US" sz="1400" dirty="0" smtClean="0"/>
              <a:t>Evidence </a:t>
            </a:r>
            <a:r>
              <a:rPr lang="en-US" sz="1400" dirty="0"/>
              <a:t>for significant error in absolute values of reported fluxes (e.g., PLPT-SEI-003: MPS-LO Zone Cross-Comparison) – </a:t>
            </a:r>
            <a:r>
              <a:rPr lang="en-US" sz="1400" i="1" dirty="0"/>
              <a:t>Geometric factors </a:t>
            </a:r>
            <a:r>
              <a:rPr lang="en-US" sz="1400" i="1" dirty="0" smtClean="0"/>
              <a:t>will</a:t>
            </a:r>
            <a:r>
              <a:rPr lang="en-US" sz="1400" i="1" dirty="0" smtClean="0"/>
              <a:t> </a:t>
            </a:r>
            <a:r>
              <a:rPr lang="en-US" sz="1400" i="1" dirty="0"/>
              <a:t>need </a:t>
            </a:r>
            <a:r>
              <a:rPr lang="en-US" sz="1400" i="1" dirty="0" smtClean="0"/>
              <a:t>periodic adjustment</a:t>
            </a:r>
            <a:r>
              <a:rPr lang="en-US" sz="1400" i="1" dirty="0" smtClean="0"/>
              <a:t>.</a:t>
            </a:r>
          </a:p>
          <a:p>
            <a:pPr marL="342900" indent="-342900">
              <a:spcBef>
                <a:spcPts val="0"/>
              </a:spcBef>
              <a:spcAft>
                <a:spcPts val="900"/>
              </a:spcAft>
              <a:buSzPct val="100000"/>
              <a:buFont typeface="Arial"/>
              <a:buChar char="•"/>
            </a:pPr>
            <a:r>
              <a:rPr lang="en-US" sz="1600" dirty="0" smtClean="0"/>
              <a:t>MPS-LO uses the ion-line to identify SC charging and quantify the level of charging. If an ion line is not present, MPS-LO L2 processing uses an empirical relation between densities, temperatures, and level of charging to monitor SC charging.</a:t>
            </a:r>
          </a:p>
          <a:p>
            <a:pPr marL="342900" indent="-342900">
              <a:spcBef>
                <a:spcPts val="0"/>
              </a:spcBef>
              <a:spcAft>
                <a:spcPts val="900"/>
              </a:spcAft>
              <a:buSzPct val="100000"/>
              <a:buFont typeface="Arial"/>
              <a:buChar char="•"/>
            </a:pPr>
            <a:r>
              <a:rPr lang="en-US" sz="1600" dirty="0" smtClean="0"/>
              <a:t>Densities and temperatures from L2 processing will be affected by error </a:t>
            </a:r>
            <a:r>
              <a:rPr lang="en-US" sz="1600" dirty="0"/>
              <a:t>in absolute values of reported </a:t>
            </a:r>
            <a:r>
              <a:rPr lang="en-US" sz="1600" dirty="0" smtClean="0"/>
              <a:t>fluxes, but the empirical relation used to determine level of charging from density and temperature (yet to be determined for MPS-LO) will compensate for errors </a:t>
            </a:r>
            <a:r>
              <a:rPr lang="en-US" sz="1600" dirty="0"/>
              <a:t>in absolute </a:t>
            </a:r>
            <a:r>
              <a:rPr lang="en-US" sz="1600" dirty="0" smtClean="0"/>
              <a:t>value </a:t>
            </a:r>
            <a:r>
              <a:rPr lang="en-US" sz="1600" dirty="0"/>
              <a:t>of reported </a:t>
            </a:r>
            <a:r>
              <a:rPr lang="en-US" sz="1600" dirty="0" smtClean="0"/>
              <a:t>fluxes.</a:t>
            </a:r>
          </a:p>
          <a:p>
            <a:pPr marL="342900" indent="-342900">
              <a:spcBef>
                <a:spcPts val="0"/>
              </a:spcBef>
              <a:spcAft>
                <a:spcPts val="900"/>
              </a:spcAft>
              <a:buSzPct val="100000"/>
              <a:buFont typeface="Arial"/>
              <a:buChar char="•"/>
            </a:pPr>
            <a:r>
              <a:rPr lang="en-US" sz="1600" dirty="0"/>
              <a:t>G16/FM1 MPS-LO is </a:t>
            </a:r>
            <a:r>
              <a:rPr lang="en-US" sz="1600" dirty="0" smtClean="0"/>
              <a:t>currently performing </a:t>
            </a:r>
            <a:r>
              <a:rPr lang="en-US" sz="1600" dirty="0"/>
              <a:t>as needed to </a:t>
            </a:r>
            <a:r>
              <a:rPr lang="en-US" sz="1600" dirty="0" smtClean="0"/>
              <a:t>fulfill an </a:t>
            </a:r>
            <a:r>
              <a:rPr lang="en-US" sz="1600" dirty="0" smtClean="0"/>
              <a:t>intended operational </a:t>
            </a:r>
            <a:r>
              <a:rPr lang="en-US" sz="1600" dirty="0"/>
              <a:t>use, i.e., </a:t>
            </a:r>
            <a:r>
              <a:rPr lang="en-US" sz="1600" dirty="0" smtClean="0"/>
              <a:t>identifying </a:t>
            </a:r>
            <a:r>
              <a:rPr lang="en-US" sz="1600" dirty="0"/>
              <a:t>SC charging and level of charging</a:t>
            </a:r>
            <a:r>
              <a:rPr lang="en-US" sz="1600" dirty="0" smtClean="0"/>
              <a:t>.</a:t>
            </a:r>
          </a:p>
          <a:p>
            <a:pPr marL="342900" indent="-342900">
              <a:spcBef>
                <a:spcPts val="0"/>
              </a:spcBef>
              <a:spcAft>
                <a:spcPts val="900"/>
              </a:spcAft>
              <a:buSzPct val="100000"/>
              <a:buFont typeface="Arial"/>
              <a:buChar char="•"/>
            </a:pPr>
            <a:r>
              <a:rPr lang="en-US" sz="1600" dirty="0" smtClean="0"/>
              <a:t>A path to achieving accurate fluxes and moments has been identified (on following slide).</a:t>
            </a:r>
            <a:endParaRPr lang="en-US" sz="1600" dirty="0"/>
          </a:p>
          <a:p>
            <a:pPr marL="342900" indent="-342900">
              <a:spcBef>
                <a:spcPts val="0"/>
              </a:spcBef>
              <a:spcAft>
                <a:spcPts val="900"/>
              </a:spcAft>
              <a:buSzPct val="100000"/>
              <a:buFont typeface="Arial"/>
              <a:buChar char="•"/>
            </a:pPr>
            <a:endParaRPr lang="en-US" sz="1600" dirty="0" smtClean="0"/>
          </a:p>
        </p:txBody>
      </p:sp>
      <p:sp>
        <p:nvSpPr>
          <p:cNvPr id="508" name="Shape 508"/>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60</a:t>
            </a:fld>
            <a:endParaRPr sz="1200">
              <a:solidFill>
                <a:schemeClr val="lt1"/>
              </a:solidFill>
              <a:latin typeface="Calibri"/>
              <a:ea typeface="Calibri"/>
              <a:cs typeface="Calibri"/>
              <a:sym typeface="Calibri"/>
            </a:endParaRPr>
          </a:p>
        </p:txBody>
      </p:sp>
      <p:sp>
        <p:nvSpPr>
          <p:cNvPr id="5"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prstClr val="white"/>
                </a:solidFill>
              </a:rPr>
              <a:t>These GOES-16 data are preliminary, non-operational data and are undergoing testing. Users bear all responsibility for inspecting the data prior to use and for the manner in which the data are utilized.</a:t>
            </a:r>
            <a:endParaRPr lang="en-US" sz="1000" dirty="0">
              <a:solidFill>
                <a:prstClr val="white"/>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371600" y="152400"/>
            <a:ext cx="6408821" cy="96862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i="0" u="none" strike="noStrike" cap="none" dirty="0" smtClean="0">
                <a:solidFill>
                  <a:schemeClr val="lt1"/>
                </a:solidFill>
                <a:sym typeface="Calibri"/>
              </a:rPr>
              <a:t>Recommendations</a:t>
            </a:r>
            <a:endParaRPr dirty="0"/>
          </a:p>
        </p:txBody>
      </p:sp>
      <p:sp>
        <p:nvSpPr>
          <p:cNvPr id="515" name="Shape 515"/>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61</a:t>
            </a:fld>
            <a:endParaRPr sz="1200">
              <a:solidFill>
                <a:schemeClr val="lt1"/>
              </a:solidFill>
              <a:latin typeface="Calibri"/>
              <a:ea typeface="Calibri"/>
              <a:cs typeface="Calibri"/>
              <a:sym typeface="Calibri"/>
            </a:endParaRPr>
          </a:p>
        </p:txBody>
      </p:sp>
      <p:sp>
        <p:nvSpPr>
          <p:cNvPr id="5" name="Shape 419"/>
          <p:cNvSpPr txBox="1">
            <a:spLocks noGrp="1"/>
          </p:cNvSpPr>
          <p:nvPr>
            <p:ph type="body" idx="1"/>
          </p:nvPr>
        </p:nvSpPr>
        <p:spPr>
          <a:xfrm>
            <a:off x="533400" y="1752600"/>
            <a:ext cx="8153400" cy="4419600"/>
          </a:xfrm>
          <a:prstGeom prst="rect">
            <a:avLst/>
          </a:prstGeom>
          <a:noFill/>
          <a:ln>
            <a:noFill/>
          </a:ln>
        </p:spPr>
        <p:txBody>
          <a:bodyPr spcFirstLastPara="1" wrap="square" lIns="91425" tIns="45700" rIns="91425" bIns="45700" anchor="t" anchorCtr="0">
            <a:noAutofit/>
          </a:bodyPr>
          <a:lstStyle/>
          <a:p>
            <a:pPr marL="342900" lvl="0" indent="-342900">
              <a:spcBef>
                <a:spcPts val="0"/>
              </a:spcBef>
              <a:spcAft>
                <a:spcPts val="1800"/>
              </a:spcAft>
              <a:buSzPct val="100000"/>
              <a:buFont typeface="Arial"/>
              <a:buChar char="•"/>
            </a:pPr>
            <a:r>
              <a:rPr lang="en-US" sz="1800" dirty="0"/>
              <a:t>NCEI recommends </a:t>
            </a:r>
            <a:r>
              <a:rPr lang="en-US" sz="1800" dirty="0" smtClean="0"/>
              <a:t>G16 MPS-LO </a:t>
            </a:r>
            <a:r>
              <a:rPr lang="en-US" sz="1800" dirty="0"/>
              <a:t>L1b </a:t>
            </a:r>
            <a:r>
              <a:rPr lang="en-US" sz="1800" dirty="0" smtClean="0"/>
              <a:t>data for </a:t>
            </a:r>
            <a:r>
              <a:rPr lang="en-US" sz="1800" dirty="0"/>
              <a:t>transition to provisional </a:t>
            </a:r>
            <a:r>
              <a:rPr lang="en-US" sz="1800" dirty="0" smtClean="0"/>
              <a:t>status.</a:t>
            </a:r>
          </a:p>
          <a:p>
            <a:pPr marL="342900" lvl="0" indent="-342900">
              <a:spcBef>
                <a:spcPts val="0"/>
              </a:spcBef>
              <a:spcAft>
                <a:spcPts val="1800"/>
              </a:spcAft>
              <a:buSzPct val="100000"/>
              <a:buFont typeface="Arial"/>
              <a:buChar char="•"/>
            </a:pPr>
            <a:r>
              <a:rPr lang="en-US" sz="1800" dirty="0" smtClean="0"/>
              <a:t>The </a:t>
            </a:r>
            <a:r>
              <a:rPr lang="en-US" sz="1800" dirty="0"/>
              <a:t>G16 MPS-LO Electron (EMCP) HV </a:t>
            </a:r>
            <a:r>
              <a:rPr lang="en-US" sz="1800" dirty="0" smtClean="0"/>
              <a:t>should be </a:t>
            </a:r>
            <a:r>
              <a:rPr lang="en-US" sz="1800" dirty="0"/>
              <a:t>raised from step 25 to step </a:t>
            </a:r>
            <a:r>
              <a:rPr lang="en-US" sz="1800" dirty="0" smtClean="0"/>
              <a:t>26 </a:t>
            </a:r>
            <a:r>
              <a:rPr lang="en-US" sz="1800" dirty="0" smtClean="0"/>
              <a:t>(Recommended </a:t>
            </a:r>
            <a:r>
              <a:rPr lang="en-US" sz="1800" dirty="0" smtClean="0"/>
              <a:t>by </a:t>
            </a:r>
            <a:r>
              <a:rPr lang="en-US" sz="1800" dirty="0" smtClean="0"/>
              <a:t>ATC; Done yesterday?).</a:t>
            </a:r>
            <a:endParaRPr lang="en-US" sz="1800" dirty="0" smtClean="0"/>
          </a:p>
          <a:p>
            <a:pPr marL="342900" indent="-342900">
              <a:spcBef>
                <a:spcPts val="0"/>
              </a:spcBef>
              <a:spcAft>
                <a:spcPts val="1800"/>
              </a:spcAft>
              <a:buSzPct val="100000"/>
              <a:buFont typeface="Arial"/>
              <a:buChar char="•"/>
            </a:pPr>
            <a:r>
              <a:rPr lang="en-US" sz="1800" dirty="0" smtClean="0"/>
              <a:t>Continue performing </a:t>
            </a:r>
            <a:r>
              <a:rPr lang="en-US" sz="1800" dirty="0"/>
              <a:t>HV optimization </a:t>
            </a:r>
            <a:r>
              <a:rPr lang="en-US" sz="1800" dirty="0" smtClean="0"/>
              <a:t>procedure every 6 months </a:t>
            </a:r>
            <a:r>
              <a:rPr lang="en-US" sz="1800" dirty="0"/>
              <a:t>(as planned</a:t>
            </a:r>
            <a:r>
              <a:rPr lang="en-US" sz="1800" dirty="0" smtClean="0"/>
              <a:t>).</a:t>
            </a:r>
          </a:p>
          <a:p>
            <a:pPr marL="342900" indent="-342900">
              <a:spcBef>
                <a:spcPts val="0"/>
              </a:spcBef>
              <a:spcAft>
                <a:spcPts val="1800"/>
              </a:spcAft>
              <a:buSzPct val="100000"/>
              <a:buFont typeface="Arial"/>
              <a:buChar char="•"/>
            </a:pPr>
            <a:r>
              <a:rPr lang="en-US" sz="1800" dirty="0"/>
              <a:t>Monitor effect of changes in HV setting on observed count rates</a:t>
            </a:r>
            <a:r>
              <a:rPr lang="en-US" sz="1800" dirty="0" smtClean="0"/>
              <a:t>.</a:t>
            </a:r>
            <a:endParaRPr lang="en-US" sz="1800" dirty="0" smtClean="0"/>
          </a:p>
          <a:p>
            <a:pPr marL="342900" lvl="0" indent="-342900">
              <a:spcBef>
                <a:spcPts val="0"/>
              </a:spcBef>
              <a:spcAft>
                <a:spcPts val="1800"/>
              </a:spcAft>
              <a:buSzPct val="100000"/>
              <a:buFont typeface="Arial"/>
              <a:buChar char="•"/>
            </a:pPr>
            <a:r>
              <a:rPr lang="en-US" sz="1800" dirty="0" smtClean="0"/>
              <a:t>Background removal coefficients will need to be updated regularly. We recommend performing empirical determination </a:t>
            </a:r>
            <a:r>
              <a:rPr lang="en-US" sz="1800" dirty="0"/>
              <a:t>of </a:t>
            </a:r>
            <a:r>
              <a:rPr lang="en-US" sz="1800" dirty="0" smtClean="0"/>
              <a:t>background </a:t>
            </a:r>
            <a:r>
              <a:rPr lang="en-US" sz="1800" dirty="0"/>
              <a:t>removal coefficients </a:t>
            </a:r>
            <a:r>
              <a:rPr lang="en-US" sz="1800" dirty="0" smtClean="0"/>
              <a:t>and MPS-LO LUT update following each HV optimization</a:t>
            </a:r>
            <a:r>
              <a:rPr lang="en-US" sz="1800" dirty="0" smtClean="0"/>
              <a:t>.</a:t>
            </a:r>
          </a:p>
          <a:p>
            <a:pPr marL="342900" lvl="0" indent="-342900">
              <a:spcBef>
                <a:spcPts val="0"/>
              </a:spcBef>
              <a:spcAft>
                <a:spcPts val="600"/>
              </a:spcAft>
              <a:buSzPct val="100000"/>
              <a:buFont typeface="Arial"/>
              <a:buChar char="•"/>
            </a:pPr>
            <a:endParaRPr lang="en-US" sz="1800" dirty="0" smtClean="0"/>
          </a:p>
          <a:p>
            <a:pPr marL="0" lvl="0" indent="0" algn="r">
              <a:spcBef>
                <a:spcPts val="0"/>
              </a:spcBef>
              <a:spcAft>
                <a:spcPts val="1800"/>
              </a:spcAft>
              <a:buSzPct val="100000"/>
              <a:buNone/>
            </a:pPr>
            <a:r>
              <a:rPr lang="en-US" sz="1800" dirty="0" smtClean="0"/>
              <a:t>More to come</a:t>
            </a:r>
            <a:r>
              <a:rPr lang="mr-IN" sz="1800" dirty="0" smtClean="0"/>
              <a:t>…</a:t>
            </a:r>
            <a:endParaRPr lang="en-US" sz="1800" dirty="0" smtClean="0"/>
          </a:p>
        </p:txBody>
      </p:sp>
      <p:sp>
        <p:nvSpPr>
          <p:cNvPr id="6"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prstClr val="white"/>
                </a:solidFill>
              </a:rPr>
              <a:t>These GOES-16 data are preliminary, non-operational data and are undergoing testing. Users bear all responsibility for inspecting the data prior to use and for the manner in which the data are utilized.</a:t>
            </a:r>
            <a:endParaRPr lang="en-US" sz="1000" dirty="0">
              <a:solidFill>
                <a:prstClr val="white"/>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Recommendations Cont.</a:t>
            </a:r>
            <a:endParaRPr lang="en-US" dirty="0"/>
          </a:p>
        </p:txBody>
      </p:sp>
      <p:sp>
        <p:nvSpPr>
          <p:cNvPr id="3" name="Text Placeholder 2"/>
          <p:cNvSpPr>
            <a:spLocks noGrp="1"/>
          </p:cNvSpPr>
          <p:nvPr>
            <p:ph type="body" idx="1"/>
          </p:nvPr>
        </p:nvSpPr>
        <p:spPr>
          <a:xfrm>
            <a:off x="457200" y="1524000"/>
            <a:ext cx="8229600" cy="4525962"/>
          </a:xfrm>
        </p:spPr>
        <p:txBody>
          <a:bodyPr/>
          <a:lstStyle/>
          <a:p>
            <a:pPr marL="342900" lvl="0" indent="-342900">
              <a:spcBef>
                <a:spcPts val="0"/>
              </a:spcBef>
              <a:spcAft>
                <a:spcPts val="1800"/>
              </a:spcAft>
              <a:buClr>
                <a:srgbClr val="FFFFFF"/>
              </a:buClr>
              <a:buSzPct val="100000"/>
              <a:buFont typeface="Arial"/>
              <a:buChar char="•"/>
            </a:pPr>
            <a:r>
              <a:rPr lang="en-US" sz="1800" dirty="0">
                <a:solidFill>
                  <a:srgbClr val="FFFFFF"/>
                </a:solidFill>
              </a:rPr>
              <a:t>Scale geometric factors using results from [Full] PLPT-SEI-003 MPS-LO Zone Cross-Comparison. </a:t>
            </a:r>
            <a:r>
              <a:rPr lang="en-US" sz="1800" dirty="0" smtClean="0">
                <a:solidFill>
                  <a:srgbClr val="FFFFFF"/>
                </a:solidFill>
              </a:rPr>
              <a:t>This will </a:t>
            </a:r>
            <a:r>
              <a:rPr lang="en-US" sz="1800" dirty="0">
                <a:solidFill>
                  <a:srgbClr val="FFFFFF"/>
                </a:solidFill>
              </a:rPr>
              <a:t>bring MPS-LO into agreement with itself. The Zone Cross-Comparison procedure should be repeated periodically to check for self-consistent agreement among MPS-LO zones and scale geometric factors as needed.</a:t>
            </a:r>
          </a:p>
          <a:p>
            <a:pPr marL="342900" lvl="0" indent="-342900">
              <a:spcBef>
                <a:spcPts val="0"/>
              </a:spcBef>
              <a:spcAft>
                <a:spcPts val="1800"/>
              </a:spcAft>
              <a:buClr>
                <a:srgbClr val="FFFFFF"/>
              </a:buClr>
              <a:buSzPct val="100000"/>
              <a:buFont typeface="Arial"/>
              <a:buChar char="•"/>
            </a:pPr>
            <a:r>
              <a:rPr lang="en-US" sz="1800" dirty="0">
                <a:solidFill>
                  <a:srgbClr val="FFFFFF"/>
                </a:solidFill>
              </a:rPr>
              <a:t>Perform careful comparisons with </a:t>
            </a:r>
            <a:r>
              <a:rPr lang="en-US" sz="1800" dirty="0" smtClean="0">
                <a:solidFill>
                  <a:srgbClr val="FFFFFF"/>
                </a:solidFill>
              </a:rPr>
              <a:t>current data </a:t>
            </a:r>
            <a:r>
              <a:rPr lang="en-US" sz="1800" dirty="0">
                <a:solidFill>
                  <a:srgbClr val="FFFFFF"/>
                </a:solidFill>
              </a:rPr>
              <a:t>from other missions (e.g., LANL MPA), to insure quality of data for science community and support space weather modeling and prediction at SWPC. This activity is included in [Full] PLPT-SEI-005. This will provide scaling of geometric factors needed to correct error in absolute values of reported fluxes.</a:t>
            </a:r>
          </a:p>
          <a:p>
            <a:pPr marL="342900" lvl="0" indent="-342900">
              <a:spcBef>
                <a:spcPts val="0"/>
              </a:spcBef>
              <a:spcAft>
                <a:spcPts val="1800"/>
              </a:spcAft>
              <a:buClr>
                <a:srgbClr val="FFFFFF"/>
              </a:buClr>
              <a:buSzPct val="100000"/>
              <a:buFont typeface="Arial"/>
              <a:buChar char="•"/>
            </a:pPr>
            <a:r>
              <a:rPr lang="en-US" sz="1800" dirty="0">
                <a:solidFill>
                  <a:srgbClr val="FFFFFF"/>
                </a:solidFill>
              </a:rPr>
              <a:t>Empirically determined parameters used in the SEISS Level 2 Density and Temperature Moments and Level of Spacecraft Charging algorithm need to be tailored to MPS-LO.</a:t>
            </a:r>
          </a:p>
          <a:p>
            <a:pPr marL="342900" lvl="0" indent="-342900">
              <a:spcBef>
                <a:spcPts val="0"/>
              </a:spcBef>
              <a:spcAft>
                <a:spcPts val="1800"/>
              </a:spcAft>
              <a:buClr>
                <a:srgbClr val="FFFFFF"/>
              </a:buClr>
              <a:buSzPct val="100000"/>
              <a:buFont typeface="Arial"/>
              <a:buChar char="•"/>
            </a:pPr>
            <a:r>
              <a:rPr lang="en-US" sz="1800" b="1" i="1" dirty="0">
                <a:solidFill>
                  <a:srgbClr val="C0504D">
                    <a:lumMod val="20000"/>
                    <a:lumOff val="80000"/>
                  </a:srgbClr>
                </a:solidFill>
              </a:rPr>
              <a:t>This is NOAA’s first plasma instrument on GOES </a:t>
            </a:r>
            <a:r>
              <a:rPr lang="mr-IN" sz="1800" b="1" i="1" dirty="0">
                <a:solidFill>
                  <a:srgbClr val="C0504D">
                    <a:lumMod val="20000"/>
                    <a:lumOff val="80000"/>
                  </a:srgbClr>
                </a:solidFill>
              </a:rPr>
              <a:t>–</a:t>
            </a:r>
            <a:r>
              <a:rPr lang="en-US" sz="1800" b="1" i="1" dirty="0">
                <a:solidFill>
                  <a:srgbClr val="C0504D">
                    <a:lumMod val="20000"/>
                    <a:lumOff val="80000"/>
                  </a:srgbClr>
                </a:solidFill>
              </a:rPr>
              <a:t> We need to take special care</a:t>
            </a:r>
            <a:r>
              <a:rPr lang="en-US" sz="1800" b="1" i="1" dirty="0" smtClean="0">
                <a:solidFill>
                  <a:srgbClr val="C0504D">
                    <a:lumMod val="20000"/>
                    <a:lumOff val="80000"/>
                  </a:srgbClr>
                </a:solidFill>
              </a:rPr>
              <a:t>!</a:t>
            </a:r>
            <a:endParaRPr lang="en-US" sz="1800" b="1" dirty="0">
              <a:solidFill>
                <a:srgbClr val="FFFFFF"/>
              </a:solidFill>
            </a:endParaRP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62</a:t>
            </a:fld>
            <a:endParaRPr lang="uk-UA"/>
          </a:p>
        </p:txBody>
      </p:sp>
    </p:spTree>
    <p:extLst>
      <p:ext uri="{BB962C8B-B14F-4D97-AF65-F5344CB8AC3E}">
        <p14:creationId xmlns:p14="http://schemas.microsoft.com/office/powerpoint/2010/main" val="1466591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Shape 52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i="0" u="none" strike="noStrike" cap="none">
                <a:solidFill>
                  <a:schemeClr val="lt1"/>
                </a:solidFill>
                <a:latin typeface="Calibri"/>
                <a:ea typeface="Calibri"/>
                <a:cs typeface="Calibri"/>
                <a:sym typeface="Calibri"/>
              </a:rPr>
              <a:t>BACKUP SLIDES</a:t>
            </a:r>
            <a:endParaRPr/>
          </a:p>
        </p:txBody>
      </p:sp>
      <p:sp>
        <p:nvSpPr>
          <p:cNvPr id="521" name="Shape 52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888888"/>
              </a:buClr>
              <a:buSzPts val="2000"/>
              <a:buFont typeface="Noto Sans Symbols"/>
              <a:buNone/>
            </a:pPr>
            <a:r>
              <a:rPr lang="en-US" sz="2000" b="0" i="0" u="none" strike="noStrike" cap="none" dirty="0" smtClean="0">
                <a:solidFill>
                  <a:srgbClr val="888888"/>
                </a:solidFill>
                <a:latin typeface="Calibri"/>
                <a:ea typeface="Calibri"/>
                <a:cs typeface="Calibri"/>
                <a:sym typeface="Calibri"/>
              </a:rPr>
              <a:t>GOES-16 </a:t>
            </a:r>
            <a:r>
              <a:rPr lang="en-US" dirty="0" smtClean="0"/>
              <a:t>MPS-LO</a:t>
            </a:r>
            <a:r>
              <a:rPr lang="en-US" sz="2000" b="0" i="0" u="none" strike="noStrike" cap="none" dirty="0" smtClean="0">
                <a:solidFill>
                  <a:srgbClr val="888888"/>
                </a:solidFill>
                <a:latin typeface="Calibri"/>
                <a:ea typeface="Calibri"/>
                <a:cs typeface="Calibri"/>
                <a:sym typeface="Calibri"/>
              </a:rPr>
              <a:t> </a:t>
            </a:r>
            <a:r>
              <a:rPr lang="en-US" sz="2000" b="0" i="0" u="none" strike="noStrike" cap="none" dirty="0">
                <a:solidFill>
                  <a:srgbClr val="888888"/>
                </a:solidFill>
                <a:latin typeface="Calibri"/>
                <a:ea typeface="Calibri"/>
                <a:cs typeface="Calibri"/>
                <a:sym typeface="Calibri"/>
              </a:rPr>
              <a:t>L1b Product Provisional PS-PVR</a:t>
            </a:r>
            <a:endParaRPr dirty="0"/>
          </a:p>
        </p:txBody>
      </p:sp>
      <p:sp>
        <p:nvSpPr>
          <p:cNvPr id="522" name="Shape 522"/>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63</a:t>
            </a:fld>
            <a:endParaRPr sz="1200">
              <a:solidFill>
                <a:schemeClr val="lt1"/>
              </a:solidFill>
              <a:latin typeface="Calibri"/>
              <a:ea typeface="Calibri"/>
              <a:cs typeface="Calibri"/>
              <a:sym typeface="Calibri"/>
            </a:endParaRPr>
          </a:p>
        </p:txBody>
      </p:sp>
      <p:sp>
        <p:nvSpPr>
          <p:cNvPr id="5"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prstClr val="white"/>
                </a:solidFill>
              </a:rPr>
              <a:t>These GOES-16 data are preliminary, non-operational data and are undergoing testing. Users bear all responsibility for inspecting the data prior to use and for the manner in which the data are utilized.</a:t>
            </a:r>
            <a:endParaRPr lang="en-US" sz="1000" dirty="0">
              <a:solidFill>
                <a:prstClr val="white"/>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611560" y="76200"/>
            <a:ext cx="7772400" cy="685800"/>
          </a:xfrm>
        </p:spPr>
        <p:txBody>
          <a:bodyPr/>
          <a:lstStyle/>
          <a:p>
            <a:pPr algn="ctr"/>
            <a:r>
              <a:rPr lang="en-US" altLang="en-US" sz="3200" b="1" dirty="0" smtClean="0">
                <a:solidFill>
                  <a:srgbClr val="FFFF00"/>
                </a:solidFill>
                <a:effectLst/>
                <a:latin typeface="Times New Roman" panose="02020603050405020304" pitchFamily="18" charset="0"/>
                <a:cs typeface="Times New Roman" panose="02020603050405020304" pitchFamily="18" charset="0"/>
              </a:rPr>
              <a:t>SEISS MPS-LO backgrounds</a:t>
            </a:r>
          </a:p>
        </p:txBody>
      </p:sp>
      <p:pic>
        <p:nvPicPr>
          <p:cNvPr id="22531"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43067" y="1014796"/>
            <a:ext cx="5695063" cy="5378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a:xfrm>
            <a:off x="6004560" y="941832"/>
            <a:ext cx="3066288" cy="5523164"/>
          </a:xfrm>
          <a:prstGeom prst="rect">
            <a:avLst/>
          </a:prstGeom>
        </p:spPr>
        <p:txBody>
          <a:bodyPr/>
          <a:lstStyle/>
          <a:p>
            <a:pPr marL="342900" indent="-342900">
              <a:spcBef>
                <a:spcPct val="20000"/>
              </a:spcBef>
              <a:buClr>
                <a:schemeClr val="bg1"/>
              </a:buClr>
              <a:buSzPct val="100000"/>
              <a:buFont typeface="Arial" charset="0"/>
              <a:buChar char="•"/>
              <a:defRPr/>
            </a:pPr>
            <a:r>
              <a:rPr lang="en-US" sz="2000" kern="0" dirty="0" smtClean="0">
                <a:solidFill>
                  <a:schemeClr val="bg1"/>
                </a:solidFill>
                <a:latin typeface="Calibri" charset="0"/>
                <a:ea typeface="Calibri" charset="0"/>
                <a:cs typeface="Calibri" charset="0"/>
              </a:rPr>
              <a:t>4 background zones: Electrons L, Electrons R, Ions L, Ions R</a:t>
            </a:r>
          </a:p>
          <a:p>
            <a:pPr marL="342900" indent="-342900">
              <a:spcBef>
                <a:spcPct val="20000"/>
              </a:spcBef>
              <a:buClr>
                <a:schemeClr val="bg1"/>
              </a:buClr>
              <a:buSzPct val="100000"/>
              <a:buFont typeface="Arial" charset="0"/>
              <a:buChar char="•"/>
              <a:defRPr/>
            </a:pPr>
            <a:r>
              <a:rPr lang="en-US" sz="2000" kern="0" dirty="0" smtClean="0">
                <a:solidFill>
                  <a:schemeClr val="bg1"/>
                </a:solidFill>
                <a:latin typeface="Calibri" charset="0"/>
                <a:ea typeface="Calibri" charset="0"/>
                <a:cs typeface="Calibri" charset="0"/>
              </a:rPr>
              <a:t>15 energy channels: E1 at 30 keV, E15 at 30 eV</a:t>
            </a:r>
          </a:p>
          <a:p>
            <a:pPr marL="342900" indent="-342900">
              <a:spcBef>
                <a:spcPct val="20000"/>
              </a:spcBef>
              <a:buClr>
                <a:schemeClr val="bg1"/>
              </a:buClr>
              <a:buSzPct val="100000"/>
              <a:buFont typeface="Arial" charset="0"/>
              <a:buChar char="•"/>
              <a:defRPr/>
            </a:pPr>
            <a:r>
              <a:rPr lang="en-US" sz="2000" kern="0" dirty="0" smtClean="0">
                <a:solidFill>
                  <a:schemeClr val="bg1"/>
                </a:solidFill>
                <a:latin typeface="Calibri" charset="0"/>
                <a:ea typeface="Calibri" charset="0"/>
                <a:cs typeface="Calibri" charset="0"/>
              </a:rPr>
              <a:t>Plotted for day 086 of 2017, 0000-2400 UT</a:t>
            </a:r>
          </a:p>
          <a:p>
            <a:pPr marL="342900" indent="-342900">
              <a:spcBef>
                <a:spcPct val="20000"/>
              </a:spcBef>
              <a:buClr>
                <a:schemeClr val="bg1"/>
              </a:buClr>
              <a:buSzPct val="100000"/>
              <a:buFont typeface="Arial" charset="0"/>
              <a:buChar char="•"/>
              <a:defRPr/>
            </a:pPr>
            <a:r>
              <a:rPr lang="en-US" sz="2000" kern="0" dirty="0" smtClean="0">
                <a:solidFill>
                  <a:schemeClr val="bg1"/>
                </a:solidFill>
                <a:latin typeface="Calibri" charset="0"/>
                <a:ea typeface="Calibri" charset="0"/>
                <a:cs typeface="Calibri" charset="0"/>
              </a:rPr>
              <a:t>Plotted </a:t>
            </a:r>
            <a:r>
              <a:rPr lang="en-US" sz="2000" kern="0" dirty="0">
                <a:solidFill>
                  <a:schemeClr val="bg1"/>
                </a:solidFill>
                <a:latin typeface="Calibri" charset="0"/>
                <a:ea typeface="Calibri" charset="0"/>
                <a:cs typeface="Calibri" charset="0"/>
              </a:rPr>
              <a:t>along all the </a:t>
            </a:r>
            <a:r>
              <a:rPr lang="en-US" sz="2000" kern="0" dirty="0" smtClean="0">
                <a:solidFill>
                  <a:schemeClr val="bg1"/>
                </a:solidFill>
                <a:latin typeface="Calibri" charset="0"/>
                <a:ea typeface="Calibri" charset="0"/>
                <a:cs typeface="Calibri" charset="0"/>
              </a:rPr>
              <a:t>MPS-HI electron </a:t>
            </a:r>
            <a:r>
              <a:rPr lang="en-US" sz="2000" kern="0" dirty="0">
                <a:solidFill>
                  <a:schemeClr val="bg1"/>
                </a:solidFill>
                <a:latin typeface="Calibri" charset="0"/>
                <a:ea typeface="Calibri" charset="0"/>
                <a:cs typeface="Calibri" charset="0"/>
              </a:rPr>
              <a:t>channels (E1S-E11</a:t>
            </a:r>
            <a:r>
              <a:rPr lang="en-US" sz="2000" kern="0" dirty="0" smtClean="0">
                <a:solidFill>
                  <a:schemeClr val="bg1"/>
                </a:solidFill>
                <a:latin typeface="Calibri" charset="0"/>
                <a:ea typeface="Calibri" charset="0"/>
                <a:cs typeface="Calibri" charset="0"/>
              </a:rPr>
              <a:t>)</a:t>
            </a:r>
          </a:p>
          <a:p>
            <a:pPr marL="342900" indent="-342900">
              <a:spcBef>
                <a:spcPct val="20000"/>
              </a:spcBef>
              <a:buClr>
                <a:schemeClr val="bg1"/>
              </a:buClr>
              <a:buSzPct val="100000"/>
              <a:buFont typeface="Arial" charset="0"/>
              <a:buChar char="•"/>
              <a:defRPr/>
            </a:pPr>
            <a:r>
              <a:rPr lang="en-US" sz="2000" kern="0" dirty="0" smtClean="0">
                <a:solidFill>
                  <a:schemeClr val="bg1"/>
                </a:solidFill>
                <a:latin typeface="Calibri" charset="0"/>
                <a:ea typeface="Calibri" charset="0"/>
                <a:cs typeface="Calibri" charset="0"/>
              </a:rPr>
              <a:t>Similar daily correlation between MPS-LO backgrounds and MPS-HI, at least for the ion and low- energy electron MPS-LO backgrounds</a:t>
            </a:r>
          </a:p>
        </p:txBody>
      </p:sp>
      <p:sp>
        <p:nvSpPr>
          <p:cNvPr id="5" name="Footer Placeholder 5"/>
          <p:cNvSpPr txBox="1">
            <a:spLocks/>
          </p:cNvSpPr>
          <p:nvPr/>
        </p:nvSpPr>
        <p:spPr>
          <a:xfrm>
            <a:off x="1287379" y="638482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prstClr val="white"/>
                </a:solidFill>
              </a:rPr>
              <a:t>These GOES-16 data are preliminary, non-operational data and are undergoing testing. Users bear all responsibility for inspecting the data prior to use and for the manner in which the data are utilized.</a:t>
            </a:r>
            <a:endParaRPr lang="en-US" sz="1000" dirty="0">
              <a:solidFill>
                <a:prstClr val="white"/>
              </a:solidFil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64</a:t>
            </a:fld>
            <a:endParaRPr lang="uk-UA"/>
          </a:p>
        </p:txBody>
      </p:sp>
    </p:spTree>
    <p:extLst>
      <p:ext uri="{BB962C8B-B14F-4D97-AF65-F5344CB8AC3E}">
        <p14:creationId xmlns:p14="http://schemas.microsoft.com/office/powerpoint/2010/main" val="206815847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713232" y="76200"/>
            <a:ext cx="7772400" cy="685800"/>
          </a:xfrm>
        </p:spPr>
        <p:txBody>
          <a:bodyPr/>
          <a:lstStyle/>
          <a:p>
            <a:pPr algn="ctr"/>
            <a:r>
              <a:rPr lang="en-US" altLang="en-US" sz="3200" b="1" dirty="0" smtClean="0">
                <a:solidFill>
                  <a:srgbClr val="FFFF00"/>
                </a:solidFill>
                <a:effectLst/>
                <a:latin typeface="Times New Roman" panose="02020603050405020304" pitchFamily="18" charset="0"/>
                <a:cs typeface="Times New Roman" panose="02020603050405020304" pitchFamily="18" charset="0"/>
              </a:rPr>
              <a:t>SEISS MPS-LO backgrounds</a:t>
            </a:r>
          </a:p>
        </p:txBody>
      </p:sp>
      <p:pic>
        <p:nvPicPr>
          <p:cNvPr id="22531"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447800" y="1072777"/>
            <a:ext cx="6402030" cy="4947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prstClr val="white"/>
                </a:solidFill>
              </a:rPr>
              <a:t>These GOES-16 data are preliminary, non-operational data and are undergoing testing. Users bear all responsibility for inspecting the data prior to use and for the manner in which the data are utilized.</a:t>
            </a:r>
            <a:endParaRPr lang="en-US" sz="1000" dirty="0">
              <a:solidFill>
                <a:prstClr val="white"/>
              </a:solidFil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65</a:t>
            </a:fld>
            <a:endParaRPr lang="uk-UA"/>
          </a:p>
        </p:txBody>
      </p:sp>
    </p:spTree>
    <p:extLst>
      <p:ext uri="{BB962C8B-B14F-4D97-AF65-F5344CB8AC3E}">
        <p14:creationId xmlns:p14="http://schemas.microsoft.com/office/powerpoint/2010/main" val="18453563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aseline="-6000" dirty="0" smtClean="0"/>
              <a:t>~</a:t>
            </a:r>
            <a:r>
              <a:rPr lang="en-US" dirty="0" smtClean="0"/>
              <a:t>2 Yrs. Of MPS-LO Backgrounds and MPS-HI Telescope 1 </a:t>
            </a:r>
            <a:endParaRPr lang="en-US"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66</a:t>
            </a:fld>
            <a:endParaRPr lang="uk-UA"/>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6674" y="1355331"/>
            <a:ext cx="5295968" cy="5001747"/>
          </a:xfrm>
          <a:prstGeom prst="rect">
            <a:avLst/>
          </a:prstGeom>
        </p:spPr>
      </p:pic>
      <p:sp>
        <p:nvSpPr>
          <p:cNvPr id="6" name="Footer Placeholder 5"/>
          <p:cNvSpPr txBox="1">
            <a:spLocks/>
          </p:cNvSpPr>
          <p:nvPr/>
        </p:nvSpPr>
        <p:spPr>
          <a:xfrm>
            <a:off x="1287379" y="638482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prstClr val="white"/>
                </a:solidFill>
              </a:rPr>
              <a:t>These GOES-16 data are preliminary, non-operational data and are undergoing testing. Users bear all responsibility for inspecting the data prior to use and for the manner in which the data are utilized.</a:t>
            </a:r>
            <a:endParaRPr lang="en-US" sz="1000" dirty="0">
              <a:solidFill>
                <a:prstClr val="white"/>
              </a:solidFill>
            </a:endParaRPr>
          </a:p>
        </p:txBody>
      </p:sp>
    </p:spTree>
    <p:extLst>
      <p:ext uri="{BB962C8B-B14F-4D97-AF65-F5344CB8AC3E}">
        <p14:creationId xmlns:p14="http://schemas.microsoft.com/office/powerpoint/2010/main" val="122705641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MPS-LO and MPS-HI 1-Day Averaged Electron Spectra</a:t>
            </a:r>
            <a:endParaRPr lang="en-US"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67</a:t>
            </a:fld>
            <a:endParaRPr lang="uk-UA"/>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450694"/>
            <a:ext cx="7783767" cy="4540531"/>
          </a:xfrm>
          <a:prstGeom prst="rect">
            <a:avLst/>
          </a:prstGeom>
        </p:spPr>
      </p:pic>
      <p:sp>
        <p:nvSpPr>
          <p:cNvPr id="6" name="TextBox 5"/>
          <p:cNvSpPr txBox="1"/>
          <p:nvPr/>
        </p:nvSpPr>
        <p:spPr>
          <a:xfrm>
            <a:off x="3193714" y="3048000"/>
            <a:ext cx="921086" cy="369332"/>
          </a:xfrm>
          <a:prstGeom prst="rect">
            <a:avLst/>
          </a:prstGeom>
          <a:noFill/>
        </p:spPr>
        <p:txBody>
          <a:bodyPr wrap="none" rtlCol="0">
            <a:spAutoFit/>
          </a:bodyPr>
          <a:lstStyle/>
          <a:p>
            <a:r>
              <a:rPr lang="en-US" smtClean="0"/>
              <a:t>MPS-LO</a:t>
            </a:r>
            <a:endParaRPr lang="en-US"/>
          </a:p>
        </p:txBody>
      </p:sp>
      <p:sp>
        <p:nvSpPr>
          <p:cNvPr id="7" name="TextBox 6"/>
          <p:cNvSpPr txBox="1"/>
          <p:nvPr/>
        </p:nvSpPr>
        <p:spPr>
          <a:xfrm>
            <a:off x="6437331" y="3669268"/>
            <a:ext cx="877869" cy="369332"/>
          </a:xfrm>
          <a:prstGeom prst="rect">
            <a:avLst/>
          </a:prstGeom>
          <a:noFill/>
        </p:spPr>
        <p:txBody>
          <a:bodyPr wrap="none" rtlCol="0">
            <a:spAutoFit/>
          </a:bodyPr>
          <a:lstStyle/>
          <a:p>
            <a:r>
              <a:rPr lang="en-US" smtClean="0"/>
              <a:t>MPS-HI</a:t>
            </a:r>
            <a:endParaRPr lang="en-US"/>
          </a:p>
        </p:txBody>
      </p:sp>
      <p:sp>
        <p:nvSpPr>
          <p:cNvPr id="8" name="TextBox 7"/>
          <p:cNvSpPr txBox="1"/>
          <p:nvPr/>
        </p:nvSpPr>
        <p:spPr>
          <a:xfrm>
            <a:off x="2895600" y="4038600"/>
            <a:ext cx="3276600" cy="1015663"/>
          </a:xfrm>
          <a:prstGeom prst="rect">
            <a:avLst/>
          </a:prstGeom>
          <a:noFill/>
        </p:spPr>
        <p:txBody>
          <a:bodyPr wrap="square" rtlCol="0">
            <a:spAutoFit/>
          </a:bodyPr>
          <a:lstStyle/>
          <a:p>
            <a:pPr marL="102870" indent="-102870">
              <a:buFont typeface="Arial" charset="0"/>
              <a:buChar char="•"/>
            </a:pPr>
            <a:r>
              <a:rPr lang="en-US" sz="1200" dirty="0" smtClean="0"/>
              <a:t>Colors are uncorrected fluxes.</a:t>
            </a:r>
          </a:p>
          <a:p>
            <a:pPr marL="102870" indent="-102870">
              <a:buFont typeface="Arial" charset="0"/>
              <a:buChar char="•"/>
            </a:pPr>
            <a:r>
              <a:rPr lang="en-US" sz="1200" dirty="0" smtClean="0"/>
              <a:t>Corrected fluxes (in gray) are </a:t>
            </a:r>
            <a:r>
              <a:rPr lang="en-US" sz="1200" dirty="0" smtClean="0"/>
              <a:t>with energy-dependent </a:t>
            </a:r>
            <a:r>
              <a:rPr lang="en-US" sz="1200" dirty="0" smtClean="0"/>
              <a:t>backgrounds </a:t>
            </a:r>
            <a:r>
              <a:rPr lang="en-US" sz="1200" dirty="0" smtClean="0"/>
              <a:t>subtracted.</a:t>
            </a:r>
            <a:endParaRPr lang="en-US" sz="1200" dirty="0" smtClean="0"/>
          </a:p>
          <a:p>
            <a:pPr marL="102870" indent="-102870">
              <a:buFont typeface="Arial" charset="0"/>
              <a:buChar char="•"/>
            </a:pPr>
            <a:r>
              <a:rPr lang="en-US" sz="1200" dirty="0" smtClean="0"/>
              <a:t>Dropouts/missing points indicate negative background subtracted fluxes. </a:t>
            </a:r>
          </a:p>
        </p:txBody>
      </p:sp>
      <p:cxnSp>
        <p:nvCxnSpPr>
          <p:cNvPr id="9" name="Straight Arrow Connector 8"/>
          <p:cNvCxnSpPr/>
          <p:nvPr/>
        </p:nvCxnSpPr>
        <p:spPr>
          <a:xfrm flipV="1">
            <a:off x="4349083" y="3417332"/>
            <a:ext cx="451517" cy="6593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Footer Placeholder 5"/>
          <p:cNvSpPr txBox="1">
            <a:spLocks/>
          </p:cNvSpPr>
          <p:nvPr/>
        </p:nvSpPr>
        <p:spPr>
          <a:xfrm>
            <a:off x="1287379" y="638482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prstClr val="white"/>
                </a:solidFill>
              </a:rPr>
              <a:t>These GOES-16 data are preliminary, non-operational data and are undergoing testing. Users bear all responsibility for inspecting the data prior to use and for the manner in which the data are utilized.</a:t>
            </a:r>
            <a:endParaRPr lang="en-US" sz="1000" dirty="0">
              <a:solidFill>
                <a:prstClr val="white"/>
              </a:solidFill>
            </a:endParaRPr>
          </a:p>
        </p:txBody>
      </p:sp>
    </p:spTree>
    <p:extLst>
      <p:ext uri="{BB962C8B-B14F-4D97-AF65-F5344CB8AC3E}">
        <p14:creationId xmlns:p14="http://schemas.microsoft.com/office/powerpoint/2010/main" val="124596122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MPS-LO and MPS-HI 1-Day Averaged Electron Spectra</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68</a:t>
            </a:fld>
            <a:endParaRPr lang="uk-UA"/>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462088"/>
            <a:ext cx="7791449" cy="4545012"/>
          </a:xfrm>
          <a:prstGeom prst="rect">
            <a:avLst/>
          </a:prstGeom>
        </p:spPr>
      </p:pic>
      <p:sp>
        <p:nvSpPr>
          <p:cNvPr id="6" name="Footer Placeholder 5"/>
          <p:cNvSpPr txBox="1">
            <a:spLocks/>
          </p:cNvSpPr>
          <p:nvPr/>
        </p:nvSpPr>
        <p:spPr>
          <a:xfrm>
            <a:off x="1287379" y="638482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prstClr val="white"/>
                </a:solidFill>
              </a:rPr>
              <a:t>These GOES-16 data are preliminary, non-operational data and are undergoing testing. Users bear all responsibility for inspecting the data prior to use and for the manner in which the data are utilized.</a:t>
            </a:r>
            <a:endParaRPr lang="en-US" sz="1000" dirty="0">
              <a:solidFill>
                <a:prstClr val="white"/>
              </a:solidFill>
            </a:endParaRPr>
          </a:p>
        </p:txBody>
      </p:sp>
      <p:sp>
        <p:nvSpPr>
          <p:cNvPr id="7" name="TextBox 6"/>
          <p:cNvSpPr txBox="1"/>
          <p:nvPr/>
        </p:nvSpPr>
        <p:spPr>
          <a:xfrm>
            <a:off x="3193714" y="3440668"/>
            <a:ext cx="921086" cy="369332"/>
          </a:xfrm>
          <a:prstGeom prst="rect">
            <a:avLst/>
          </a:prstGeom>
          <a:noFill/>
        </p:spPr>
        <p:txBody>
          <a:bodyPr wrap="none" rtlCol="0">
            <a:spAutoFit/>
          </a:bodyPr>
          <a:lstStyle/>
          <a:p>
            <a:r>
              <a:rPr lang="en-US" smtClean="0"/>
              <a:t>MPS-LO</a:t>
            </a:r>
            <a:endParaRPr lang="en-US"/>
          </a:p>
        </p:txBody>
      </p:sp>
      <p:sp>
        <p:nvSpPr>
          <p:cNvPr id="8" name="TextBox 7"/>
          <p:cNvSpPr txBox="1"/>
          <p:nvPr/>
        </p:nvSpPr>
        <p:spPr>
          <a:xfrm>
            <a:off x="6437331" y="3733800"/>
            <a:ext cx="877869" cy="369332"/>
          </a:xfrm>
          <a:prstGeom prst="rect">
            <a:avLst/>
          </a:prstGeom>
          <a:noFill/>
        </p:spPr>
        <p:txBody>
          <a:bodyPr wrap="none" rtlCol="0">
            <a:spAutoFit/>
          </a:bodyPr>
          <a:lstStyle/>
          <a:p>
            <a:r>
              <a:rPr lang="en-US" smtClean="0"/>
              <a:t>MPS-HI</a:t>
            </a:r>
            <a:endParaRPr lang="en-US"/>
          </a:p>
        </p:txBody>
      </p:sp>
      <p:sp>
        <p:nvSpPr>
          <p:cNvPr id="9" name="TextBox 8"/>
          <p:cNvSpPr txBox="1"/>
          <p:nvPr/>
        </p:nvSpPr>
        <p:spPr>
          <a:xfrm>
            <a:off x="2895600" y="4267200"/>
            <a:ext cx="3276600" cy="1015663"/>
          </a:xfrm>
          <a:prstGeom prst="rect">
            <a:avLst/>
          </a:prstGeom>
          <a:noFill/>
        </p:spPr>
        <p:txBody>
          <a:bodyPr wrap="square" rtlCol="0">
            <a:spAutoFit/>
          </a:bodyPr>
          <a:lstStyle/>
          <a:p>
            <a:pPr marL="102870" indent="-102870">
              <a:buFont typeface="Arial" charset="0"/>
              <a:buChar char="•"/>
            </a:pPr>
            <a:r>
              <a:rPr lang="en-US" sz="1200" dirty="0" smtClean="0"/>
              <a:t>Colors are uncorrected fluxes.</a:t>
            </a:r>
          </a:p>
          <a:p>
            <a:pPr marL="102870" indent="-102870">
              <a:buFont typeface="Arial" charset="0"/>
              <a:buChar char="•"/>
            </a:pPr>
            <a:r>
              <a:rPr lang="en-US" sz="1200" dirty="0" smtClean="0"/>
              <a:t>Corrected fluxes (in gray) are </a:t>
            </a:r>
            <a:r>
              <a:rPr lang="en-US" sz="1200" dirty="0" smtClean="0"/>
              <a:t>with energy-dependent </a:t>
            </a:r>
            <a:r>
              <a:rPr lang="en-US" sz="1200" dirty="0" smtClean="0"/>
              <a:t>backgrounds </a:t>
            </a:r>
            <a:r>
              <a:rPr lang="en-US" sz="1200" dirty="0" smtClean="0"/>
              <a:t>subtracted.</a:t>
            </a:r>
            <a:endParaRPr lang="en-US" sz="1200" dirty="0" smtClean="0"/>
          </a:p>
          <a:p>
            <a:pPr marL="102870" indent="-102870">
              <a:buFont typeface="Arial" charset="0"/>
              <a:buChar char="•"/>
            </a:pPr>
            <a:r>
              <a:rPr lang="en-US" sz="1200" dirty="0" smtClean="0"/>
              <a:t>Dropouts/missing points indicate negative background subtracted fluxes. </a:t>
            </a:r>
          </a:p>
        </p:txBody>
      </p:sp>
      <p:cxnSp>
        <p:nvCxnSpPr>
          <p:cNvPr id="10" name="Straight Arrow Connector 9"/>
          <p:cNvCxnSpPr/>
          <p:nvPr/>
        </p:nvCxnSpPr>
        <p:spPr>
          <a:xfrm flipV="1">
            <a:off x="4349083" y="3645932"/>
            <a:ext cx="451517" cy="6593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028251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MPS-LO and MPS-HI 1-Day Averaged </a:t>
            </a:r>
            <a:r>
              <a:rPr lang="en-US" dirty="0" smtClean="0"/>
              <a:t>Ion </a:t>
            </a:r>
            <a:r>
              <a:rPr lang="en-US" dirty="0"/>
              <a:t>Spectra</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69</a:t>
            </a:fld>
            <a:endParaRPr lang="uk-UA"/>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457325"/>
            <a:ext cx="7772400" cy="4533900"/>
          </a:xfrm>
          <a:prstGeom prst="rect">
            <a:avLst/>
          </a:prstGeom>
        </p:spPr>
      </p:pic>
      <p:sp>
        <p:nvSpPr>
          <p:cNvPr id="6"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prstClr val="white"/>
                </a:solidFill>
              </a:rPr>
              <a:t>These GOES-16 data are preliminary, non-operational data and are undergoing testing. Users bear all responsibility for inspecting the data prior to use and for the manner in which the data are utilized.</a:t>
            </a:r>
            <a:endParaRPr lang="en-US" sz="1000" dirty="0">
              <a:solidFill>
                <a:prstClr val="white"/>
              </a:solidFill>
            </a:endParaRPr>
          </a:p>
        </p:txBody>
      </p:sp>
      <p:sp>
        <p:nvSpPr>
          <p:cNvPr id="7" name="TextBox 6"/>
          <p:cNvSpPr txBox="1"/>
          <p:nvPr/>
        </p:nvSpPr>
        <p:spPr>
          <a:xfrm>
            <a:off x="3650914" y="2362200"/>
            <a:ext cx="921086" cy="369332"/>
          </a:xfrm>
          <a:prstGeom prst="rect">
            <a:avLst/>
          </a:prstGeom>
          <a:noFill/>
        </p:spPr>
        <p:txBody>
          <a:bodyPr wrap="none" rtlCol="0">
            <a:spAutoFit/>
          </a:bodyPr>
          <a:lstStyle/>
          <a:p>
            <a:r>
              <a:rPr lang="en-US" smtClean="0"/>
              <a:t>MPS-LO</a:t>
            </a:r>
            <a:endParaRPr lang="en-US"/>
          </a:p>
        </p:txBody>
      </p:sp>
      <p:sp>
        <p:nvSpPr>
          <p:cNvPr id="8" name="TextBox 7"/>
          <p:cNvSpPr txBox="1"/>
          <p:nvPr/>
        </p:nvSpPr>
        <p:spPr>
          <a:xfrm>
            <a:off x="6132531" y="3733800"/>
            <a:ext cx="877869" cy="369332"/>
          </a:xfrm>
          <a:prstGeom prst="rect">
            <a:avLst/>
          </a:prstGeom>
          <a:noFill/>
        </p:spPr>
        <p:txBody>
          <a:bodyPr wrap="none" rtlCol="0">
            <a:spAutoFit/>
          </a:bodyPr>
          <a:lstStyle/>
          <a:p>
            <a:r>
              <a:rPr lang="en-US" smtClean="0"/>
              <a:t>MPS-HI</a:t>
            </a:r>
            <a:endParaRPr lang="en-US"/>
          </a:p>
        </p:txBody>
      </p:sp>
      <p:sp>
        <p:nvSpPr>
          <p:cNvPr id="9" name="TextBox 8"/>
          <p:cNvSpPr txBox="1"/>
          <p:nvPr/>
        </p:nvSpPr>
        <p:spPr>
          <a:xfrm>
            <a:off x="2514600" y="4050268"/>
            <a:ext cx="3276600" cy="1015663"/>
          </a:xfrm>
          <a:prstGeom prst="rect">
            <a:avLst/>
          </a:prstGeom>
          <a:noFill/>
        </p:spPr>
        <p:txBody>
          <a:bodyPr wrap="square" rtlCol="0">
            <a:spAutoFit/>
          </a:bodyPr>
          <a:lstStyle/>
          <a:p>
            <a:pPr marL="102870" indent="-102870">
              <a:buFont typeface="Arial" charset="0"/>
              <a:buChar char="•"/>
            </a:pPr>
            <a:r>
              <a:rPr lang="en-US" sz="1200" dirty="0" smtClean="0"/>
              <a:t>Colors are uncorrected fluxes.</a:t>
            </a:r>
          </a:p>
          <a:p>
            <a:pPr marL="102870" indent="-102870">
              <a:buFont typeface="Arial" charset="0"/>
              <a:buChar char="•"/>
            </a:pPr>
            <a:r>
              <a:rPr lang="en-US" sz="1200" dirty="0" smtClean="0"/>
              <a:t>Corrected fluxes (in gray) are </a:t>
            </a:r>
            <a:r>
              <a:rPr lang="en-US" sz="1200" dirty="0" smtClean="0"/>
              <a:t>with energy-dependent </a:t>
            </a:r>
            <a:r>
              <a:rPr lang="en-US" sz="1200" dirty="0" smtClean="0"/>
              <a:t>backgrounds </a:t>
            </a:r>
            <a:r>
              <a:rPr lang="en-US" sz="1200" dirty="0" smtClean="0"/>
              <a:t>subtracted.</a:t>
            </a:r>
            <a:endParaRPr lang="en-US" sz="1200" dirty="0" smtClean="0"/>
          </a:p>
          <a:p>
            <a:pPr marL="102870" indent="-102870">
              <a:buFont typeface="Arial" charset="0"/>
              <a:buChar char="•"/>
            </a:pPr>
            <a:r>
              <a:rPr lang="en-US" sz="1200" dirty="0" smtClean="0"/>
              <a:t>Dropouts/missing points indicate negative background subtracted fluxes. </a:t>
            </a:r>
          </a:p>
        </p:txBody>
      </p:sp>
      <p:cxnSp>
        <p:nvCxnSpPr>
          <p:cNvPr id="10" name="Straight Arrow Connector 9"/>
          <p:cNvCxnSpPr/>
          <p:nvPr/>
        </p:nvCxnSpPr>
        <p:spPr>
          <a:xfrm flipH="1" flipV="1">
            <a:off x="3810000" y="3505200"/>
            <a:ext cx="158084" cy="5069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14258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MPS-LO Primary Operational Use</a:t>
            </a:r>
            <a:endParaRPr lang="en-US" sz="3200" dirty="0"/>
          </a:p>
        </p:txBody>
      </p:sp>
      <p:sp>
        <p:nvSpPr>
          <p:cNvPr id="3" name="Text Placeholder 2"/>
          <p:cNvSpPr>
            <a:spLocks noGrp="1"/>
          </p:cNvSpPr>
          <p:nvPr>
            <p:ph type="body" idx="1"/>
          </p:nvPr>
        </p:nvSpPr>
        <p:spPr>
          <a:xfrm>
            <a:off x="362675" y="2681550"/>
            <a:ext cx="8458200" cy="3689350"/>
          </a:xfrm>
        </p:spPr>
        <p:txBody>
          <a:bodyPr/>
          <a:lstStyle/>
          <a:p>
            <a:pPr marL="274320" indent="-274320">
              <a:spcBef>
                <a:spcPts val="0"/>
              </a:spcBef>
              <a:spcAft>
                <a:spcPts val="1000"/>
              </a:spcAft>
              <a:buSzPct val="100000"/>
              <a:buFont typeface="Arial" charset="0"/>
              <a:buChar char="•"/>
            </a:pPr>
            <a:r>
              <a:rPr lang="en-US" sz="1500" dirty="0" smtClean="0"/>
              <a:t>SEISS </a:t>
            </a:r>
            <a:r>
              <a:rPr lang="en-US" sz="1500" dirty="0" smtClean="0"/>
              <a:t>MPS-LO L2 1m averages and the Density </a:t>
            </a:r>
            <a:r>
              <a:rPr lang="en-US" sz="1500" dirty="0"/>
              <a:t>and Temperature Moments and Level of Spacecraft Charging </a:t>
            </a:r>
            <a:r>
              <a:rPr lang="en-US" sz="1500" dirty="0" smtClean="0"/>
              <a:t>algorithm are phase 2 algorithms. MPS-LO 5m averages is phase 3. </a:t>
            </a:r>
            <a:endParaRPr lang="en-US" sz="1500" dirty="0" smtClean="0"/>
          </a:p>
          <a:p>
            <a:pPr marL="274320" indent="-274320">
              <a:spcBef>
                <a:spcPts val="0"/>
              </a:spcBef>
              <a:spcAft>
                <a:spcPts val="1000"/>
              </a:spcAft>
              <a:buSzPct val="100000"/>
              <a:buFont typeface="Arial" charset="0"/>
              <a:buChar char="•"/>
            </a:pPr>
            <a:r>
              <a:rPr lang="en-US" sz="1500" dirty="0"/>
              <a:t>L2 </a:t>
            </a:r>
            <a:r>
              <a:rPr lang="en-US" sz="1500" dirty="0" smtClean="0"/>
              <a:t>densities </a:t>
            </a:r>
            <a:r>
              <a:rPr lang="en-US" sz="1500" dirty="0"/>
              <a:t>and </a:t>
            </a:r>
            <a:r>
              <a:rPr lang="en-US" sz="1500" dirty="0" smtClean="0"/>
              <a:t>temperatures are also used in the L2 Magnetometer </a:t>
            </a:r>
            <a:r>
              <a:rPr lang="en-US" sz="1500" dirty="0"/>
              <a:t>Magnetopause Crossing Detection </a:t>
            </a:r>
            <a:r>
              <a:rPr lang="en-US" sz="1500" dirty="0" smtClean="0"/>
              <a:t>algorithm </a:t>
            </a:r>
            <a:r>
              <a:rPr lang="en-US" sz="1500" dirty="0"/>
              <a:t>as an indicator of magnetopause crossings at geosynchronous. </a:t>
            </a:r>
            <a:endParaRPr lang="en-US" sz="1500" dirty="0" smtClean="0"/>
          </a:p>
          <a:p>
            <a:pPr marL="274320" indent="-274320">
              <a:spcBef>
                <a:spcPts val="0"/>
              </a:spcBef>
              <a:spcAft>
                <a:spcPts val="1000"/>
              </a:spcAft>
              <a:buSzPct val="100000"/>
              <a:buFont typeface="Arial" charset="0"/>
              <a:buChar char="•"/>
            </a:pPr>
            <a:r>
              <a:rPr lang="en-US" sz="1500" dirty="0" smtClean="0"/>
              <a:t>The L2 Moments algorithm identifies ion line signatures of SC charging and uses the ion line to determine the spacecraft potential:</a:t>
            </a:r>
          </a:p>
          <a:p>
            <a:pPr marL="274320" indent="-274320">
              <a:spcBef>
                <a:spcPts val="0"/>
              </a:spcBef>
              <a:spcAft>
                <a:spcPts val="1000"/>
              </a:spcAft>
              <a:buSzPct val="100000"/>
              <a:buFont typeface="Arial" charset="0"/>
              <a:buChar char="•"/>
            </a:pPr>
            <a:endParaRPr lang="en-US" sz="1500" dirty="0" smtClean="0"/>
          </a:p>
          <a:p>
            <a:pPr marL="274320" indent="-274320">
              <a:spcBef>
                <a:spcPts val="0"/>
              </a:spcBef>
              <a:spcAft>
                <a:spcPts val="1000"/>
              </a:spcAft>
              <a:buSzPct val="100000"/>
              <a:buFont typeface="Arial" charset="0"/>
              <a:buChar char="•"/>
            </a:pPr>
            <a:endParaRPr lang="en-US" sz="1500" dirty="0"/>
          </a:p>
          <a:p>
            <a:pPr marL="274320" indent="-274320">
              <a:spcBef>
                <a:spcPts val="0"/>
              </a:spcBef>
              <a:spcAft>
                <a:spcPts val="1000"/>
              </a:spcAft>
              <a:buSzPct val="100000"/>
              <a:buFont typeface="Arial" charset="0"/>
              <a:buChar char="•"/>
            </a:pPr>
            <a:endParaRPr lang="en-US" sz="1500" dirty="0" smtClean="0"/>
          </a:p>
          <a:p>
            <a:pPr marL="274320" indent="-274320">
              <a:spcBef>
                <a:spcPts val="0"/>
              </a:spcBef>
              <a:spcAft>
                <a:spcPts val="1000"/>
              </a:spcAft>
              <a:buSzPct val="100000"/>
              <a:buFont typeface="Arial" charset="0"/>
              <a:buChar char="•"/>
            </a:pPr>
            <a:endParaRPr lang="en-US" sz="1500" dirty="0" smtClean="0"/>
          </a:p>
          <a:p>
            <a:pPr marL="274320" indent="-274320">
              <a:spcBef>
                <a:spcPts val="0"/>
              </a:spcBef>
              <a:spcAft>
                <a:spcPts val="1000"/>
              </a:spcAft>
              <a:buSzPct val="100000"/>
              <a:buFont typeface="Arial" charset="0"/>
              <a:buChar char="•"/>
            </a:pPr>
            <a:r>
              <a:rPr lang="en-US" sz="1500" dirty="0" smtClean="0"/>
              <a:t>When an ion line is not present, the L2 Moments routine </a:t>
            </a:r>
            <a:r>
              <a:rPr lang="en-US" sz="1500" dirty="0"/>
              <a:t>uses an empirical relation between densities, temperatures, and level of charging to monitor SC charging</a:t>
            </a:r>
            <a:r>
              <a:rPr lang="en-US" sz="1500" dirty="0" smtClean="0"/>
              <a:t>.</a:t>
            </a:r>
            <a:endParaRPr lang="en-US" sz="15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7</a:t>
            </a:fld>
            <a:endParaRPr lang="uk-UA"/>
          </a:p>
        </p:txBody>
      </p:sp>
      <p:sp>
        <p:nvSpPr>
          <p:cNvPr id="7" name="TextBox 6"/>
          <p:cNvSpPr txBox="1"/>
          <p:nvPr/>
        </p:nvSpPr>
        <p:spPr>
          <a:xfrm>
            <a:off x="1600200" y="3030379"/>
            <a:ext cx="524503" cy="246221"/>
          </a:xfrm>
          <a:prstGeom prst="rect">
            <a:avLst/>
          </a:prstGeom>
          <a:noFill/>
        </p:spPr>
        <p:txBody>
          <a:bodyPr wrap="none" rtlCol="0">
            <a:spAutoFit/>
          </a:bodyPr>
          <a:lstStyle/>
          <a:p>
            <a:r>
              <a:rPr lang="en-US" sz="1000" smtClean="0"/>
              <a:t>1 sec.</a:t>
            </a:r>
            <a:endParaRPr lang="en-US" sz="1000"/>
          </a:p>
        </p:txBody>
      </p:sp>
      <p:sp>
        <p:nvSpPr>
          <p:cNvPr id="11" name="Footer Placeholder 5"/>
          <p:cNvSpPr txBox="1">
            <a:spLocks/>
          </p:cNvSpPr>
          <p:nvPr/>
        </p:nvSpPr>
        <p:spPr>
          <a:xfrm>
            <a:off x="1287379" y="6396396"/>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prstClr val="white"/>
                </a:solidFill>
              </a:rPr>
              <a:t>These GOES-16 data are preliminary, non-operational data and are undergoing testing. Users bear all responsibility for inspecting the data prior to use and for the manner in which the data are utilized.</a:t>
            </a:r>
            <a:endParaRPr lang="en-US" sz="1000" dirty="0">
              <a:solidFill>
                <a:prstClr val="white"/>
              </a:solidFill>
            </a:endParaRPr>
          </a:p>
        </p:txBody>
      </p:sp>
      <p:grpSp>
        <p:nvGrpSpPr>
          <p:cNvPr id="13" name="Group 12"/>
          <p:cNvGrpSpPr/>
          <p:nvPr/>
        </p:nvGrpSpPr>
        <p:grpSpPr>
          <a:xfrm>
            <a:off x="485175" y="1883157"/>
            <a:ext cx="8001000" cy="752018"/>
            <a:chOff x="304800" y="2030628"/>
            <a:chExt cx="8534400" cy="886687"/>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209800"/>
              <a:ext cx="8534400" cy="707515"/>
            </a:xfrm>
            <a:prstGeom prst="rect">
              <a:avLst/>
            </a:prstGeom>
          </p:spPr>
        </p:pic>
        <p:sp>
          <p:nvSpPr>
            <p:cNvPr id="9" name="TextBox 8"/>
            <p:cNvSpPr txBox="1"/>
            <p:nvPr/>
          </p:nvSpPr>
          <p:spPr>
            <a:xfrm>
              <a:off x="1040028" y="2030628"/>
              <a:ext cx="762000" cy="246221"/>
            </a:xfrm>
            <a:prstGeom prst="rect">
              <a:avLst/>
            </a:prstGeom>
            <a:solidFill>
              <a:schemeClr val="bg1"/>
            </a:solidFill>
            <a:ln w="3175">
              <a:solidFill>
                <a:schemeClr val="tx1"/>
              </a:solidFill>
            </a:ln>
          </p:spPr>
          <p:txBody>
            <a:bodyPr wrap="square" rtlCol="0">
              <a:spAutoFit/>
            </a:bodyPr>
            <a:lstStyle/>
            <a:p>
              <a:r>
                <a:rPr lang="en-US" sz="1000" b="1" dirty="0" smtClean="0"/>
                <a:t>Level 1b</a:t>
              </a:r>
              <a:endParaRPr lang="en-US" sz="1000" b="1" dirty="0"/>
            </a:p>
          </p:txBody>
        </p:sp>
        <p:sp>
          <p:nvSpPr>
            <p:cNvPr id="10" name="TextBox 9"/>
            <p:cNvSpPr txBox="1"/>
            <p:nvPr/>
          </p:nvSpPr>
          <p:spPr>
            <a:xfrm>
              <a:off x="1878228" y="2030628"/>
              <a:ext cx="762000" cy="246221"/>
            </a:xfrm>
            <a:prstGeom prst="rect">
              <a:avLst/>
            </a:prstGeom>
            <a:solidFill>
              <a:schemeClr val="bg1"/>
            </a:solidFill>
            <a:ln w="3175">
              <a:solidFill>
                <a:schemeClr val="tx1"/>
              </a:solidFill>
            </a:ln>
          </p:spPr>
          <p:txBody>
            <a:bodyPr wrap="square" rtlCol="0">
              <a:spAutoFit/>
            </a:bodyPr>
            <a:lstStyle/>
            <a:p>
              <a:r>
                <a:rPr lang="en-US" sz="1000" b="1" smtClean="0"/>
                <a:t>Level 2</a:t>
              </a:r>
              <a:endParaRPr lang="en-US" sz="1000" b="1"/>
            </a:p>
          </p:txBody>
        </p:sp>
      </p:grpSp>
      <p:sp>
        <p:nvSpPr>
          <p:cNvPr id="14" name="TextBox 13"/>
          <p:cNvSpPr txBox="1"/>
          <p:nvPr/>
        </p:nvSpPr>
        <p:spPr>
          <a:xfrm>
            <a:off x="385825" y="1078375"/>
            <a:ext cx="7779694" cy="830997"/>
          </a:xfrm>
          <a:prstGeom prst="rect">
            <a:avLst/>
          </a:prstGeom>
          <a:noFill/>
        </p:spPr>
        <p:txBody>
          <a:bodyPr wrap="none" rtlCol="0">
            <a:spAutoFit/>
          </a:bodyPr>
          <a:lstStyle/>
          <a:p>
            <a:r>
              <a:rPr lang="en-US" sz="1600" b="1" dirty="0">
                <a:solidFill>
                  <a:schemeClr val="bg1"/>
                </a:solidFill>
              </a:rPr>
              <a:t>Data stream for NOAA-NWS SWPC </a:t>
            </a:r>
            <a:endParaRPr lang="en-US" sz="1600" b="1" dirty="0" smtClean="0">
              <a:solidFill>
                <a:schemeClr val="bg1"/>
              </a:solidFill>
            </a:endParaRPr>
          </a:p>
          <a:p>
            <a:r>
              <a:rPr lang="en-US" sz="1600" b="1" dirty="0" smtClean="0">
                <a:solidFill>
                  <a:schemeClr val="bg1"/>
                </a:solidFill>
              </a:rPr>
              <a:t>MPS-LO </a:t>
            </a:r>
            <a:r>
              <a:rPr lang="en-US" sz="1600" b="1" dirty="0">
                <a:solidFill>
                  <a:schemeClr val="bg1"/>
                </a:solidFill>
              </a:rPr>
              <a:t>Density and Temperature Moments and Level of Spacecraft Charging</a:t>
            </a:r>
          </a:p>
          <a:p>
            <a:endParaRPr lang="en-US" sz="1600" b="1" dirty="0">
              <a:solidFill>
                <a:schemeClr val="bg1"/>
              </a:solidFill>
            </a:endParaRPr>
          </a:p>
        </p:txBody>
      </p:sp>
      <p:grpSp>
        <p:nvGrpSpPr>
          <p:cNvPr id="8" name="Group 7"/>
          <p:cNvGrpSpPr/>
          <p:nvPr/>
        </p:nvGrpSpPr>
        <p:grpSpPr>
          <a:xfrm>
            <a:off x="819875" y="4237300"/>
            <a:ext cx="7696200" cy="1510844"/>
            <a:chOff x="762000" y="4127956"/>
            <a:chExt cx="7696200" cy="1510844"/>
          </a:xfrm>
        </p:grpSpPr>
        <p:sp>
          <p:nvSpPr>
            <p:cNvPr id="16" name="TextBox 15"/>
            <p:cNvSpPr txBox="1"/>
            <p:nvPr/>
          </p:nvSpPr>
          <p:spPr>
            <a:xfrm>
              <a:off x="5939957" y="4411961"/>
              <a:ext cx="2518243" cy="1200329"/>
            </a:xfrm>
            <a:prstGeom prst="rect">
              <a:avLst/>
            </a:prstGeom>
            <a:noFill/>
          </p:spPr>
          <p:txBody>
            <a:bodyPr wrap="square" rtlCol="0">
              <a:spAutoFit/>
            </a:bodyPr>
            <a:lstStyle/>
            <a:p>
              <a:r>
                <a:rPr lang="en-US" sz="1200" dirty="0" smtClean="0">
                  <a:solidFill>
                    <a:schemeClr val="bg1"/>
                  </a:solidFill>
                </a:rPr>
                <a:t>MPS-LO </a:t>
              </a:r>
              <a:r>
                <a:rPr lang="en-US" sz="1200" dirty="0">
                  <a:solidFill>
                    <a:schemeClr val="bg1"/>
                  </a:solidFill>
                </a:rPr>
                <a:t>spectrogram of </a:t>
              </a:r>
              <a:r>
                <a:rPr lang="en-US" sz="1200" dirty="0" smtClean="0">
                  <a:solidFill>
                    <a:schemeClr val="bg1"/>
                  </a:solidFill>
                </a:rPr>
                <a:t>count </a:t>
              </a:r>
              <a:r>
                <a:rPr lang="en-US" sz="1200" dirty="0">
                  <a:solidFill>
                    <a:schemeClr val="bg1"/>
                  </a:solidFill>
                </a:rPr>
                <a:t>rates from zone 4, with ion line signatures of spacecraft charging. </a:t>
              </a:r>
              <a:r>
                <a:rPr lang="en-US" sz="1200" dirty="0" smtClean="0">
                  <a:solidFill>
                    <a:schemeClr val="bg1"/>
                  </a:solidFill>
                </a:rPr>
                <a:t>The </a:t>
              </a:r>
              <a:r>
                <a:rPr lang="en-US" sz="1200" dirty="0">
                  <a:solidFill>
                    <a:schemeClr val="bg1"/>
                  </a:solidFill>
                </a:rPr>
                <a:t>first ion line enhancement appears near 1 </a:t>
              </a:r>
              <a:r>
                <a:rPr lang="en-US" sz="1200" dirty="0" err="1">
                  <a:solidFill>
                    <a:schemeClr val="bg1"/>
                  </a:solidFill>
                </a:rPr>
                <a:t>keV</a:t>
              </a:r>
              <a:r>
                <a:rPr lang="en-US" sz="1200" dirty="0">
                  <a:solidFill>
                    <a:schemeClr val="bg1"/>
                  </a:solidFill>
                </a:rPr>
                <a:t> at ~5:30-6:30 UT during an eclipse period</a:t>
              </a:r>
              <a:r>
                <a:rPr lang="en-US" sz="1200" dirty="0" smtClean="0">
                  <a:solidFill>
                    <a:schemeClr val="bg1"/>
                  </a:solidFill>
                </a:rPr>
                <a:t>.  </a:t>
              </a:r>
              <a:endParaRPr lang="en-US" sz="1200" dirty="0">
                <a:solidFill>
                  <a:schemeClr val="bg1"/>
                </a:solidFill>
              </a:endParaRPr>
            </a:p>
          </p:txBody>
        </p:sp>
        <p:grpSp>
          <p:nvGrpSpPr>
            <p:cNvPr id="20" name="Group 19"/>
            <p:cNvGrpSpPr/>
            <p:nvPr/>
          </p:nvGrpSpPr>
          <p:grpSpPr>
            <a:xfrm>
              <a:off x="762000" y="4335761"/>
              <a:ext cx="5101758" cy="1303039"/>
              <a:chOff x="3453400" y="4495800"/>
              <a:chExt cx="5108971" cy="1282833"/>
            </a:xfrm>
          </p:grpSpPr>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8971" y="4495800"/>
                <a:ext cx="4343400" cy="1282833"/>
              </a:xfrm>
              <a:prstGeom prst="rect">
                <a:avLst/>
              </a:prstGeom>
            </p:spPr>
          </p:pic>
          <p:sp>
            <p:nvSpPr>
              <p:cNvPr id="18" name="TextBox 17"/>
              <p:cNvSpPr txBox="1"/>
              <p:nvPr/>
            </p:nvSpPr>
            <p:spPr>
              <a:xfrm>
                <a:off x="3453400" y="5170965"/>
                <a:ext cx="1063017" cy="333304"/>
              </a:xfrm>
              <a:prstGeom prst="rect">
                <a:avLst/>
              </a:prstGeom>
              <a:solidFill>
                <a:schemeClr val="lt1"/>
              </a:solidFill>
              <a:ln w="6350">
                <a:solidFill>
                  <a:schemeClr val="tx1"/>
                </a:solidFill>
              </a:ln>
            </p:spPr>
            <p:txBody>
              <a:bodyPr wrap="square" rtlCol="0">
                <a:spAutoFit/>
              </a:bodyPr>
              <a:lstStyle/>
              <a:p>
                <a:pPr algn="r"/>
                <a:r>
                  <a:rPr lang="en-US" sz="800" dirty="0" smtClean="0">
                    <a:solidFill>
                      <a:schemeClr val="tx1"/>
                    </a:solidFill>
                  </a:rPr>
                  <a:t>UT Hours</a:t>
                </a:r>
              </a:p>
              <a:p>
                <a:pPr algn="r"/>
                <a:r>
                  <a:rPr lang="en-US" sz="800" dirty="0" smtClean="0">
                    <a:solidFill>
                      <a:schemeClr val="tx1"/>
                    </a:solidFill>
                  </a:rPr>
                  <a:t>On </a:t>
                </a:r>
                <a:r>
                  <a:rPr lang="en-US" sz="800" dirty="0">
                    <a:solidFill>
                      <a:schemeClr val="tx1"/>
                    </a:solidFill>
                  </a:rPr>
                  <a:t>22 March </a:t>
                </a:r>
                <a:r>
                  <a:rPr lang="en-US" sz="800" dirty="0" smtClean="0">
                    <a:solidFill>
                      <a:schemeClr val="tx1"/>
                    </a:solidFill>
                  </a:rPr>
                  <a:t>2017</a:t>
                </a:r>
                <a:endParaRPr lang="en-US" sz="800" dirty="0">
                  <a:solidFill>
                    <a:schemeClr val="tx1"/>
                  </a:solidFill>
                </a:endParaRPr>
              </a:p>
            </p:txBody>
          </p:sp>
        </p:grpSp>
        <p:sp>
          <p:nvSpPr>
            <p:cNvPr id="21" name="TextBox 20"/>
            <p:cNvSpPr txBox="1"/>
            <p:nvPr/>
          </p:nvSpPr>
          <p:spPr>
            <a:xfrm>
              <a:off x="5257800" y="4127956"/>
              <a:ext cx="2514600" cy="215444"/>
            </a:xfrm>
            <a:prstGeom prst="rect">
              <a:avLst/>
            </a:prstGeom>
            <a:solidFill>
              <a:schemeClr val="lt1"/>
            </a:solidFill>
            <a:ln w="6350">
              <a:solidFill>
                <a:schemeClr val="tx1"/>
              </a:solidFill>
            </a:ln>
          </p:spPr>
          <p:txBody>
            <a:bodyPr wrap="square" rtlCol="0">
              <a:spAutoFit/>
            </a:bodyPr>
            <a:lstStyle/>
            <a:p>
              <a:r>
                <a:rPr lang="en-US" sz="800" dirty="0" smtClean="0">
                  <a:solidFill>
                    <a:schemeClr val="tx1"/>
                  </a:solidFill>
                </a:rPr>
                <a:t>Backgrounds from </a:t>
              </a:r>
              <a:r>
                <a:rPr lang="en-US" sz="800" smtClean="0">
                  <a:solidFill>
                    <a:schemeClr val="tx1"/>
                  </a:solidFill>
                </a:rPr>
                <a:t>heightened radiation belt fluxes</a:t>
              </a:r>
              <a:endParaRPr lang="en-US" sz="800" dirty="0">
                <a:solidFill>
                  <a:schemeClr val="tx1"/>
                </a:solidFill>
              </a:endParaRPr>
            </a:p>
          </p:txBody>
        </p:sp>
        <p:cxnSp>
          <p:nvCxnSpPr>
            <p:cNvPr id="23" name="Straight Arrow Connector 22"/>
            <p:cNvCxnSpPr/>
            <p:nvPr/>
          </p:nvCxnSpPr>
          <p:spPr>
            <a:xfrm flipH="1">
              <a:off x="5181600" y="4343400"/>
              <a:ext cx="304800" cy="2286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886200" y="4204156"/>
              <a:ext cx="533400" cy="215444"/>
            </a:xfrm>
            <a:prstGeom prst="rect">
              <a:avLst/>
            </a:prstGeom>
            <a:solidFill>
              <a:schemeClr val="lt1"/>
            </a:solidFill>
            <a:ln w="6350">
              <a:solidFill>
                <a:schemeClr val="tx1"/>
              </a:solidFill>
            </a:ln>
          </p:spPr>
          <p:txBody>
            <a:bodyPr wrap="square" rtlCol="0">
              <a:spAutoFit/>
            </a:bodyPr>
            <a:lstStyle/>
            <a:p>
              <a:r>
                <a:rPr lang="en-US" sz="800" smtClean="0">
                  <a:solidFill>
                    <a:schemeClr val="tx1"/>
                  </a:solidFill>
                </a:rPr>
                <a:t>Ion line</a:t>
              </a:r>
              <a:endParaRPr lang="en-US" sz="800" dirty="0">
                <a:solidFill>
                  <a:schemeClr val="tx1"/>
                </a:solidFill>
              </a:endParaRPr>
            </a:p>
          </p:txBody>
        </p:sp>
        <p:cxnSp>
          <p:nvCxnSpPr>
            <p:cNvPr id="22" name="Straight Arrow Connector 21"/>
            <p:cNvCxnSpPr/>
            <p:nvPr/>
          </p:nvCxnSpPr>
          <p:spPr>
            <a:xfrm flipH="1">
              <a:off x="3048000" y="4343400"/>
              <a:ext cx="838200" cy="2916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Rounded Rectangle 16"/>
          <p:cNvSpPr/>
          <p:nvPr/>
        </p:nvSpPr>
        <p:spPr>
          <a:xfrm>
            <a:off x="2832906" y="1701478"/>
            <a:ext cx="1692795" cy="35107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1"/>
                </a:solidFill>
              </a:rPr>
              <a:t>MAG L1b 1m averages</a:t>
            </a:r>
            <a:endParaRPr lang="en-US" sz="1100" dirty="0">
              <a:solidFill>
                <a:schemeClr val="tx1"/>
              </a:solidFill>
            </a:endParaRPr>
          </a:p>
        </p:txBody>
      </p:sp>
      <p:cxnSp>
        <p:nvCxnSpPr>
          <p:cNvPr id="25" name="Straight Arrow Connector 24"/>
          <p:cNvCxnSpPr/>
          <p:nvPr/>
        </p:nvCxnSpPr>
        <p:spPr>
          <a:xfrm>
            <a:off x="4572001" y="1906307"/>
            <a:ext cx="584444" cy="208825"/>
          </a:xfrm>
          <a:prstGeom prst="straightConnector1">
            <a:avLst/>
          </a:prstGeom>
          <a:ln w="6985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141365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MPS-LO and MPS-HI 1-Day Averaged Ion Spectra</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70</a:t>
            </a:fld>
            <a:endParaRPr lang="uk-UA"/>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837" y="1462089"/>
            <a:ext cx="7813221" cy="4557712"/>
          </a:xfrm>
          <a:prstGeom prst="rect">
            <a:avLst/>
          </a:prstGeom>
        </p:spPr>
      </p:pic>
      <p:sp>
        <p:nvSpPr>
          <p:cNvPr id="6"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prstClr val="white"/>
                </a:solidFill>
              </a:rPr>
              <a:t>These GOES-16 data are preliminary, non-operational data and are undergoing testing. Users bear all responsibility for inspecting the data prior to use and for the manner in which the data are utilized.</a:t>
            </a:r>
            <a:endParaRPr lang="en-US" sz="1000" dirty="0">
              <a:solidFill>
                <a:prstClr val="white"/>
              </a:solidFill>
            </a:endParaRPr>
          </a:p>
        </p:txBody>
      </p:sp>
      <p:sp>
        <p:nvSpPr>
          <p:cNvPr id="7" name="TextBox 6"/>
          <p:cNvSpPr txBox="1"/>
          <p:nvPr/>
        </p:nvSpPr>
        <p:spPr>
          <a:xfrm>
            <a:off x="3650914" y="2362200"/>
            <a:ext cx="921086" cy="369332"/>
          </a:xfrm>
          <a:prstGeom prst="rect">
            <a:avLst/>
          </a:prstGeom>
          <a:noFill/>
        </p:spPr>
        <p:txBody>
          <a:bodyPr wrap="none" rtlCol="0">
            <a:spAutoFit/>
          </a:bodyPr>
          <a:lstStyle/>
          <a:p>
            <a:r>
              <a:rPr lang="en-US" smtClean="0"/>
              <a:t>MPS-LO</a:t>
            </a:r>
            <a:endParaRPr lang="en-US"/>
          </a:p>
        </p:txBody>
      </p:sp>
      <p:sp>
        <p:nvSpPr>
          <p:cNvPr id="8" name="TextBox 7"/>
          <p:cNvSpPr txBox="1"/>
          <p:nvPr/>
        </p:nvSpPr>
        <p:spPr>
          <a:xfrm>
            <a:off x="6284931" y="3581400"/>
            <a:ext cx="877869" cy="369332"/>
          </a:xfrm>
          <a:prstGeom prst="rect">
            <a:avLst/>
          </a:prstGeom>
          <a:noFill/>
        </p:spPr>
        <p:txBody>
          <a:bodyPr wrap="none" rtlCol="0">
            <a:spAutoFit/>
          </a:bodyPr>
          <a:lstStyle/>
          <a:p>
            <a:r>
              <a:rPr lang="en-US" dirty="0" smtClean="0"/>
              <a:t>MPS-HI</a:t>
            </a:r>
            <a:endParaRPr lang="en-US" dirty="0"/>
          </a:p>
        </p:txBody>
      </p:sp>
      <p:sp>
        <p:nvSpPr>
          <p:cNvPr id="9" name="TextBox 8"/>
          <p:cNvSpPr txBox="1"/>
          <p:nvPr/>
        </p:nvSpPr>
        <p:spPr>
          <a:xfrm>
            <a:off x="2514600" y="4050268"/>
            <a:ext cx="3276600" cy="1015663"/>
          </a:xfrm>
          <a:prstGeom prst="rect">
            <a:avLst/>
          </a:prstGeom>
          <a:noFill/>
        </p:spPr>
        <p:txBody>
          <a:bodyPr wrap="square" rtlCol="0">
            <a:spAutoFit/>
          </a:bodyPr>
          <a:lstStyle/>
          <a:p>
            <a:pPr marL="102870" indent="-102870">
              <a:buFont typeface="Arial" charset="0"/>
              <a:buChar char="•"/>
            </a:pPr>
            <a:r>
              <a:rPr lang="en-US" sz="1200" dirty="0" smtClean="0"/>
              <a:t>Colors are uncorrected fluxes.</a:t>
            </a:r>
          </a:p>
          <a:p>
            <a:pPr marL="102870" indent="-102870">
              <a:buFont typeface="Arial" charset="0"/>
              <a:buChar char="•"/>
            </a:pPr>
            <a:r>
              <a:rPr lang="en-US" sz="1200" dirty="0" smtClean="0"/>
              <a:t>Corrected fluxes (in gray) are </a:t>
            </a:r>
            <a:r>
              <a:rPr lang="en-US" sz="1200" dirty="0" smtClean="0"/>
              <a:t>with energy-dependent </a:t>
            </a:r>
            <a:r>
              <a:rPr lang="en-US" sz="1200" dirty="0" smtClean="0"/>
              <a:t>backgrounds </a:t>
            </a:r>
            <a:r>
              <a:rPr lang="en-US" sz="1200" dirty="0" smtClean="0"/>
              <a:t>subtracted.</a:t>
            </a:r>
            <a:endParaRPr lang="en-US" sz="1200" dirty="0" smtClean="0"/>
          </a:p>
          <a:p>
            <a:pPr marL="102870" indent="-102870">
              <a:buFont typeface="Arial" charset="0"/>
              <a:buChar char="•"/>
            </a:pPr>
            <a:r>
              <a:rPr lang="en-US" sz="1200" dirty="0" smtClean="0"/>
              <a:t>Dropouts/missing points indicate negative background subtracted fluxes. </a:t>
            </a:r>
          </a:p>
        </p:txBody>
      </p:sp>
      <p:cxnSp>
        <p:nvCxnSpPr>
          <p:cNvPr id="10" name="Straight Arrow Connector 9"/>
          <p:cNvCxnSpPr/>
          <p:nvPr/>
        </p:nvCxnSpPr>
        <p:spPr>
          <a:xfrm flipV="1">
            <a:off x="3387612" y="3581400"/>
            <a:ext cx="346188" cy="4215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72500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p>
            <a:r>
              <a:rPr lang="en-US" sz="4000" b="1" i="0" u="none" strike="noStrike" cap="none" dirty="0">
                <a:solidFill>
                  <a:schemeClr val="lt1"/>
                </a:solidFill>
                <a:latin typeface="Calibri"/>
                <a:ea typeface="Calibri"/>
                <a:cs typeface="Calibri"/>
                <a:sym typeface="Calibri"/>
              </a:rPr>
              <a:t>REVIEW OF BETA </a:t>
            </a:r>
            <a:r>
              <a:rPr lang="en-US" sz="4000" b="1" i="0" u="none" strike="noStrike" cap="none" dirty="0" smtClean="0">
                <a:solidFill>
                  <a:schemeClr val="lt1"/>
                </a:solidFill>
                <a:latin typeface="Calibri"/>
                <a:ea typeface="Calibri"/>
                <a:cs typeface="Calibri"/>
                <a:sym typeface="Calibri"/>
              </a:rPr>
              <a:t>MATURITY </a:t>
            </a:r>
            <a:br>
              <a:rPr lang="en-US" sz="4000" b="1" i="0" u="none" strike="noStrike" cap="none" dirty="0" smtClean="0">
                <a:solidFill>
                  <a:schemeClr val="lt1"/>
                </a:solidFill>
                <a:latin typeface="Calibri"/>
                <a:ea typeface="Calibri"/>
                <a:cs typeface="Calibri"/>
                <a:sym typeface="Calibri"/>
              </a:rPr>
            </a:br>
            <a:r>
              <a:rPr lang="en-US" sz="3200" dirty="0" smtClean="0"/>
              <a:t>(G16 SEISS Beta PS-PVR, </a:t>
            </a:r>
            <a:r>
              <a:rPr lang="en-US" sz="3200" dirty="0"/>
              <a:t>February 10, </a:t>
            </a:r>
            <a:r>
              <a:rPr lang="en-US" sz="3200" dirty="0" smtClean="0"/>
              <a:t>2017)</a:t>
            </a:r>
            <a:r>
              <a:rPr lang="en-US" sz="3200" b="1" i="0" u="none" strike="noStrike" cap="none" dirty="0" smtClean="0">
                <a:solidFill>
                  <a:schemeClr val="lt1"/>
                </a:solidFill>
                <a:sym typeface="Calibri"/>
              </a:rPr>
              <a:t> </a:t>
            </a:r>
            <a:endParaRPr sz="3200" dirty="0"/>
          </a:p>
        </p:txBody>
      </p:sp>
      <p:sp>
        <p:nvSpPr>
          <p:cNvPr id="101" name="Shape 10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888888"/>
              </a:buClr>
              <a:buSzPts val="2000"/>
              <a:buFont typeface="Noto Sans Symbols"/>
              <a:buNone/>
            </a:pPr>
            <a:r>
              <a:rPr lang="en-US" sz="2000" b="0" i="0" u="none" strike="noStrike" cap="none" dirty="0" smtClean="0">
                <a:solidFill>
                  <a:srgbClr val="888888"/>
                </a:solidFill>
                <a:latin typeface="Calibri"/>
                <a:ea typeface="Calibri"/>
                <a:cs typeface="Calibri"/>
                <a:sym typeface="Calibri"/>
              </a:rPr>
              <a:t>GOES-16 </a:t>
            </a:r>
            <a:r>
              <a:rPr lang="en-US" dirty="0" smtClean="0"/>
              <a:t>MPS-LO</a:t>
            </a:r>
            <a:r>
              <a:rPr lang="en-US" sz="2000" b="0" i="0" u="none" strike="noStrike" cap="none" dirty="0" smtClean="0">
                <a:solidFill>
                  <a:srgbClr val="888888"/>
                </a:solidFill>
                <a:latin typeface="Calibri"/>
                <a:ea typeface="Calibri"/>
                <a:cs typeface="Calibri"/>
                <a:sym typeface="Calibri"/>
              </a:rPr>
              <a:t> </a:t>
            </a:r>
            <a:r>
              <a:rPr lang="en-US" sz="2000" b="0" i="0" u="none" strike="noStrike" cap="none" dirty="0">
                <a:solidFill>
                  <a:srgbClr val="888888"/>
                </a:solidFill>
                <a:latin typeface="Calibri"/>
                <a:ea typeface="Calibri"/>
                <a:cs typeface="Calibri"/>
                <a:sym typeface="Calibri"/>
              </a:rPr>
              <a:t>L1b Product Provisional PS-PVR</a:t>
            </a:r>
            <a:endParaRPr dirty="0"/>
          </a:p>
        </p:txBody>
      </p:sp>
      <p:sp>
        <p:nvSpPr>
          <p:cNvPr id="102" name="Shape 102"/>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lt1"/>
                </a:solidFill>
                <a:latin typeface="Calibri"/>
                <a:ea typeface="Calibri"/>
                <a:cs typeface="Calibri"/>
                <a:sym typeface="Calibri"/>
              </a:rPr>
              <a:t>8</a:t>
            </a:fld>
            <a:endParaRPr sz="1200" b="0" i="0" u="none" strike="noStrike" cap="none">
              <a:solidFill>
                <a:schemeClr val="lt1"/>
              </a:solidFill>
              <a:latin typeface="Calibri"/>
              <a:ea typeface="Calibri"/>
              <a:cs typeface="Calibri"/>
              <a:sym typeface="Calibri"/>
            </a:endParaRPr>
          </a:p>
        </p:txBody>
      </p:sp>
      <p:sp>
        <p:nvSpPr>
          <p:cNvPr id="5"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prstClr val="white"/>
                </a:solidFill>
              </a:rPr>
              <a:t>These GOES-16 data are preliminary, non-operational data and are undergoing testing. Users bear all responsibility for inspecting the data prior to use and for the manner in which the data are utilized.</a:t>
            </a:r>
            <a:endParaRPr lang="en-US" sz="1000" dirty="0">
              <a:solidFill>
                <a:prstClr val="white"/>
              </a:solidFill>
            </a:endParaRPr>
          </a:p>
        </p:txBody>
      </p:sp>
    </p:spTree>
    <p:extLst>
      <p:ext uri="{BB962C8B-B14F-4D97-AF65-F5344CB8AC3E}">
        <p14:creationId xmlns:p14="http://schemas.microsoft.com/office/powerpoint/2010/main" val="2679077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200" dirty="0" smtClean="0"/>
              <a:t>G16 MPS-LO Beta PS-PVR Overview</a:t>
            </a:r>
            <a:endParaRPr lang="en-US" sz="3200" dirty="0"/>
          </a:p>
        </p:txBody>
      </p:sp>
      <p:sp>
        <p:nvSpPr>
          <p:cNvPr id="6" name="Text Placeholder 5"/>
          <p:cNvSpPr>
            <a:spLocks noGrp="1"/>
          </p:cNvSpPr>
          <p:nvPr>
            <p:ph type="body" idx="1"/>
          </p:nvPr>
        </p:nvSpPr>
        <p:spPr>
          <a:xfrm>
            <a:off x="457200" y="1063752"/>
            <a:ext cx="8229601" cy="3660394"/>
          </a:xfrm>
        </p:spPr>
        <p:txBody>
          <a:bodyPr/>
          <a:lstStyle/>
          <a:p>
            <a:pPr>
              <a:spcBef>
                <a:spcPts val="0"/>
              </a:spcBef>
              <a:spcAft>
                <a:spcPts val="400"/>
              </a:spcAft>
              <a:buSzPct val="100000"/>
              <a:buFont typeface="Arial" charset="0"/>
              <a:buChar char="•"/>
            </a:pPr>
            <a:r>
              <a:rPr lang="en-US" sz="2000" dirty="0" smtClean="0"/>
              <a:t>Two MPS-LO Vendor PLTs completed</a:t>
            </a:r>
          </a:p>
          <a:p>
            <a:pPr lvl="1">
              <a:spcBef>
                <a:spcPts val="0"/>
              </a:spcBef>
              <a:spcAft>
                <a:spcPts val="400"/>
              </a:spcAft>
              <a:buSzPct val="100000"/>
              <a:buFont typeface=".AppleSystemUIFont" charset="-120"/>
              <a:buChar char="-"/>
            </a:pPr>
            <a:r>
              <a:rPr lang="en-US" sz="1600" dirty="0" smtClean="0"/>
              <a:t>PLT-SEI-004 MPS-LO Initial IFCs </a:t>
            </a:r>
            <a:r>
              <a:rPr lang="en-US" sz="1600" dirty="0"/>
              <a:t>(HV </a:t>
            </a:r>
            <a:r>
              <a:rPr lang="en-US" sz="1600" dirty="0" smtClean="0"/>
              <a:t>OFF &amp; ON)</a:t>
            </a:r>
          </a:p>
          <a:p>
            <a:pPr lvl="2">
              <a:spcBef>
                <a:spcPts val="0"/>
              </a:spcBef>
              <a:spcAft>
                <a:spcPts val="400"/>
              </a:spcAft>
              <a:buSzPct val="100000"/>
              <a:buFont typeface=".AppleSystemUIFont" charset="-120"/>
              <a:buChar char="-"/>
            </a:pPr>
            <a:r>
              <a:rPr lang="en-US" sz="1400" dirty="0" smtClean="0"/>
              <a:t>8 and 11 January 2017</a:t>
            </a:r>
          </a:p>
          <a:p>
            <a:pPr lvl="2">
              <a:spcBef>
                <a:spcPts val="0"/>
              </a:spcBef>
              <a:spcAft>
                <a:spcPts val="400"/>
              </a:spcAft>
              <a:buSzPct val="100000"/>
              <a:buFont typeface=".AppleSystemUIFont" charset="-120"/>
              <a:buChar char="-"/>
            </a:pPr>
            <a:r>
              <a:rPr lang="en-US" sz="1400" dirty="0" smtClean="0"/>
              <a:t>ATC report: SEISS-TR-Y121-9_MPS-LO_IFC.pdf </a:t>
            </a:r>
            <a:endParaRPr lang="en-US" sz="1400" dirty="0"/>
          </a:p>
          <a:p>
            <a:pPr lvl="1">
              <a:spcBef>
                <a:spcPts val="0"/>
              </a:spcBef>
              <a:spcAft>
                <a:spcPts val="400"/>
              </a:spcAft>
              <a:buSzPct val="100000"/>
              <a:buFont typeface=".AppleSystemUIFont" charset="-120"/>
              <a:buChar char="-"/>
            </a:pPr>
            <a:r>
              <a:rPr lang="en-US" sz="1600" dirty="0" smtClean="0"/>
              <a:t>PLT-SEI-005 MPS-LO HV </a:t>
            </a:r>
            <a:r>
              <a:rPr lang="en-US" sz="1600" dirty="0"/>
              <a:t>Optimization </a:t>
            </a:r>
            <a:r>
              <a:rPr lang="en-US" sz="1600" i="1" dirty="0">
                <a:solidFill>
                  <a:schemeClr val="accent2">
                    <a:lumMod val="20000"/>
                    <a:lumOff val="80000"/>
                  </a:schemeClr>
                </a:solidFill>
              </a:rPr>
              <a:t>(</a:t>
            </a:r>
            <a:r>
              <a:rPr lang="en-US" sz="1400" i="1" dirty="0">
                <a:solidFill>
                  <a:schemeClr val="accent2">
                    <a:lumMod val="20000"/>
                    <a:lumOff val="80000"/>
                  </a:schemeClr>
                </a:solidFill>
              </a:rPr>
              <a:t>ATC </a:t>
            </a:r>
            <a:r>
              <a:rPr lang="en-US" sz="1400" i="1" dirty="0" smtClean="0">
                <a:solidFill>
                  <a:schemeClr val="accent2">
                    <a:lumMod val="20000"/>
                    <a:lumOff val="80000"/>
                  </a:schemeClr>
                </a:solidFill>
              </a:rPr>
              <a:t>Recommends </a:t>
            </a:r>
            <a:r>
              <a:rPr lang="en-US" sz="1400" i="1" dirty="0">
                <a:solidFill>
                  <a:schemeClr val="accent2">
                    <a:lumMod val="20000"/>
                    <a:lumOff val="80000"/>
                  </a:schemeClr>
                </a:solidFill>
              </a:rPr>
              <a:t>this test be done every 6 </a:t>
            </a:r>
            <a:r>
              <a:rPr lang="en-US" sz="1400" i="1" dirty="0" smtClean="0">
                <a:solidFill>
                  <a:schemeClr val="accent2">
                    <a:lumMod val="20000"/>
                    <a:lumOff val="80000"/>
                  </a:schemeClr>
                </a:solidFill>
              </a:rPr>
              <a:t>months.</a:t>
            </a:r>
            <a:r>
              <a:rPr lang="en-US" sz="1600" i="1" dirty="0" smtClean="0">
                <a:solidFill>
                  <a:schemeClr val="accent2">
                    <a:lumMod val="20000"/>
                    <a:lumOff val="80000"/>
                  </a:schemeClr>
                </a:solidFill>
              </a:rPr>
              <a:t>)</a:t>
            </a:r>
          </a:p>
          <a:p>
            <a:pPr lvl="2">
              <a:spcBef>
                <a:spcPts val="0"/>
              </a:spcBef>
              <a:spcAft>
                <a:spcPts val="400"/>
              </a:spcAft>
              <a:buSzPct val="100000"/>
              <a:buFont typeface=".AppleSystemUIFont" charset="-120"/>
              <a:buChar char="-"/>
            </a:pPr>
            <a:r>
              <a:rPr lang="en-US" sz="1400" dirty="0" smtClean="0"/>
              <a:t>Initial </a:t>
            </a:r>
            <a:r>
              <a:rPr lang="en-US" sz="1400" dirty="0"/>
              <a:t>HV Optimization was done on </a:t>
            </a:r>
            <a:r>
              <a:rPr lang="en-US" sz="1400" dirty="0" smtClean="0"/>
              <a:t>2017-01-09.</a:t>
            </a:r>
            <a:endParaRPr lang="en-US" sz="1400" dirty="0" smtClean="0"/>
          </a:p>
          <a:p>
            <a:pPr lvl="2">
              <a:spcBef>
                <a:spcPts val="0"/>
              </a:spcBef>
              <a:spcAft>
                <a:spcPts val="400"/>
              </a:spcAft>
              <a:buSzPct val="100000"/>
              <a:buFont typeface=".AppleSystemUIFont" charset="-120"/>
              <a:buChar char="-"/>
            </a:pPr>
            <a:r>
              <a:rPr lang="en-US" sz="1400" dirty="0" smtClean="0"/>
              <a:t>Re-done </a:t>
            </a:r>
            <a:r>
              <a:rPr lang="en-US" sz="1400" dirty="0"/>
              <a:t>on 2017-03-01, due to inconclusive results of the first </a:t>
            </a:r>
            <a:r>
              <a:rPr lang="en-US" sz="1400" dirty="0" smtClean="0"/>
              <a:t>test.</a:t>
            </a:r>
            <a:endParaRPr lang="en-US" sz="1400" dirty="0" smtClean="0"/>
          </a:p>
          <a:p>
            <a:pPr lvl="2">
              <a:spcBef>
                <a:spcPts val="0"/>
              </a:spcBef>
              <a:spcAft>
                <a:spcPts val="400"/>
              </a:spcAft>
              <a:buSzPct val="100000"/>
              <a:buFont typeface=".AppleSystemUIFont" charset="-120"/>
              <a:buChar char="-"/>
            </a:pPr>
            <a:r>
              <a:rPr lang="en-US" sz="1400" dirty="0"/>
              <a:t>ATC report: </a:t>
            </a:r>
            <a:r>
              <a:rPr lang="en-US" sz="1400" dirty="0" smtClean="0"/>
              <a:t>SEISS-TR-Y121-1-13_MPSLO_HV_Optimization_Final.pdf</a:t>
            </a:r>
          </a:p>
          <a:p>
            <a:pPr>
              <a:spcBef>
                <a:spcPts val="0"/>
              </a:spcBef>
              <a:spcAft>
                <a:spcPts val="400"/>
              </a:spcAft>
              <a:buSzPct val="100000"/>
              <a:buFont typeface="Arial" charset="0"/>
              <a:buChar char="•"/>
            </a:pPr>
            <a:r>
              <a:rPr lang="is-IS" sz="2000" dirty="0" smtClean="0"/>
              <a:t>Two </a:t>
            </a:r>
            <a:r>
              <a:rPr lang="en-US" sz="2000" dirty="0" smtClean="0"/>
              <a:t>MPS-LO</a:t>
            </a:r>
            <a:r>
              <a:rPr lang="is-IS" sz="2000" dirty="0" smtClean="0"/>
              <a:t> PLPTs supporting beta maturity: </a:t>
            </a:r>
          </a:p>
          <a:p>
            <a:pPr lvl="1">
              <a:spcBef>
                <a:spcPts val="0"/>
              </a:spcBef>
              <a:spcAft>
                <a:spcPts val="400"/>
              </a:spcAft>
              <a:buSzPct val="100000"/>
              <a:buFont typeface=".AppleSystemUIFont" charset="-120"/>
              <a:buChar char="-"/>
            </a:pPr>
            <a:r>
              <a:rPr lang="en-US" sz="1400" dirty="0" smtClean="0"/>
              <a:t>PLPT-SEI-003 </a:t>
            </a:r>
            <a:r>
              <a:rPr lang="en-US" sz="1400" dirty="0"/>
              <a:t>MPS-Lo Zone </a:t>
            </a:r>
            <a:r>
              <a:rPr lang="en-US" sz="1400" dirty="0" smtClean="0"/>
              <a:t>Cross-Comparison </a:t>
            </a:r>
            <a:r>
              <a:rPr lang="mr-IN" sz="1400" dirty="0" smtClean="0"/>
              <a:t>–</a:t>
            </a:r>
            <a:r>
              <a:rPr lang="en-US" sz="1400" dirty="0" smtClean="0"/>
              <a:t> PAD sanity </a:t>
            </a:r>
            <a:r>
              <a:rPr lang="en-US" sz="1400" dirty="0" smtClean="0"/>
              <a:t>check and compare overlapping zones.</a:t>
            </a:r>
            <a:endParaRPr lang="en-US" sz="1400" dirty="0"/>
          </a:p>
          <a:p>
            <a:pPr lvl="1">
              <a:spcBef>
                <a:spcPts val="0"/>
              </a:spcBef>
              <a:spcAft>
                <a:spcPts val="400"/>
              </a:spcAft>
              <a:buSzPct val="100000"/>
              <a:buFont typeface=".AppleSystemUIFont" charset="-120"/>
              <a:buChar char="-"/>
            </a:pPr>
            <a:r>
              <a:rPr lang="en-US" sz="1400" dirty="0"/>
              <a:t>PLPT-SEI-006 Backgrounds </a:t>
            </a:r>
            <a:r>
              <a:rPr lang="en-US" sz="1400" dirty="0" smtClean="0"/>
              <a:t>Trending </a:t>
            </a:r>
            <a:r>
              <a:rPr lang="mr-IN" sz="1400" dirty="0" smtClean="0"/>
              <a:t>–</a:t>
            </a:r>
            <a:r>
              <a:rPr lang="en-US" sz="1400" dirty="0" smtClean="0"/>
              <a:t> </a:t>
            </a:r>
            <a:r>
              <a:rPr lang="en-US" sz="1400" dirty="0" smtClean="0"/>
              <a:t>Comparisons with </a:t>
            </a:r>
            <a:r>
              <a:rPr lang="en-US" sz="1400" dirty="0" smtClean="0"/>
              <a:t>MPS-HI channels </a:t>
            </a:r>
            <a:r>
              <a:rPr lang="en-US" sz="1400" dirty="0" smtClean="0"/>
              <a:t>performed.</a:t>
            </a:r>
            <a:endParaRPr lang="en-US" sz="1400" dirty="0"/>
          </a:p>
          <a:p>
            <a:pPr>
              <a:spcBef>
                <a:spcPts val="0"/>
              </a:spcBef>
              <a:spcAft>
                <a:spcPts val="400"/>
              </a:spcAft>
              <a:buSzPct val="100000"/>
              <a:buFont typeface="Arial" charset="0"/>
              <a:buChar char="•"/>
            </a:pPr>
            <a:r>
              <a:rPr lang="en-US" sz="2000" dirty="0" smtClean="0"/>
              <a:t>One ADR/</a:t>
            </a:r>
            <a:r>
              <a:rPr lang="en-US" sz="2000" dirty="0" smtClean="0">
                <a:solidFill>
                  <a:srgbClr val="FFFFFF"/>
                </a:solidFill>
                <a:latin typeface="Calibri" charset="0"/>
                <a:ea typeface="Calibri" charset="0"/>
                <a:cs typeface="Calibri" charset="0"/>
                <a:sym typeface="Arial"/>
              </a:rPr>
              <a:t>WR Impacting MPS-LO L1b presented during beta review:</a:t>
            </a:r>
            <a:endParaRPr lang="en-US" sz="20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9</a:t>
            </a:fld>
            <a:endParaRPr lang="uk-UA"/>
          </a:p>
        </p:txBody>
      </p:sp>
      <p:graphicFrame>
        <p:nvGraphicFramePr>
          <p:cNvPr id="8" name="Shape 441"/>
          <p:cNvGraphicFramePr/>
          <p:nvPr>
            <p:extLst>
              <p:ext uri="{D42A27DB-BD31-4B8C-83A1-F6EECF244321}">
                <p14:modId xmlns:p14="http://schemas.microsoft.com/office/powerpoint/2010/main" val="771138059"/>
              </p:ext>
            </p:extLst>
          </p:nvPr>
        </p:nvGraphicFramePr>
        <p:xfrm>
          <a:off x="457200" y="4724146"/>
          <a:ext cx="8229600" cy="1524254"/>
        </p:xfrm>
        <a:graphic>
          <a:graphicData uri="http://schemas.openxmlformats.org/drawingml/2006/table">
            <a:tbl>
              <a:tblPr firstRow="1" bandRow="1">
                <a:noFill/>
              </a:tblPr>
              <a:tblGrid>
                <a:gridCol w="609600"/>
                <a:gridCol w="609600"/>
                <a:gridCol w="3505200"/>
                <a:gridCol w="914400"/>
                <a:gridCol w="2590800"/>
              </a:tblGrid>
              <a:tr h="518404">
                <a:tc>
                  <a:txBody>
                    <a:bodyPr/>
                    <a:lstStyle/>
                    <a:p>
                      <a:pPr marL="0" marR="0" lvl="0" indent="0" algn="l" rtl="0">
                        <a:spcBef>
                          <a:spcPts val="0"/>
                        </a:spcBef>
                        <a:spcAft>
                          <a:spcPts val="0"/>
                        </a:spcAft>
                        <a:buNone/>
                      </a:pPr>
                      <a:r>
                        <a:rPr lang="en-US" sz="1400" dirty="0" smtClean="0">
                          <a:solidFill>
                            <a:schemeClr val="bg1"/>
                          </a:solidFill>
                          <a:latin typeface="+mn-lt"/>
                        </a:rPr>
                        <a:t>ADR</a:t>
                      </a:r>
                      <a:endParaRPr sz="1400" dirty="0">
                        <a:solidFill>
                          <a:schemeClr val="bg1"/>
                        </a:solidFill>
                        <a:latin typeface="+mn-lt"/>
                      </a:endParaRPr>
                    </a:p>
                  </a:txBody>
                  <a:tcPr marL="91450" marR="91450" marT="45725" marB="45725" anchor="ctr">
                    <a:solidFill>
                      <a:schemeClr val="accent2"/>
                    </a:solidFill>
                  </a:tcPr>
                </a:tc>
                <a:tc>
                  <a:txBody>
                    <a:bodyPr/>
                    <a:lstStyle/>
                    <a:p>
                      <a:pPr marL="0" marR="0" lvl="0" indent="0" algn="l" rtl="0">
                        <a:spcBef>
                          <a:spcPts val="0"/>
                        </a:spcBef>
                        <a:spcAft>
                          <a:spcPts val="0"/>
                        </a:spcAft>
                        <a:buNone/>
                      </a:pPr>
                      <a:r>
                        <a:rPr lang="en-US" sz="1400" smtClean="0">
                          <a:solidFill>
                            <a:schemeClr val="bg1"/>
                          </a:solidFill>
                          <a:latin typeface="+mn-lt"/>
                        </a:rPr>
                        <a:t>WR</a:t>
                      </a:r>
                      <a:endParaRPr sz="1400">
                        <a:solidFill>
                          <a:schemeClr val="bg1"/>
                        </a:solidFill>
                        <a:latin typeface="+mn-lt"/>
                      </a:endParaRPr>
                    </a:p>
                  </a:txBody>
                  <a:tcPr marL="91450" marR="91450" marT="45725" marB="45725" anchor="ctr">
                    <a:solidFill>
                      <a:schemeClr val="accent2"/>
                    </a:solidFill>
                  </a:tcPr>
                </a:tc>
                <a:tc>
                  <a:txBody>
                    <a:bodyPr/>
                    <a:lstStyle/>
                    <a:p>
                      <a:pPr marL="0" marR="0" lvl="0" indent="0" algn="l" rtl="0">
                        <a:spcBef>
                          <a:spcPts val="0"/>
                        </a:spcBef>
                        <a:spcAft>
                          <a:spcPts val="0"/>
                        </a:spcAft>
                        <a:buNone/>
                      </a:pPr>
                      <a:r>
                        <a:rPr lang="en-US" sz="1400" dirty="0">
                          <a:solidFill>
                            <a:schemeClr val="bg1"/>
                          </a:solidFill>
                          <a:latin typeface="+mn-lt"/>
                        </a:rPr>
                        <a:t>Short Description</a:t>
                      </a:r>
                      <a:endParaRPr sz="1400" dirty="0">
                        <a:solidFill>
                          <a:schemeClr val="bg1"/>
                        </a:solidFill>
                        <a:latin typeface="+mn-lt"/>
                      </a:endParaRPr>
                    </a:p>
                  </a:txBody>
                  <a:tcPr marL="91450" marR="91450" marT="45725" marB="45725" anchor="ctr">
                    <a:solidFill>
                      <a:schemeClr val="accent2"/>
                    </a:solidFill>
                  </a:tcPr>
                </a:tc>
                <a:tc>
                  <a:txBody>
                    <a:bodyPr/>
                    <a:lstStyle/>
                    <a:p>
                      <a:pPr marL="0" marR="0" lvl="0" indent="0" algn="l" rtl="0">
                        <a:spcBef>
                          <a:spcPts val="0"/>
                        </a:spcBef>
                        <a:spcAft>
                          <a:spcPts val="0"/>
                        </a:spcAft>
                        <a:buNone/>
                      </a:pPr>
                      <a:r>
                        <a:rPr lang="en-US" sz="1400" dirty="0">
                          <a:solidFill>
                            <a:schemeClr val="bg1"/>
                          </a:solidFill>
                          <a:latin typeface="+mn-lt"/>
                        </a:rPr>
                        <a:t>Status</a:t>
                      </a:r>
                      <a:endParaRPr sz="1400" dirty="0">
                        <a:solidFill>
                          <a:schemeClr val="bg1"/>
                        </a:solidFill>
                        <a:latin typeface="+mn-lt"/>
                      </a:endParaRPr>
                    </a:p>
                  </a:txBody>
                  <a:tcPr marL="91450" marR="91450" marT="45725" marB="45725" anchor="ctr">
                    <a:solidFill>
                      <a:schemeClr val="accent2"/>
                    </a:solidFill>
                  </a:tcPr>
                </a:tc>
                <a:tc>
                  <a:txBody>
                    <a:bodyPr/>
                    <a:lstStyle/>
                    <a:p>
                      <a:pPr marL="0" marR="0" lvl="0" indent="0" algn="l" rtl="0">
                        <a:spcBef>
                          <a:spcPts val="0"/>
                        </a:spcBef>
                        <a:spcAft>
                          <a:spcPts val="0"/>
                        </a:spcAft>
                        <a:buNone/>
                      </a:pPr>
                      <a:r>
                        <a:rPr lang="en-US" sz="1400">
                          <a:solidFill>
                            <a:schemeClr val="bg1"/>
                          </a:solidFill>
                          <a:latin typeface="+mn-lt"/>
                        </a:rPr>
                        <a:t>Expected </a:t>
                      </a:r>
                      <a:endParaRPr lang="en-US" sz="1400" smtClean="0">
                        <a:solidFill>
                          <a:schemeClr val="bg1"/>
                        </a:solidFill>
                        <a:latin typeface="+mn-lt"/>
                      </a:endParaRPr>
                    </a:p>
                    <a:p>
                      <a:pPr marL="0" marR="0" lvl="0" indent="0" algn="l" rtl="0">
                        <a:spcBef>
                          <a:spcPts val="0"/>
                        </a:spcBef>
                        <a:spcAft>
                          <a:spcPts val="0"/>
                        </a:spcAft>
                        <a:buNone/>
                      </a:pPr>
                      <a:r>
                        <a:rPr lang="en-US" sz="1400" smtClean="0">
                          <a:solidFill>
                            <a:schemeClr val="bg1"/>
                          </a:solidFill>
                          <a:latin typeface="+mn-lt"/>
                        </a:rPr>
                        <a:t>Closure</a:t>
                      </a:r>
                      <a:endParaRPr sz="1400">
                        <a:solidFill>
                          <a:schemeClr val="bg1"/>
                        </a:solidFill>
                        <a:latin typeface="+mn-lt"/>
                      </a:endParaRPr>
                    </a:p>
                  </a:txBody>
                  <a:tcPr marL="91450" marR="91450" marT="45725" marB="45725" anchor="ctr">
                    <a:solidFill>
                      <a:schemeClr val="accent2"/>
                    </a:solidFill>
                  </a:tcPr>
                </a:tc>
              </a:tr>
              <a:tr h="457416">
                <a:tc>
                  <a:txBody>
                    <a:bodyPr/>
                    <a:lstStyle/>
                    <a:p>
                      <a:pPr marL="0" marR="0" lvl="0" indent="0" algn="l" rtl="0">
                        <a:spcBef>
                          <a:spcPts val="0"/>
                        </a:spcBef>
                        <a:spcAft>
                          <a:spcPts val="0"/>
                        </a:spcAft>
                        <a:buNone/>
                      </a:pPr>
                      <a:r>
                        <a:rPr lang="is-IS" sz="1400" b="0" i="0" u="none" strike="noStrike" cap="none" dirty="0" smtClean="0">
                          <a:solidFill>
                            <a:schemeClr val="dk1"/>
                          </a:solidFill>
                          <a:effectLst/>
                          <a:latin typeface="+mn-lt"/>
                          <a:ea typeface="Calibri"/>
                          <a:cs typeface="Calibri"/>
                          <a:sym typeface="Arial"/>
                        </a:rPr>
                        <a:t>NA</a:t>
                      </a:r>
                      <a:endParaRPr sz="1400" dirty="0">
                        <a:latin typeface="+mn-lt"/>
                      </a:endParaRPr>
                    </a:p>
                  </a:txBody>
                  <a:tcPr marL="91450" marR="91450" marT="45725" marB="45725" anchor="ctr">
                    <a:solidFill>
                      <a:schemeClr val="bg1"/>
                    </a:solidFill>
                  </a:tcPr>
                </a:tc>
                <a:tc>
                  <a:txBody>
                    <a:bodyPr/>
                    <a:lstStyle/>
                    <a:p>
                      <a:pPr marL="0" marR="0" lvl="0" indent="0" algn="l" rtl="0">
                        <a:spcBef>
                          <a:spcPts val="0"/>
                        </a:spcBef>
                        <a:spcAft>
                          <a:spcPts val="0"/>
                        </a:spcAft>
                        <a:buNone/>
                      </a:pPr>
                      <a:r>
                        <a:rPr lang="en-US" sz="1400" b="0" i="0" u="none" strike="noStrike" cap="none" dirty="0" smtClean="0">
                          <a:solidFill>
                            <a:schemeClr val="tx1"/>
                          </a:solidFill>
                          <a:effectLst/>
                          <a:latin typeface="+mn-lt"/>
                          <a:ea typeface="+mn-ea"/>
                          <a:cs typeface="+mn-cs"/>
                          <a:sym typeface="Arial"/>
                        </a:rPr>
                        <a:t>3907</a:t>
                      </a:r>
                      <a:r>
                        <a:rPr lang="en-US" sz="1400" dirty="0" smtClean="0">
                          <a:effectLst/>
                        </a:rPr>
                        <a:t> </a:t>
                      </a:r>
                      <a:endParaRPr sz="1400" dirty="0">
                        <a:latin typeface="+mn-lt"/>
                      </a:endParaRPr>
                    </a:p>
                  </a:txBody>
                  <a:tcPr marL="91450" marR="91450" marT="45725" marB="45725" anchor="ctr">
                    <a:solidFill>
                      <a:schemeClr val="bg1"/>
                    </a:solidFill>
                  </a:tcPr>
                </a:tc>
                <a:tc>
                  <a:txBody>
                    <a:bodyPr/>
                    <a:lstStyle/>
                    <a:p>
                      <a:pPr marL="0" marR="0" lvl="0" indent="0" algn="l" rtl="0">
                        <a:spcBef>
                          <a:spcPts val="0"/>
                        </a:spcBef>
                        <a:spcAft>
                          <a:spcPts val="0"/>
                        </a:spcAft>
                        <a:buNone/>
                      </a:pPr>
                      <a:r>
                        <a:rPr lang="en-US" sz="1400" b="0" i="0" u="none" strike="noStrike" cap="none" dirty="0" smtClean="0">
                          <a:solidFill>
                            <a:schemeClr val="dk1"/>
                          </a:solidFill>
                          <a:effectLst/>
                          <a:latin typeface="+mn-lt"/>
                          <a:ea typeface="Calibri"/>
                          <a:cs typeface="Calibri"/>
                          <a:sym typeface="Arial"/>
                        </a:rPr>
                        <a:t>Excessively  high MPS-LO  backgrounds </a:t>
                      </a:r>
                      <a:endParaRPr sz="1400" dirty="0">
                        <a:latin typeface="+mn-lt"/>
                      </a:endParaRPr>
                    </a:p>
                  </a:txBody>
                  <a:tcPr marL="91450" marR="91450" marT="45725" marB="45725"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smtClean="0">
                          <a:latin typeface="+mn-lt"/>
                        </a:rPr>
                        <a:t>Open</a:t>
                      </a:r>
                    </a:p>
                  </a:txBody>
                  <a:tcPr marL="91450" marR="91450" marT="45725" marB="45725" anchor="ctr">
                    <a:solidFill>
                      <a:schemeClr val="bg1"/>
                    </a:solidFill>
                  </a:tcPr>
                </a:tc>
                <a:tc>
                  <a:txBody>
                    <a:bodyPr/>
                    <a:lstStyle/>
                    <a:p>
                      <a:pPr marL="0" marR="0" lvl="0" indent="0" algn="l" rtl="0">
                        <a:spcBef>
                          <a:spcPts val="0"/>
                        </a:spcBef>
                        <a:spcAft>
                          <a:spcPts val="0"/>
                        </a:spcAft>
                        <a:buNone/>
                      </a:pPr>
                      <a:r>
                        <a:rPr lang="en-US" sz="1200" b="0" i="0" u="none" strike="noStrike" cap="none" dirty="0" smtClean="0">
                          <a:solidFill>
                            <a:schemeClr val="dk1"/>
                          </a:solidFill>
                          <a:effectLst/>
                          <a:latin typeface="+mn-lt"/>
                          <a:ea typeface="Calibri"/>
                          <a:cs typeface="Calibri"/>
                          <a:sym typeface="Arial"/>
                        </a:rPr>
                        <a:t>1. Allow MCPs to outgas </a:t>
                      </a:r>
                      <a:br>
                        <a:rPr lang="en-US" sz="1200" b="0" i="0" u="none" strike="noStrike" cap="none" dirty="0" smtClean="0">
                          <a:solidFill>
                            <a:schemeClr val="dk1"/>
                          </a:solidFill>
                          <a:effectLst/>
                          <a:latin typeface="+mn-lt"/>
                          <a:ea typeface="Calibri"/>
                          <a:cs typeface="Calibri"/>
                          <a:sym typeface="Arial"/>
                        </a:rPr>
                      </a:br>
                      <a:r>
                        <a:rPr lang="en-US" sz="1200" b="0" i="0" u="none" strike="noStrike" cap="none" dirty="0" smtClean="0">
                          <a:solidFill>
                            <a:schemeClr val="dk1"/>
                          </a:solidFill>
                          <a:effectLst/>
                          <a:latin typeface="+mn-lt"/>
                          <a:ea typeface="Calibri"/>
                          <a:cs typeface="Calibri"/>
                          <a:sym typeface="Arial"/>
                        </a:rPr>
                        <a:t>2. Re-run HV adjustment PLT with modified procedure. Goal: set HV at least one step lower on ion and electron </a:t>
                      </a:r>
                      <a:r>
                        <a:rPr lang="en-US" sz="1200" b="0" i="0" u="none" strike="noStrike" cap="none" dirty="0" smtClean="0">
                          <a:solidFill>
                            <a:schemeClr val="dk1"/>
                          </a:solidFill>
                          <a:effectLst/>
                          <a:latin typeface="+mn-lt"/>
                          <a:ea typeface="Calibri"/>
                          <a:cs typeface="Calibri"/>
                          <a:sym typeface="Arial"/>
                        </a:rPr>
                        <a:t>MCPs.</a:t>
                      </a:r>
                      <a:endParaRPr lang="en-US" sz="1200" b="0" i="0" u="none" strike="noStrike" cap="none" dirty="0" smtClean="0">
                        <a:solidFill>
                          <a:schemeClr val="dk1"/>
                        </a:solidFill>
                        <a:effectLst/>
                        <a:latin typeface="+mn-lt"/>
                        <a:ea typeface="Calibri"/>
                        <a:cs typeface="Calibri"/>
                        <a:sym typeface="Arial"/>
                      </a:endParaRPr>
                    </a:p>
                  </a:txBody>
                  <a:tcPr marL="91450" marR="91450" marT="45725" marB="45725" anchor="ctr">
                    <a:solidFill>
                      <a:schemeClr val="bg1"/>
                    </a:solidFill>
                  </a:tcPr>
                </a:tc>
              </a:tr>
            </a:tbl>
          </a:graphicData>
        </a:graphic>
      </p:graphicFrame>
      <p:sp>
        <p:nvSpPr>
          <p:cNvPr id="7"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smtClean="0">
                <a:solidFill>
                  <a:prstClr val="white"/>
                </a:solidFill>
              </a:rPr>
              <a:t>These GOES-16 data are preliminary, non-operational data and are undergoing testing. Users bear all responsibility for inspecting the data prior to use and for the manner in which the data are utilized.</a:t>
            </a:r>
            <a:endParaRPr lang="en-US" sz="1000" dirty="0">
              <a:solidFill>
                <a:prstClr val="white"/>
              </a:solidFill>
            </a:endParaRPr>
          </a:p>
        </p:txBody>
      </p:sp>
      <p:pic>
        <p:nvPicPr>
          <p:cNvPr id="3073" name="Picture 1" descr="age10image568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age10image6038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age10image605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0" cy="123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043943"/>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35245</TotalTime>
  <Words>8896</Words>
  <Application>Microsoft Macintosh PowerPoint</Application>
  <PresentationFormat>On-screen Show (4:3)</PresentationFormat>
  <Paragraphs>763</Paragraphs>
  <Slides>70</Slides>
  <Notes>21</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70</vt:i4>
      </vt:variant>
    </vt:vector>
  </HeadingPairs>
  <TitlesOfParts>
    <vt:vector size="82" baseType="lpstr">
      <vt:lpstr>.AppleSystemUIFont</vt:lpstr>
      <vt:lpstr>Calibri</vt:lpstr>
      <vt:lpstr>Cambria Math</vt:lpstr>
      <vt:lpstr>Courier New</vt:lpstr>
      <vt:lpstr>MS PGothic</vt:lpstr>
      <vt:lpstr>Noto Sans Symbols</vt:lpstr>
      <vt:lpstr>Times New Roman</vt:lpstr>
      <vt:lpstr>TimesNewRomanPSMT</vt:lpstr>
      <vt:lpstr>Arial</vt:lpstr>
      <vt:lpstr>Custom Design</vt:lpstr>
      <vt:lpstr>1_Custom Design</vt:lpstr>
      <vt:lpstr>2_Custom Design</vt:lpstr>
      <vt:lpstr>Peer Stakeholder-Product Validation Review (PS-PVR)  For the Provisional Maturity of GOES-16 SEISS  MPS-LO L1b Product</vt:lpstr>
      <vt:lpstr>Outline</vt:lpstr>
      <vt:lpstr>MPS-LO OVERVIEW</vt:lpstr>
      <vt:lpstr>Space Environment In-Situ Suite (SEISS)   Magnetospheric Particle Sensor –  Low Energy (MPS-LO)</vt:lpstr>
      <vt:lpstr>MPS-LO Ion and Electron Counts in  14 Zones and 15 Energy-Channels </vt:lpstr>
      <vt:lpstr>A Few Comments About MPS-LO</vt:lpstr>
      <vt:lpstr>MPS-LO Primary Operational Use</vt:lpstr>
      <vt:lpstr>REVIEW OF BETA MATURITY  (G16 SEISS Beta PS-PVR, February 10, 2017) </vt:lpstr>
      <vt:lpstr>G16 MPS-LO Beta PS-PVR Overview</vt:lpstr>
      <vt:lpstr>MPS-LO HV Optimization Results (Post Beta PS-PVR)</vt:lpstr>
      <vt:lpstr>PRODUCT QUALITY EVALUATION</vt:lpstr>
      <vt:lpstr>Summary of MPS-LO Anomalies</vt:lpstr>
      <vt:lpstr>High Backgrounds / Negative Fluxes – ADRs 326, 763, and 764 (G17) and Empirical Derivation of Background Removal Coefficients at NCEI  </vt:lpstr>
      <vt:lpstr>L1b Electrons on 12 Oct. 2018 (Prior to implementation of ADR 326, MPS-LO GPA Changes)</vt:lpstr>
      <vt:lpstr>L1b Ions on 12 Oct. 2018 (Prior to implementation of ADR 326, MPS-LO GPA Changes)</vt:lpstr>
      <vt:lpstr>MPS-LO Background Removal</vt:lpstr>
      <vt:lpstr>Three Actions Addressing MPS-LO High Backgrounds / Negative Fluxes</vt:lpstr>
      <vt:lpstr>Empirical Determination of Background Removal Coefficients</vt:lpstr>
      <vt:lpstr>Remove Outliers by Accepting 1% Negative Fluxes (on avg.)</vt:lpstr>
      <vt:lpstr>Empirical Background Removal Coefficients</vt:lpstr>
      <vt:lpstr>Verification of ADRs 326 and 763 </vt:lpstr>
      <vt:lpstr>First, the Good News</vt:lpstr>
      <vt:lpstr>4/1/17 LSH Ions</vt:lpstr>
      <vt:lpstr>4/1/17 LSH Electrons</vt:lpstr>
      <vt:lpstr>Problem: Secular Change in Background Removal Coefficients</vt:lpstr>
      <vt:lpstr>Current L1b Electrons (with implementation of ADR 326, MPS-LO GPA Changes)</vt:lpstr>
      <vt:lpstr>Current L1b Ions (with implementation of ADR 326, MPS-LO GPA Changes)</vt:lpstr>
      <vt:lpstr>Additional MPS-LO Anomalies</vt:lpstr>
      <vt:lpstr>Crosstalk Between Zones Seen in Background Zones</vt:lpstr>
      <vt:lpstr>Crosstalk Correction</vt:lpstr>
      <vt:lpstr>Effect of Arc Jet Firing </vt:lpstr>
      <vt:lpstr>G16 and G17 MPS-HI and MPS-LO L1b IFC leakage (ADR780)</vt:lpstr>
      <vt:lpstr>More than half of the MPS-LO electron and ion channels have IFC leaks</vt:lpstr>
      <vt:lpstr>Effect of High Backgrounds on Low Energy Ions Measurement</vt:lpstr>
      <vt:lpstr>MPS-LO Provisional Post Launch Product Tests (PLPTs)</vt:lpstr>
      <vt:lpstr>MPS-LO PLPTs Supporting Provisional Maturity </vt:lpstr>
      <vt:lpstr>PLPT-SEI-003: MPS-LO Zone Cross-Comparison – Method (1/4) </vt:lpstr>
      <vt:lpstr>PLPT-SEI-003: MPS-LO Zone Cross-Comparison – Method (2/4) </vt:lpstr>
      <vt:lpstr>PLPT-SEI-003: MPS-LO Zone Cross-Comparison – Method (3/4) </vt:lpstr>
      <vt:lpstr>PLPT-SEI-003: MPS-LO Zone Cross-Comparison – Method (4/4) </vt:lpstr>
      <vt:lpstr>PLPT-SEI-003: MPS-LO Zone Cross-Comparison – Scale Factor Results (1/2)</vt:lpstr>
      <vt:lpstr>PLPT-SEI-003: MPS-LO Zone Cross-Comparison – Scale Factor Results (2/2)</vt:lpstr>
      <vt:lpstr>PLPT-SEI-003: MPS-LO Zone Cross-Comparison – Comparison of Overlapping Zones  (Z6R with Z6L  and  Z7R with Z7L) </vt:lpstr>
      <vt:lpstr>PLPT-SEI-005 Cross satellite Comparison of Trapped Particles</vt:lpstr>
      <vt:lpstr>PLPT-SEI-005 Cross satellite Comparison of Trapped Particles</vt:lpstr>
      <vt:lpstr>PLPT-SEI-005 Cross satellite Comparison of Trapped Particles</vt:lpstr>
      <vt:lpstr>PLPT-SEI-006  Backgrounds Trending</vt:lpstr>
      <vt:lpstr>Correlations Between MPS-LO Backgrounds and MPS-HI Channels</vt:lpstr>
      <vt:lpstr>PROVISIONAL MATURITY ASSESSMENT</vt:lpstr>
      <vt:lpstr>Summary of G16 MPS-LO Instrument/GPA Issues Identified and Resolution Status</vt:lpstr>
      <vt:lpstr>Provisional Validation</vt:lpstr>
      <vt:lpstr>Provisional Validation</vt:lpstr>
      <vt:lpstr>PATH TO FULL VALIDATION MATURITY</vt:lpstr>
      <vt:lpstr>Path to Full Validation</vt:lpstr>
      <vt:lpstr>ADRs/WRs Impacting Full Validation of G16 MPS-LO L1b</vt:lpstr>
      <vt:lpstr>Path to Full Validation - PLPTs</vt:lpstr>
      <vt:lpstr>PowerPoint Presentation</vt:lpstr>
      <vt:lpstr>Path to Full Validation – Risks</vt:lpstr>
      <vt:lpstr>SUMMARY &amp; RECOMMENDATIONS</vt:lpstr>
      <vt:lpstr>Summary</vt:lpstr>
      <vt:lpstr>Recommendations</vt:lpstr>
      <vt:lpstr>Recommendations Cont.</vt:lpstr>
      <vt:lpstr>BACKUP SLIDES</vt:lpstr>
      <vt:lpstr>SEISS MPS-LO backgrounds</vt:lpstr>
      <vt:lpstr>SEISS MPS-LO backgrounds</vt:lpstr>
      <vt:lpstr>~2 Yrs. Of MPS-LO Backgrounds and MPS-HI Telescope 1 </vt:lpstr>
      <vt:lpstr>MPS-LO and MPS-HI 1-Day Averaged Electron Spectra</vt:lpstr>
      <vt:lpstr>MPS-LO and MPS-HI 1-Day Averaged Electron Spectra</vt:lpstr>
      <vt:lpstr>MPS-LO and MPS-HI 1-Day Averaged Ion Spectra</vt:lpstr>
      <vt:lpstr>MPS-LO and MPS-HI 1-Day Averaged Ion Spectra</vt:lpstr>
    </vt:vector>
  </TitlesOfParts>
  <Manager/>
  <Company/>
  <LinksUpToDate>false</LinksUpToDate>
  <SharedDoc>false</SharedDoc>
  <HyperlinkBase/>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Peer Stakeholder-Product Validation Review (PS-PVR)  For the Provisional Maturity of GOES-16 SEISS  SGPS L1b Product</dc:title>
  <dc:subject/>
  <dc:creator/>
  <cp:keywords/>
  <dc:description/>
  <cp:lastModifiedBy>Brian Kress</cp:lastModifiedBy>
  <cp:revision>597</cp:revision>
  <cp:lastPrinted>2019-03-21T16:28:29Z</cp:lastPrinted>
  <dcterms:modified xsi:type="dcterms:W3CDTF">2019-03-29T06:47:53Z</dcterms:modified>
  <cp:category/>
</cp:coreProperties>
</file>