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7" r:id="rId2"/>
    <p:sldId id="258" r:id="rId3"/>
    <p:sldId id="670" r:id="rId4"/>
    <p:sldId id="831" r:id="rId5"/>
    <p:sldId id="522" r:id="rId6"/>
    <p:sldId id="830" r:id="rId7"/>
    <p:sldId id="866" r:id="rId8"/>
    <p:sldId id="871" r:id="rId9"/>
    <p:sldId id="870" r:id="rId10"/>
    <p:sldId id="873" r:id="rId11"/>
    <p:sldId id="874" r:id="rId12"/>
    <p:sldId id="877" r:id="rId13"/>
    <p:sldId id="875" r:id="rId14"/>
    <p:sldId id="876" r:id="rId15"/>
    <p:sldId id="878" r:id="rId16"/>
    <p:sldId id="879" r:id="rId17"/>
    <p:sldId id="868" r:id="rId18"/>
    <p:sldId id="869" r:id="rId19"/>
    <p:sldId id="855" r:id="rId20"/>
    <p:sldId id="881" r:id="rId21"/>
    <p:sldId id="8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Rodriguez" initials="JR" lastIdx="3" clrIdx="0">
    <p:extLst/>
  </p:cmAuthor>
  <p:cmAuthor id="2" name="Fulbright, Jon P. (GSFC-416.0)[COLUMBUS TECHNOLOGIES AND SERVICES INC]" initials="FJP(TASI" lastIdx="33" clrIdx="1">
    <p:extLst/>
  </p:cmAuthor>
  <p:cmAuthor id="3" name="Juan Rodriguez" initials="JVR" lastIdx="2" clrIdx="2">
    <p:extLst/>
  </p:cmAuthor>
  <p:cmAuthor id="4" name="" initials="" lastIdx="1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9900"/>
    <a:srgbClr val="008000"/>
    <a:srgbClr val="C00000"/>
    <a:srgbClr val="000000"/>
    <a:srgbClr val="99FF66"/>
    <a:srgbClr val="FF3399"/>
    <a:srgbClr val="006600"/>
    <a:srgbClr val="9C3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9" autoAdjust="0"/>
    <p:restoredTop sz="89663" autoAdjust="0"/>
  </p:normalViewPr>
  <p:slideViewPr>
    <p:cSldViewPr>
      <p:cViewPr varScale="1">
        <p:scale>
          <a:sx n="110" d="100"/>
          <a:sy n="110" d="100"/>
        </p:scale>
        <p:origin x="14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0F8A6-59ED-4CA0-85FA-2B051A81B926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3C173-D336-4429-BE64-F6CFCEA90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C173-D336-4429-BE64-F6CFCEA9010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5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C173-D336-4429-BE64-F6CFCEA901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C173-D336-4429-BE64-F6CFCEA901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9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7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00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70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211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7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12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dirty="0"/>
              <a:t>2/28/2017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2BE0-4CA4-4BD3-BC9F-B41F86E8D2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632" y="6356350"/>
            <a:ext cx="914400" cy="3651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en-US" dirty="0"/>
              <a:t>2/28/2017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750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dirty="0"/>
              <a:t>2/28/2017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214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468052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35401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32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66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64350" y="288575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ndt_SOO-DOH-Presentation_NO-TEXT_5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632" y="635635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2/28/2017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2421" y="6356350"/>
            <a:ext cx="7331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60F4D7-1FAC-41F5-8B13-40B192A295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03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dc.noaa.gov/stp/space-weather/satellite-data/satellite-systems/goesr/solar_proton_events/sgps_sep2017_event_data/eps_sgps_comparison_plot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l.spacenvironment.net/naira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458200" cy="1765245"/>
          </a:xfrm>
        </p:spPr>
        <p:txBody>
          <a:bodyPr>
            <a:noAutofit/>
          </a:bodyPr>
          <a:lstStyle/>
          <a:p>
            <a:r>
              <a:rPr lang="en-US" sz="1800" dirty="0"/>
              <a:t>Peer Stakeholder-Product Validation Review (PS-PVR) </a:t>
            </a:r>
            <a:br>
              <a:rPr lang="en-US" sz="1800" dirty="0"/>
            </a:br>
            <a:r>
              <a:rPr lang="en-US" sz="4400" dirty="0"/>
              <a:t>For the Full Maturity of GOES-16 SEISS EHIS L1b Product</a:t>
            </a:r>
            <a:br>
              <a:rPr lang="en-US" sz="4400" dirty="0"/>
            </a:br>
            <a:r>
              <a:rPr lang="en-US" sz="4400" dirty="0"/>
              <a:t>Follow-up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77200" cy="2438400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January 19, 2022</a:t>
            </a:r>
          </a:p>
          <a:p>
            <a:r>
              <a:rPr lang="en-US" dirty="0">
                <a:solidFill>
                  <a:srgbClr val="FFFF00"/>
                </a:solidFill>
              </a:rPr>
              <a:t>GOES-R Calibration Working Group (CWG)</a:t>
            </a:r>
          </a:p>
          <a:p>
            <a:endParaRPr lang="en-US" dirty="0"/>
          </a:p>
          <a:p>
            <a:r>
              <a:rPr lang="en-US" sz="2900" dirty="0">
                <a:solidFill>
                  <a:srgbClr val="FF9900"/>
                </a:solidFill>
              </a:rPr>
              <a:t>Brian Kress and Juan Rodriguez </a:t>
            </a:r>
          </a:p>
          <a:p>
            <a:r>
              <a:rPr lang="en-US" sz="2900" dirty="0">
                <a:solidFill>
                  <a:srgbClr val="FF9900"/>
                </a:solidFill>
              </a:rPr>
              <a:t>NOAA-NCEI / CIRES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76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8000"/>
                </a:solidFill>
              </a:rPr>
              <a:t>We thank the University of New Hampshire for their guidance in the analysis of the pulse-height data.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ADR1025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352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/>
              <a:t>ADR1025: Include SGPS alpha fluxes in L1b product </a:t>
            </a:r>
          </a:p>
          <a:p>
            <a:pPr marL="834390" lvl="1" indent="-377190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</a:pPr>
            <a:r>
              <a:rPr lang="en-US" sz="1800"/>
              <a:t>Similar to proton processing but with some differences in configuration of channels, background removal, etc.</a:t>
            </a:r>
          </a:p>
          <a:p>
            <a:pPr marL="834390" lvl="1" indent="-377190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</a:pPr>
            <a:r>
              <a:rPr lang="en-US" sz="1800"/>
              <a:t>SGPS L1b ground LUTs (HDF5 files) and output/product files (</a:t>
            </a:r>
            <a:r>
              <a:rPr lang="en-US" sz="1800" err="1"/>
              <a:t>NetCDF</a:t>
            </a:r>
            <a:r>
              <a:rPr lang="en-US" sz="1800"/>
              <a:t> files) modified to include alpha parameters, fluxes, uncertainties, DQFs, etc.</a:t>
            </a:r>
          </a:p>
          <a:p>
            <a:pPr marL="834390" lvl="1" indent="-377190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</a:pPr>
            <a:r>
              <a:rPr lang="en-US" sz="1800"/>
              <a:t>Alpha fluxes in 11 channels </a:t>
            </a:r>
            <a:r>
              <a:rPr lang="en-US" sz="3200" baseline="-16000"/>
              <a:t>~</a:t>
            </a:r>
            <a:r>
              <a:rPr lang="en-US" sz="1800"/>
              <a:t>4-800 MeV in L1b (</a:t>
            </a:r>
            <a:r>
              <a:rPr lang="en-US" sz="1800" i="1"/>
              <a:t>best specification of solar alpha particle flux spectrum available!)</a:t>
            </a:r>
          </a:p>
          <a:p>
            <a:pPr marL="834390" lvl="1" indent="-377190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</a:pPr>
            <a:r>
              <a:rPr lang="en-US" sz="1800"/>
              <a:t>Went live in operations at 17:52:00 UT on 8 Aug. 2021.</a:t>
            </a:r>
          </a:p>
          <a:p>
            <a:pPr marL="834390" lvl="1" indent="-377190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</a:pPr>
            <a:r>
              <a:rPr lang="en-US" sz="1800"/>
              <a:t>Verified against NCEI in-house L0-&gt;L1b processing.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34533"/>
            <a:ext cx="5486400" cy="2836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3810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GOES-16 SGPS Oct-Nov. 2021 1-hour avg. L1b </a:t>
            </a:r>
          </a:p>
          <a:p>
            <a:r>
              <a:rPr lang="en-US" sz="1600">
                <a:solidFill>
                  <a:schemeClr val="bg1"/>
                </a:solidFill>
              </a:rPr>
              <a:t>alpha fluxes </a:t>
            </a:r>
          </a:p>
        </p:txBody>
      </p:sp>
    </p:spTree>
    <p:extLst>
      <p:ext uri="{BB962C8B-B14F-4D97-AF65-F5344CB8AC3E}">
        <p14:creationId xmlns:p14="http://schemas.microsoft.com/office/powerpoint/2010/main" val="61527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408821" cy="1066800"/>
          </a:xfrm>
        </p:spPr>
        <p:txBody>
          <a:bodyPr/>
          <a:lstStyle/>
          <a:p>
            <a:r>
              <a:rPr lang="en-US" sz="2800"/>
              <a:t>ADR1025 Verification with </a:t>
            </a:r>
            <a:br>
              <a:rPr lang="en-US" sz="2800"/>
            </a:br>
            <a:r>
              <a:rPr lang="en-US" sz="2800"/>
              <a:t>NCEI in-house L0-&gt;L1b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295400"/>
            <a:ext cx="325755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295400"/>
            <a:ext cx="325755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791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Relative difference between Ground L1b and NCEI in-house L0-&gt;L1b alpha processing verified &lt; 1.e-7 (computer float round-off error) in 86400 samples in all channels. </a:t>
            </a:r>
          </a:p>
          <a:p>
            <a:r>
              <a:rPr lang="en-US" sz="1600">
                <a:solidFill>
                  <a:schemeClr val="bg1"/>
                </a:solidFill>
              </a:rPr>
              <a:t>Similarly verified for flux uncertainties and in GOES-17 alpha processing.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413177"/>
            <a:ext cx="919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G16 SGPS-X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5410200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G16 SGPS+X</a:t>
            </a:r>
          </a:p>
        </p:txBody>
      </p:sp>
      <p:sp>
        <p:nvSpPr>
          <p:cNvPr id="9" name="Oval 8"/>
          <p:cNvSpPr/>
          <p:nvPr/>
        </p:nvSpPr>
        <p:spPr>
          <a:xfrm>
            <a:off x="1219200" y="1600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ADR1025 Fix-Fail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943350" cy="5257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78130"/>
            <a:ext cx="5410200" cy="3627470"/>
          </a:xfrm>
        </p:spPr>
      </p:pic>
      <p:sp>
        <p:nvSpPr>
          <p:cNvPr id="7" name="TextBox 6"/>
          <p:cNvSpPr txBox="1"/>
          <p:nvPr/>
        </p:nvSpPr>
        <p:spPr>
          <a:xfrm>
            <a:off x="4343400" y="1066800"/>
            <a:ext cx="44196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ADR1025 beautifully implemented in L1b except, G16 and G17 SGPS+X P6, P7, A6 and A7 (all T2) DQFs bit 0 flipped 0-&gt;1 indicating bad data, thus we have fill values in L2.</a:t>
            </a:r>
          </a:p>
          <a:p>
            <a:pPr marL="2857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P6, P7, A6 and A7 have been missing from L2 data since ADR1025 went live in operations at 17:52:00 UT on 8 Aug. 2021.</a:t>
            </a:r>
          </a:p>
        </p:txBody>
      </p:sp>
      <p:sp>
        <p:nvSpPr>
          <p:cNvPr id="8" name="Oval 7"/>
          <p:cNvSpPr/>
          <p:nvPr/>
        </p:nvSpPr>
        <p:spPr>
          <a:xfrm>
            <a:off x="1600200" y="1905000"/>
            <a:ext cx="1447800" cy="4572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2133600"/>
            <a:ext cx="1252266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Flipped DQF bit 0-&gt;1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2362200"/>
            <a:ext cx="2349843" cy="30129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2554069"/>
            <a:ext cx="152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G16 &amp; G17 SGPS+X P6, P7, A6, and A7 not reported in L2</a:t>
            </a:r>
          </a:p>
        </p:txBody>
      </p:sp>
    </p:spTree>
    <p:extLst>
      <p:ext uri="{BB962C8B-B14F-4D97-AF65-F5344CB8AC3E}">
        <p14:creationId xmlns:p14="http://schemas.microsoft.com/office/powerpoint/2010/main" val="140224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SGPS Helium-4/Alpha Measurement Validation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0063"/>
            <a:ext cx="8915400" cy="45545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General approach to SGPS alpha measurement validation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Verify NCEI in-house L0-&gt;L1b with Ground L1b (shown on slide 11)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Use NCEI L0-&gt;L1b to process G16 SGPS Sept. 2017 SEP event alpha fluxes from L0 data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Quantify differences between Sept. 2017 SEP event GOES-13 &amp; -15 and GOES-16 SGPS alpha fluxes </a:t>
            </a:r>
          </a:p>
          <a:p>
            <a:pPr marL="1200150" lvl="2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1600" dirty="0"/>
              <a:t>Sept. 2017 events have significantly higher count rates than the Oct. 2021 event, providing a much better measurement (less noise &amp; more accuracy).</a:t>
            </a:r>
          </a:p>
          <a:p>
            <a:pPr marL="1200150" lvl="2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1600" dirty="0"/>
              <a:t>More importantly, in Sept. 2017 we have GOES-13 and -15 EPS measurements and can compare the new SGPS alpha measurements with the legacy EPS alpha measurements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Quantify differences between Oct. 2021 GOES-16 and -17 alpha fluxes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16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174"/>
            <a:ext cx="6408821" cy="968626"/>
          </a:xfrm>
        </p:spPr>
        <p:txBody>
          <a:bodyPr/>
          <a:lstStyle/>
          <a:p>
            <a:r>
              <a:rPr lang="en-US" sz="2800"/>
              <a:t>G16 SGPS Sept. 2017 SEP Event </a:t>
            </a:r>
            <a:br>
              <a:rPr lang="en-US" sz="2800"/>
            </a:br>
            <a:r>
              <a:rPr lang="en-US" sz="2800"/>
              <a:t>Alpha Fluxes Processed From L0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81184"/>
            <a:ext cx="8610600" cy="4467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729335"/>
            <a:ext cx="28956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Probable mischaracterization of A2A energy band (A2A flux should not be &gt; A1).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295400"/>
            <a:ext cx="4038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Expected diurnal temperature dependence in G16 SGPS-X. Correction developed and implemented for proton channels. Need to empirically derive coefficients for alpha channels.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57600" y="1524000"/>
            <a:ext cx="1219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24400" y="1905000"/>
            <a:ext cx="228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1929714"/>
            <a:ext cx="152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38800" y="4191000"/>
            <a:ext cx="152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4034135"/>
            <a:ext cx="1676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A8 energy band redundantly overlaps  with A7 and A9. A8 not included in L1b.</a:t>
            </a:r>
          </a:p>
        </p:txBody>
      </p:sp>
    </p:spTree>
    <p:extLst>
      <p:ext uri="{BB962C8B-B14F-4D97-AF65-F5344CB8AC3E}">
        <p14:creationId xmlns:p14="http://schemas.microsoft.com/office/powerpoint/2010/main" val="193305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Comparison of SGPS Alpha Spectra with GOES-13 and -15 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93800"/>
            <a:ext cx="7696200" cy="5130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47800" y="1752600"/>
            <a:ext cx="3886200" cy="1524000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09800" y="2057400"/>
            <a:ext cx="457200" cy="228600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152436"/>
            <a:ext cx="2286000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Probable mischaracterization of A2A. geometric factor or energy bounds. This channel needs work.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3200400"/>
            <a:ext cx="2057400" cy="938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Good agreement not necessarily expected at lower energies since </a:t>
            </a:r>
            <a:r>
              <a:rPr lang="en-US" sz="1100"/>
              <a:t>this is a </a:t>
            </a:r>
            <a:r>
              <a:rPr lang="en-US" sz="1100" dirty="0" err="1"/>
              <a:t>geomagnetically</a:t>
            </a:r>
            <a:r>
              <a:rPr lang="en-US" sz="1100" dirty="0"/>
              <a:t> quiet period and due to magnetospheric Helium.</a:t>
            </a:r>
          </a:p>
        </p:txBody>
      </p:sp>
      <p:cxnSp>
        <p:nvCxnSpPr>
          <p:cNvPr id="11" name="Straight Arrow Connector 10"/>
          <p:cNvCxnSpPr>
            <a:endCxn id="7" idx="1"/>
          </p:cNvCxnSpPr>
          <p:nvPr/>
        </p:nvCxnSpPr>
        <p:spPr>
          <a:xfrm>
            <a:off x="2133600" y="1752600"/>
            <a:ext cx="143155" cy="338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45892" y="5078627"/>
            <a:ext cx="731108" cy="87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09800" y="4716959"/>
            <a:ext cx="35052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SGPS-X A10 low due to temperature dependent fluctuations. Correction implemented in L2 processing (currently used for protons). Need to empirically derive correction coefficients for alpha measurements.</a:t>
            </a:r>
          </a:p>
        </p:txBody>
      </p:sp>
    </p:spTree>
    <p:extLst>
      <p:ext uri="{BB962C8B-B14F-4D97-AF65-F5344CB8AC3E}">
        <p14:creationId xmlns:p14="http://schemas.microsoft.com/office/powerpoint/2010/main" val="117445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14601"/>
            <a:ext cx="2935532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09696"/>
            <a:ext cx="2913031" cy="2815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59" y="2514600"/>
            <a:ext cx="3013841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Examples of Cross Calibrations with GOES-13 and -15 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994" y="5562600"/>
            <a:ext cx="805660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 general, the SGPS alpha fluxes are within a factor of 2 of the legacy GOES-13 and -15 EPS alpha measurements.  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Complete tables of linear fit results are included in backup slides.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0142" y="307258"/>
            <a:ext cx="766916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831068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 good)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4118" y="382166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 bad)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2255" y="4355068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 ugly)</a:t>
            </a:r>
          </a:p>
        </p:txBody>
      </p:sp>
    </p:spTree>
    <p:extLst>
      <p:ext uri="{BB962C8B-B14F-4D97-AF65-F5344CB8AC3E}">
        <p14:creationId xmlns:p14="http://schemas.microsoft.com/office/powerpoint/2010/main" val="46534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1599862" y="226429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700"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Full Validation Assessment</a:t>
            </a:r>
            <a:endParaRPr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6" name="Shape 406"/>
          <p:cNvGraphicFramePr/>
          <p:nvPr>
            <p:extLst>
              <p:ext uri="{D42A27DB-BD31-4B8C-83A1-F6EECF244321}">
                <p14:modId xmlns:p14="http://schemas.microsoft.com/office/powerpoint/2010/main" val="194949270"/>
              </p:ext>
            </p:extLst>
          </p:nvPr>
        </p:nvGraphicFramePr>
        <p:xfrm>
          <a:off x="228600" y="1754950"/>
          <a:ext cx="8686800" cy="3198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</a:rPr>
                        <a:t>Preparation Activities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</a:rPr>
                        <a:t>Assessment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Validation, QA, and anomaly resolution activities are ongoing.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Validation activities are ongoing. Results have been discussed with SWPC. Research community participation is ongoing.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Incremental product improvements may still be occurring.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500"/>
                        <a:buFont typeface=".AppleSystemUIFont" charset="-12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Previous (May 13, 2020):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Substantial product improvements are in-work.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.AppleSystemUIFont" charset="-12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Current: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Incremental product improvements will include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Analysis and adjustment of A2A channel energy bounds and/or geo. factor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Empirically derive G16 SGPS-X alpha channel temp. correction coefficients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ADR1025 still in-work (fix broken SGPS+X T2 DQFs)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Users are engaged and user feedback is assessed.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Discussions with SWPC are ongoing. </a:t>
                      </a:r>
                      <a:endParaRPr sz="1800" i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57984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GOES-R product maturity level preparation activities from RIMP v2.0, Responsible Organization: GOES-R Program/Code 410</a:t>
            </a:r>
          </a:p>
        </p:txBody>
      </p:sp>
    </p:spTree>
    <p:extLst>
      <p:ext uri="{BB962C8B-B14F-4D97-AF65-F5344CB8AC3E}">
        <p14:creationId xmlns:p14="http://schemas.microsoft.com/office/powerpoint/2010/main" val="64494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1599862" y="226429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700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Full Validation Assessment</a:t>
            </a:r>
            <a:endParaRPr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3" name="Shape 413"/>
          <p:cNvGraphicFramePr/>
          <p:nvPr>
            <p:extLst>
              <p:ext uri="{D42A27DB-BD31-4B8C-83A1-F6EECF244321}">
                <p14:modId xmlns:p14="http://schemas.microsoft.com/office/powerpoint/2010/main" val="457323916"/>
              </p:ext>
            </p:extLst>
          </p:nvPr>
        </p:nvGraphicFramePr>
        <p:xfrm>
          <a:off x="228600" y="1284880"/>
          <a:ext cx="8686800" cy="39448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End State</a:t>
                      </a:r>
                      <a:endParaRPr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Assessment</a:t>
                      </a:r>
                      <a:endParaRPr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Product performance for all products is defined and documented over a </a:t>
                      </a: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wide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range of representative conditions via ongoing ground truth and validation efforts. </a:t>
                      </a:r>
                      <a:endParaRPr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1800"/>
                        <a:buFont typeface="Arial" charset="0"/>
                        <a:buChar char="•"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EHIS fluxes compared with observations from SGPS,</a:t>
                      </a:r>
                      <a:r>
                        <a:rPr lang="en-US" sz="1600" b="0" i="0" u="none" strike="noStrike" cap="none" baseline="0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GOES-13, and -15.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1800"/>
                        <a:buFont typeface="Arial" charset="0"/>
                        <a:buChar char="•"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EHIS FM1 and FM2 units </a:t>
                      </a:r>
                      <a:r>
                        <a:rPr lang="en-US" sz="1600" b="0" i="0" u="none" strike="noStrike" cap="none" baseline="0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ground/beam calibrated.</a:t>
                      </a:r>
                      <a:endParaRPr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Products are operationally optimized, as necessary, considering mission parameters of cost, schedule, and technical competence as compared to user expectations. 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Previous: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Products are</a:t>
                      </a:r>
                      <a:r>
                        <a:rPr lang="en-US" sz="1400" u="none" strike="noStrike" cap="none" baseline="0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i="1" u="none" strike="noStrike" cap="none" baseline="0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not</a:t>
                      </a:r>
                      <a:r>
                        <a:rPr lang="en-US" sz="1400" u="none" strike="noStrike" cap="none" baseline="0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operationally optimized.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400" b="1" u="none" strike="noStrike" cap="none" baseline="0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Current: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Products are operationally optimized, as necessary, considering</a:t>
                      </a:r>
                      <a:r>
                        <a:rPr lang="mr-IN" sz="14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…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en-US" sz="1400" u="none" strike="noStrike" cap="none" baseline="0" dirty="0">
                        <a:solidFill>
                          <a:schemeClr val="dk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All known product anomalies are documented, and shared with the user community.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Yes, in L1b README and PS-PVR presentations.</a:t>
                      </a:r>
                      <a:endParaRPr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is operational.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Previous: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Alpha particle measurements do not meet accuracy requirement.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Current: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SGPS alpha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measurements in L1b.</a:t>
                      </a:r>
                      <a:endParaRPr sz="1400" dirty="0">
                        <a:solidFill>
                          <a:srgbClr val="FFFF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7984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GOES-R product maturity level preparation activities from RIMP v2.0, Responsible Organization: GOES-R Program/Code 410 </a:t>
            </a:r>
          </a:p>
        </p:txBody>
      </p:sp>
    </p:spTree>
    <p:extLst>
      <p:ext uri="{BB962C8B-B14F-4D97-AF65-F5344CB8AC3E}">
        <p14:creationId xmlns:p14="http://schemas.microsoft.com/office/powerpoint/2010/main" val="2734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 and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910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EHIS measures heavy ion (Z&gt;2) fluxes during Solar Particle Events as designed.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Operational H and He measurements are provided by SGPS.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Quality alpha measurements now in operational L1b, however, additional work to be done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.AppleSystemUIFont" charset="-120"/>
              <a:buChar char="-"/>
            </a:pPr>
            <a:r>
              <a:rPr lang="en-US" sz="1800" dirty="0"/>
              <a:t>A2 channel mischaracterization issue (noted on slides 14 and 15).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.AppleSystemUIFont" charset="-120"/>
              <a:buChar char="-"/>
            </a:pPr>
            <a:r>
              <a:rPr lang="en-US" sz="1800" dirty="0"/>
              <a:t>GOES-R Ground: ADR1025 fix-fail (G16 and G17 SGPS+X T2 DQFs broken, as noted on slide 12)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.AppleSystemUIFont" charset="-120"/>
              <a:buChar char="-"/>
            </a:pPr>
            <a:r>
              <a:rPr lang="en-US" sz="1800" dirty="0"/>
              <a:t>NCEI: Empirically derive coefficients for correction for temperature dependence in some G16 SGPS-X alpha channels 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NCEI recommends GOES-16 EHIS L1b for transition to Full Validation status.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8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EHIS Overview / Introductory Material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Brief Review of PS-PVR For the Full Maturity of GOES-16 SEISS EHIS L1b Product, Presented on May 13,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ADR/WR Status 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Review of Product Quality Evaluation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Hydrogen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Alpha particles (i.e., Helium-4)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Heavy Ions 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Overview of May 13, 2020 G16 EHIS PS-PVR Recommendations/Conclusions</a:t>
            </a:r>
          </a:p>
          <a:p>
            <a:pPr marL="457200" lvl="0" indent="-431800" defTabSz="914400" fontAlgn="auto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Assessment of SGPS Helium Product Now Included in L1b Processing (Under ADR1025)</a:t>
            </a:r>
          </a:p>
          <a:p>
            <a:pPr marL="457200" lvl="0" indent="-431800" defTabSz="914400" fontAlgn="auto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Summary and Recommendations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charts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GOES-16 EHIS L1b Product Full Validation PS-PVR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BE0-4CA4-4BD3-BC9F-B41F86E8D2E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19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GOES-13, -15, and -16 Alpha </a:t>
            </a:r>
            <a:br>
              <a:rPr lang="en-US" sz="2800" dirty="0"/>
            </a:br>
            <a:r>
              <a:rPr lang="en-US" sz="2800" dirty="0"/>
              <a:t>Measurement Cross-Calibration Results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163740"/>
          </a:xfrm>
        </p:spPr>
      </p:pic>
      <p:sp>
        <p:nvSpPr>
          <p:cNvPr id="8" name="TextBox 7"/>
          <p:cNvSpPr txBox="1"/>
          <p:nvPr/>
        </p:nvSpPr>
        <p:spPr>
          <a:xfrm>
            <a:off x="457200" y="5562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Corresponding scatter plots are available on request and will be archived and made publically  available from NCEI (e.g., complete GOES-13, -15 and -16 proton cross calibration results are available here: </a:t>
            </a:r>
            <a:r>
              <a:rPr lang="en-US" sz="1600" dirty="0">
                <a:solidFill>
                  <a:schemeClr val="bg1"/>
                </a:solidFill>
                <a:hlinkClick r:id="rId3"/>
              </a:rPr>
              <a:t>https://www.ngdc.noaa.gov/stp/space-weather/satellite-data/satellite-systems/goesr/solar_proton_events/sgps_sep2017_event_data/eps_sgps_comparison_plots/</a:t>
            </a:r>
            <a:r>
              <a:rPr lang="en-US" sz="16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0869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Energetic Heavy Ion Sensor (EHIS)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BE0-4CA4-4BD3-BC9F-B41F86E8D2EE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6019800"/>
            <a:ext cx="3886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8000"/>
                </a:solidFill>
              </a:rPr>
              <a:t>Credit: SEISS-D-SY079_EHIS_CALTIM_Update-1-6-14</a:t>
            </a: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5653264" y="1447799"/>
            <a:ext cx="3282189" cy="46482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FFFF00"/>
                </a:solidFill>
              </a:rPr>
              <a:t>Primary purpose: measure fluxes of solar energetic particles (SEPs) responsible for Single Event Effects (SEE) in electronics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Single solid-state telescope using angle-detecting inclined sensor (ADIS) system to discriminate heavy ions by atomic number (Z)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L1b cadence is 5 minutes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FM1 (SN101) CDRL79 release: SEISS-D-EH079-1, Rev D (3 May 2016) </a:t>
            </a:r>
            <a:r>
              <a:rPr lang="mr-IN" sz="1600" dirty="0"/>
              <a:t>–</a:t>
            </a:r>
            <a:r>
              <a:rPr lang="en-US" sz="1600" dirty="0"/>
              <a:t> Contains constants used in L1b LUT and in flight tables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Current EHIS FM1 LUT: "</a:t>
            </a:r>
            <a:r>
              <a:rPr lang="en-US" sz="1600" dirty="0" err="1"/>
              <a:t>SeissEhisCalInrParameters</a:t>
            </a:r>
            <a:r>
              <a:rPr lang="en-US" sz="1600" dirty="0"/>
              <a:t>(FM1A_CDRL79RevD_DO_07_00_00)-582860861.0.h5"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121920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/>
              <a:t>MRD 3.3.6.1.1 Energetic Heavy 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676400"/>
            <a:ext cx="5181600" cy="4103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C91336-F577-B345-A294-5C60AE36CBAC}"/>
              </a:ext>
            </a:extLst>
          </p:cNvPr>
          <p:cNvSpPr txBox="1"/>
          <p:nvPr/>
        </p:nvSpPr>
        <p:spPr>
          <a:xfrm>
            <a:off x="533400" y="177827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inclined detectors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E75F44-B74A-BA4E-8B3C-E9495671CC41}"/>
              </a:ext>
            </a:extLst>
          </p:cNvPr>
          <p:cNvCxnSpPr/>
          <p:nvPr/>
        </p:nvCxnSpPr>
        <p:spPr>
          <a:xfrm>
            <a:off x="1333500" y="2424610"/>
            <a:ext cx="952500" cy="1385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C96160-2C39-0D47-AD85-0EA962EABB36}"/>
              </a:ext>
            </a:extLst>
          </p:cNvPr>
          <p:cNvSpPr txBox="1"/>
          <p:nvPr/>
        </p:nvSpPr>
        <p:spPr>
          <a:xfrm>
            <a:off x="3824464" y="5181600"/>
            <a:ext cx="126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scintillator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ECA7EA-9052-244B-B66D-AF21A9F054B2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156710" y="4191000"/>
            <a:ext cx="667754" cy="11752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52DBB4-A3A3-B94D-B850-A8047BED1C88}"/>
              </a:ext>
            </a:extLst>
          </p:cNvPr>
          <p:cNvCxnSpPr>
            <a:cxnSpLocks/>
          </p:cNvCxnSpPr>
          <p:nvPr/>
        </p:nvCxnSpPr>
        <p:spPr>
          <a:xfrm>
            <a:off x="1524000" y="2378246"/>
            <a:ext cx="1431470" cy="1126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564350" y="288575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Operational Use of Heavy Ions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52400" y="1066801"/>
            <a:ext cx="8991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300"/>
              </a:spcAft>
              <a:buSzPts val="1800"/>
            </a:pPr>
            <a:r>
              <a:rPr lang="en-US" sz="2000" dirty="0">
                <a:solidFill>
                  <a:schemeClr val="lt1"/>
                </a:solidFill>
              </a:rPr>
              <a:t>EHIS Level-2 Linear Energy Transfer (LET) Product</a:t>
            </a:r>
            <a:endParaRPr lang="en-US" sz="1600" i="1" dirty="0"/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SzPts val="1400"/>
              <a:buFont typeface="Arial" charset="0"/>
              <a:buChar char="•"/>
            </a:pPr>
            <a:r>
              <a:rPr lang="en-US" sz="1600" dirty="0"/>
              <a:t>E</a:t>
            </a:r>
            <a:r>
              <a:rPr lang="en-US" sz="1600" b="0" u="none" strike="noStrike" cap="none" dirty="0">
                <a:solidFill>
                  <a:srgbClr val="FFFFFF"/>
                </a:solidFill>
                <a:sym typeface="Arial"/>
              </a:rPr>
              <a:t>xpresses heavy ion fluxes in units of LET</a:t>
            </a:r>
            <a:r>
              <a:rPr lang="en-US" sz="1600" dirty="0"/>
              <a:t> (source of single-event effects)</a:t>
            </a:r>
            <a:r>
              <a:rPr lang="en-US" sz="1600" b="0" u="none" strike="noStrike" cap="none" dirty="0">
                <a:solidFill>
                  <a:srgbClr val="FFFFFF"/>
                </a:solidFill>
                <a:sym typeface="Arial"/>
              </a:rPr>
              <a:t> in silicon for the spacecraft design and testing communities 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SzPts val="1400"/>
              <a:buFont typeface="Arial" charset="0"/>
              <a:buChar char="•"/>
            </a:pPr>
            <a:r>
              <a:rPr lang="en-US" sz="1600" b="0" i="0" u="none" strike="noStrike" cap="none" dirty="0">
                <a:solidFill>
                  <a:srgbClr val="FFFFFF"/>
                </a:solidFill>
                <a:sym typeface="Arial"/>
              </a:rPr>
              <a:t>Provides a 1-D real-time estimate of LET</a:t>
            </a:r>
            <a:r>
              <a:rPr lang="en-US" sz="1600" i="1" dirty="0"/>
              <a:t> </a:t>
            </a:r>
            <a:r>
              <a:rPr lang="en-US" sz="1600" b="0" i="0" u="none" strike="noStrike" cap="none" dirty="0">
                <a:solidFill>
                  <a:srgbClr val="FFFFFF"/>
                </a:solidFill>
                <a:sym typeface="Arial"/>
              </a:rPr>
              <a:t>in silicon for situational awareness, under shielding characteristic of robotic spacecraft (50, 100, 500 mil Al)</a:t>
            </a:r>
            <a:endParaRPr sz="1600" dirty="0"/>
          </a:p>
          <a:p>
            <a:pPr marL="0" lvl="1">
              <a:lnSpc>
                <a:spcPct val="100000"/>
              </a:lnSpc>
              <a:spcAft>
                <a:spcPts val="300"/>
              </a:spcAft>
              <a:buSzPts val="1400"/>
            </a:pPr>
            <a:r>
              <a:rPr lang="en-US" sz="2000" dirty="0"/>
              <a:t>Helium measurements are needed for current SWPC capabilities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SzPts val="1400"/>
              <a:buFont typeface="Arial" charset="0"/>
              <a:buChar char="•"/>
            </a:pPr>
            <a:r>
              <a:rPr lang="en-US" sz="1600" dirty="0"/>
              <a:t>Current FAA aviation-radiation model can benefit from GOES He measurements. Model is being transitioned to SWPC operations.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SzPts val="1400"/>
              <a:buFont typeface="Arial" charset="0"/>
              <a:buChar char="•"/>
            </a:pPr>
            <a:r>
              <a:rPr lang="en-US" sz="1600" dirty="0"/>
              <a:t>He flux measurement is critical for Level-2 Linear Energy Transfer Product.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810000"/>
            <a:ext cx="502920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fontAlgn="base">
              <a:spcAft>
                <a:spcPts val="300"/>
              </a:spcAft>
              <a:buClr>
                <a:srgbClr val="FFFFFF"/>
              </a:buClr>
              <a:buSzPts val="1400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GOES helium measurements used in atmospheric radiation models</a:t>
            </a:r>
            <a:endParaRPr lang="en-US"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1" indent="-285750" defTabSz="457200" fontAlgn="base">
              <a:spcAft>
                <a:spcPts val="600"/>
              </a:spcAft>
              <a:buClr>
                <a:srgbClr val="FFFFFF"/>
              </a:buClr>
              <a:buSzPts val="1400"/>
              <a:buFont typeface="Arial" charset="0"/>
              <a:buChar char="•"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e.g., </a:t>
            </a:r>
            <a:r>
              <a:rPr lang="en-US" sz="160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Nowcast</a:t>
            </a: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of Atmospheric Ionizing Radiation for Aviation Safety (NAIRAS) model currently running at the NASA Langley Research Center uses real-time GOES proton and alpha fluxes. </a:t>
            </a: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https://sol.spacenvironment.net/nairas/</a:t>
            </a:r>
            <a:endParaRPr lang="en-US"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defTabSz="457200" fontAlgn="base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400"/>
            </a:pPr>
            <a:r>
              <a:rPr lang="en-US" sz="100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Mertens</a:t>
            </a: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C. J., B. T. Kress, M. </a:t>
            </a:r>
            <a:r>
              <a:rPr lang="en-US" sz="100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Wiltberger</a:t>
            </a: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S. R. </a:t>
            </a:r>
            <a:r>
              <a:rPr lang="en-US" sz="100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Blattnig</a:t>
            </a: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T. S. </a:t>
            </a:r>
            <a:r>
              <a:rPr lang="en-US" sz="100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Slaba</a:t>
            </a: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S. C. Solomon, and M. Engel (2010), Geomagnetic influence on aircraft radiation exposure during a solar energetic particle event in October 2003, Space Weather, 8, S03006, doi:10.1029/2009SW000487. </a:t>
            </a:r>
          </a:p>
          <a:p>
            <a:pPr marL="285750" lvl="1" indent="-285750" defTabSz="457200" fontAlgn="base">
              <a:spcAft>
                <a:spcPts val="600"/>
              </a:spcAft>
              <a:buClr>
                <a:srgbClr val="FFFFFF"/>
              </a:buClr>
              <a:buSzPts val="1400"/>
              <a:buFont typeface="Arial" charset="0"/>
              <a:buChar char="•"/>
            </a:pPr>
            <a:endParaRPr lang="en-US"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1" indent="-285750" defTabSz="457200" fontAlgn="base">
              <a:spcAft>
                <a:spcPts val="600"/>
              </a:spcAft>
              <a:buClr>
                <a:srgbClr val="FFFFFF"/>
              </a:buClr>
              <a:buSzPts val="1400"/>
              <a:buFont typeface="Arial" charset="0"/>
              <a:buChar char="•"/>
            </a:pPr>
            <a:endParaRPr lang="en-US"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77317"/>
            <a:ext cx="3413530" cy="2552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56167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Fits to GOES real-time proton and alpha fluxes used as input to NAIRAS model.</a:t>
            </a:r>
          </a:p>
        </p:txBody>
      </p:sp>
    </p:spTree>
    <p:extLst>
      <p:ext uri="{BB962C8B-B14F-4D97-AF65-F5344CB8AC3E}">
        <p14:creationId xmlns:p14="http://schemas.microsoft.com/office/powerpoint/2010/main" val="142481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64487" cy="1765300"/>
          </a:xfrm>
        </p:spPr>
        <p:txBody>
          <a:bodyPr/>
          <a:lstStyle/>
          <a:p>
            <a:r>
              <a:rPr lang="en-US" sz="3200"/>
              <a:t>Review of PS-PVR For the Full Maturity of GOES-16 SEISS EHIS L1b Product, Presented on May 13,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GOES-16 EHIS L1b Product Full Validation PS-PVR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BE0-4CA4-4BD3-BC9F-B41F86E8D2E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6553200" cy="8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200">
                <a:latin typeface="+mj-lt"/>
              </a:rPr>
              <a:t>EHIS </a:t>
            </a:r>
            <a:r>
              <a:rPr lang="en" sz="2200" b="0" i="0" u="none" strike="noStrike" cap="none">
                <a:solidFill>
                  <a:srgbClr val="FFFFFF"/>
                </a:solidFill>
                <a:latin typeface="+mj-lt"/>
                <a:sym typeface="Arial"/>
              </a:rPr>
              <a:t>ADRs/WRs </a:t>
            </a:r>
            <a:r>
              <a:rPr lang="en-US" sz="2200">
                <a:latin typeface="+mj-lt"/>
              </a:rPr>
              <a:t>t</a:t>
            </a:r>
            <a:r>
              <a:rPr lang="en-US" sz="2200" b="0" i="0" u="none" strike="noStrike" cap="none">
                <a:solidFill>
                  <a:srgbClr val="FFFFFF"/>
                </a:solidFill>
                <a:latin typeface="+mj-lt"/>
                <a:sym typeface="Arial"/>
              </a:rPr>
              <a:t>o-date, all closed </a:t>
            </a:r>
            <a:r>
              <a:rPr lang="en-US" sz="2200">
                <a:latin typeface="+mj-lt"/>
              </a:rPr>
              <a:t>except 1025 and 1064, associated w/ too-low He measurement</a:t>
            </a:r>
            <a:endParaRPr lang="en" sz="2200" b="0" i="0" u="none" strike="noStrike" cap="none">
              <a:solidFill>
                <a:srgbClr val="FFFFFF"/>
              </a:solidFill>
              <a:latin typeface="+mj-lt"/>
              <a:sym typeface="Arial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6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73328"/>
              </p:ext>
            </p:extLst>
          </p:nvPr>
        </p:nvGraphicFramePr>
        <p:xfrm>
          <a:off x="304800" y="1143000"/>
          <a:ext cx="8534400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4320018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3426644867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ADR#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WR#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Short 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G16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G17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Expected Closure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 Filenames not Traceable to Metadata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DO.07.00.00</a:t>
                      </a: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342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Inaccurate </a:t>
                      </a:r>
                      <a:r>
                        <a:rPr lang="en-US" sz="1100" err="1">
                          <a:solidFill>
                            <a:schemeClr val="dk1"/>
                          </a:solidFill>
                        </a:rPr>
                        <a:t>SWx</a:t>
                      </a:r>
                      <a:r>
                        <a:rPr lang="en-US" sz="1100" baseline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Instrument</a:t>
                      </a:r>
                      <a:r>
                        <a:rPr lang="en-US" sz="1100" baseline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ID Fields</a:t>
                      </a:r>
                      <a:r>
                        <a:rPr lang="en-US" sz="1100" baseline="0">
                          <a:solidFill>
                            <a:schemeClr val="tx1"/>
                          </a:solidFill>
                        </a:rPr>
                        <a:t> (FM2, should be FM1)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DO.06.03</a:t>
                      </a: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414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4920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Start and End Time Stamps for SEIS-L1b-EHIS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DO.07.00.00</a:t>
                      </a: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428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Ground LUT in OE  to bring L1b in line with FSW table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/>
                        <a:t>26 Jan 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5413, 5483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err="1">
                          <a:solidFill>
                            <a:schemeClr val="tx1"/>
                          </a:solidFill>
                        </a:rPr>
                        <a:t>SWx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 L1b generation slowdown / stoppage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DO.07.00.00</a:t>
                      </a: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4431, 3802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Small but routine L1b gaps, mostly for SEISS (EHIS, MPS-LO,</a:t>
                      </a:r>
                      <a:r>
                        <a:rPr lang="en-US" sz="1100" baseline="0">
                          <a:solidFill>
                            <a:schemeClr val="tx1"/>
                          </a:solidFill>
                        </a:rPr>
                        <a:t> MPS-HI)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resolved by WR4431 in DO.06.03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/>
                        <a:t>5762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EHIS</a:t>
                      </a:r>
                      <a:r>
                        <a:rPr lang="en-US" sz="1100" baseline="0">
                          <a:solidFill>
                            <a:schemeClr val="tx1"/>
                          </a:solidFill>
                        </a:rPr>
                        <a:t> Flags read incorrectly: </a:t>
                      </a:r>
                      <a:r>
                        <a:rPr lang="en-US" sz="1100" err="1">
                          <a:solidFill>
                            <a:schemeClr val="tx1"/>
                          </a:solidFill>
                        </a:rPr>
                        <a:t>HFR_Flag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err="1">
                          <a:solidFill>
                            <a:schemeClr val="tx1"/>
                          </a:solidFill>
                        </a:rPr>
                        <a:t>IFC_Flag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err="1">
                          <a:solidFill>
                            <a:schemeClr val="tx1"/>
                          </a:solidFill>
                        </a:rPr>
                        <a:t>SCC_Flag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DO.06.03</a:t>
                      </a: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703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6146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Replace Be and B fluxes with fill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PR.07.02.00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727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6113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GOES-16 EHIS unexpected low fluxes from lowest energy helium channel (HE1)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Flight WR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01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6661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SEISS EHIS L1b ‘</a:t>
                      </a:r>
                      <a:r>
                        <a:rPr lang="en-US" sz="1100" err="1">
                          <a:solidFill>
                            <a:schemeClr val="tx1"/>
                          </a:solidFill>
                        </a:rPr>
                        <a:t>StatErrorsBounds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’ variables issue [incorrect dimension</a:t>
                      </a:r>
                      <a:r>
                        <a:rPr lang="en-US" sz="1100" baseline="0">
                          <a:solidFill>
                            <a:schemeClr val="tx1"/>
                          </a:solidFill>
                        </a:rPr>
                        <a:t> name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: ‘energy</a:t>
                      </a:r>
                      <a:r>
                        <a:rPr lang="en-US" sz="11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bounds’ instead of ‘error</a:t>
                      </a:r>
                      <a:r>
                        <a:rPr lang="en-US" sz="11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bounds’]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confirmed in DE for G16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PR.07.02.00</a:t>
                      </a:r>
                    </a:p>
                    <a:p>
                      <a:r>
                        <a:rPr lang="en-US" sz="1100"/>
                        <a:t>DO.08.00.00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72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7579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Add Helium to the SGPS 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In operations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Fix-fail in-work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DO.11.00.00</a:t>
                      </a:r>
                    </a:p>
                    <a:p>
                      <a:r>
                        <a:rPr lang="en-US" sz="1100"/>
                        <a:t>(Oct. 2022)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1064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SEISS EHIS He conversion from SGPS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Post-analysis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Awaiting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</a:rPr>
                        <a:t> work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DO.12.00.00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01000" y="4724400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Updated since May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5876836"/>
            <a:ext cx="83820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Updated since May 2020</a:t>
            </a:r>
          </a:p>
        </p:txBody>
      </p:sp>
    </p:spTree>
    <p:extLst>
      <p:ext uri="{BB962C8B-B14F-4D97-AF65-F5344CB8AC3E}">
        <p14:creationId xmlns:p14="http://schemas.microsoft.com/office/powerpoint/2010/main" val="16520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 of PLPT-SEI-004 </a:t>
            </a:r>
            <a:b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 Event Cross-comparisons</a:t>
            </a: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419285"/>
                <a:ext cx="8458200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Hydrogen</a:t>
                </a:r>
              </a:p>
              <a:p>
                <a:pPr marL="742950" lvl="1" indent="-285750">
                  <a:buFont typeface=".AppleSystemUIFont" charset="-120"/>
                  <a:buChar char="-"/>
                </a:pPr>
                <a:r>
                  <a:rPr lang="en-US" dirty="0">
                    <a:solidFill>
                      <a:schemeClr val="bg1"/>
                    </a:solidFill>
                  </a:rPr>
                  <a:t>EHIS H1-H3 hydrogen energy channel fluxes are lower than SGPS, GOES-13 and -15 hydrogen ion fluxes by a factor of 3-5.</a:t>
                </a:r>
              </a:p>
              <a:p>
                <a:pPr marL="742950" lvl="1" indent="-285750">
                  <a:buFont typeface=".AppleSystemUIFont" charset="-120"/>
                  <a:buChar char="-"/>
                </a:pPr>
                <a:r>
                  <a:rPr lang="en-US" dirty="0">
                    <a:solidFill>
                      <a:schemeClr val="bg1"/>
                    </a:solidFill>
                  </a:rPr>
                  <a:t>EHIS H5 is 2-3 times higher than SGPS, GOES-13 and -15.</a:t>
                </a:r>
              </a:p>
              <a:p>
                <a:pPr marL="742950" lvl="1" indent="-285750">
                  <a:buFont typeface=".AppleSystemUIFont" charset="-120"/>
                  <a:buChar char="-"/>
                </a:pPr>
                <a:r>
                  <a:rPr lang="en-US" dirty="0">
                    <a:solidFill>
                      <a:schemeClr val="bg1"/>
                    </a:solidFill>
                  </a:rPr>
                  <a:t>Operational Hydrogen fluxes will be obtained from SGPS.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Helium</a:t>
                </a:r>
              </a:p>
              <a:p>
                <a:pPr marL="742950" lvl="1" indent="-285750">
                  <a:buFont typeface=".AppleSystemUIFont" charset="-120"/>
                  <a:buChar char="-"/>
                </a:pPr>
                <a:r>
                  <a:rPr lang="en-US" i="1" dirty="0">
                    <a:solidFill>
                      <a:srgbClr val="FFFF00"/>
                    </a:solidFill>
                  </a:rPr>
                  <a:t>EHIS HE1 (Helium/alpha particle lowest energy channel) Sept. 2017 SEP event </a:t>
                </a:r>
                <a:r>
                  <a:rPr lang="en-US" i="1" dirty="0" err="1">
                    <a:solidFill>
                      <a:srgbClr val="FFFF00"/>
                    </a:solidFill>
                  </a:rPr>
                  <a:t>fluence</a:t>
                </a:r>
                <a:r>
                  <a:rPr lang="en-US" i="1" dirty="0">
                    <a:solidFill>
                      <a:srgbClr val="FFFF00"/>
                    </a:solidFill>
                  </a:rPr>
                  <a:t> is low by a factor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i="1" dirty="0">
                    <a:solidFill>
                      <a:srgbClr val="FFFF00"/>
                    </a:solidFill>
                  </a:rPr>
                  <a:t>7 in comparison with SGPS, GOES-13, -15, and ACE measurements, which are approximately in agreement.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742950" lvl="1" indent="-285750">
                  <a:buFont typeface=".AppleSystemUIFont" charset="-120"/>
                  <a:buChar char="-"/>
                </a:pPr>
                <a:r>
                  <a:rPr lang="en-US" dirty="0">
                    <a:solidFill>
                      <a:schemeClr val="bg1"/>
                    </a:solidFill>
                  </a:rPr>
                  <a:t>The source of the too-low HE1 measurement is not understood and thought to be an instrument problem, likely to also be an issue with GOES-17, -T, and -U. </a:t>
                </a:r>
              </a:p>
              <a:p>
                <a:pPr marL="742950" lvl="1" indent="-285750">
                  <a:buFont typeface=".AppleSystemUIFont" charset="-120"/>
                  <a:buChar char="-"/>
                </a:pPr>
                <a:r>
                  <a:rPr lang="en-US" dirty="0">
                    <a:solidFill>
                      <a:schemeClr val="bg1"/>
                    </a:solidFill>
                  </a:rPr>
                  <a:t>EHIS HE2 flux is lower than G13 and G15 helium flux by a factor of </a:t>
                </a:r>
                <a:r>
                  <a:rPr lang="en-US" sz="2400" baseline="-12000" dirty="0">
                    <a:solidFill>
                      <a:schemeClr val="bg1"/>
                    </a:solidFill>
                  </a:rPr>
                  <a:t>~</a:t>
                </a:r>
                <a:r>
                  <a:rPr lang="en-US" dirty="0">
                    <a:solidFill>
                      <a:schemeClr val="bg1"/>
                    </a:solidFill>
                  </a:rPr>
                  <a:t>3.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Heavy Ions</a:t>
                </a:r>
              </a:p>
              <a:p>
                <a:pPr marL="742950" lvl="1" indent="-285750">
                  <a:buFont typeface=".AppleSystemUIFont" charset="-120"/>
                  <a:buChar char="-"/>
                </a:pPr>
                <a:r>
                  <a:rPr lang="en-US" dirty="0">
                    <a:solidFill>
                      <a:schemeClr val="bg1"/>
                    </a:solidFill>
                  </a:rPr>
                  <a:t>EHIS fluxes are systematically a factor of 2-4 lower than SIS fluxes, but it is not obvious which instrument is more accurate. </a:t>
                </a:r>
              </a:p>
              <a:p>
                <a:pPr marL="742950" lvl="1" indent="-285750">
                  <a:buFont typeface=".AppleSystemUIFont" charset="-120"/>
                  <a:buChar char="-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i="1" dirty="0">
                    <a:solidFill>
                      <a:schemeClr val="bg1"/>
                    </a:solidFill>
                  </a:rPr>
                  <a:t>Figures showing these results included in May 13, 2020 G16 EHIS Full Validation PS-PVR.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19285"/>
                <a:ext cx="8458200" cy="5047536"/>
              </a:xfrm>
              <a:prstGeom prst="rect">
                <a:avLst/>
              </a:prstGeom>
              <a:blipFill>
                <a:blip r:embed="rId3"/>
                <a:stretch>
                  <a:fillRect l="-1009" t="-966" b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16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350" y="288575"/>
            <a:ext cx="5961300" cy="1083025"/>
          </a:xfrm>
        </p:spPr>
        <p:txBody>
          <a:bodyPr/>
          <a:lstStyle/>
          <a:p>
            <a:pPr algn="ctr"/>
            <a:r>
              <a:rPr lang="en-US"/>
              <a:t>Overview of Status at May 13, 2020 G16 EHIS Full Validation PS-PVR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EHIS measures heavy ion (Z&gt;2) fluxes during Solar Particle Events as designed.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The EHIS HE1 measurement was low by a factor of ≈7 during the Sept.  2017 SPE.  Reason is </a:t>
            </a:r>
            <a:r>
              <a:rPr lang="en-US" dirty="0">
                <a:solidFill>
                  <a:schemeClr val="bg1"/>
                </a:solidFill>
              </a:rPr>
              <a:t>not understood and thought to be an instrument problem, likely to also be an issue for GOES-17, -T, and -U.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Helium measurements are needed for current SWPC capabilities, other heavy ions are a new capability. GOES real-time Helium measurements have been provided since 1970s.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EHIS ADRs all closed except 1025 and 1064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/>
              <a:t>ADR 1025: implement processing of SGPS He measurements (counts in 12 channels in SGPS L0 data) and report fluxes the SGPS L1b data.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/>
              <a:t>ADR 1064: interpolate the SGPS He measurements from 12 SGPS energy channels into 5 EHIS channels and put the results in the EHIS L1b data. </a:t>
            </a:r>
          </a:p>
          <a:p>
            <a:pPr marL="285750" lvl="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On May 13, 2020, EHIS L1b data did not meet the criteria for transition to Full Validation status </a:t>
            </a:r>
            <a:r>
              <a:rPr lang="mr-IN" dirty="0">
                <a:solidFill>
                  <a:prstClr val="white"/>
                </a:solidFill>
              </a:rPr>
              <a:t>–</a:t>
            </a:r>
            <a:r>
              <a:rPr lang="en-US" dirty="0">
                <a:solidFill>
                  <a:prstClr val="white"/>
                </a:solidFill>
              </a:rPr>
              <a:t> Transition to full validation postponed until after implementation of SGPS He processing in L1b.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 marL="285750" lvl="0" indent="-285750"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38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Assessment of SGPS Helium Product, </a:t>
            </a:r>
            <a:br>
              <a:rPr lang="en-US" sz="2800" kern="0">
                <a:solidFill>
                  <a:srgbClr val="FFFFFF"/>
                </a:solidFill>
                <a:ea typeface="Calibri"/>
                <a:cs typeface="Calibri"/>
                <a:sym typeface="Calibri"/>
              </a:rPr>
            </a:br>
            <a:r>
              <a:rPr lang="en-US" sz="2800" ker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Now included in L1b Processing </a:t>
            </a:r>
            <a:br>
              <a:rPr lang="en-US" sz="2800" kern="0">
                <a:solidFill>
                  <a:srgbClr val="FFFFFF"/>
                </a:solidFill>
                <a:ea typeface="Calibri"/>
                <a:cs typeface="Calibri"/>
                <a:sym typeface="Calibri"/>
              </a:rPr>
            </a:br>
            <a:r>
              <a:rPr lang="en-US" sz="2800" ker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(Under ADR1025)</a:t>
            </a:r>
            <a:endParaRPr lang="en-US" sz="2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GOES-16 EHIS L1b Product Full Validation PS-PVR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BE0-4CA4-4BD3-BC9F-B41F86E8D2E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8290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CFF"/>
      </a:hlink>
      <a:folHlink>
        <a:srgbClr val="00F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32711</TotalTime>
  <Words>2357</Words>
  <Application>Microsoft Office PowerPoint</Application>
  <PresentationFormat>On-screen Show (4:3)</PresentationFormat>
  <Paragraphs>266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.AppleSystemUIFont</vt:lpstr>
      <vt:lpstr>Arial</vt:lpstr>
      <vt:lpstr>Calibri</vt:lpstr>
      <vt:lpstr>Cambria Math</vt:lpstr>
      <vt:lpstr>Courier New</vt:lpstr>
      <vt:lpstr>Mangal</vt:lpstr>
      <vt:lpstr>Wingdings</vt:lpstr>
      <vt:lpstr>Custom Design</vt:lpstr>
      <vt:lpstr>Peer Stakeholder-Product Validation Review (PS-PVR)  For the Full Maturity of GOES-16 SEISS EHIS L1b Product Follow-up</vt:lpstr>
      <vt:lpstr>Outline</vt:lpstr>
      <vt:lpstr>Energetic Heavy Ion Sensor (EHIS)</vt:lpstr>
      <vt:lpstr>Operational Use of Heavy Ions</vt:lpstr>
      <vt:lpstr>Review of PS-PVR For the Full Maturity of GOES-16 SEISS EHIS L1b Product, Presented on May 13, 2020</vt:lpstr>
      <vt:lpstr>EHIS ADRs/WRs to-date, all closed except 1025 and 1064, associated w/ too-low He measurement</vt:lpstr>
      <vt:lpstr>Summary of PLPT-SEI-004  SEP Event Cross-comparisons</vt:lpstr>
      <vt:lpstr>Overview of Status at May 13, 2020 G16 EHIS Full Validation PS-PVR</vt:lpstr>
      <vt:lpstr>Assessment of SGPS Helium Product,  Now included in L1b Processing  (Under ADR1025)</vt:lpstr>
      <vt:lpstr>ADR1025 Summary</vt:lpstr>
      <vt:lpstr>ADR1025 Verification with  NCEI in-house L0-&gt;L1b processing</vt:lpstr>
      <vt:lpstr>ADR1025 Fix-Fail</vt:lpstr>
      <vt:lpstr>SGPS Helium-4/Alpha Measurement Validation </vt:lpstr>
      <vt:lpstr>G16 SGPS Sept. 2017 SEP Event  Alpha Fluxes Processed From L0 </vt:lpstr>
      <vt:lpstr>Comparison of SGPS Alpha Spectra with GOES-13 and -15 EPS</vt:lpstr>
      <vt:lpstr>Examples of Cross Calibrations with GOES-13 and -15 EPS</vt:lpstr>
      <vt:lpstr>Full Validation Assessment</vt:lpstr>
      <vt:lpstr>Full Validation Assessment</vt:lpstr>
      <vt:lpstr>Summary and Recommendations</vt:lpstr>
      <vt:lpstr>Backup charts</vt:lpstr>
      <vt:lpstr>GOES-13, -15, and -16 Alpha  Measurement Cross-Calibration Results </vt:lpstr>
    </vt:vector>
  </TitlesOfParts>
  <Company>NOAA / NESDIS / STAR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Juan Rodriguez</dc:creator>
  <cp:lastModifiedBy>Kline, Elizabeth (GSFC-416.0)[NOAA]</cp:lastModifiedBy>
  <cp:revision>1046</cp:revision>
  <dcterms:created xsi:type="dcterms:W3CDTF">2017-02-26T14:41:57Z</dcterms:created>
  <dcterms:modified xsi:type="dcterms:W3CDTF">2022-01-19T18:26:47Z</dcterms:modified>
</cp:coreProperties>
</file>