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669" r:id="rId2"/>
    <p:sldId id="258" r:id="rId3"/>
    <p:sldId id="257" r:id="rId4"/>
    <p:sldId id="1185" r:id="rId5"/>
    <p:sldId id="670" r:id="rId6"/>
    <p:sldId id="1183" r:id="rId7"/>
    <p:sldId id="1184" r:id="rId8"/>
    <p:sldId id="11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008000"/>
    <a:srgbClr val="009900"/>
    <a:srgbClr val="FF7C80"/>
    <a:srgbClr val="0000FF"/>
    <a:srgbClr val="006600"/>
    <a:srgbClr val="FF3300"/>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524" autoAdjust="0"/>
  </p:normalViewPr>
  <p:slideViewPr>
    <p:cSldViewPr>
      <p:cViewPr varScale="1">
        <p:scale>
          <a:sx n="96" d="100"/>
          <a:sy n="96" d="100"/>
        </p:scale>
        <p:origin x="720" y="160"/>
      </p:cViewPr>
      <p:guideLst>
        <p:guide orient="horz" pos="2160"/>
        <p:guide pos="2880"/>
      </p:guideLst>
    </p:cSldViewPr>
  </p:slideViewPr>
  <p:notesTextViewPr>
    <p:cViewPr>
      <p:scale>
        <a:sx n="100" d="100"/>
        <a:sy n="100" d="100"/>
      </p:scale>
      <p:origin x="0" y="0"/>
    </p:cViewPr>
  </p:notesTextViewPr>
  <p:notesViewPr>
    <p:cSldViewPr showGuides="1">
      <p:cViewPr varScale="1">
        <p:scale>
          <a:sx n="72" d="100"/>
          <a:sy n="72" d="100"/>
        </p:scale>
        <p:origin x="259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2/22/21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1</a:t>
            </a:fld>
            <a:endParaRPr lang="en-US" dirty="0"/>
          </a:p>
        </p:txBody>
      </p:sp>
    </p:spTree>
    <p:extLst>
      <p:ext uri="{BB962C8B-B14F-4D97-AF65-F5344CB8AC3E}">
        <p14:creationId xmlns:p14="http://schemas.microsoft.com/office/powerpoint/2010/main" val="215653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98297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3</a:t>
            </a:fld>
            <a:endParaRPr lang="en-US" dirty="0"/>
          </a:p>
        </p:txBody>
      </p:sp>
    </p:spTree>
    <p:extLst>
      <p:ext uri="{BB962C8B-B14F-4D97-AF65-F5344CB8AC3E}">
        <p14:creationId xmlns:p14="http://schemas.microsoft.com/office/powerpoint/2010/main" val="369044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4</a:t>
            </a:fld>
            <a:endParaRPr lang="en-US" dirty="0"/>
          </a:p>
        </p:txBody>
      </p:sp>
    </p:spTree>
    <p:extLst>
      <p:ext uri="{BB962C8B-B14F-4D97-AF65-F5344CB8AC3E}">
        <p14:creationId xmlns:p14="http://schemas.microsoft.com/office/powerpoint/2010/main" val="96713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5</a:t>
            </a:fld>
            <a:endParaRPr lang="en-US" dirty="0"/>
          </a:p>
        </p:txBody>
      </p:sp>
    </p:spTree>
    <p:extLst>
      <p:ext uri="{BB962C8B-B14F-4D97-AF65-F5344CB8AC3E}">
        <p14:creationId xmlns:p14="http://schemas.microsoft.com/office/powerpoint/2010/main" val="16563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6</a:t>
            </a:fld>
            <a:endParaRPr lang="en-US" dirty="0"/>
          </a:p>
        </p:txBody>
      </p:sp>
    </p:spTree>
    <p:extLst>
      <p:ext uri="{BB962C8B-B14F-4D97-AF65-F5344CB8AC3E}">
        <p14:creationId xmlns:p14="http://schemas.microsoft.com/office/powerpoint/2010/main" val="103830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7</a:t>
            </a:fld>
            <a:endParaRPr lang="en-US" dirty="0"/>
          </a:p>
        </p:txBody>
      </p:sp>
    </p:spTree>
    <p:extLst>
      <p:ext uri="{BB962C8B-B14F-4D97-AF65-F5344CB8AC3E}">
        <p14:creationId xmlns:p14="http://schemas.microsoft.com/office/powerpoint/2010/main" val="62606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3C173-D336-4429-BE64-F6CFCEA9010A}" type="slidenum">
              <a:rPr lang="en-US" smtClean="0"/>
              <a:pPr/>
              <a:t>8</a:t>
            </a:fld>
            <a:endParaRPr lang="en-US" dirty="0"/>
          </a:p>
        </p:txBody>
      </p:sp>
    </p:spTree>
    <p:extLst>
      <p:ext uri="{BB962C8B-B14F-4D97-AF65-F5344CB8AC3E}">
        <p14:creationId xmlns:p14="http://schemas.microsoft.com/office/powerpoint/2010/main" val="89853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a:t>2/28/2017</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dirty="0"/>
              <a:t>2/28/2017</a:t>
            </a: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dirty="0"/>
              <a:t>These GOES-16 data are preliminary, non-operational data and are undergoing testing. </a:t>
            </a:r>
          </a:p>
          <a:p>
            <a:pPr>
              <a:defRPr/>
            </a:pPr>
            <a:r>
              <a:rPr lang="en-US" dirty="0"/>
              <a:t>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1752600"/>
            <a:ext cx="6896100" cy="1905000"/>
          </a:xfrm>
        </p:spPr>
        <p:txBody>
          <a:bodyPr/>
          <a:lstStyle/>
          <a:p>
            <a:r>
              <a:rPr lang="en-US" sz="4000" dirty="0"/>
              <a:t>G16/17 Magnetometer L1b</a:t>
            </a:r>
            <a:br>
              <a:rPr lang="en-US" sz="4000" dirty="0"/>
            </a:br>
            <a:r>
              <a:rPr lang="en-US" sz="4000" dirty="0"/>
              <a:t> Full Maturity </a:t>
            </a:r>
            <a:br>
              <a:rPr lang="en-US" sz="4000" dirty="0"/>
            </a:br>
            <a:r>
              <a:rPr lang="en-US" sz="4000" dirty="0"/>
              <a:t>SWPC Overview</a:t>
            </a:r>
            <a:endParaRPr lang="en-US" sz="4000" dirty="0">
              <a:solidFill>
                <a:srgbClr val="FFFF00"/>
              </a:solidFill>
            </a:endParaRPr>
          </a:p>
        </p:txBody>
      </p:sp>
      <p:sp>
        <p:nvSpPr>
          <p:cNvPr id="5" name="Shape 54">
            <a:extLst>
              <a:ext uri="{FF2B5EF4-FFF2-40B4-BE49-F238E27FC236}">
                <a16:creationId xmlns:a16="http://schemas.microsoft.com/office/drawing/2014/main" id="{07A04871-516B-CA48-9F8C-92F3DCF5F5ED}"/>
              </a:ext>
            </a:extLst>
          </p:cNvPr>
          <p:cNvSpPr txBox="1">
            <a:spLocks/>
          </p:cNvSpPr>
          <p:nvPr/>
        </p:nvSpPr>
        <p:spPr bwMode="auto">
          <a:xfrm>
            <a:off x="533400" y="3733800"/>
            <a:ext cx="8077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0"/>
              </a:spcBef>
              <a:spcAft>
                <a:spcPts val="0"/>
              </a:spcAft>
              <a:buClr>
                <a:srgbClr val="888888"/>
              </a:buClr>
              <a:buSzPts val="2240"/>
              <a:buFont typeface="Noto Sans Symbols"/>
              <a:buNone/>
            </a:pPr>
            <a:endParaRPr lang="en-US" sz="2240" dirty="0">
              <a:solidFill>
                <a:srgbClr val="FFFF00"/>
              </a:solidFill>
              <a:latin typeface="Calibri"/>
              <a:ea typeface="Calibri"/>
              <a:cs typeface="Calibri"/>
              <a:sym typeface="Calibri"/>
            </a:endParaRPr>
          </a:p>
          <a:p>
            <a:pPr marL="0" indent="0" algn="ctr">
              <a:lnSpc>
                <a:spcPct val="80000"/>
              </a:lnSpc>
              <a:spcBef>
                <a:spcPts val="448"/>
              </a:spcBef>
              <a:spcAft>
                <a:spcPts val="0"/>
              </a:spcAft>
              <a:buClr>
                <a:srgbClr val="FFFF00"/>
              </a:buClr>
              <a:buSzPts val="2240"/>
              <a:buFont typeface="Noto Sans Symbols"/>
              <a:buNone/>
            </a:pPr>
            <a:r>
              <a:rPr lang="en-US" sz="2800" dirty="0">
                <a:solidFill>
                  <a:srgbClr val="FFFF00"/>
                </a:solidFill>
                <a:latin typeface="Calibri"/>
                <a:ea typeface="Calibri"/>
                <a:cs typeface="Calibri"/>
                <a:sym typeface="Calibri"/>
              </a:rPr>
              <a:t>February 25, 2021</a:t>
            </a:r>
            <a:endParaRPr lang="en-US" sz="2800" dirty="0"/>
          </a:p>
          <a:p>
            <a:pPr marL="0" indent="0" algn="ctr">
              <a:lnSpc>
                <a:spcPct val="80000"/>
              </a:lnSpc>
              <a:spcBef>
                <a:spcPts val="448"/>
              </a:spcBef>
              <a:spcAft>
                <a:spcPts val="0"/>
              </a:spcAft>
              <a:buClr>
                <a:srgbClr val="FFFF00"/>
              </a:buClr>
              <a:buSzPts val="2240"/>
              <a:buFont typeface="Noto Sans Symbols"/>
              <a:buNone/>
            </a:pPr>
            <a:r>
              <a:rPr lang="en-US" sz="2800" dirty="0">
                <a:solidFill>
                  <a:srgbClr val="FFFF00"/>
                </a:solidFill>
                <a:latin typeface="Calibri"/>
                <a:ea typeface="Calibri"/>
                <a:cs typeface="Calibri"/>
                <a:sym typeface="Calibri"/>
              </a:rPr>
              <a:t>GOES-R Calibration Working Group (CWG)</a:t>
            </a:r>
            <a:endParaRPr lang="en-US" sz="2800" dirty="0"/>
          </a:p>
          <a:p>
            <a:pPr marL="0" indent="0" algn="ctr">
              <a:lnSpc>
                <a:spcPct val="80000"/>
              </a:lnSpc>
              <a:spcBef>
                <a:spcPts val="448"/>
              </a:spcBef>
              <a:spcAft>
                <a:spcPts val="0"/>
              </a:spcAft>
              <a:buClr>
                <a:srgbClr val="888888"/>
              </a:buClr>
              <a:buSzPts val="2240"/>
              <a:buFont typeface="Noto Sans Symbols"/>
              <a:buNone/>
            </a:pPr>
            <a:endParaRPr lang="en-US" sz="2240" dirty="0">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400" dirty="0">
                <a:solidFill>
                  <a:srgbClr val="FF9900"/>
                </a:solidFill>
                <a:latin typeface="Calibri"/>
                <a:ea typeface="Calibri"/>
                <a:cs typeface="Calibri"/>
                <a:sym typeface="Calibri"/>
              </a:rPr>
              <a:t>Presenter</a:t>
            </a:r>
            <a:r>
              <a:rPr lang="en-US" sz="2400" dirty="0">
                <a:solidFill>
                  <a:srgbClr val="FF9900"/>
                </a:solidFill>
              </a:rPr>
              <a:t>: Howard Singer/Space Weather Prediction Center</a:t>
            </a:r>
            <a:endParaRPr lang="en-US" sz="2400" baseline="30000" dirty="0"/>
          </a:p>
          <a:p>
            <a:pPr marL="0" indent="0" algn="ctr">
              <a:lnSpc>
                <a:spcPct val="80000"/>
              </a:lnSpc>
              <a:spcBef>
                <a:spcPts val="448"/>
              </a:spcBef>
              <a:spcAft>
                <a:spcPts val="0"/>
              </a:spcAft>
              <a:buClr>
                <a:srgbClr val="888888"/>
              </a:buClr>
              <a:buSzPts val="2240"/>
              <a:buFont typeface="Noto Sans Symbols"/>
              <a:buNone/>
            </a:pPr>
            <a:endParaRPr lang="en-US" sz="2240" dirty="0">
              <a:solidFill>
                <a:srgbClr val="888888"/>
              </a:solidFill>
              <a:latin typeface="Calibri"/>
              <a:ea typeface="Calibri"/>
              <a:cs typeface="Calibri"/>
              <a:sym typeface="Calibri"/>
            </a:endParaRPr>
          </a:p>
        </p:txBody>
      </p:sp>
      <p:sp>
        <p:nvSpPr>
          <p:cNvPr id="6" name="Title 1">
            <a:extLst>
              <a:ext uri="{FF2B5EF4-FFF2-40B4-BE49-F238E27FC236}">
                <a16:creationId xmlns:a16="http://schemas.microsoft.com/office/drawing/2014/main" id="{68E55AED-E224-4D4B-9B29-AE2335DF98C5}"/>
              </a:ext>
            </a:extLst>
          </p:cNvPr>
          <p:cNvSpPr txBox="1">
            <a:spLocks/>
          </p:cNvSpPr>
          <p:nvPr/>
        </p:nvSpPr>
        <p:spPr bwMode="auto">
          <a:xfrm>
            <a:off x="1524000" y="228600"/>
            <a:ext cx="6477000"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a:t>Peer Stakeholder-</a:t>
            </a:r>
          </a:p>
          <a:p>
            <a:r>
              <a:rPr lang="en-US" sz="2800" dirty="0"/>
              <a:t>Product Validation Review (PS-PVR)</a:t>
            </a:r>
            <a:endParaRPr lang="en-US" sz="2800" dirty="0">
              <a:solidFill>
                <a:srgbClr val="FFFF00"/>
              </a:solidFill>
            </a:endParaRPr>
          </a:p>
        </p:txBody>
      </p:sp>
    </p:spTree>
    <p:extLst>
      <p:ext uri="{BB962C8B-B14F-4D97-AF65-F5344CB8AC3E}">
        <p14:creationId xmlns:p14="http://schemas.microsoft.com/office/powerpoint/2010/main" val="311240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7250"/>
            <a:ext cx="9046400" cy="697799"/>
          </a:xfrm>
        </p:spPr>
        <p:txBody>
          <a:bodyPr>
            <a:normAutofit fontScale="90000"/>
          </a:bodyPr>
          <a:lstStyle/>
          <a:p>
            <a:r>
              <a:rPr lang="en-US" b="1" dirty="0"/>
              <a:t> </a:t>
            </a:r>
            <a:r>
              <a:rPr lang="en-US" sz="3000" b="1" dirty="0"/>
              <a:t>Magnetometer Measured Impacts at Earth-Some Examples </a:t>
            </a:r>
          </a:p>
        </p:txBody>
      </p:sp>
      <p:sp>
        <p:nvSpPr>
          <p:cNvPr id="6" name="Content Placeholder 5"/>
          <p:cNvSpPr>
            <a:spLocks noGrp="1"/>
          </p:cNvSpPr>
          <p:nvPr>
            <p:ph idx="1"/>
          </p:nvPr>
        </p:nvSpPr>
        <p:spPr>
          <a:xfrm>
            <a:off x="-19050" y="1752600"/>
            <a:ext cx="9144000" cy="4491484"/>
          </a:xfrm>
        </p:spPr>
        <p:txBody>
          <a:bodyPr>
            <a:normAutofit fontScale="40000" lnSpcReduction="20000"/>
          </a:bodyPr>
          <a:lstStyle/>
          <a:p>
            <a:r>
              <a:rPr lang="en-US" sz="4400" dirty="0"/>
              <a:t>Solar Wind Shocks and Sudden Impulses</a:t>
            </a:r>
          </a:p>
          <a:p>
            <a:pPr lvl="1"/>
            <a:r>
              <a:rPr lang="en-US" sz="4400" dirty="0"/>
              <a:t>When these impact Earth, large disturbances in Earth’s magnetic  field can cause geomagnetically induced currents (GICs) in power grids</a:t>
            </a:r>
          </a:p>
          <a:p>
            <a:pPr lvl="1"/>
            <a:r>
              <a:rPr lang="en-US" sz="4400" dirty="0"/>
              <a:t>Forecasters use DSCOVR to give warnings, but GOES magnetometer shows impact at Earth and contributes to alerts</a:t>
            </a:r>
          </a:p>
          <a:p>
            <a:r>
              <a:rPr lang="en-US" sz="4400" dirty="0"/>
              <a:t>Magnetopause Crossings</a:t>
            </a:r>
          </a:p>
          <a:p>
            <a:pPr lvl="1"/>
            <a:r>
              <a:rPr lang="en-US" sz="4400" dirty="0"/>
              <a:t>Satellite operators have utilized GOES magnetometer data to understand when their satellite, normally in Earth’s magnetosphere, is located in an extremely different plasma and field environment (e.g. affects on torquer coils); but also important for understanding major losses of radiation belt particles  </a:t>
            </a:r>
          </a:p>
          <a:p>
            <a:r>
              <a:rPr lang="en-US" sz="4400" dirty="0"/>
              <a:t>Storms and Substorms</a:t>
            </a:r>
          </a:p>
          <a:p>
            <a:pPr lvl="1"/>
            <a:r>
              <a:rPr lang="en-US" sz="4400" dirty="0"/>
              <a:t>Forecasters use changes in the orientation of the geosynchronous observed magnetic field as an indication of the potential for the release of built up energy and subsequent injections of energetic particles that can cause spacecraft charging and particle precipitation into the auroral zone affecting HF radio wave propagation</a:t>
            </a:r>
          </a:p>
          <a:p>
            <a:r>
              <a:rPr lang="en-US" sz="4400" dirty="0"/>
              <a:t>Satellite Anomalies</a:t>
            </a:r>
          </a:p>
          <a:p>
            <a:pPr lvl="1"/>
            <a:r>
              <a:rPr lang="en-US" sz="4400" dirty="0"/>
              <a:t>GOES-11 magnetometer data were key to understanding the environmental conditions related to the 8-month outage of Galaxy 15  </a:t>
            </a:r>
          </a:p>
          <a:p>
            <a:pPr lvl="1"/>
            <a:endParaRPr lang="en-US" dirty="0"/>
          </a:p>
        </p:txBody>
      </p:sp>
    </p:spTree>
    <p:extLst>
      <p:ext uri="{BB962C8B-B14F-4D97-AF65-F5344CB8AC3E}">
        <p14:creationId xmlns:p14="http://schemas.microsoft.com/office/powerpoint/2010/main" val="62724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4" y="898499"/>
            <a:ext cx="7965042" cy="582028"/>
          </a:xfrm>
        </p:spPr>
        <p:txBody>
          <a:bodyPr>
            <a:normAutofit fontScale="90000"/>
          </a:bodyPr>
          <a:lstStyle/>
          <a:p>
            <a:pPr algn="ctr"/>
            <a:r>
              <a:rPr lang="en-US" b="1" dirty="0"/>
              <a:t>Magnetometer: Operational Use Summary</a:t>
            </a:r>
          </a:p>
        </p:txBody>
      </p:sp>
      <p:sp>
        <p:nvSpPr>
          <p:cNvPr id="3" name="Content Placeholder 2"/>
          <p:cNvSpPr>
            <a:spLocks noGrp="1"/>
          </p:cNvSpPr>
          <p:nvPr>
            <p:ph idx="1"/>
          </p:nvPr>
        </p:nvSpPr>
        <p:spPr>
          <a:xfrm>
            <a:off x="0" y="1752600"/>
            <a:ext cx="9144000" cy="4614302"/>
          </a:xfrm>
        </p:spPr>
        <p:txBody>
          <a:bodyPr>
            <a:normAutofit fontScale="62500" lnSpcReduction="20000"/>
          </a:bodyPr>
          <a:lstStyle/>
          <a:p>
            <a:pPr lvl="0"/>
            <a:r>
              <a:rPr lang="en-US" dirty="0"/>
              <a:t>Providing forecasters and the public with situational awareness of the level of geomagnetic disturbances</a:t>
            </a:r>
          </a:p>
          <a:p>
            <a:pPr lvl="0"/>
            <a:r>
              <a:rPr lang="en-US" dirty="0"/>
              <a:t>Contributing to energetic particle products that use the orientation of the magnetic field for specifying the radiation belts and using in radiation belt models supporting satellite users</a:t>
            </a:r>
          </a:p>
          <a:p>
            <a:pPr lvl="0"/>
            <a:r>
              <a:rPr lang="en-US" dirty="0"/>
              <a:t>Utilizing for real-time, operational validation of the Geospace model that supports power grid operations</a:t>
            </a:r>
          </a:p>
          <a:p>
            <a:pPr lvl="0"/>
            <a:r>
              <a:rPr lang="en-US" dirty="0"/>
              <a:t>Detecting magnetopause crossings and alerts for the detection of solar wind shocks and sudden impulses at Earth</a:t>
            </a:r>
          </a:p>
          <a:p>
            <a:pPr lvl="0"/>
            <a:r>
              <a:rPr lang="en-US" dirty="0"/>
              <a:t>Supporting sounding rocket launch decisions</a:t>
            </a:r>
          </a:p>
          <a:p>
            <a:pPr lvl="0"/>
            <a:r>
              <a:rPr lang="en-US" dirty="0"/>
              <a:t>Conducting research for understanding the space environment and producing future products</a:t>
            </a:r>
          </a:p>
          <a:p>
            <a:pPr lvl="0"/>
            <a:r>
              <a:rPr lang="en-US" dirty="0"/>
              <a:t>Developing techniques for new operational applications (e.g. wave-particle interactions needed by radiation belt models)</a:t>
            </a:r>
          </a:p>
          <a:p>
            <a:pPr lvl="0"/>
            <a:r>
              <a:rPr lang="en-US" dirty="0"/>
              <a:t>Providing data to NESDIS NCEI archives and one of the most used data sets by the scientific community (through NCEI and NASA)</a:t>
            </a:r>
          </a:p>
        </p:txBody>
      </p:sp>
    </p:spTree>
    <p:extLst>
      <p:ext uri="{BB962C8B-B14F-4D97-AF65-F5344CB8AC3E}">
        <p14:creationId xmlns:p14="http://schemas.microsoft.com/office/powerpoint/2010/main" val="190296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8BBC-FA7D-8149-A835-F2CF06E92F34}"/>
              </a:ext>
            </a:extLst>
          </p:cNvPr>
          <p:cNvSpPr>
            <a:spLocks noGrp="1"/>
          </p:cNvSpPr>
          <p:nvPr>
            <p:ph type="title"/>
          </p:nvPr>
        </p:nvSpPr>
        <p:spPr>
          <a:xfrm>
            <a:off x="1371600" y="0"/>
            <a:ext cx="6408821" cy="968626"/>
          </a:xfrm>
        </p:spPr>
        <p:txBody>
          <a:bodyPr/>
          <a:lstStyle/>
          <a:p>
            <a:r>
              <a:rPr lang="en-US" dirty="0">
                <a:solidFill>
                  <a:srgbClr val="FFFF00"/>
                </a:solidFill>
              </a:rPr>
              <a:t>Customer Testimonials</a:t>
            </a:r>
          </a:p>
        </p:txBody>
      </p:sp>
      <p:sp>
        <p:nvSpPr>
          <p:cNvPr id="3" name="Content Placeholder 2">
            <a:extLst>
              <a:ext uri="{FF2B5EF4-FFF2-40B4-BE49-F238E27FC236}">
                <a16:creationId xmlns:a16="http://schemas.microsoft.com/office/drawing/2014/main" id="{3C7B6774-055B-824E-B557-94976945D04F}"/>
              </a:ext>
            </a:extLst>
          </p:cNvPr>
          <p:cNvSpPr>
            <a:spLocks noGrp="1"/>
          </p:cNvSpPr>
          <p:nvPr>
            <p:ph idx="1"/>
          </p:nvPr>
        </p:nvSpPr>
        <p:spPr>
          <a:xfrm>
            <a:off x="-23191" y="685800"/>
            <a:ext cx="9167191" cy="6172200"/>
          </a:xfrm>
        </p:spPr>
        <p:txBody>
          <a:bodyPr/>
          <a:lstStyle/>
          <a:p>
            <a:pPr marL="0" indent="0">
              <a:buNone/>
            </a:pPr>
            <a:endParaRPr lang="en-US" sz="1800" dirty="0"/>
          </a:p>
          <a:p>
            <a:r>
              <a:rPr lang="en-US" sz="1800" i="1" dirty="0"/>
              <a:t>“</a:t>
            </a:r>
            <a:r>
              <a:rPr lang="en-US" sz="1800" dirty="0"/>
              <a:t>As you may know I run 2 large consortium projects on space weather just now, one on forecasting the radiation belts for satellites and one on radiation belt science that feeds into better forecast models (Sat-Risk and Rad-Sat). So, </a:t>
            </a:r>
            <a:r>
              <a:rPr lang="en-US" sz="1800" b="1" dirty="0"/>
              <a:t>we use the GOES magnetometer data for operational space weather forecasting, and for research that will improve the forecasts.”--</a:t>
            </a:r>
            <a:r>
              <a:rPr lang="en-US" sz="1800" dirty="0"/>
              <a:t> </a:t>
            </a:r>
            <a:r>
              <a:rPr lang="en-US" sz="1800" dirty="0">
                <a:solidFill>
                  <a:srgbClr val="FFFF00"/>
                </a:solidFill>
              </a:rPr>
              <a:t>Professor Richard B. Horne, Head, Space Weather and Atmosphere, British Antarctic Survey</a:t>
            </a:r>
          </a:p>
          <a:p>
            <a:endParaRPr lang="en-US" sz="1800" dirty="0"/>
          </a:p>
          <a:p>
            <a:r>
              <a:rPr lang="en-US" sz="1800" dirty="0"/>
              <a:t>“The GOES series represents a long continuous record of high-quality magnetic field measurements from a key region of the space environment, the geostationary orbit. …Accurate knowledge of the magnitude of that field is critical for magnetospheric dynamics research. ” --</a:t>
            </a:r>
            <a:r>
              <a:rPr lang="en-US" sz="1800" dirty="0">
                <a:solidFill>
                  <a:srgbClr val="FFFF00"/>
                </a:solidFill>
              </a:rPr>
              <a:t>Professor Tuija Pulkkinen, Chair, Department of Climate and Space Sciences and Engineering, University of Michigan</a:t>
            </a:r>
          </a:p>
          <a:p>
            <a:endParaRPr lang="en-US" sz="1800" dirty="0"/>
          </a:p>
          <a:p>
            <a:r>
              <a:rPr lang="en-US" sz="1800" dirty="0"/>
              <a:t>“In our opinion, GOES magnetometer data are of outstanding interest and value, due to the unique properties of the geostationary orbit.” </a:t>
            </a:r>
            <a:r>
              <a:rPr lang="en-US" sz="1800" dirty="0">
                <a:solidFill>
                  <a:srgbClr val="FFFF00"/>
                </a:solidFill>
              </a:rPr>
              <a:t>Dr. Nikolai </a:t>
            </a:r>
            <a:r>
              <a:rPr lang="en-US" sz="1800" dirty="0" err="1">
                <a:solidFill>
                  <a:srgbClr val="FFFF00"/>
                </a:solidFill>
              </a:rPr>
              <a:t>Tsyganenko</a:t>
            </a:r>
            <a:r>
              <a:rPr lang="en-US" sz="1800" dirty="0">
                <a:solidFill>
                  <a:srgbClr val="FFFF00"/>
                </a:solidFill>
              </a:rPr>
              <a:t> (GOES-R program uses </a:t>
            </a:r>
            <a:r>
              <a:rPr lang="en-US" sz="1800" dirty="0" err="1">
                <a:solidFill>
                  <a:srgbClr val="FFFF00"/>
                </a:solidFill>
              </a:rPr>
              <a:t>Tsyganenko</a:t>
            </a:r>
            <a:r>
              <a:rPr lang="en-US" sz="1800" dirty="0">
                <a:solidFill>
                  <a:srgbClr val="FFFF00"/>
                </a:solidFill>
              </a:rPr>
              <a:t> models for MAG validation)</a:t>
            </a:r>
          </a:p>
          <a:p>
            <a:pPr marL="0" indent="0">
              <a:buNone/>
            </a:pPr>
            <a:endParaRPr lang="en-US" sz="1800" dirty="0"/>
          </a:p>
          <a:p>
            <a:r>
              <a:rPr lang="en-US" sz="1800" dirty="0"/>
              <a:t>The GOES magnetic field observations are quite unique sources of geomagnetic field data in the magnetosphere.– </a:t>
            </a:r>
            <a:r>
              <a:rPr lang="en-US" sz="1800" dirty="0">
                <a:solidFill>
                  <a:srgbClr val="FFFF00"/>
                </a:solidFill>
              </a:rPr>
              <a:t>Dr. Tsutomu </a:t>
            </a:r>
            <a:r>
              <a:rPr lang="en-US" sz="1800" dirty="0" err="1">
                <a:solidFill>
                  <a:srgbClr val="FFFF00"/>
                </a:solidFill>
              </a:rPr>
              <a:t>Nagatsuma</a:t>
            </a:r>
            <a:r>
              <a:rPr lang="en-US" sz="1800" dirty="0">
                <a:solidFill>
                  <a:srgbClr val="FFFF00"/>
                </a:solidFill>
              </a:rPr>
              <a:t>, Director of Planning and Collaboration Promotion Office Social Innovation Unit, Sendai, Japan</a:t>
            </a:r>
          </a:p>
        </p:txBody>
      </p:sp>
      <p:sp>
        <p:nvSpPr>
          <p:cNvPr id="4" name="Slide Number Placeholder 3">
            <a:extLst>
              <a:ext uri="{FF2B5EF4-FFF2-40B4-BE49-F238E27FC236}">
                <a16:creationId xmlns:a16="http://schemas.microsoft.com/office/drawing/2014/main" id="{2FFE94BD-5F09-8F4C-AEC0-DA7B8981DA68}"/>
              </a:ext>
            </a:extLst>
          </p:cNvPr>
          <p:cNvSpPr>
            <a:spLocks noGrp="1"/>
          </p:cNvSpPr>
          <p:nvPr>
            <p:ph type="sldNum" sz="quarter" idx="12"/>
          </p:nvPr>
        </p:nvSpPr>
        <p:spPr/>
        <p:txBody>
          <a:bodyPr/>
          <a:lstStyle/>
          <a:p>
            <a:fld id="{615ADB79-25D6-47C0-AB51-22A13A0BBB50}" type="slidenum">
              <a:rPr lang="en-US" altLang="en-US" smtClean="0"/>
              <a:pPr/>
              <a:t>4</a:t>
            </a:fld>
            <a:endParaRPr lang="en-US" altLang="en-US" dirty="0"/>
          </a:p>
        </p:txBody>
      </p:sp>
    </p:spTree>
    <p:extLst>
      <p:ext uri="{BB962C8B-B14F-4D97-AF65-F5344CB8AC3E}">
        <p14:creationId xmlns:p14="http://schemas.microsoft.com/office/powerpoint/2010/main" val="421679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dirty="0"/>
          </a:p>
        </p:txBody>
      </p:sp>
      <p:sp>
        <p:nvSpPr>
          <p:cNvPr id="4" name="TextBox 3"/>
          <p:cNvSpPr txBox="1"/>
          <p:nvPr/>
        </p:nvSpPr>
        <p:spPr>
          <a:xfrm>
            <a:off x="228600" y="1618595"/>
            <a:ext cx="4343400" cy="4401205"/>
          </a:xfrm>
          <a:prstGeom prst="rect">
            <a:avLst/>
          </a:prstGeom>
          <a:solidFill>
            <a:schemeClr val="bg1"/>
          </a:solidFill>
        </p:spPr>
        <p:txBody>
          <a:bodyPr wrap="square" rtlCol="0">
            <a:spAutoFit/>
          </a:bodyPr>
          <a:lstStyle/>
          <a:p>
            <a:r>
              <a:rPr lang="en-US" sz="2800" dirty="0"/>
              <a:t>“The magnetopause location is known to be important for radiation belt losses and for specifying the level of space weather disturbance in the magnetosphere and ionosphere, both of which are important for operational considerations.”</a:t>
            </a:r>
            <a:endParaRPr lang="en-US" sz="2800" b="1" dirty="0"/>
          </a:p>
        </p:txBody>
      </p:sp>
      <p:sp>
        <p:nvSpPr>
          <p:cNvPr id="6" name="Title 1"/>
          <p:cNvSpPr txBox="1">
            <a:spLocks/>
          </p:cNvSpPr>
          <p:nvPr/>
        </p:nvSpPr>
        <p:spPr>
          <a:xfrm>
            <a:off x="1447800" y="304800"/>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dirty="0"/>
              <a:t>Customer Needs and Requirements</a:t>
            </a:r>
          </a:p>
        </p:txBody>
      </p:sp>
      <p:pic>
        <p:nvPicPr>
          <p:cNvPr id="3" name="Picture 2">
            <a:extLst>
              <a:ext uri="{FF2B5EF4-FFF2-40B4-BE49-F238E27FC236}">
                <a16:creationId xmlns:a16="http://schemas.microsoft.com/office/drawing/2014/main" id="{706609EB-01BA-E04F-BFF8-655C2BBEA4C2}"/>
              </a:ext>
            </a:extLst>
          </p:cNvPr>
          <p:cNvPicPr>
            <a:picLocks noChangeAspect="1"/>
          </p:cNvPicPr>
          <p:nvPr/>
        </p:nvPicPr>
        <p:blipFill>
          <a:blip r:embed="rId3"/>
          <a:stretch>
            <a:fillRect/>
          </a:stretch>
        </p:blipFill>
        <p:spPr>
          <a:xfrm>
            <a:off x="5105400" y="1371600"/>
            <a:ext cx="3804704" cy="4813300"/>
          </a:xfrm>
          <a:prstGeom prst="rect">
            <a:avLst/>
          </a:prstGeom>
        </p:spPr>
      </p:pic>
    </p:spTree>
    <p:extLst>
      <p:ext uri="{BB962C8B-B14F-4D97-AF65-F5344CB8AC3E}">
        <p14:creationId xmlns:p14="http://schemas.microsoft.com/office/powerpoint/2010/main" val="323167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05EAEDD-8E5F-3B4B-A3CB-ED0D4369E4BB}"/>
              </a:ext>
            </a:extLst>
          </p:cNvPr>
          <p:cNvPicPr>
            <a:picLocks noChangeAspect="1"/>
          </p:cNvPicPr>
          <p:nvPr/>
        </p:nvPicPr>
        <p:blipFill>
          <a:blip r:embed="rId3"/>
          <a:stretch>
            <a:fillRect/>
          </a:stretch>
        </p:blipFill>
        <p:spPr>
          <a:xfrm>
            <a:off x="0" y="1468606"/>
            <a:ext cx="9144000" cy="4398794"/>
          </a:xfrm>
          <a:prstGeom prst="rect">
            <a:avLst/>
          </a:prstGeom>
        </p:spPr>
      </p:pic>
      <p:sp>
        <p:nvSpPr>
          <p:cNvPr id="3" name="Title 1">
            <a:extLst>
              <a:ext uri="{FF2B5EF4-FFF2-40B4-BE49-F238E27FC236}">
                <a16:creationId xmlns:a16="http://schemas.microsoft.com/office/drawing/2014/main" id="{627376AC-81F9-714C-84C9-FB8A8AF845B8}"/>
              </a:ext>
            </a:extLst>
          </p:cNvPr>
          <p:cNvSpPr txBox="1">
            <a:spLocks/>
          </p:cNvSpPr>
          <p:nvPr/>
        </p:nvSpPr>
        <p:spPr>
          <a:xfrm>
            <a:off x="1371600" y="304800"/>
            <a:ext cx="6324600" cy="12192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dirty="0"/>
              <a:t>GOES 16/17 Magnetometer Data</a:t>
            </a:r>
          </a:p>
          <a:p>
            <a:r>
              <a:rPr lang="en-US" sz="2000" dirty="0"/>
              <a:t>Illustrating Variations at </a:t>
            </a:r>
          </a:p>
          <a:p>
            <a:r>
              <a:rPr lang="en-US" sz="2000" dirty="0"/>
              <a:t>Different Geosynchronous Locations</a:t>
            </a:r>
          </a:p>
          <a:p>
            <a:endParaRPr lang="en-US" sz="3200" dirty="0"/>
          </a:p>
          <a:p>
            <a:endParaRPr lang="en-US" sz="3200" dirty="0"/>
          </a:p>
        </p:txBody>
      </p:sp>
      <p:sp>
        <p:nvSpPr>
          <p:cNvPr id="4" name="Title 1">
            <a:extLst>
              <a:ext uri="{FF2B5EF4-FFF2-40B4-BE49-F238E27FC236}">
                <a16:creationId xmlns:a16="http://schemas.microsoft.com/office/drawing/2014/main" id="{80418149-33DF-5942-84AE-48BDB84E667B}"/>
              </a:ext>
            </a:extLst>
          </p:cNvPr>
          <p:cNvSpPr txBox="1">
            <a:spLocks/>
          </p:cNvSpPr>
          <p:nvPr/>
        </p:nvSpPr>
        <p:spPr>
          <a:xfrm>
            <a:off x="190500" y="5943600"/>
            <a:ext cx="8801100" cy="8382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lvl="1" algn="l"/>
            <a:r>
              <a:rPr lang="en-US" sz="1800" dirty="0">
                <a:solidFill>
                  <a:srgbClr val="FFFF00"/>
                </a:solidFill>
              </a:rPr>
              <a:t>For Example:   P (solar wind pressure, tail stretching, substorm energy release)</a:t>
            </a:r>
          </a:p>
          <a:p>
            <a:pPr lvl="4" algn="l"/>
            <a:r>
              <a:rPr lang="en-US" sz="1800" dirty="0">
                <a:solidFill>
                  <a:srgbClr val="FFFF00"/>
                </a:solidFill>
              </a:rPr>
              <a:t>E (tail stretching and energy release)</a:t>
            </a:r>
          </a:p>
          <a:p>
            <a:pPr lvl="4" algn="l"/>
            <a:r>
              <a:rPr lang="en-US" sz="1800" dirty="0">
                <a:solidFill>
                  <a:srgbClr val="FFFF00"/>
                </a:solidFill>
              </a:rPr>
              <a:t>N (Current systems)</a:t>
            </a:r>
            <a:endParaRPr lang="en-US" sz="3200" dirty="0"/>
          </a:p>
          <a:p>
            <a:endParaRPr lang="en-US" sz="3200" dirty="0"/>
          </a:p>
        </p:txBody>
      </p:sp>
    </p:spTree>
    <p:extLst>
      <p:ext uri="{BB962C8B-B14F-4D97-AF65-F5344CB8AC3E}">
        <p14:creationId xmlns:p14="http://schemas.microsoft.com/office/powerpoint/2010/main" val="321025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0789-A09D-BC45-BB4A-33242B4A57DC}"/>
              </a:ext>
            </a:extLst>
          </p:cNvPr>
          <p:cNvSpPr>
            <a:spLocks noGrp="1"/>
          </p:cNvSpPr>
          <p:nvPr>
            <p:ph type="title"/>
          </p:nvPr>
        </p:nvSpPr>
        <p:spPr>
          <a:xfrm>
            <a:off x="1295400" y="128337"/>
            <a:ext cx="6553200" cy="968626"/>
          </a:xfrm>
        </p:spPr>
        <p:txBody>
          <a:bodyPr/>
          <a:lstStyle/>
          <a:p>
            <a:r>
              <a:rPr lang="en-US" sz="3200" dirty="0" err="1"/>
              <a:t>Arcjet</a:t>
            </a:r>
            <a:r>
              <a:rPr lang="en-US" sz="3200" dirty="0"/>
              <a:t> Firing</a:t>
            </a:r>
            <a:br>
              <a:rPr lang="en-US" sz="3200" dirty="0"/>
            </a:br>
            <a:r>
              <a:rPr lang="en-US" sz="3200" dirty="0"/>
              <a:t> </a:t>
            </a:r>
            <a:r>
              <a:rPr lang="en-US" sz="3000" dirty="0"/>
              <a:t>Contaminates Operational Observations </a:t>
            </a:r>
          </a:p>
        </p:txBody>
      </p:sp>
      <p:sp>
        <p:nvSpPr>
          <p:cNvPr id="4" name="Slide Number Placeholder 3">
            <a:extLst>
              <a:ext uri="{FF2B5EF4-FFF2-40B4-BE49-F238E27FC236}">
                <a16:creationId xmlns:a16="http://schemas.microsoft.com/office/drawing/2014/main" id="{CA159E02-BBDB-8643-94BD-3388A9A4AE2B}"/>
              </a:ext>
            </a:extLst>
          </p:cNvPr>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pic>
        <p:nvPicPr>
          <p:cNvPr id="5" name="Picture 4">
            <a:extLst>
              <a:ext uri="{FF2B5EF4-FFF2-40B4-BE49-F238E27FC236}">
                <a16:creationId xmlns:a16="http://schemas.microsoft.com/office/drawing/2014/main" id="{239C529E-BEF8-9841-8C07-B0E5AA7389D6}"/>
              </a:ext>
            </a:extLst>
          </p:cNvPr>
          <p:cNvPicPr>
            <a:picLocks noChangeAspect="1"/>
          </p:cNvPicPr>
          <p:nvPr/>
        </p:nvPicPr>
        <p:blipFill>
          <a:blip r:embed="rId3"/>
          <a:stretch>
            <a:fillRect/>
          </a:stretch>
        </p:blipFill>
        <p:spPr>
          <a:xfrm>
            <a:off x="762000" y="1289050"/>
            <a:ext cx="7620000" cy="4279900"/>
          </a:xfrm>
          <a:prstGeom prst="rect">
            <a:avLst/>
          </a:prstGeom>
        </p:spPr>
      </p:pic>
      <p:sp>
        <p:nvSpPr>
          <p:cNvPr id="6" name="Title 1">
            <a:extLst>
              <a:ext uri="{FF2B5EF4-FFF2-40B4-BE49-F238E27FC236}">
                <a16:creationId xmlns:a16="http://schemas.microsoft.com/office/drawing/2014/main" id="{FC780659-4987-844F-B4AA-087569EF0E31}"/>
              </a:ext>
            </a:extLst>
          </p:cNvPr>
          <p:cNvSpPr txBox="1">
            <a:spLocks/>
          </p:cNvSpPr>
          <p:nvPr/>
        </p:nvSpPr>
        <p:spPr>
          <a:xfrm>
            <a:off x="171450" y="5715000"/>
            <a:ext cx="8820150" cy="10668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lvl="1"/>
            <a:r>
              <a:rPr lang="en-US" sz="2000" dirty="0" err="1">
                <a:solidFill>
                  <a:srgbClr val="FFFF00"/>
                </a:solidFill>
              </a:rPr>
              <a:t>Arcjet</a:t>
            </a:r>
            <a:r>
              <a:rPr lang="en-US" sz="2000" dirty="0">
                <a:solidFill>
                  <a:srgbClr val="FFFF00"/>
                </a:solidFill>
              </a:rPr>
              <a:t> use on GOES-16 is becoming more frequent than planned</a:t>
            </a:r>
          </a:p>
          <a:p>
            <a:pPr lvl="1"/>
            <a:r>
              <a:rPr lang="en-US" sz="2000" dirty="0">
                <a:solidFill>
                  <a:srgbClr val="FFFF00"/>
                </a:solidFill>
              </a:rPr>
              <a:t>Requires customer application attention</a:t>
            </a:r>
          </a:p>
          <a:p>
            <a:pPr lvl="1"/>
            <a:r>
              <a:rPr lang="en-US" sz="2000" dirty="0">
                <a:solidFill>
                  <a:srgbClr val="FFFF00"/>
                </a:solidFill>
              </a:rPr>
              <a:t>Correction algorithms require maintenance and modification</a:t>
            </a:r>
          </a:p>
          <a:p>
            <a:pPr lvl="1"/>
            <a:endParaRPr lang="en-US" sz="2000" dirty="0"/>
          </a:p>
          <a:p>
            <a:endParaRPr lang="en-US" sz="3200" dirty="0"/>
          </a:p>
        </p:txBody>
      </p:sp>
    </p:spTree>
    <p:extLst>
      <p:ext uri="{BB962C8B-B14F-4D97-AF65-F5344CB8AC3E}">
        <p14:creationId xmlns:p14="http://schemas.microsoft.com/office/powerpoint/2010/main" val="165583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852"/>
            <a:ext cx="6477000" cy="968626"/>
          </a:xfrm>
        </p:spPr>
        <p:txBody>
          <a:bodyPr/>
          <a:lstStyle/>
          <a:p>
            <a:r>
              <a:rPr lang="en-US" sz="2800" dirty="0"/>
              <a:t>G16/17 MAG Full Validation PS-PVR</a:t>
            </a:r>
            <a:br>
              <a:rPr lang="en-US" sz="2800" dirty="0"/>
            </a:br>
            <a:r>
              <a:rPr lang="en-US" sz="2800" dirty="0"/>
              <a:t> SWPC Overview</a:t>
            </a:r>
            <a:endParaRPr lang="en-US" sz="2800" dirty="0">
              <a:solidFill>
                <a:srgbClr val="FFFF00"/>
              </a:solidFill>
            </a:endParaRPr>
          </a:p>
        </p:txBody>
      </p:sp>
      <p:sp>
        <p:nvSpPr>
          <p:cNvPr id="3" name="Text Placeholder 2"/>
          <p:cNvSpPr>
            <a:spLocks noGrp="1"/>
          </p:cNvSpPr>
          <p:nvPr>
            <p:ph type="body" idx="1"/>
          </p:nvPr>
        </p:nvSpPr>
        <p:spPr>
          <a:xfrm>
            <a:off x="223762" y="1066800"/>
            <a:ext cx="8696475" cy="5587386"/>
          </a:xfrm>
        </p:spPr>
        <p:txBody>
          <a:bodyPr/>
          <a:lstStyle/>
          <a:p>
            <a:pPr>
              <a:spcBef>
                <a:spcPts val="0"/>
              </a:spcBef>
              <a:spcAft>
                <a:spcPts val="1200"/>
              </a:spcAft>
              <a:buSzPct val="100000"/>
              <a:buFont typeface="Arial" charset="0"/>
              <a:buChar char="•"/>
            </a:pPr>
            <a:r>
              <a:rPr lang="en-US" sz="2000" dirty="0"/>
              <a:t>MAG serves an important capability that characterizes the </a:t>
            </a:r>
            <a:r>
              <a:rPr lang="en-US" sz="2000" dirty="0" err="1"/>
              <a:t>geospace</a:t>
            </a:r>
            <a:r>
              <a:rPr lang="en-US" sz="2000" dirty="0"/>
              <a:t> environment including the level of disturbance and controls the trajectory of radiation belt particles</a:t>
            </a:r>
          </a:p>
          <a:p>
            <a:pPr>
              <a:spcBef>
                <a:spcPts val="0"/>
              </a:spcBef>
              <a:spcAft>
                <a:spcPts val="1200"/>
              </a:spcAft>
              <a:buSzPct val="100000"/>
              <a:buFont typeface="Arial" charset="0"/>
              <a:buChar char="•"/>
            </a:pPr>
            <a:r>
              <a:rPr lang="en-US" sz="2000" dirty="0"/>
              <a:t>The NCEI team (in collaboration with the GOES project) has done an excellent job characterizing the instrument performance leading to future improvements and implementing many of the corrective measures to deal with both instrument and accommodation issues</a:t>
            </a:r>
          </a:p>
          <a:p>
            <a:pPr>
              <a:spcBef>
                <a:spcPts val="0"/>
              </a:spcBef>
              <a:spcAft>
                <a:spcPts val="1200"/>
              </a:spcAft>
              <a:buSzPct val="100000"/>
              <a:buFont typeface="Arial" charset="0"/>
              <a:buChar char="•"/>
            </a:pPr>
            <a:r>
              <a:rPr lang="en-US" sz="2000" dirty="0"/>
              <a:t>Tasks remain, such as: improvements to </a:t>
            </a:r>
            <a:r>
              <a:rPr lang="en-US" sz="2000" dirty="0" err="1"/>
              <a:t>arcjet</a:t>
            </a:r>
            <a:r>
              <a:rPr lang="en-US" sz="2000" dirty="0"/>
              <a:t> correction; thermal corrections (including use of machine learning techniques); reduction and characterization of noise; long-term trending for bias stability; and efforts to utilize the new GOES-T/U GMAG including </a:t>
            </a:r>
            <a:r>
              <a:rPr lang="en-US" sz="2000" dirty="0" err="1"/>
              <a:t>cal</a:t>
            </a:r>
            <a:r>
              <a:rPr lang="en-US" sz="2000" dirty="0"/>
              <a:t>/</a:t>
            </a:r>
            <a:r>
              <a:rPr lang="en-US" sz="2000" dirty="0" err="1"/>
              <a:t>val</a:t>
            </a:r>
            <a:r>
              <a:rPr lang="en-US" sz="2000" dirty="0"/>
              <a:t> and any on-orbit performance issues</a:t>
            </a:r>
          </a:p>
          <a:p>
            <a:pPr>
              <a:spcBef>
                <a:spcPts val="0"/>
              </a:spcBef>
              <a:spcAft>
                <a:spcPts val="1200"/>
              </a:spcAft>
              <a:buSzPct val="100000"/>
              <a:buFont typeface="Arial" charset="0"/>
              <a:buChar char="•"/>
            </a:pPr>
            <a:r>
              <a:rPr lang="en-US" sz="2000" dirty="0"/>
              <a:t>SWPC is highly appreciative of the excellent work and diligence provided by NCEI, as well as the support provided by the entire GOES project</a:t>
            </a:r>
          </a:p>
          <a:p>
            <a:pPr>
              <a:spcBef>
                <a:spcPts val="0"/>
              </a:spcBef>
              <a:spcAft>
                <a:spcPts val="1200"/>
              </a:spcAft>
              <a:buSzPct val="100000"/>
              <a:buFont typeface="Arial" charset="0"/>
              <a:buChar char="•"/>
            </a:pPr>
            <a:r>
              <a:rPr lang="en-US" sz="2000" dirty="0"/>
              <a:t>SWPC concurs with NCEI’s recommendation for MAG to transition to Full Validation status, and we recommend continued effort to maintain and improve the data quality for space weather users</a:t>
            </a:r>
          </a:p>
        </p:txBody>
      </p:sp>
    </p:spTree>
    <p:extLst>
      <p:ext uri="{BB962C8B-B14F-4D97-AF65-F5344CB8AC3E}">
        <p14:creationId xmlns:p14="http://schemas.microsoft.com/office/powerpoint/2010/main" val="40093627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20105</TotalTime>
  <Words>867</Words>
  <Application>Microsoft Macintosh PowerPoint</Application>
  <PresentationFormat>On-screen Show (4:3)</PresentationFormat>
  <Paragraphs>65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Noto Sans Symbols</vt:lpstr>
      <vt:lpstr>Wingdings</vt:lpstr>
      <vt:lpstr>Custom Design</vt:lpstr>
      <vt:lpstr>G16/17 Magnetometer L1b  Full Maturity  SWPC Overview</vt:lpstr>
      <vt:lpstr> Magnetometer Measured Impacts at Earth-Some Examples </vt:lpstr>
      <vt:lpstr>Magnetometer: Operational Use Summary</vt:lpstr>
      <vt:lpstr>Customer Testimonials</vt:lpstr>
      <vt:lpstr>PowerPoint Presentation</vt:lpstr>
      <vt:lpstr>PowerPoint Presentation</vt:lpstr>
      <vt:lpstr>Arcjet Firing  Contaminates Operational Observations </vt:lpstr>
      <vt:lpstr>G16/17 MAG Full Validation PS-PVR  SWPC Overview</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Xiangqian Wu</dc:creator>
  <cp:lastModifiedBy>Howard Singer</cp:lastModifiedBy>
  <cp:revision>343</cp:revision>
  <cp:lastPrinted>2021-02-22T05:40:43Z</cp:lastPrinted>
  <dcterms:created xsi:type="dcterms:W3CDTF">2017-02-26T14:41:57Z</dcterms:created>
  <dcterms:modified xsi:type="dcterms:W3CDTF">2021-02-24T02:26:32Z</dcterms:modified>
</cp:coreProperties>
</file>