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slideLayouts/slideLayout22.xml" ContentType="application/vnd.openxmlformats-officedocument.presentationml.slideLayout+xml"/>
  <Override PartName="/ppt/theme/theme25.xml" ContentType="application/vnd.openxmlformats-officedocument.theme+xml"/>
  <Override PartName="/ppt/slideLayouts/slideLayout23.xml" ContentType="application/vnd.openxmlformats-officedocument.presentationml.slideLayout+xml"/>
  <Override PartName="/ppt/theme/theme26.xml" ContentType="application/vnd.openxmlformats-officedocument.theme+xml"/>
  <Override PartName="/ppt/slideLayouts/slideLayout24.xml" ContentType="application/vnd.openxmlformats-officedocument.presentationml.slideLayout+xml"/>
  <Override PartName="/ppt/theme/theme27.xml" ContentType="application/vnd.openxmlformats-officedocument.theme+xml"/>
  <Override PartName="/ppt/slideLayouts/slideLayout25.xml" ContentType="application/vnd.openxmlformats-officedocument.presentationml.slideLayout+xml"/>
  <Override PartName="/ppt/theme/theme2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slideLayouts/slideLayout28.xml" ContentType="application/vnd.openxmlformats-officedocument.presentationml.slideLayout+xml"/>
  <Override PartName="/ppt/theme/theme47.xml" ContentType="application/vnd.openxmlformats-officedocument.theme+xml"/>
  <Override PartName="/ppt/slideLayouts/slideLayout29.xml" ContentType="application/vnd.openxmlformats-officedocument.presentationml.slideLayout+xml"/>
  <Override PartName="/ppt/theme/theme48.xml" ContentType="application/vnd.openxmlformats-officedocument.theme+xml"/>
  <Override PartName="/ppt/slideLayouts/slideLayout30.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slideLayouts/slideLayout31.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3" r:id="rId2"/>
    <p:sldMasterId id="2147483694" r:id="rId3"/>
    <p:sldMasterId id="2147483696" r:id="rId4"/>
    <p:sldMasterId id="2147483698" r:id="rId5"/>
    <p:sldMasterId id="2147483700" r:id="rId6"/>
    <p:sldMasterId id="2147483702" r:id="rId7"/>
    <p:sldMasterId id="2147483704" r:id="rId8"/>
    <p:sldMasterId id="2147483706" r:id="rId9"/>
    <p:sldMasterId id="2147483708" r:id="rId10"/>
    <p:sldMasterId id="2147483710" r:id="rId11"/>
    <p:sldMasterId id="2147483712" r:id="rId12"/>
    <p:sldMasterId id="2147483714" r:id="rId13"/>
    <p:sldMasterId id="2147483716" r:id="rId14"/>
    <p:sldMasterId id="2147483718" r:id="rId15"/>
    <p:sldMasterId id="2147483720" r:id="rId16"/>
    <p:sldMasterId id="2147483722" r:id="rId17"/>
    <p:sldMasterId id="2147483724" r:id="rId18"/>
    <p:sldMasterId id="2147483726" r:id="rId19"/>
    <p:sldMasterId id="2147483728" r:id="rId20"/>
    <p:sldMasterId id="2147483730" r:id="rId21"/>
    <p:sldMasterId id="2147483732" r:id="rId22"/>
    <p:sldMasterId id="2147483734" r:id="rId23"/>
    <p:sldMasterId id="2147483736" r:id="rId24"/>
    <p:sldMasterId id="2147483738" r:id="rId25"/>
    <p:sldMasterId id="2147483740" r:id="rId26"/>
    <p:sldMasterId id="2147483742" r:id="rId27"/>
    <p:sldMasterId id="2147483744" r:id="rId28"/>
    <p:sldMasterId id="2147483746" r:id="rId29"/>
    <p:sldMasterId id="2147483748" r:id="rId30"/>
    <p:sldMasterId id="2147483750" r:id="rId31"/>
    <p:sldMasterId id="2147483752" r:id="rId32"/>
    <p:sldMasterId id="2147483754" r:id="rId33"/>
    <p:sldMasterId id="2147483756" r:id="rId34"/>
    <p:sldMasterId id="2147483758" r:id="rId35"/>
    <p:sldMasterId id="2147483760" r:id="rId36"/>
    <p:sldMasterId id="2147483762" r:id="rId37"/>
    <p:sldMasterId id="2147483764" r:id="rId38"/>
    <p:sldMasterId id="2147483766" r:id="rId39"/>
    <p:sldMasterId id="2147483768" r:id="rId40"/>
    <p:sldMasterId id="2147483770" r:id="rId41"/>
    <p:sldMasterId id="2147483772" r:id="rId42"/>
    <p:sldMasterId id="2147483774" r:id="rId43"/>
    <p:sldMasterId id="2147483776" r:id="rId44"/>
    <p:sldMasterId id="2147483778" r:id="rId45"/>
    <p:sldMasterId id="2147483780" r:id="rId46"/>
    <p:sldMasterId id="2147483782" r:id="rId47"/>
    <p:sldMasterId id="2147483784" r:id="rId48"/>
    <p:sldMasterId id="2147483786" r:id="rId49"/>
    <p:sldMasterId id="2147483788" r:id="rId50"/>
    <p:sldMasterId id="2147483790" r:id="rId51"/>
    <p:sldMasterId id="2147483792" r:id="rId52"/>
    <p:sldMasterId id="2147483794" r:id="rId53"/>
    <p:sldMasterId id="2147483796" r:id="rId54"/>
    <p:sldMasterId id="2147483798" r:id="rId55"/>
    <p:sldMasterId id="2147483800" r:id="rId56"/>
    <p:sldMasterId id="2147483802" r:id="rId57"/>
    <p:sldMasterId id="2147483804" r:id="rId58"/>
    <p:sldMasterId id="2147483806" r:id="rId59"/>
    <p:sldMasterId id="2147483808" r:id="rId60"/>
    <p:sldMasterId id="2147483810" r:id="rId61"/>
    <p:sldMasterId id="2147483812" r:id="rId62"/>
    <p:sldMasterId id="2147483814" r:id="rId63"/>
    <p:sldMasterId id="2147483854" r:id="rId64"/>
    <p:sldMasterId id="2147483866" r:id="rId65"/>
    <p:sldMasterId id="2147483878" r:id="rId66"/>
    <p:sldMasterId id="2147483890" r:id="rId67"/>
    <p:sldMasterId id="2147483902" r:id="rId68"/>
    <p:sldMasterId id="2147483914" r:id="rId69"/>
    <p:sldMasterId id="2147483926" r:id="rId70"/>
  </p:sldMasterIdLst>
  <p:notesMasterIdLst>
    <p:notesMasterId r:id="rId147"/>
  </p:notesMasterIdLst>
  <p:sldIdLst>
    <p:sldId id="256" r:id="rId71"/>
    <p:sldId id="486" r:id="rId72"/>
    <p:sldId id="487" r:id="rId73"/>
    <p:sldId id="703" r:id="rId74"/>
    <p:sldId id="704" r:id="rId75"/>
    <p:sldId id="608" r:id="rId76"/>
    <p:sldId id="488" r:id="rId77"/>
    <p:sldId id="566" r:id="rId78"/>
    <p:sldId id="753" r:id="rId79"/>
    <p:sldId id="567" r:id="rId80"/>
    <p:sldId id="604" r:id="rId81"/>
    <p:sldId id="558" r:id="rId82"/>
    <p:sldId id="717" r:id="rId83"/>
    <p:sldId id="705" r:id="rId84"/>
    <p:sldId id="706" r:id="rId85"/>
    <p:sldId id="707" r:id="rId86"/>
    <p:sldId id="709" r:id="rId87"/>
    <p:sldId id="710" r:id="rId88"/>
    <p:sldId id="712" r:id="rId89"/>
    <p:sldId id="718" r:id="rId90"/>
    <p:sldId id="729" r:id="rId91"/>
    <p:sldId id="731" r:id="rId92"/>
    <p:sldId id="715" r:id="rId93"/>
    <p:sldId id="719" r:id="rId94"/>
    <p:sldId id="720" r:id="rId95"/>
    <p:sldId id="728" r:id="rId96"/>
    <p:sldId id="578" r:id="rId97"/>
    <p:sldId id="579" r:id="rId98"/>
    <p:sldId id="722" r:id="rId99"/>
    <p:sldId id="721" r:id="rId100"/>
    <p:sldId id="730" r:id="rId101"/>
    <p:sldId id="738" r:id="rId102"/>
    <p:sldId id="724" r:id="rId103"/>
    <p:sldId id="723" r:id="rId104"/>
    <p:sldId id="752" r:id="rId105"/>
    <p:sldId id="725" r:id="rId106"/>
    <p:sldId id="726" r:id="rId107"/>
    <p:sldId id="618" r:id="rId108"/>
    <p:sldId id="732" r:id="rId109"/>
    <p:sldId id="659" r:id="rId110"/>
    <p:sldId id="735" r:id="rId111"/>
    <p:sldId id="734" r:id="rId112"/>
    <p:sldId id="660" r:id="rId113"/>
    <p:sldId id="733" r:id="rId114"/>
    <p:sldId id="736" r:id="rId115"/>
    <p:sldId id="767" r:id="rId116"/>
    <p:sldId id="747" r:id="rId117"/>
    <p:sldId id="748" r:id="rId118"/>
    <p:sldId id="751" r:id="rId119"/>
    <p:sldId id="750" r:id="rId120"/>
    <p:sldId id="754" r:id="rId121"/>
    <p:sldId id="755" r:id="rId122"/>
    <p:sldId id="756" r:id="rId123"/>
    <p:sldId id="757" r:id="rId124"/>
    <p:sldId id="758" r:id="rId125"/>
    <p:sldId id="759" r:id="rId126"/>
    <p:sldId id="760" r:id="rId127"/>
    <p:sldId id="761" r:id="rId128"/>
    <p:sldId id="762" r:id="rId129"/>
    <p:sldId id="763" r:id="rId130"/>
    <p:sldId id="508" r:id="rId131"/>
    <p:sldId id="509" r:id="rId132"/>
    <p:sldId id="510" r:id="rId133"/>
    <p:sldId id="511" r:id="rId134"/>
    <p:sldId id="512" r:id="rId135"/>
    <p:sldId id="768" r:id="rId136"/>
    <p:sldId id="769" r:id="rId137"/>
    <p:sldId id="624" r:id="rId138"/>
    <p:sldId id="530" r:id="rId139"/>
    <p:sldId id="531" r:id="rId140"/>
    <p:sldId id="376" r:id="rId141"/>
    <p:sldId id="617" r:id="rId142"/>
    <p:sldId id="534" r:id="rId143"/>
    <p:sldId id="766" r:id="rId144"/>
    <p:sldId id="764" r:id="rId145"/>
    <p:sldId id="765" r:id="rId1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9900"/>
    <a:srgbClr val="0000FF"/>
    <a:srgbClr val="FF00FF"/>
    <a:srgbClr val="00FFFF"/>
    <a:srgbClr val="0033CC"/>
    <a:srgbClr val="FFFFCC"/>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06A9B5-E392-42ED-BF47-95CADD0DC904}">
  <a:tblStyle styleId="{ED06A9B5-E392-42ED-BF47-95CADD0DC90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2790232-803E-40C4-BAE8-91215338F4D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86631-476B-4E1F-8019-434EE7F9039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04F680A-DE3D-4A24-A7C0-FCAF1C3E036A}" styleName="Table_3"/>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5" autoAdjust="0"/>
    <p:restoredTop sz="90000" autoAdjust="0"/>
  </p:normalViewPr>
  <p:slideViewPr>
    <p:cSldViewPr snapToGrid="0" showGuides="1">
      <p:cViewPr varScale="1">
        <p:scale>
          <a:sx n="62" d="100"/>
          <a:sy n="62" d="100"/>
        </p:scale>
        <p:origin x="64" y="232"/>
      </p:cViewPr>
      <p:guideLst>
        <p:guide orient="horz" pos="2160"/>
        <p:guide pos="2880"/>
      </p:guideLst>
    </p:cSldViewPr>
  </p:slideViewPr>
  <p:notesTextViewPr>
    <p:cViewPr>
      <p:scale>
        <a:sx n="3" d="2"/>
        <a:sy n="3" d="2"/>
      </p:scale>
      <p:origin x="0" y="0"/>
    </p:cViewPr>
  </p:notesTextViewPr>
  <p:sorterViewPr>
    <p:cViewPr>
      <p:scale>
        <a:sx n="120" d="100"/>
        <a:sy n="120" d="100"/>
      </p:scale>
      <p:origin x="0" y="-77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14.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38"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4.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28" Type="http://schemas.openxmlformats.org/officeDocument/2006/relationships/slide" Target="slides/slide58.xml"/><Relationship Id="rId144" Type="http://schemas.openxmlformats.org/officeDocument/2006/relationships/slide" Target="slides/slide74.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20.xml"/><Relationship Id="rId95" Type="http://schemas.openxmlformats.org/officeDocument/2006/relationships/slide" Target="slides/slide2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43.xml"/><Relationship Id="rId118" Type="http://schemas.openxmlformats.org/officeDocument/2006/relationships/slide" Target="slides/slide48.xml"/><Relationship Id="rId134" Type="http://schemas.openxmlformats.org/officeDocument/2006/relationships/slide" Target="slides/slide64.xml"/><Relationship Id="rId139" Type="http://schemas.openxmlformats.org/officeDocument/2006/relationships/slide" Target="slides/slide69.xml"/><Relationship Id="rId80" Type="http://schemas.openxmlformats.org/officeDocument/2006/relationships/slide" Target="slides/slide10.xml"/><Relationship Id="rId85" Type="http://schemas.openxmlformats.org/officeDocument/2006/relationships/slide" Target="slides/slide15.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103" Type="http://schemas.openxmlformats.org/officeDocument/2006/relationships/slide" Target="slides/slide33.xml"/><Relationship Id="rId108" Type="http://schemas.openxmlformats.org/officeDocument/2006/relationships/slide" Target="slides/slide38.xml"/><Relationship Id="rId116" Type="http://schemas.openxmlformats.org/officeDocument/2006/relationships/slide" Target="slides/slide46.xml"/><Relationship Id="rId124" Type="http://schemas.openxmlformats.org/officeDocument/2006/relationships/slide" Target="slides/slide54.xml"/><Relationship Id="rId129" Type="http://schemas.openxmlformats.org/officeDocument/2006/relationships/slide" Target="slides/slide59.xml"/><Relationship Id="rId137" Type="http://schemas.openxmlformats.org/officeDocument/2006/relationships/slide" Target="slides/slide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 Target="slides/slide5.xml"/><Relationship Id="rId83" Type="http://schemas.openxmlformats.org/officeDocument/2006/relationships/slide" Target="slides/slide13.xml"/><Relationship Id="rId88" Type="http://schemas.openxmlformats.org/officeDocument/2006/relationships/slide" Target="slides/slide18.xml"/><Relationship Id="rId91" Type="http://schemas.openxmlformats.org/officeDocument/2006/relationships/slide" Target="slides/slide21.xml"/><Relationship Id="rId96" Type="http://schemas.openxmlformats.org/officeDocument/2006/relationships/slide" Target="slides/slide26.xml"/><Relationship Id="rId111" Type="http://schemas.openxmlformats.org/officeDocument/2006/relationships/slide" Target="slides/slide41.xml"/><Relationship Id="rId132" Type="http://schemas.openxmlformats.org/officeDocument/2006/relationships/slide" Target="slides/slide62.xml"/><Relationship Id="rId140" Type="http://schemas.openxmlformats.org/officeDocument/2006/relationships/slide" Target="slides/slide70.xml"/><Relationship Id="rId145"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36.xml"/><Relationship Id="rId114" Type="http://schemas.openxmlformats.org/officeDocument/2006/relationships/slide" Target="slides/slide44.xml"/><Relationship Id="rId119" Type="http://schemas.openxmlformats.org/officeDocument/2006/relationships/slide" Target="slides/slide49.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 Target="slides/slide3.xml"/><Relationship Id="rId78" Type="http://schemas.openxmlformats.org/officeDocument/2006/relationships/slide" Target="slides/slide8.xml"/><Relationship Id="rId81" Type="http://schemas.openxmlformats.org/officeDocument/2006/relationships/slide" Target="slides/slide11.xml"/><Relationship Id="rId86" Type="http://schemas.openxmlformats.org/officeDocument/2006/relationships/slide" Target="slides/slide16.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30" Type="http://schemas.openxmlformats.org/officeDocument/2006/relationships/slide" Target="slides/slide60.xml"/><Relationship Id="rId135" Type="http://schemas.openxmlformats.org/officeDocument/2006/relationships/slide" Target="slides/slide65.xml"/><Relationship Id="rId143" Type="http://schemas.openxmlformats.org/officeDocument/2006/relationships/slide" Target="slides/slide73.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61" Type="http://schemas.openxmlformats.org/officeDocument/2006/relationships/slideMaster" Target="slideMasters/slideMaster61.xml"/><Relationship Id="rId82" Type="http://schemas.openxmlformats.org/officeDocument/2006/relationships/slide" Target="slides/slide1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72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46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785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FD LST looks normal.</a:t>
            </a:r>
            <a:r>
              <a:rPr lang="en-US" baseline="0" dirty="0" smtClean="0"/>
              <a:t> We used to observe lots of missing blocks and lines during beta PS-PVR.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68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dirty="0" smtClean="0"/>
              <a:t>CONUS LST looks normal.</a:t>
            </a:r>
            <a:r>
              <a:rPr lang="en-US" baseline="0" dirty="0" smtClean="0"/>
              <a:t> We used to observe lots of missing blocks and lines during beta PS-PVR.</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5843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Hourly MESO LST output fails</a:t>
            </a:r>
            <a:r>
              <a:rPr lang="en-US" baseline="0" dirty="0" smtClean="0"/>
              <a:t> to reveal lots of details in LST. </a:t>
            </a:r>
          </a:p>
          <a:p>
            <a:r>
              <a:rPr lang="en-US" baseline="0" dirty="0" smtClean="0"/>
              <a:t>For example, a case study has been carried out to study the outcome by Hurricane Maria. We can see signals from radiance (band 14 and 15) over land under clear or probably clear conditions due to its high output frequency but can not find any LST retrievals from the hourly LST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2583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Not all input data for LST retrieval are available to the</a:t>
            </a:r>
            <a:r>
              <a:rPr lang="en-US" baseline="0" dirty="0" smtClean="0"/>
              <a:t> LST AWG. </a:t>
            </a:r>
          </a:p>
          <a:p>
            <a:r>
              <a:rPr lang="en-US" baseline="0" dirty="0" smtClean="0"/>
              <a:t>The purpose of this inspection is to check if the LST values, DQF, and PQI are consistent with each other.</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18</a:t>
            </a:fld>
            <a:endParaRPr lang="en-US" sz="1200">
              <a:latin typeface="Calibri"/>
              <a:ea typeface="Calibri"/>
              <a:cs typeface="Calibri"/>
              <a:sym typeface="Calibri"/>
            </a:endParaRPr>
          </a:p>
        </p:txBody>
      </p:sp>
    </p:spTree>
    <p:extLst>
      <p:ext uri="{BB962C8B-B14F-4D97-AF65-F5344CB8AC3E}">
        <p14:creationId xmlns:p14="http://schemas.microsoft.com/office/powerpoint/2010/main" val="3234536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Definition of error codes based on the</a:t>
            </a:r>
            <a:r>
              <a:rPr lang="en-US" baseline="0" dirty="0" smtClean="0"/>
              <a:t> metrics defined in previous slide.</a:t>
            </a:r>
          </a:p>
          <a:p>
            <a:endParaRPr lang="en-US" baseline="0" dirty="0" smtClean="0"/>
          </a:p>
          <a:p>
            <a:r>
              <a:rPr lang="en-US" baseline="0" dirty="0" smtClean="0"/>
              <a:t>Error 211: both DQF and PQI suggests the pixel is under cloudy or probably cloudy conditions, but LST retrieval is available</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19</a:t>
            </a:fld>
            <a:endParaRPr lang="en-US" sz="1200">
              <a:latin typeface="Calibri"/>
              <a:ea typeface="Calibri"/>
              <a:cs typeface="Calibri"/>
              <a:sym typeface="Calibri"/>
            </a:endParaRPr>
          </a:p>
        </p:txBody>
      </p:sp>
    </p:spTree>
    <p:extLst>
      <p:ext uri="{BB962C8B-B14F-4D97-AF65-F5344CB8AC3E}">
        <p14:creationId xmlns:p14="http://schemas.microsoft.com/office/powerpoint/2010/main" val="2760669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Big improvement</a:t>
            </a:r>
            <a:r>
              <a:rPr lang="en-US" baseline="0" dirty="0" smtClean="0"/>
              <a:t> compared to beta PS-PVR</a:t>
            </a:r>
          </a:p>
          <a:p>
            <a:endParaRPr lang="en-US" dirty="0" smtClean="0"/>
          </a:p>
          <a:p>
            <a:r>
              <a:rPr lang="en-US" dirty="0" smtClean="0"/>
              <a:t>In</a:t>
            </a:r>
            <a:r>
              <a:rPr lang="en-US" baseline="0" dirty="0" smtClean="0"/>
              <a:t> both FD and CONUS LSTs, valid retrievals are found under cloudy or probably cloudy conditions. It only happens in large view angle area (&gt; 70°). A potential bug in GS has been identified and the corresponding ADR and WR have been created. The fix will be included in PR 06.10.</a:t>
            </a:r>
          </a:p>
          <a:p>
            <a:endParaRPr lang="en-US" baseline="0" dirty="0" smtClean="0"/>
          </a:p>
          <a:p>
            <a:r>
              <a:rPr lang="en-US" baseline="0" dirty="0" smtClean="0"/>
              <a:t>Similar issues have not been found in MESO LST, because MESO coverage is much smaller and usually will not reach that far.</a:t>
            </a:r>
            <a:endParaRPr lang="en-US" dirty="0"/>
          </a:p>
        </p:txBody>
      </p:sp>
      <p:sp>
        <p:nvSpPr>
          <p:cNvPr id="4" name="Slide Number Placeholder 3"/>
          <p:cNvSpPr>
            <a:spLocks noGrp="1"/>
          </p:cNvSpPr>
          <p:nvPr>
            <p:ph type="sldNum" sz="quarter" idx="10"/>
          </p:nvPr>
        </p:nvSpPr>
        <p:spPr/>
        <p:txBody>
          <a:bodyPr/>
          <a:lstStyle/>
          <a:p>
            <a:fld id="{6D99C622-AD7E-46D8-AA0A-664F39ADA93E}" type="slidenum">
              <a:rPr lang="en-US" smtClean="0"/>
              <a:pPr/>
              <a:t>20</a:t>
            </a:fld>
            <a:endParaRPr lang="en-US"/>
          </a:p>
        </p:txBody>
      </p:sp>
    </p:spTree>
    <p:extLst>
      <p:ext uri="{BB962C8B-B14F-4D97-AF65-F5344CB8AC3E}">
        <p14:creationId xmlns:p14="http://schemas.microsoft.com/office/powerpoint/2010/main" val="2983481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Yellow colors indicate</a:t>
            </a:r>
            <a:r>
              <a:rPr lang="en-US" baseline="0" dirty="0" smtClean="0"/>
              <a:t> retrievals with mixed cloud conditions (due to aggregation).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1640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23</a:t>
            </a:fld>
            <a:endParaRPr lang="en-US" sz="1200">
              <a:latin typeface="Calibri"/>
              <a:ea typeface="Calibri"/>
              <a:cs typeface="Calibri"/>
              <a:sym typeface="Calibri"/>
            </a:endParaRPr>
          </a:p>
        </p:txBody>
      </p:sp>
    </p:spTree>
    <p:extLst>
      <p:ext uri="{BB962C8B-B14F-4D97-AF65-F5344CB8AC3E}">
        <p14:creationId xmlns:p14="http://schemas.microsoft.com/office/powerpoint/2010/main" val="154600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CONUS M4</a:t>
            </a:r>
            <a:r>
              <a:rPr lang="en-US" baseline="0" dirty="0" smtClean="0"/>
              <a:t> metadata is based on blocks, some of which might consists of areas out of CONUS. This leads to the inconsistency between the metadata calculated locally and those included in the official product.</a:t>
            </a:r>
          </a:p>
          <a:p>
            <a:endParaRPr lang="en-US" baseline="0" dirty="0" smtClean="0"/>
          </a:p>
          <a:p>
            <a:r>
              <a:rPr lang="en-US" baseline="0" dirty="0" smtClean="0"/>
              <a:t>Aggregation procedure is not available to AWG LST team, the reason of inconsistent outlier calculation is unclear.</a:t>
            </a:r>
          </a:p>
        </p:txBody>
      </p:sp>
      <p:sp>
        <p:nvSpPr>
          <p:cNvPr id="4" name="Slide Number Placeholder 3"/>
          <p:cNvSpPr>
            <a:spLocks noGrp="1"/>
          </p:cNvSpPr>
          <p:nvPr>
            <p:ph type="sldNum" sz="quarter" idx="10"/>
          </p:nvPr>
        </p:nvSpPr>
        <p:spPr/>
        <p:txBody>
          <a:bodyPr/>
          <a:lstStyle/>
          <a:p>
            <a:fld id="{6D99C622-AD7E-46D8-AA0A-664F39ADA93E}" type="slidenum">
              <a:rPr lang="en-US" smtClean="0"/>
              <a:pPr/>
              <a:t>24</a:t>
            </a:fld>
            <a:endParaRPr lang="en-US"/>
          </a:p>
        </p:txBody>
      </p:sp>
    </p:spTree>
    <p:extLst>
      <p:ext uri="{BB962C8B-B14F-4D97-AF65-F5344CB8AC3E}">
        <p14:creationId xmlns:p14="http://schemas.microsoft.com/office/powerpoint/2010/main" val="39473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97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GOES-Test:</a:t>
            </a:r>
            <a:r>
              <a:rPr lang="en-US" baseline="0" dirty="0" smtClean="0"/>
              <a:t> before the satellite drift (89.5°W)</a:t>
            </a:r>
          </a:p>
          <a:p>
            <a:r>
              <a:rPr lang="en-US" baseline="0" dirty="0" smtClean="0"/>
              <a:t>GOES-East: after the satellite drift (75.2°W projected to 75°W)</a:t>
            </a:r>
          </a:p>
          <a:p>
            <a:r>
              <a:rPr lang="en-US" baseline="0" dirty="0" smtClean="0"/>
              <a:t>The change of satellite location change its view and coverage of CONUS area.</a:t>
            </a:r>
          </a:p>
          <a:p>
            <a:endParaRPr lang="en-US" baseline="0" dirty="0" smtClean="0"/>
          </a:p>
          <a:p>
            <a:r>
              <a:rPr lang="en-US" baseline="0" dirty="0" smtClean="0"/>
              <a:t>Incorrect normalization factor is common among CONUS products.</a:t>
            </a:r>
          </a:p>
          <a:p>
            <a:endParaRPr lang="en-US" baseline="0" dirty="0" smtClean="0"/>
          </a:p>
          <a:p>
            <a:r>
              <a:rPr lang="en-US" baseline="0" dirty="0" smtClean="0"/>
              <a:t>Digit 1: Availability; 2: Cloud Index: 3: View Angle ; 4: Surface Type; 5: LST Quality</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25</a:t>
            </a:fld>
            <a:endParaRPr lang="en-US" sz="1200">
              <a:latin typeface="Calibri"/>
              <a:ea typeface="Calibri"/>
              <a:cs typeface="Calibri"/>
              <a:sym typeface="Calibri"/>
            </a:endParaRPr>
          </a:p>
        </p:txBody>
      </p:sp>
    </p:spTree>
    <p:extLst>
      <p:ext uri="{BB962C8B-B14F-4D97-AF65-F5344CB8AC3E}">
        <p14:creationId xmlns:p14="http://schemas.microsoft.com/office/powerpoint/2010/main" val="2020225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spTree>
    <p:extLst>
      <p:ext uri="{BB962C8B-B14F-4D97-AF65-F5344CB8AC3E}">
        <p14:creationId xmlns:p14="http://schemas.microsoft.com/office/powerpoint/2010/main" val="3811991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7E60BDF-EEFE-4B16-8B55-22D76DA38891}" type="slidenum">
              <a:rPr lang="en-US"/>
              <a:pPr/>
              <a:t>28</a:t>
            </a:fld>
            <a:endParaRPr lang="en-US"/>
          </a:p>
        </p:txBody>
      </p:sp>
      <p:sp>
        <p:nvSpPr>
          <p:cNvPr id="2265090" name="Rectangle 7"/>
          <p:cNvSpPr txBox="1">
            <a:spLocks noGrp="1" noChangeArrowheads="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algn="r"/>
            <a:fld id="{CE6846B5-FF8E-451A-B731-BBC00A6618EE}" type="slidenum">
              <a:rPr lang="en-US" sz="1000" i="1"/>
              <a:pPr algn="r"/>
              <a:t>28</a:t>
            </a:fld>
            <a:endParaRPr lang="en-US" sz="1000" i="1" dirty="0"/>
          </a:p>
        </p:txBody>
      </p:sp>
      <p:sp>
        <p:nvSpPr>
          <p:cNvPr id="2265091" name="Slide Image Placeholder 1"/>
          <p:cNvSpPr>
            <a:spLocks noGrp="1" noRot="1" noChangeAspect="1" noTextEdit="1"/>
          </p:cNvSpPr>
          <p:nvPr>
            <p:ph type="sldImg"/>
          </p:nvPr>
        </p:nvSpPr>
        <p:spPr>
          <a:xfrm>
            <a:off x="1155700" y="690563"/>
            <a:ext cx="4554538" cy="3416300"/>
          </a:xfrm>
          <a:ln/>
        </p:spPr>
      </p:sp>
      <p:sp>
        <p:nvSpPr>
          <p:cNvPr id="2265092" name="Notes Placeholder 2"/>
          <p:cNvSpPr>
            <a:spLocks noGrp="1"/>
          </p:cNvSpPr>
          <p:nvPr>
            <p:ph type="body" idx="1"/>
          </p:nvPr>
        </p:nvSpPr>
        <p:spPr/>
        <p:txBody>
          <a:bodyPr lIns="90468" tIns="45234" rIns="90468" bIns="45234"/>
          <a:lstStyle/>
          <a:p>
            <a:pPr eaLnBrk="0" hangingPunct="0">
              <a:lnSpc>
                <a:spcPct val="90000"/>
              </a:lnSpc>
              <a:spcBef>
                <a:spcPct val="50000"/>
              </a:spcBef>
              <a:buClr>
                <a:srgbClr val="FAFD00"/>
              </a:buClr>
              <a:buFont typeface="Symbol" pitchFamily="18" charset="2"/>
              <a:buNone/>
            </a:pPr>
            <a:r>
              <a:rPr lang="en-US" b="0" dirty="0" smtClean="0">
                <a:solidFill>
                  <a:srgbClr val="F8F8F8"/>
                </a:solidFill>
              </a:rPr>
              <a:t>High-quality</a:t>
            </a:r>
            <a:r>
              <a:rPr lang="en-US" b="0" baseline="0" dirty="0" smtClean="0">
                <a:solidFill>
                  <a:srgbClr val="F8F8F8"/>
                </a:solidFill>
              </a:rPr>
              <a:t> in-situ validation site for LST is very limited.</a:t>
            </a:r>
          </a:p>
          <a:p>
            <a:pPr eaLnBrk="0" hangingPunct="0">
              <a:lnSpc>
                <a:spcPct val="90000"/>
              </a:lnSpc>
              <a:spcBef>
                <a:spcPct val="50000"/>
              </a:spcBef>
              <a:buClr>
                <a:srgbClr val="FAFD00"/>
              </a:buClr>
              <a:buFont typeface="Symbol" pitchFamily="18" charset="2"/>
              <a:buNone/>
            </a:pPr>
            <a:endParaRPr lang="en-US" b="0" baseline="0" dirty="0" smtClean="0">
              <a:solidFill>
                <a:srgbClr val="F8F8F8"/>
              </a:solidFill>
            </a:endParaRPr>
          </a:p>
          <a:p>
            <a:pPr eaLnBrk="0" hangingPunct="0">
              <a:lnSpc>
                <a:spcPct val="90000"/>
              </a:lnSpc>
              <a:spcBef>
                <a:spcPct val="50000"/>
              </a:spcBef>
              <a:buClr>
                <a:srgbClr val="FAFD00"/>
              </a:buClr>
              <a:buFont typeface="Symbol" pitchFamily="18" charset="2"/>
              <a:buNone/>
            </a:pPr>
            <a:r>
              <a:rPr lang="en-US" b="0" baseline="0" dirty="0" smtClean="0">
                <a:solidFill>
                  <a:srgbClr val="F8F8F8"/>
                </a:solidFill>
              </a:rPr>
              <a:t>More sites needed in Central and South America.</a:t>
            </a:r>
            <a:endParaRPr lang="en-US" b="0" dirty="0">
              <a:solidFill>
                <a:srgbClr val="F8F8F8"/>
              </a:solidFill>
            </a:endParaRPr>
          </a:p>
        </p:txBody>
      </p:sp>
      <p:sp>
        <p:nvSpPr>
          <p:cNvPr id="2265093" name="Slide Number Placeholder 3"/>
          <p:cNvSpPr txBox="1">
            <a:spLocks noGrp="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algn="r"/>
            <a:fld id="{5AEE2D18-709D-4BC0-87E0-A8A9EC6197DD}" type="slidenum">
              <a:rPr lang="en-US" sz="1000" i="1"/>
              <a:pPr algn="r"/>
              <a:t>28</a:t>
            </a:fld>
            <a:endParaRPr lang="en-US" sz="1000" i="1" dirty="0"/>
          </a:p>
        </p:txBody>
      </p:sp>
    </p:spTree>
    <p:extLst>
      <p:ext uri="{BB962C8B-B14F-4D97-AF65-F5344CB8AC3E}">
        <p14:creationId xmlns:p14="http://schemas.microsoft.com/office/powerpoint/2010/main" val="2324531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783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team’s efforts have been focused</a:t>
            </a:r>
            <a:r>
              <a:rPr lang="en-US" baseline="0" dirty="0" smtClean="0"/>
              <a:t> on the tuning and update of the enterprise algorithm. However, a possible implementation schedule is unknown yet.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9460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20170601: when clear</a:t>
            </a:r>
            <a:r>
              <a:rPr lang="en-US" baseline="0" dirty="0" smtClean="0"/>
              <a:t> sky mask product is declared provisional</a:t>
            </a:r>
          </a:p>
          <a:p>
            <a:endParaRPr lang="en-US" baseline="0" dirty="0" smtClean="0"/>
          </a:p>
          <a:p>
            <a:endParaRPr lang="en-US"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31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Validation results at most sites are good.</a:t>
            </a:r>
          </a:p>
          <a:p>
            <a:r>
              <a:rPr lang="en-US" dirty="0" smtClean="0"/>
              <a:t>Significant</a:t>
            </a:r>
            <a:r>
              <a:rPr lang="en-US" baseline="0" dirty="0" smtClean="0"/>
              <a:t> u</a:t>
            </a:r>
            <a:r>
              <a:rPr lang="en-US" dirty="0" smtClean="0"/>
              <a:t>nderestimate</a:t>
            </a:r>
            <a:r>
              <a:rPr lang="en-US" baseline="0" dirty="0" smtClean="0"/>
              <a:t> at Desert Rock can be observed even though it is improved by fixing the TPW issue.</a:t>
            </a:r>
          </a:p>
          <a:p>
            <a:r>
              <a:rPr lang="en-US" baseline="0" dirty="0" smtClean="0"/>
              <a:t>Precision requirement is marginally met at Goodwin Creek site.</a:t>
            </a:r>
          </a:p>
          <a:p>
            <a:endParaRPr lang="en-US" baseline="0" dirty="0" smtClean="0"/>
          </a:p>
          <a:p>
            <a:r>
              <a:rPr lang="en-US" baseline="0" dirty="0" smtClean="0"/>
              <a:t>Overall statistics suggests the mission requirement has been met.</a:t>
            </a:r>
          </a:p>
          <a:p>
            <a:endParaRPr lang="en-US" baseline="0" dirty="0" smtClean="0"/>
          </a:p>
          <a:p>
            <a:r>
              <a:rPr lang="en-US" baseline="0" dirty="0" smtClean="0"/>
              <a:t>In general, the enterprise algorithm is superior to baseline algorithm.</a:t>
            </a:r>
          </a:p>
          <a:p>
            <a:endParaRPr lang="en-US" baseline="0" dirty="0" smtClean="0"/>
          </a:p>
          <a:p>
            <a:r>
              <a:rPr lang="en-US" baseline="0" dirty="0" smtClean="0"/>
              <a:t>Even though TPW issue was not fixed during most of the time series of official LST product, its overall statistics meet the mission requirement (Backup slides)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05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Baseline</a:t>
            </a:r>
            <a:r>
              <a:rPr lang="en-US" b="0" baseline="0" dirty="0" smtClean="0"/>
              <a:t> algorithm</a:t>
            </a:r>
            <a:endParaRPr lang="en-US" b="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8951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aggregation procedure is not available to LST AWG team, FD</a:t>
            </a:r>
            <a:r>
              <a:rPr lang="en-US" baseline="0" dirty="0" smtClean="0"/>
              <a:t> LST local calculation similar to CONUS LST can not be done. </a:t>
            </a:r>
          </a:p>
          <a:p>
            <a:endParaRPr lang="en-US" baseline="0" dirty="0" smtClean="0"/>
          </a:p>
          <a:p>
            <a:r>
              <a:rPr lang="en-US" baseline="0" dirty="0" smtClean="0"/>
              <a:t>Serious underestimate at Desert Rock site and overestimate at Goodwin Creek site before TPW issue got fixed.</a:t>
            </a:r>
          </a:p>
          <a:p>
            <a:endParaRPr lang="en-US" baseline="0" dirty="0" smtClean="0"/>
          </a:p>
          <a:p>
            <a:r>
              <a:rPr lang="en-US" baseline="0" dirty="0" smtClean="0"/>
              <a:t>Statistics after TPW issue was fixed are good, however, the time series is too short for statistically significant conclusions.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619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statistics suggest that the requirement has been</a:t>
            </a:r>
            <a:r>
              <a:rPr lang="en-US" baseline="0" dirty="0" smtClean="0"/>
              <a:t> met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630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algorithm does</a:t>
            </a:r>
            <a:r>
              <a:rPr lang="en-US" baseline="0" dirty="0" smtClean="0"/>
              <a:t> not use the term of the emissivity difference between band 14 and 15. Our efforts have been focused on the enterprise algorithm for testing of this.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940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1124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 of enterprise algorithm is better than baseline.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875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13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a:t>
            </a:r>
            <a:r>
              <a:rPr lang="en-US" baseline="0" dirty="0" smtClean="0"/>
              <a:t>s in each figure shown all matchups in both black and red colors. Red colors are those which can not meet a certain qc procedure and will be filtered out in the next figure.</a:t>
            </a:r>
          </a:p>
          <a:p>
            <a:endParaRPr lang="en-US" baseline="0" dirty="0" smtClean="0"/>
          </a:p>
          <a:p>
            <a:r>
              <a:rPr lang="en-US" baseline="0" dirty="0" smtClean="0"/>
              <a:t>Figures a, b, and c are common additional cloud filtering procedures used in LST validation by AWG LST team. </a:t>
            </a:r>
          </a:p>
          <a:p>
            <a:r>
              <a:rPr lang="en-US" baseline="0" dirty="0" smtClean="0"/>
              <a:t>Figure d shows QC procedure specific to </a:t>
            </a:r>
            <a:r>
              <a:rPr lang="en-US" baseline="0" dirty="0" err="1" smtClean="0"/>
              <a:t>Bondville</a:t>
            </a:r>
            <a:r>
              <a:rPr lang="en-US" baseline="0" dirty="0" smtClean="0"/>
              <a:t> site due to its own characteristics. Red means the daytime matchup between 5/31/2017 and 6/15/2017. The improvement by filtering out the red matchup is dramatic (see results in figure e)</a:t>
            </a:r>
          </a:p>
          <a:p>
            <a:r>
              <a:rPr lang="en-US" baseline="0" dirty="0" smtClean="0"/>
              <a:t>Figure e: There are still outliers left after the previous QC procedures.</a:t>
            </a:r>
          </a:p>
          <a:p>
            <a:endParaRPr lang="en-US" baseline="0"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1982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a:t>
            </a:r>
            <a:r>
              <a:rPr lang="en-US" baseline="0" dirty="0" smtClean="0"/>
              <a:t> figure is typical during late spring/early summer around this site.  The view by satellite is significantly different from the view by the in-situ tower (grassland). </a:t>
            </a:r>
          </a:p>
          <a:p>
            <a:endParaRPr lang="en-US" baseline="0" dirty="0" smtClean="0"/>
          </a:p>
          <a:p>
            <a:r>
              <a:rPr lang="en-US" baseline="0" dirty="0" smtClean="0"/>
              <a:t>Similar overestimate are also found in SNPP VIIRS LST during the same season.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098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bondville</a:t>
            </a:r>
            <a:r>
              <a:rPr lang="en-US" dirty="0" smtClean="0"/>
              <a:t> site is located near</a:t>
            </a:r>
            <a:r>
              <a:rPr lang="en-US" baseline="0" dirty="0" smtClean="0"/>
              <a:t> the cloud edge area. 22:47:21.8 shows clear, one hour before and later are cloudy.</a:t>
            </a:r>
          </a:p>
          <a:p>
            <a:endParaRPr lang="en-US" baseline="0" dirty="0" smtClean="0"/>
          </a:p>
          <a:p>
            <a:r>
              <a:rPr lang="en-US" baseline="0" dirty="0" smtClean="0"/>
              <a:t>The lack of LST IP does not allow us to do more detailed analysis based on four-level cloud mask</a:t>
            </a:r>
            <a:r>
              <a:rPr lang="en-US" baseline="0" smtClean="0"/>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9630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ABI LST agrees well with aggregated</a:t>
            </a:r>
            <a:r>
              <a:rPr lang="en-US" baseline="0" dirty="0" smtClean="0"/>
              <a:t> VIIRS LST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5797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box plots show the overall summary for match-up data pairs between GEO and LEO products over CONUS (for LST, BT11, BT12, BT difference term (i.e., BT11-BT12), and Viewing angle.</a:t>
            </a:r>
          </a:p>
          <a:p>
            <a:endParaRPr lang="en-US" baseline="0" dirty="0" smtClean="0"/>
          </a:p>
          <a:p>
            <a:r>
              <a:rPr lang="en-US" baseline="0" dirty="0" smtClean="0"/>
              <a:t>The meaning of the box plot is listed on the right bottom. The range of the box plot indicates the range of middle 50% data pairs.</a:t>
            </a:r>
          </a:p>
          <a:p>
            <a:endParaRPr lang="en-US" baseline="0" dirty="0" smtClean="0"/>
          </a:p>
          <a:p>
            <a:r>
              <a:rPr lang="en-US" baseline="0" dirty="0" smtClean="0"/>
              <a:t>All items (except) LST are variables for LST retrieval algorithm.</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ABI LST shows highest agreement with the MYD11 (Aqua MODIS) LST products comparing to other two LEO LST products (MOD11 and VIIRS LSTs).</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345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plots try to demonstrate which factors strongly relates with the LST differences between GOES-16 ABI and polar orbiting satellite products (MOD11/MYD11/VIIRS).</a:t>
            </a:r>
          </a:p>
          <a:p>
            <a:endParaRPr lang="en-US" baseline="0" dirty="0" smtClean="0"/>
          </a:p>
          <a:p>
            <a:r>
              <a:rPr lang="en-US" baseline="0" dirty="0" smtClean="0"/>
              <a:t>The factors include (from left to right, from bottom to left):</a:t>
            </a:r>
          </a:p>
          <a:p>
            <a:endParaRPr lang="en-US" baseline="0" dirty="0" smtClean="0"/>
          </a:p>
          <a:p>
            <a:r>
              <a:rPr lang="en-US" baseline="0" dirty="0" smtClean="0"/>
              <a:t>Delta(LST)           : LST difference (ABI minus polar orbiting)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Delta(BT11)         : BT11 difference (ABI minus polar orbiting)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Delta(BT12)         : BT12 difference (ABI minus polar orbiting)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Delta(BT11-BT12): (BT11-BT12) difference (ABI minus polar orbiting)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Theta(ABI)           : ABI Sensor zenith angle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TPW(ABI)             : ABI sensor zenith angle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Delta(theta)         : sensor zenith angle difference (ABI minus polar orbiting)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E(ABI)                   : Emissivity value used for ABI LST retrieval (historical value from Wisconsin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                          : solar zenith angle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grid represents the  correlation coefficient between two variables. For example, the first colored grid (top-left) is the correlation coefficient between LST difference and BT11 difference. The number in each grid is the correlation coefficient for that variables pair.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ROW of the matrix is the focus of this plot, which demonstrate the major factors relate to the LST difference, which are BT11 difference, BT12 difference, (BT11-BT12) difference, TPW and emissivity.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Other grids also show potential </a:t>
            </a:r>
            <a:r>
              <a:rPr lang="en-US" baseline="0" dirty="0" err="1" smtClean="0"/>
              <a:t>covariability</a:t>
            </a:r>
            <a:r>
              <a:rPr lang="en-US" baseline="0" dirty="0" smtClean="0"/>
              <a:t> </a:t>
            </a:r>
            <a:r>
              <a:rPr lang="en-US" baseline="0" dirty="0" err="1" smtClean="0"/>
              <a:t>btween</a:t>
            </a:r>
            <a:r>
              <a:rPr lang="en-US" baseline="0" dirty="0" smtClean="0"/>
              <a:t> different factors, such as the TPW are highly correlated with BT differences, which might leads to high correlation in first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1166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period: </a:t>
            </a:r>
          </a:p>
          <a:p>
            <a:r>
              <a:rPr lang="en-US" dirty="0" smtClean="0"/>
              <a:t>	2017.05</a:t>
            </a:r>
            <a:r>
              <a:rPr lang="en-US" baseline="0" dirty="0" smtClean="0"/>
              <a:t> ~ 2017.10 (one day from each week within this time period, 25 days in total)</a:t>
            </a:r>
          </a:p>
          <a:p>
            <a:r>
              <a:rPr lang="en-US" baseline="0" dirty="0" smtClean="0"/>
              <a:t>Temporal difference: </a:t>
            </a:r>
          </a:p>
          <a:p>
            <a:r>
              <a:rPr lang="en-US" baseline="0" dirty="0" smtClean="0"/>
              <a:t>	less than 7.5 minutes</a:t>
            </a:r>
          </a:p>
          <a:p>
            <a:r>
              <a:rPr lang="en-US" baseline="0" dirty="0" smtClean="0"/>
              <a:t>Data pair screening:</a:t>
            </a:r>
          </a:p>
          <a:p>
            <a:r>
              <a:rPr lang="en-US" baseline="0" dirty="0" smtClean="0"/>
              <a:t>	1. ABI cloud mask equals to “0” (clear)</a:t>
            </a:r>
          </a:p>
          <a:p>
            <a:r>
              <a:rPr lang="en-US" baseline="0" dirty="0" smtClean="0"/>
              <a:t>	2. clear (“0”) VIIRS/MODIS pixel ratio within the ABI grid is higher than 75%.</a:t>
            </a:r>
          </a:p>
          <a:p>
            <a:endParaRPr lang="en-US" baseline="0" dirty="0" smtClean="0"/>
          </a:p>
          <a:p>
            <a:r>
              <a:rPr lang="en-US" baseline="0" dirty="0" smtClean="0"/>
              <a:t>All the differences are the ABI value minus MODIS/VIIRS value.</a:t>
            </a:r>
          </a:p>
          <a:p>
            <a:endParaRPr lang="en-US" baseline="0" dirty="0" smtClean="0"/>
          </a:p>
          <a:p>
            <a:r>
              <a:rPr lang="en-US" baseline="0" dirty="0" smtClean="0"/>
              <a:t>The center black line in the box plot indicate the median value of all data pairs, while the lower end of the box is the 25% </a:t>
            </a:r>
            <a:r>
              <a:rPr lang="en-US" baseline="0" dirty="0" err="1" smtClean="0"/>
              <a:t>quantile</a:t>
            </a:r>
            <a:r>
              <a:rPr lang="en-US" baseline="0" dirty="0" smtClean="0"/>
              <a:t> of the data pairs, and the upper end of the box is the 75% </a:t>
            </a:r>
            <a:r>
              <a:rPr lang="en-US" baseline="0" dirty="0" err="1" smtClean="0"/>
              <a:t>quantile</a:t>
            </a:r>
            <a:r>
              <a:rPr lang="en-US" baseline="0" dirty="0" smtClean="0"/>
              <a:t> of the data pairs. This means 50% of the data pairs are in the range of the box.</a:t>
            </a:r>
          </a:p>
          <a:p>
            <a:endParaRPr lang="en-US" baseline="0" dirty="0" smtClean="0"/>
          </a:p>
          <a:p>
            <a:r>
              <a:rPr lang="en-US" baseline="0" dirty="0" smtClean="0"/>
              <a:t>The IGBP surface type is aggregated from VIIRS Surface type EDR product. The majority surface type within each ABI grid is used as the grid surface type.</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39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Part of the requirement is outdated.</a:t>
            </a:r>
            <a:endParaRPr lang="en-US" dirty="0" smtClean="0"/>
          </a:p>
          <a:p>
            <a:r>
              <a:rPr lang="en-US" dirty="0" smtClean="0"/>
              <a:t>For historical reason, the Full Disk LST resolution</a:t>
            </a:r>
            <a:r>
              <a:rPr lang="en-US" baseline="0" dirty="0" smtClean="0"/>
              <a:t> is 10 km. This has a few drawbacks:</a:t>
            </a:r>
          </a:p>
          <a:p>
            <a:pPr marL="228600" indent="-228600">
              <a:buAutoNum type="arabicPeriod"/>
            </a:pPr>
            <a:r>
              <a:rPr lang="en-US" baseline="0" dirty="0" smtClean="0"/>
              <a:t>LST has large variability in space, such a coarse resolution is not enough for many studies;</a:t>
            </a:r>
          </a:p>
          <a:p>
            <a:pPr marL="228600" indent="-228600">
              <a:buAutoNum type="arabicPeriod"/>
            </a:pPr>
            <a:r>
              <a:rPr lang="en-US" baseline="0" dirty="0" smtClean="0"/>
              <a:t>This requires extra processing step of aggregation;</a:t>
            </a:r>
          </a:p>
          <a:p>
            <a:pPr marL="228600" indent="-228600">
              <a:buAutoNum type="arabicPeriod"/>
            </a:pPr>
            <a:r>
              <a:rPr lang="en-US" baseline="0" dirty="0" smtClean="0"/>
              <a:t>Aggregation algorithm is not available to AWG LST team, we can not reproduce the Full Disk product locally and therefore some issues can not be easily verified;</a:t>
            </a:r>
          </a:p>
          <a:p>
            <a:pPr marL="228600" indent="-228600">
              <a:buAutoNum type="arabicPeriod"/>
            </a:pPr>
            <a:r>
              <a:rPr lang="en-US" baseline="0" dirty="0" smtClean="0"/>
              <a:t>10 km is much larger than the footprint of in-situ stations (~ a few tens meters), leading to a large validation uncertainty.</a:t>
            </a:r>
          </a:p>
          <a:p>
            <a:pPr marL="0" indent="0">
              <a:buNone/>
            </a:pPr>
            <a:endParaRPr lang="en-US" baseline="0" dirty="0" smtClean="0"/>
          </a:p>
          <a:p>
            <a:pPr marL="0" indent="0">
              <a:buNone/>
            </a:pPr>
            <a:r>
              <a:rPr lang="en-US" baseline="0" dirty="0" smtClean="0"/>
              <a:t>All three products are hourly, which can not reflect the quick change of LST and fails to take advantage of the rapid scan by ABI, e.g., 15 min for FD, 5 min for CONUS, and 1 min for two MESOs for mode 3.</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6486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period: </a:t>
            </a:r>
          </a:p>
          <a:p>
            <a:r>
              <a:rPr lang="en-US" dirty="0" smtClean="0"/>
              <a:t>	2017.05</a:t>
            </a:r>
            <a:r>
              <a:rPr lang="en-US" baseline="0" dirty="0" smtClean="0"/>
              <a:t> ~ 2017.10 (one day from each week within this time period, 25 days in total)</a:t>
            </a:r>
          </a:p>
          <a:p>
            <a:r>
              <a:rPr lang="en-US" baseline="0" dirty="0" smtClean="0"/>
              <a:t>Temporal difference: </a:t>
            </a:r>
          </a:p>
          <a:p>
            <a:r>
              <a:rPr lang="en-US" baseline="0" dirty="0" smtClean="0"/>
              <a:t>	less than 7.5 minutes</a:t>
            </a:r>
          </a:p>
          <a:p>
            <a:r>
              <a:rPr lang="en-US" baseline="0" dirty="0" smtClean="0"/>
              <a:t>Data pair screening:</a:t>
            </a:r>
          </a:p>
          <a:p>
            <a:r>
              <a:rPr lang="en-US" baseline="0" dirty="0" smtClean="0"/>
              <a:t>	1. ABI cloud mask equals to “0” (clear)</a:t>
            </a:r>
          </a:p>
          <a:p>
            <a:r>
              <a:rPr lang="en-US" baseline="0" dirty="0" smtClean="0"/>
              <a:t>	2. clear (“0”) VIIRS/MODIS pixel ratio within the ABI grid is higher than 75%.</a:t>
            </a:r>
          </a:p>
          <a:p>
            <a:endParaRPr lang="en-US" baseline="0" dirty="0" smtClean="0"/>
          </a:p>
          <a:p>
            <a:r>
              <a:rPr lang="en-US" baseline="0" dirty="0" smtClean="0"/>
              <a:t>All the differences are the ABI value minus MODIS/VIIRS value.</a:t>
            </a:r>
          </a:p>
          <a:p>
            <a:endParaRPr lang="en-US" baseline="0" dirty="0" smtClean="0"/>
          </a:p>
          <a:p>
            <a:r>
              <a:rPr lang="en-US" baseline="0" dirty="0" smtClean="0"/>
              <a:t>The center black line in the box plot indicate the median value of all data pairs, while the lower end of the box is the 25% </a:t>
            </a:r>
            <a:r>
              <a:rPr lang="en-US" baseline="0" dirty="0" err="1" smtClean="0"/>
              <a:t>quantile</a:t>
            </a:r>
            <a:r>
              <a:rPr lang="en-US" baseline="0" dirty="0" smtClean="0"/>
              <a:t> of the data pairs, and the upper end of the box is the 75% </a:t>
            </a:r>
            <a:r>
              <a:rPr lang="en-US" baseline="0" dirty="0" err="1" smtClean="0"/>
              <a:t>quantile</a:t>
            </a:r>
            <a:r>
              <a:rPr lang="en-US" baseline="0" dirty="0" smtClean="0"/>
              <a:t> of the data pairs. This means 50% of the data pairs are in the range of the box.</a:t>
            </a:r>
          </a:p>
          <a:p>
            <a:endParaRPr lang="en-US" baseline="0" dirty="0" smtClean="0"/>
          </a:p>
          <a:p>
            <a:r>
              <a:rPr lang="en-US" baseline="0" dirty="0" smtClean="0"/>
              <a:t>The elevation is aggregated from GTOPO30 Global 30 Arc-Second Elevation data by averaging.</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228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period: </a:t>
            </a:r>
          </a:p>
          <a:p>
            <a:r>
              <a:rPr lang="en-US" dirty="0" smtClean="0"/>
              <a:t>	2017.05</a:t>
            </a:r>
            <a:r>
              <a:rPr lang="en-US" baseline="0" dirty="0" smtClean="0"/>
              <a:t> ~ 2017.10 (one day from each week within this time period, 25 days in total)</a:t>
            </a:r>
          </a:p>
          <a:p>
            <a:r>
              <a:rPr lang="en-US" baseline="0" dirty="0" smtClean="0"/>
              <a:t>Temporal difference: </a:t>
            </a:r>
          </a:p>
          <a:p>
            <a:r>
              <a:rPr lang="en-US" baseline="0" dirty="0" smtClean="0"/>
              <a:t>	less than 7.5 minutes</a:t>
            </a:r>
          </a:p>
          <a:p>
            <a:r>
              <a:rPr lang="en-US" baseline="0" dirty="0" smtClean="0"/>
              <a:t>Data pair screening:</a:t>
            </a:r>
          </a:p>
          <a:p>
            <a:r>
              <a:rPr lang="en-US" baseline="0" dirty="0" smtClean="0"/>
              <a:t>	1. ABI cloud mask equals to “0” (clear)</a:t>
            </a:r>
          </a:p>
          <a:p>
            <a:r>
              <a:rPr lang="en-US" baseline="0" dirty="0" smtClean="0"/>
              <a:t>	2. clear (“0”) VIIRS/MODIS pixel ratio within the ABI grid is higher than 75%.</a:t>
            </a:r>
          </a:p>
          <a:p>
            <a:endParaRPr lang="en-US" baseline="0" dirty="0" smtClean="0"/>
          </a:p>
          <a:p>
            <a:r>
              <a:rPr lang="en-US" baseline="0" dirty="0" smtClean="0"/>
              <a:t>All the differences are the ABI value minus MODIS/VIIRS value.</a:t>
            </a:r>
          </a:p>
          <a:p>
            <a:endParaRPr lang="en-US" baseline="0" dirty="0" smtClean="0"/>
          </a:p>
          <a:p>
            <a:r>
              <a:rPr lang="en-US" baseline="0" dirty="0" smtClean="0"/>
              <a:t>The center black line in the box plot indicate the median value of all data pairs, while the lower end of the box is the 25% </a:t>
            </a:r>
            <a:r>
              <a:rPr lang="en-US" baseline="0" dirty="0" err="1" smtClean="0"/>
              <a:t>quantile</a:t>
            </a:r>
            <a:r>
              <a:rPr lang="en-US" baseline="0" dirty="0" smtClean="0"/>
              <a:t> of the data pairs, and the upper end of the box is the 75% </a:t>
            </a:r>
            <a:r>
              <a:rPr lang="en-US" baseline="0" dirty="0" err="1" smtClean="0"/>
              <a:t>quantile</a:t>
            </a:r>
            <a:r>
              <a:rPr lang="en-US" baseline="0" dirty="0" smtClean="0"/>
              <a:t> of the data pairs. This means 50% of the data pairs are in the range of the box.</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3156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plots show the distribution of LST differences along different combinations of ABI STZ (x-axis) and polar orbiting sensor STZ (y-axis).</a:t>
            </a:r>
          </a:p>
          <a:p>
            <a:endParaRPr lang="en-US" baseline="0" dirty="0" smtClean="0"/>
          </a:p>
          <a:p>
            <a:r>
              <a:rPr lang="en-US" baseline="0" dirty="0" smtClean="0"/>
              <a:t>The cross comparison is focus on CONUS (date range from May to October, one-day per week, with total 24-day data). Total number of data pairs are listed in the data density plot.</a:t>
            </a:r>
          </a:p>
          <a:p>
            <a:r>
              <a:rPr lang="en-US" baseline="0" dirty="0" smtClean="0"/>
              <a:t>The grey-filled grids are grids with no data pairs available. The dotted black line indicates the 1:1 line, which are grids have same satellite zenith angles from both ABI and polar orbiting sensors.</a:t>
            </a:r>
          </a:p>
          <a:p>
            <a:endParaRPr lang="en-US" baseline="0" dirty="0" smtClean="0"/>
          </a:p>
          <a:p>
            <a:r>
              <a:rPr lang="en-US" baseline="0" dirty="0" smtClean="0"/>
              <a:t>Since this is based on the CONUS ABI products, so no nadir data from ABI are available. Also, majority of data pairs are pixels with STZ larger than 30 degrees from ABI.</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8744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plots show the distribution of LST differences along different combinations of ABI STZ (x-axis) and polar orbiting sensor STZ (y-axis).</a:t>
            </a:r>
          </a:p>
          <a:p>
            <a:endParaRPr lang="en-US" baseline="0" dirty="0" smtClean="0"/>
          </a:p>
          <a:p>
            <a:r>
              <a:rPr lang="en-US" baseline="0" dirty="0" smtClean="0"/>
              <a:t>The cross comparison is focus on CONUS (date range from May to October, one-day per week, with total 24-day data). Total number of data pairs are listed in the data density plot.</a:t>
            </a:r>
          </a:p>
          <a:p>
            <a:r>
              <a:rPr lang="en-US" baseline="0" dirty="0" smtClean="0"/>
              <a:t>The grey-filled grids are grids with no data pairs available. The dotted black line indicates the 1:1 line, which are grids have same satellite zenith angles from both ABI and polar orbiting sensors.</a:t>
            </a:r>
          </a:p>
          <a:p>
            <a:endParaRPr lang="en-US" baseline="0" dirty="0" smtClean="0"/>
          </a:p>
          <a:p>
            <a:r>
              <a:rPr lang="en-US" baseline="0" dirty="0" smtClean="0"/>
              <a:t>Since this is based on the CONUS ABI products, so no nadir data from ABI are available. Also, majority of data pairs are pixels with STZ larger than 30 degrees from ABI.</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744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a:p>
            <a:pPr marL="0" marR="0" lvl="0" indent="0" algn="l" rtl="0">
              <a:spcBef>
                <a:spcPts val="0"/>
              </a:spcBef>
              <a:buSzPct val="25000"/>
              <a:buNone/>
            </a:pPr>
            <a:endParaRPr dirty="0"/>
          </a:p>
        </p:txBody>
      </p:sp>
      <p:sp>
        <p:nvSpPr>
          <p:cNvPr id="517" name="Shape 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66</a:t>
            </a:fld>
            <a:endParaRPr lang="en-US" sz="1200">
              <a:latin typeface="Calibri"/>
              <a:ea typeface="Calibri"/>
              <a:cs typeface="Calibri"/>
              <a:sym typeface="Calibri"/>
            </a:endParaRPr>
          </a:p>
        </p:txBody>
      </p:sp>
    </p:spTree>
    <p:extLst>
      <p:ext uri="{BB962C8B-B14F-4D97-AF65-F5344CB8AC3E}">
        <p14:creationId xmlns:p14="http://schemas.microsoft.com/office/powerpoint/2010/main" val="4078936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67</a:t>
            </a:fld>
            <a:endParaRPr lang="en-US" sz="1200">
              <a:latin typeface="Calibri"/>
              <a:ea typeface="Calibri"/>
              <a:cs typeface="Calibri"/>
              <a:sym typeface="Calibri"/>
            </a:endParaRPr>
          </a:p>
        </p:txBody>
      </p:sp>
    </p:spTree>
    <p:extLst>
      <p:ext uri="{BB962C8B-B14F-4D97-AF65-F5344CB8AC3E}">
        <p14:creationId xmlns:p14="http://schemas.microsoft.com/office/powerpoint/2010/main" val="3191202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6458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smtClean="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334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624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948" name="Shape 9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41589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shows validation</a:t>
            </a:r>
            <a:r>
              <a:rPr lang="en-US" baseline="0" dirty="0" smtClean="0"/>
              <a:t> results of the official CONUS LST product (TPW issue not fixed until 1/25/2018 16:00 UTC)</a:t>
            </a:r>
          </a:p>
          <a:p>
            <a:r>
              <a:rPr lang="en-US" baseline="0" dirty="0" smtClean="0"/>
              <a:t>The overall statistics suggest it meet the mission requirement.</a:t>
            </a:r>
          </a:p>
          <a:p>
            <a:r>
              <a:rPr lang="en-US" baseline="0" dirty="0" smtClean="0"/>
              <a:t>Underestimate at Desert Rock is near 5K, much more significant than the locally calculated baseline LST (TPW issue fixed)</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5330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82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60783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000" b="0" i="0" u="none" strike="noStrike" cap="none" dirty="0" smtClean="0">
                <a:solidFill>
                  <a:schemeClr val="dk1"/>
                </a:solidFill>
                <a:latin typeface="Calibri"/>
                <a:ea typeface="Calibri"/>
                <a:cs typeface="Calibri"/>
                <a:sym typeface="Calibri"/>
              </a:rPr>
              <a:t>TPW</a:t>
            </a:r>
            <a:r>
              <a:rPr lang="en-US" sz="1000" b="0" i="0" u="none" strike="noStrike" cap="none" baseline="0" dirty="0" smtClean="0">
                <a:solidFill>
                  <a:schemeClr val="dk1"/>
                </a:solidFill>
                <a:latin typeface="Calibri"/>
                <a:ea typeface="Calibri"/>
                <a:cs typeface="Calibri"/>
                <a:sym typeface="Calibri"/>
              </a:rPr>
              <a:t> is an import variable to determine which coefficient set is being used for specific pixel. The ground system incorrectly used TPW in mm instead of cm, which leads to significant bias in the LST product. </a:t>
            </a:r>
            <a:r>
              <a:rPr lang="en-US" sz="1000" b="0" i="0" u="none" strike="noStrike" cap="none" dirty="0" smtClean="0">
                <a:solidFill>
                  <a:schemeClr val="dk1"/>
                </a:solidFill>
                <a:latin typeface="Calibri"/>
                <a:ea typeface="Calibri"/>
                <a:cs typeface="Calibri"/>
                <a:sym typeface="Calibri"/>
              </a:rPr>
              <a:t>The LST</a:t>
            </a:r>
            <a:r>
              <a:rPr lang="en-US" sz="1000" b="0" i="0" u="none" strike="noStrike" cap="none" baseline="0" dirty="0" smtClean="0">
                <a:solidFill>
                  <a:schemeClr val="dk1"/>
                </a:solidFill>
                <a:latin typeface="Calibri"/>
                <a:ea typeface="Calibri"/>
                <a:cs typeface="Calibri"/>
                <a:sym typeface="Calibri"/>
              </a:rPr>
              <a:t> AWG team reported the issue on 6/23/2017 and it got fixed in OE since 1/25/2018 16:00 (UTC).</a:t>
            </a:r>
          </a:p>
          <a:p>
            <a:pPr marL="0" marR="0" lvl="0" indent="0" algn="l" rtl="0">
              <a:spcBef>
                <a:spcPts val="0"/>
              </a:spcBef>
              <a:buClr>
                <a:schemeClr val="dk1"/>
              </a:buClr>
              <a:buSzPct val="25000"/>
              <a:buFont typeface="Calibri"/>
              <a:buNone/>
            </a:pPr>
            <a:endParaRPr lang="en-US" sz="10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000" b="0" i="0" u="none" strike="noStrike" cap="none" baseline="0" dirty="0" smtClean="0">
                <a:solidFill>
                  <a:schemeClr val="dk1"/>
                </a:solidFill>
                <a:latin typeface="Calibri"/>
                <a:ea typeface="Calibri"/>
                <a:cs typeface="Calibri"/>
                <a:sym typeface="Calibri"/>
              </a:rPr>
              <a:t>Emissivity used in LST retrieval is </a:t>
            </a:r>
            <a:r>
              <a:rPr lang="en-US" sz="1000" b="0" i="0" u="none" strike="noStrike" cap="none" baseline="0" dirty="0" err="1" smtClean="0">
                <a:solidFill>
                  <a:schemeClr val="dk1"/>
                </a:solidFill>
                <a:latin typeface="Calibri"/>
                <a:ea typeface="Calibri"/>
                <a:cs typeface="Calibri"/>
                <a:sym typeface="Calibri"/>
              </a:rPr>
              <a:t>Seebor</a:t>
            </a:r>
            <a:r>
              <a:rPr lang="en-US" sz="1000" b="0" i="0" u="none" strike="noStrike" cap="none" baseline="0" dirty="0" smtClean="0">
                <a:solidFill>
                  <a:schemeClr val="dk1"/>
                </a:solidFill>
                <a:latin typeface="Calibri"/>
                <a:ea typeface="Calibri"/>
                <a:cs typeface="Calibri"/>
                <a:sym typeface="Calibri"/>
              </a:rPr>
              <a:t> emissivity, which is not tuned up for real-time operational LST retrieval. The LST AWG team has developed its own daily emissivity product specific for ABI sensor. But a possible schedule of its implementation in the ground system is unknown.</a:t>
            </a:r>
          </a:p>
          <a:p>
            <a:pPr marL="0" marR="0" lvl="0" indent="0" algn="l" rtl="0">
              <a:spcBef>
                <a:spcPts val="0"/>
              </a:spcBef>
              <a:buClr>
                <a:schemeClr val="dk1"/>
              </a:buClr>
              <a:buSzPct val="25000"/>
              <a:buFont typeface="Calibri"/>
              <a:buNone/>
            </a:pPr>
            <a:endParaRPr lang="en-US" sz="10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000" b="0" i="0" u="none" strike="noStrike" cap="none" baseline="0" dirty="0" smtClean="0">
                <a:solidFill>
                  <a:schemeClr val="dk1"/>
                </a:solidFill>
                <a:latin typeface="Calibri"/>
                <a:ea typeface="Calibri"/>
                <a:cs typeface="Calibri"/>
                <a:sym typeface="Calibri"/>
              </a:rPr>
              <a:t>The LST team used to identify horizontal shift of one or more pixels between Band 14 and 15 at some time stamps before May 2017 by visual inspection. It has not been observed in more recent data</a:t>
            </a:r>
            <a:r>
              <a:rPr lang="en-US" sz="1000" b="0" i="0" u="none" strike="noStrike" cap="none" baseline="0"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lang="en-US" sz="10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000" b="0" i="0" u="none" strike="noStrike" cap="none" baseline="0" dirty="0" smtClean="0">
                <a:solidFill>
                  <a:schemeClr val="dk1"/>
                </a:solidFill>
                <a:latin typeface="Calibri"/>
                <a:ea typeface="Calibri"/>
                <a:cs typeface="Calibri"/>
                <a:sym typeface="Calibri"/>
              </a:rPr>
              <a:t>Retrieval threshold????</a:t>
            </a:r>
            <a:endParaRPr sz="1000" b="0" i="0" u="none" strike="noStrike" cap="none" dirty="0">
              <a:solidFill>
                <a:schemeClr val="dk1"/>
              </a:solidFill>
              <a:latin typeface="Calibri"/>
              <a:ea typeface="Calibri"/>
              <a:cs typeface="Calibri"/>
              <a:sym typeface="Calibri"/>
            </a:endParaRPr>
          </a:p>
        </p:txBody>
      </p:sp>
      <p:sp>
        <p:nvSpPr>
          <p:cNvPr id="923" name="Shape 9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8880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b="0"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9</a:t>
            </a:fld>
            <a:endParaRPr lang="en-US" sz="1200">
              <a:latin typeface="Calibri"/>
              <a:ea typeface="Calibri"/>
              <a:cs typeface="Calibri"/>
              <a:sym typeface="Calibri"/>
            </a:endParaRPr>
          </a:p>
        </p:txBody>
      </p:sp>
    </p:spTree>
    <p:extLst>
      <p:ext uri="{BB962C8B-B14F-4D97-AF65-F5344CB8AC3E}">
        <p14:creationId xmlns:p14="http://schemas.microsoft.com/office/powerpoint/2010/main" val="256189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fix</a:t>
            </a:r>
            <a:r>
              <a:rPr lang="en-US" baseline="0" dirty="0" smtClean="0"/>
              <a:t> of TPW issue deceases the overall underestimate by satellite LST, especially at the Desert Rock site.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3901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2"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087819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168887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59533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93048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73331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411165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892391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974943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9489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2" y="273052"/>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7" name="Shape 207"/>
          <p:cNvSpPr txBox="1">
            <a:spLocks noGrp="1"/>
          </p:cNvSpPr>
          <p:nvPr>
            <p:ph type="body" idx="1"/>
          </p:nvPr>
        </p:nvSpPr>
        <p:spPr>
          <a:xfrm>
            <a:off x="3575050" y="273052"/>
            <a:ext cx="5111750" cy="5853112"/>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body" idx="2"/>
          </p:nvPr>
        </p:nvSpPr>
        <p:spPr>
          <a:xfrm>
            <a:off x="457202" y="1435103"/>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792291"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4" name="Shape 214"/>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1"/>
          </p:nvPr>
        </p:nvSpPr>
        <p:spPr>
          <a:xfrm>
            <a:off x="1792291" y="5367338"/>
            <a:ext cx="5486399" cy="804862"/>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rot="5400000">
            <a:off x="2309019" y="-386556"/>
            <a:ext cx="4525960"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rot="5400000">
            <a:off x="4732338"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541337" y="190497"/>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8004775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0446512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715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mn-lt"/>
              </a:defRPr>
            </a:lvl1pPr>
          </a:lstStyle>
          <a:p>
            <a:fld id="{615ADB79-25D6-47C0-AB51-22A13A0BBB50}" type="slidenum">
              <a:rPr lang="en-US" altLang="en-US" smtClean="0">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3333841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3633846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457203" y="1535114"/>
            <a:ext cx="4040099"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3" y="2174875"/>
            <a:ext cx="40400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4"/>
            <a:ext cx="4041900"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3876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2"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1072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1999452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00417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859252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07013299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4353188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6827377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58436582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3268243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2"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3" y="273052"/>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2" y="1435102"/>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2832925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17400899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90460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38932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47136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18938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6271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75196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51559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4555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91" y="4800602"/>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91" y="5367338"/>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18213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80579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38556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10447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34917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74167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90781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65066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76044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0592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50" y="-386486"/>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17239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84470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285521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360976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23894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53715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352404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74330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16270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892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50"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884366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76980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83690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95887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95531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88841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085797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2275220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09014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6327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67794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419624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19256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442011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458116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173354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10985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946225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50842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5463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Shape 182"/>
          <p:cNvSpPr txBox="1">
            <a:spLocks noGrp="1"/>
          </p:cNvSpPr>
          <p:nvPr>
            <p:ph type="body" idx="1"/>
          </p:nvPr>
        </p:nvSpPr>
        <p:spPr>
          <a:xfrm>
            <a:off x="457200" y="1600201"/>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body" idx="2"/>
          </p:nvPr>
        </p:nvSpPr>
        <p:spPr>
          <a:xfrm>
            <a:off x="4648203" y="1600201"/>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933872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415127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43064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47917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38599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98459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256277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89880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70550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97772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9" name="Shape 189"/>
          <p:cNvSpPr txBox="1">
            <a:spLocks noGrp="1"/>
          </p:cNvSpPr>
          <p:nvPr>
            <p:ph type="body" idx="1"/>
          </p:nvPr>
        </p:nvSpPr>
        <p:spPr>
          <a:xfrm>
            <a:off x="457200" y="1535112"/>
            <a:ext cx="4040187"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3"/>
          </p:nvPr>
        </p:nvSpPr>
        <p:spPr>
          <a:xfrm>
            <a:off x="4645025" y="1535112"/>
            <a:ext cx="4041772"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645025" y="2174875"/>
            <a:ext cx="4041772"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323037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332746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89869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444132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94418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72319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6643236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282266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60289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8024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2.jpe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22.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6.xml"/><Relationship Id="rId1" Type="http://schemas.openxmlformats.org/officeDocument/2006/relationships/slideLayout" Target="../slideLayouts/slideLayout23.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7.xml"/><Relationship Id="rId1" Type="http://schemas.openxmlformats.org/officeDocument/2006/relationships/slideLayout" Target="../slideLayouts/slideLayout24.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8.xml"/><Relationship Id="rId1" Type="http://schemas.openxmlformats.org/officeDocument/2006/relationships/slideLayout" Target="../slideLayouts/slideLayout25.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3.jpeg"/></Relationships>
</file>

<file path=ppt/slideMasters/_rels/slideMaster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7.xml"/><Relationship Id="rId1" Type="http://schemas.openxmlformats.org/officeDocument/2006/relationships/slideLayout" Target="../slideLayouts/slideLayout28.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8.xml"/><Relationship Id="rId1" Type="http://schemas.openxmlformats.org/officeDocument/2006/relationships/slideLayout" Target="../slideLayouts/slideLayout29.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9.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jpeg"/></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1.xml"/><Relationship Id="rId1" Type="http://schemas.openxmlformats.org/officeDocument/2006/relationships/slideLayout" Target="../slideLayouts/slideLayout31.xml"/></Relationships>
</file>

<file path=ppt/slideMasters/_rels/slideMaster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2.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2.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2.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4"/>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7" r:id="rId5"/>
    <p:sldLayoutId id="214748365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06070120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54278755"/>
      </p:ext>
    </p:extLst>
  </p:cSld>
  <p:clrMap bg1="lt1" tx1="dk1" bg2="lt2" tx2="dk2" accent1="accent1" accent2="accent2" accent3="accent3" accent4="accent4" accent5="accent5" accent6="accent6" hlink="hlink" folHlink="folHlink"/>
  <p:sldLayoutIdLst>
    <p:sldLayoutId id="2147483818" r:id="rId1"/>
    <p:sldLayoutId id="2147483819"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56677320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038710843"/>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53357309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3928772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5060887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7125854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17618764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1315116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0">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 id="2147483677" r:id="rId6"/>
    <p:sldLayoutId id="2147483678" r:id="rId7"/>
    <p:sldLayoutId id="214748367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99016408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44521746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0697354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7224001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020269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866630780"/>
      </p:ext>
    </p:extLst>
  </p:cSld>
  <p:clrMap bg1="lt1" tx1="dk1" bg2="lt2" tx2="dk2" accent1="accent1" accent2="accent2" accent3="accent3" accent4="accent4" accent5="accent5" accent6="accent6" hlink="hlink" folHlink="folHlink"/>
  <p:sldLayoutIdLst>
    <p:sldLayoutId id="2147483739"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941276942"/>
      </p:ext>
    </p:extLst>
  </p:cSld>
  <p:clrMap bg1="lt1" tx1="dk1" bg2="lt2" tx2="dk2" accent1="accent1" accent2="accent2" accent3="accent3" accent4="accent4" accent5="accent5" accent6="accent6" hlink="hlink" folHlink="folHlink"/>
  <p:sldLayoutIdLst>
    <p:sldLayoutId id="2147483741"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614781035"/>
      </p:ext>
    </p:extLst>
  </p:cSld>
  <p:clrMap bg1="lt1" tx1="dk1" bg2="lt2" tx2="dk2" accent1="accent1" accent2="accent2" accent3="accent3" accent4="accent4" accent5="accent5" accent6="accent6" hlink="hlink" folHlink="folHlink"/>
  <p:sldLayoutIdLst>
    <p:sldLayoutId id="2147483743"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87456425"/>
      </p:ext>
    </p:extLst>
  </p:cSld>
  <p:clrMap bg1="lt1" tx1="dk1" bg2="lt2" tx2="dk2" accent1="accent1" accent2="accent2" accent3="accent3" accent4="accent4" accent5="accent5" accent6="accent6" hlink="hlink" folHlink="folHlink"/>
  <p:sldLayoutIdLst>
    <p:sldLayoutId id="2147483745"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59742247"/>
      </p:ext>
    </p:extLst>
  </p:cSld>
  <p:clrMap bg1="lt1" tx1="dk1" bg2="lt2" tx2="dk2" accent1="accent1" accent2="accent2" accent3="accent3" accent4="accent4" accent5="accent5" accent6="accent6" hlink="hlink" folHlink="folHlink"/>
  <p:sldLayoutIdLst>
    <p:sldLayoutId id="2147483747" r:id="rId1"/>
    <p:sldLayoutId id="2147483821"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71144168"/>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4797337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56000707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98911146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6719483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06645875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53527404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9938247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35082570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05441545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11572692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7928604"/>
      </p:ext>
    </p:extLst>
  </p:cSld>
  <p:clrMap bg1="lt1" tx1="dk1" bg2="lt2" tx2="dk2" accent1="accent1" accent2="accent2" accent3="accent3" accent4="accent4" accent5="accent5" accent6="accent6" hlink="hlink" folHlink="folHlink"/>
  <p:sldLayoutIdLst>
    <p:sldLayoutId id="2147483697" r:id="rId1"/>
    <p:sldLayoutId id="2147483817"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0596301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9516744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14512029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21879434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9252579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6000152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75642994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441114553"/>
      </p:ext>
    </p:extLst>
  </p:cSld>
  <p:clrMap bg1="lt1" tx1="dk1" bg2="lt2" tx2="dk2" accent1="accent1" accent2="accent2" accent3="accent3" accent4="accent4" accent5="accent5" accent6="accent6" hlink="hlink" folHlink="folHlink"/>
  <p:sldLayoutIdLst>
    <p:sldLayoutId id="2147483783"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05097283"/>
      </p:ext>
    </p:extLst>
  </p:cSld>
  <p:clrMap bg1="lt1" tx1="dk1" bg2="lt2" tx2="dk2" accent1="accent1" accent2="accent2" accent3="accent3" accent4="accent4" accent5="accent5" accent6="accent6" hlink="hlink" folHlink="folHlink"/>
  <p:sldLayoutIdLst>
    <p:sldLayoutId id="2147483785"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79254942"/>
      </p:ext>
    </p:extLst>
  </p:cSld>
  <p:clrMap bg1="lt1" tx1="dk1" bg2="lt2" tx2="dk2" accent1="accent1" accent2="accent2" accent3="accent3" accent4="accent4" accent5="accent5" accent6="accent6" hlink="hlink" folHlink="folHlink"/>
  <p:sldLayoutIdLst>
    <p:sldLayoutId id="2147483787"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08840099"/>
      </p:ext>
    </p:extLst>
  </p:cSld>
  <p:clrMap bg1="lt1" tx1="dk1" bg2="lt2" tx2="dk2" accent1="accent1" accent2="accent2" accent3="accent3" accent4="accent4" accent5="accent5" accent6="accent6" hlink="hlink" folHlink="folHlink"/>
  <p:sldLayoutIdLst>
    <p:sldLayoutId id="2147483699" r:id="rId1"/>
    <p:sldLayoutId id="2147483816"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58565650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52770038"/>
      </p:ext>
    </p:extLst>
  </p:cSld>
  <p:clrMap bg1="lt1" tx1="dk1" bg2="lt2" tx2="dk2" accent1="accent1" accent2="accent2" accent3="accent3" accent4="accent4" accent5="accent5" accent6="accent6" hlink="hlink" folHlink="folHlink"/>
  <p:sldLayoutIdLst>
    <p:sldLayoutId id="2147483791"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6059802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9232371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07296157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25872787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9300384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15422277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3606753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8881414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639866743"/>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8707170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07956608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53535810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7829313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34035732"/>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95651079"/>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63195743"/>
      </p:ext>
    </p:extLst>
  </p:cSld>
  <p:clrMap bg1="lt1" tx1="dk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72651058"/>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93911262"/>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99123507"/>
      </p:ext>
    </p:extLst>
  </p:cSld>
  <p:clrMap bg1="lt1" tx1="dk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6191103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3698518"/>
      </p:ext>
    </p:extLst>
  </p:cSld>
  <p:clrMap bg1="lt1" tx1="dk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91962621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66309937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vmlDrawing" Target="../drawings/vmlDrawing2.vml"/><Relationship Id="rId5" Type="http://schemas.openxmlformats.org/officeDocument/2006/relationships/image" Target="../media/image16.w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7.xml"/><Relationship Id="rId5" Type="http://schemas.openxmlformats.org/officeDocument/2006/relationships/image" Target="../media/image37.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7.xml"/><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7.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7.xml"/><Relationship Id="rId5" Type="http://schemas.openxmlformats.org/officeDocument/2006/relationships/image" Target="../media/image46.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7.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7.xml"/><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2" y="15851"/>
            <a:ext cx="9143983" cy="6858000"/>
          </a:xfrm>
          <a:prstGeom prst="rect">
            <a:avLst/>
          </a:prstGeom>
          <a:noFill/>
          <a:ln>
            <a:noFill/>
          </a:ln>
        </p:spPr>
      </p:pic>
      <p:sp>
        <p:nvSpPr>
          <p:cNvPr id="313" name="Shape 313"/>
          <p:cNvSpPr txBox="1"/>
          <p:nvPr/>
        </p:nvSpPr>
        <p:spPr>
          <a:xfrm>
            <a:off x="5878279" y="1634854"/>
            <a:ext cx="2706599" cy="228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0" i="0" u="none" strike="noStrike" cap="none" dirty="0">
                <a:solidFill>
                  <a:schemeClr val="lt1"/>
                </a:solidFill>
                <a:latin typeface="Calibri"/>
                <a:ea typeface="Calibri"/>
                <a:cs typeface="Calibri"/>
                <a:sym typeface="Calibri"/>
              </a:rPr>
              <a:t>GOES-16 ABI L2+ </a:t>
            </a:r>
            <a:r>
              <a:rPr lang="en-US" sz="2400" b="0" i="0" u="none" strike="noStrike" cap="none" dirty="0" smtClean="0">
                <a:solidFill>
                  <a:schemeClr val="lt1"/>
                </a:solidFill>
                <a:latin typeface="Calibri"/>
                <a:ea typeface="Calibri"/>
                <a:cs typeface="Calibri"/>
                <a:sym typeface="Calibri"/>
              </a:rPr>
              <a:t>Land Surface Temperature</a:t>
            </a:r>
            <a:r>
              <a:rPr lang="en-US" sz="2400" b="0" i="0" u="none" strike="noStrike" cap="none" dirty="0">
                <a:solidFill>
                  <a:schemeClr val="lt1"/>
                </a:solidFill>
                <a:latin typeface="Calibri"/>
                <a:ea typeface="Calibri"/>
                <a:cs typeface="Calibri"/>
                <a:sym typeface="Calibri"/>
              </a:rPr>
              <a:t/>
            </a:r>
            <a:br>
              <a:rPr lang="en-US" sz="2400" b="0" i="0" u="none" strike="noStrike" cap="none" dirty="0">
                <a:solidFill>
                  <a:schemeClr val="lt1"/>
                </a:solidFill>
                <a:latin typeface="Calibri"/>
                <a:ea typeface="Calibri"/>
                <a:cs typeface="Calibri"/>
                <a:sym typeface="Calibri"/>
              </a:rPr>
            </a:br>
            <a:r>
              <a:rPr lang="en-US" sz="2400" b="0" i="0" u="none" strike="noStrike" cap="none" dirty="0" smtClean="0">
                <a:solidFill>
                  <a:schemeClr val="lt1"/>
                </a:solidFill>
                <a:latin typeface="Calibri"/>
                <a:ea typeface="Calibri"/>
                <a:cs typeface="Calibri"/>
                <a:sym typeface="Calibri"/>
              </a:rPr>
              <a:t>Provisional </a:t>
            </a:r>
            <a:r>
              <a:rPr lang="en-US" sz="2400" b="0" i="0" u="none" strike="noStrike" cap="none" dirty="0">
                <a:solidFill>
                  <a:schemeClr val="lt1"/>
                </a:solidFill>
                <a:latin typeface="Calibri"/>
                <a:ea typeface="Calibri"/>
                <a:cs typeface="Calibri"/>
                <a:sym typeface="Calibri"/>
              </a:rPr>
              <a:t>PS-PVR</a:t>
            </a:r>
          </a:p>
        </p:txBody>
      </p:sp>
      <p:sp>
        <p:nvSpPr>
          <p:cNvPr id="314" name="Shape 314"/>
          <p:cNvSpPr txBox="1"/>
          <p:nvPr/>
        </p:nvSpPr>
        <p:spPr>
          <a:xfrm>
            <a:off x="5827063" y="3735303"/>
            <a:ext cx="2805953" cy="2429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600"/>
              </a:spcAft>
              <a:buClr>
                <a:srgbClr val="888888"/>
              </a:buClr>
              <a:buSzPct val="25000"/>
              <a:buFont typeface="Arial"/>
              <a:buNone/>
            </a:pPr>
            <a:r>
              <a:rPr lang="en-US" sz="2000" b="0" i="0" u="none" strike="noStrike" cap="none" dirty="0" smtClean="0">
                <a:solidFill>
                  <a:srgbClr val="FFFF00"/>
                </a:solidFill>
                <a:latin typeface="Calibri"/>
                <a:ea typeface="Calibri"/>
                <a:cs typeface="Calibri"/>
                <a:sym typeface="Calibri"/>
              </a:rPr>
              <a:t>March </a:t>
            </a:r>
            <a:r>
              <a:rPr lang="en-US" sz="2000" b="0" i="0" u="none" strike="noStrike" cap="none" dirty="0" smtClean="0">
                <a:solidFill>
                  <a:srgbClr val="FFFF00"/>
                </a:solidFill>
                <a:latin typeface="Calibri"/>
                <a:ea typeface="Calibri"/>
                <a:cs typeface="Calibri"/>
                <a:sym typeface="Calibri"/>
              </a:rPr>
              <a:t>19</a:t>
            </a:r>
            <a:r>
              <a:rPr lang="en-US" sz="2000" b="0" i="0" u="none" strike="noStrike" cap="none" baseline="30000" dirty="0" smtClean="0">
                <a:solidFill>
                  <a:srgbClr val="FFFF00"/>
                </a:solidFill>
                <a:latin typeface="Calibri"/>
                <a:ea typeface="Calibri"/>
                <a:cs typeface="Calibri"/>
                <a:sym typeface="Calibri"/>
              </a:rPr>
              <a:t>th</a:t>
            </a:r>
            <a:r>
              <a:rPr lang="en-US" sz="2000" b="0" i="0" u="none" strike="noStrike" cap="none" dirty="0" smtClean="0">
                <a:solidFill>
                  <a:srgbClr val="FFFF00"/>
                </a:solidFill>
                <a:latin typeface="Calibri"/>
                <a:ea typeface="Calibri"/>
                <a:cs typeface="Calibri"/>
                <a:sym typeface="Calibri"/>
              </a:rPr>
              <a:t>, 2018</a:t>
            </a:r>
            <a:endParaRPr lang="en-US" sz="2000" b="0" i="0" u="none" strike="noStrike" cap="none" dirty="0">
              <a:solidFill>
                <a:srgbClr val="FFFF00"/>
              </a:solidFill>
              <a:latin typeface="Calibri"/>
              <a:ea typeface="Calibri"/>
              <a:cs typeface="Calibri"/>
              <a:sym typeface="Calibri"/>
            </a:endParaRPr>
          </a:p>
          <a:p>
            <a:pPr lvl="0" algn="ctr">
              <a:spcBef>
                <a:spcPts val="640"/>
              </a:spcBef>
              <a:buClr>
                <a:srgbClr val="888888"/>
              </a:buClr>
              <a:buSzPct val="25000"/>
            </a:pPr>
            <a:r>
              <a:rPr lang="en-US" sz="2000" dirty="0" smtClean="0">
                <a:solidFill>
                  <a:srgbClr val="FFFF00"/>
                </a:solidFill>
                <a:latin typeface="Calibri"/>
                <a:ea typeface="Calibri"/>
                <a:cs typeface="Calibri"/>
                <a:sym typeface="Calibri"/>
              </a:rPr>
              <a:t>GOES-R AWG</a:t>
            </a:r>
          </a:p>
          <a:p>
            <a:pPr lvl="0" algn="ctr">
              <a:spcBef>
                <a:spcPts val="640"/>
              </a:spcBef>
              <a:buClr>
                <a:srgbClr val="888888"/>
              </a:buClr>
              <a:buSzPct val="25000"/>
            </a:pPr>
            <a:r>
              <a:rPr lang="en-US" sz="1800" dirty="0" err="1" smtClean="0">
                <a:solidFill>
                  <a:schemeClr val="bg1"/>
                </a:solidFill>
                <a:latin typeface="Calibri"/>
                <a:ea typeface="Calibri"/>
                <a:cs typeface="Calibri"/>
                <a:sym typeface="Calibri"/>
              </a:rPr>
              <a:t>Yunyue</a:t>
            </a:r>
            <a:r>
              <a:rPr lang="en-US" sz="1800" dirty="0" smtClean="0">
                <a:solidFill>
                  <a:schemeClr val="bg1"/>
                </a:solidFill>
                <a:latin typeface="Calibri"/>
                <a:ea typeface="Calibri"/>
                <a:cs typeface="Calibri"/>
                <a:sym typeface="Calibri"/>
              </a:rPr>
              <a:t> Yu*, </a:t>
            </a:r>
          </a:p>
          <a:p>
            <a:pPr lvl="0" algn="ctr">
              <a:spcBef>
                <a:spcPts val="640"/>
              </a:spcBef>
              <a:buClr>
                <a:srgbClr val="888888"/>
              </a:buClr>
              <a:buSzPct val="25000"/>
            </a:pPr>
            <a:r>
              <a:rPr lang="en-US" sz="1800" dirty="0" smtClean="0">
                <a:solidFill>
                  <a:schemeClr val="bg1"/>
                </a:solidFill>
                <a:latin typeface="Calibri"/>
                <a:ea typeface="Calibri"/>
                <a:cs typeface="Calibri"/>
                <a:sym typeface="Calibri"/>
              </a:rPr>
              <a:t>Peng Yu</a:t>
            </a:r>
            <a:r>
              <a:rPr lang="en-US" sz="1800" baseline="30000" dirty="0" smtClean="0">
                <a:solidFill>
                  <a:schemeClr val="bg1"/>
                </a:solidFill>
                <a:latin typeface="Calibri"/>
                <a:ea typeface="Calibri"/>
                <a:cs typeface="Calibri"/>
                <a:sym typeface="Calibri"/>
              </a:rPr>
              <a:t>+</a:t>
            </a:r>
            <a:r>
              <a:rPr lang="en-US" sz="1800" dirty="0" smtClean="0">
                <a:solidFill>
                  <a:schemeClr val="bg1"/>
                </a:solidFill>
                <a:latin typeface="Calibri"/>
                <a:ea typeface="Calibri"/>
                <a:cs typeface="Calibri"/>
                <a:sym typeface="Calibri"/>
              </a:rPr>
              <a:t>, </a:t>
            </a:r>
            <a:r>
              <a:rPr lang="en-US" sz="1800" dirty="0" err="1" smtClean="0">
                <a:solidFill>
                  <a:schemeClr val="bg1"/>
                </a:solidFill>
                <a:latin typeface="Calibri"/>
                <a:ea typeface="Calibri"/>
                <a:cs typeface="Calibri"/>
                <a:sym typeface="Calibri"/>
              </a:rPr>
              <a:t>Heshun</a:t>
            </a:r>
            <a:r>
              <a:rPr lang="en-US" sz="1800" dirty="0" smtClean="0">
                <a:solidFill>
                  <a:schemeClr val="bg1"/>
                </a:solidFill>
                <a:latin typeface="Calibri"/>
                <a:ea typeface="Calibri"/>
                <a:cs typeface="Calibri"/>
                <a:sym typeface="Calibri"/>
              </a:rPr>
              <a:t> Wang</a:t>
            </a:r>
            <a:r>
              <a:rPr lang="en-US" sz="1800" baseline="30000" dirty="0" smtClean="0">
                <a:solidFill>
                  <a:schemeClr val="bg1"/>
                </a:solidFill>
                <a:latin typeface="Calibri"/>
                <a:ea typeface="Calibri"/>
                <a:cs typeface="Calibri"/>
                <a:sym typeface="Calibri"/>
              </a:rPr>
              <a:t>+</a:t>
            </a:r>
            <a:r>
              <a:rPr lang="en-US" sz="1800" dirty="0" smtClean="0">
                <a:solidFill>
                  <a:schemeClr val="bg1"/>
                </a:solidFill>
                <a:latin typeface="Calibri"/>
                <a:ea typeface="Calibri"/>
                <a:cs typeface="Calibri"/>
                <a:sym typeface="Calibri"/>
              </a:rPr>
              <a:t>, </a:t>
            </a:r>
            <a:r>
              <a:rPr lang="en-US" sz="1800" b="0" i="0" u="none" strike="noStrike" cap="none" dirty="0" err="1" smtClean="0">
                <a:solidFill>
                  <a:schemeClr val="bg1"/>
                </a:solidFill>
                <a:latin typeface="Calibri"/>
                <a:ea typeface="Calibri"/>
                <a:cs typeface="Calibri"/>
                <a:sym typeface="Calibri"/>
              </a:rPr>
              <a:t>Yuhan</a:t>
            </a:r>
            <a:r>
              <a:rPr lang="en-US" sz="1800" b="0" i="0" u="none" strike="noStrike" cap="none" dirty="0" smtClean="0">
                <a:solidFill>
                  <a:schemeClr val="bg1"/>
                </a:solidFill>
                <a:latin typeface="Calibri"/>
                <a:ea typeface="Calibri"/>
                <a:cs typeface="Calibri"/>
                <a:sym typeface="Calibri"/>
              </a:rPr>
              <a:t> </a:t>
            </a:r>
            <a:r>
              <a:rPr lang="en-US" sz="1800" b="0" i="0" u="none" strike="noStrike" cap="none" dirty="0" smtClean="0">
                <a:solidFill>
                  <a:schemeClr val="bg1"/>
                </a:solidFill>
                <a:latin typeface="Calibri"/>
                <a:ea typeface="Calibri"/>
                <a:cs typeface="Calibri"/>
                <a:sym typeface="Calibri"/>
              </a:rPr>
              <a:t>Rao</a:t>
            </a:r>
            <a:r>
              <a:rPr lang="en-US" sz="1800" baseline="30000" dirty="0" smtClean="0">
                <a:solidFill>
                  <a:schemeClr val="bg1"/>
                </a:solidFill>
                <a:latin typeface="Calibri"/>
                <a:ea typeface="Calibri"/>
                <a:cs typeface="Calibri"/>
                <a:sym typeface="Calibri"/>
              </a:rPr>
              <a:t>+</a:t>
            </a:r>
            <a:endParaRPr lang="en-US" sz="1800" b="0" i="0" u="none" strike="noStrike" cap="none" dirty="0" smtClean="0">
              <a:solidFill>
                <a:schemeClr val="bg1"/>
              </a:solidFill>
              <a:latin typeface="Calibri"/>
              <a:ea typeface="Calibri"/>
              <a:cs typeface="Calibri"/>
              <a:sym typeface="Calibri"/>
            </a:endParaRPr>
          </a:p>
          <a:p>
            <a:pPr marL="0" marR="0" lvl="0" indent="0" algn="ctr" rtl="0">
              <a:lnSpc>
                <a:spcPct val="100000"/>
              </a:lnSpc>
              <a:spcAft>
                <a:spcPts val="0"/>
              </a:spcAft>
              <a:buClr>
                <a:srgbClr val="888888"/>
              </a:buClr>
              <a:buSzPct val="25000"/>
              <a:buFont typeface="Arial"/>
              <a:buNone/>
            </a:pPr>
            <a:endParaRPr lang="en-US" sz="1200" b="0" i="0" u="none" strike="noStrike" cap="none" dirty="0" smtClean="0">
              <a:solidFill>
                <a:schemeClr val="bg1"/>
              </a:solidFill>
              <a:latin typeface="Calibri"/>
              <a:ea typeface="Calibri"/>
              <a:cs typeface="Calibri"/>
              <a:sym typeface="Calibri"/>
            </a:endParaRPr>
          </a:p>
          <a:p>
            <a:pPr marL="0" marR="0" lvl="0" indent="0" algn="ctr" rtl="0">
              <a:lnSpc>
                <a:spcPct val="100000"/>
              </a:lnSpc>
              <a:spcAft>
                <a:spcPts val="0"/>
              </a:spcAft>
              <a:buClr>
                <a:srgbClr val="888888"/>
              </a:buClr>
              <a:buSzPct val="25000"/>
              <a:buFont typeface="Arial"/>
              <a:buNone/>
            </a:pPr>
            <a:r>
              <a:rPr lang="en-US" sz="1800" b="0" i="0" u="none" strike="noStrike" cap="none" dirty="0" smtClean="0">
                <a:solidFill>
                  <a:schemeClr val="bg1"/>
                </a:solidFill>
                <a:latin typeface="Calibri"/>
                <a:ea typeface="Calibri"/>
                <a:cs typeface="Calibri"/>
                <a:sym typeface="Calibri"/>
              </a:rPr>
              <a:t>NOAA/NESDIS/STAR</a:t>
            </a:r>
            <a:r>
              <a:rPr lang="en-US" sz="1800" b="0" i="0" u="none" strike="noStrike" cap="none" dirty="0">
                <a:solidFill>
                  <a:schemeClr val="bg1"/>
                </a:solidFill>
                <a:latin typeface="Calibri"/>
                <a:ea typeface="Calibri"/>
                <a:cs typeface="Calibri"/>
                <a:sym typeface="Calibri"/>
              </a:rPr>
              <a:t>* </a:t>
            </a:r>
            <a:endParaRPr lang="en-US" sz="1800" b="0" i="0" u="none" strike="noStrike" cap="none" dirty="0" smtClean="0">
              <a:solidFill>
                <a:schemeClr val="bg1"/>
              </a:solidFill>
              <a:latin typeface="Calibri"/>
              <a:ea typeface="Calibri"/>
              <a:cs typeface="Calibri"/>
              <a:sym typeface="Calibri"/>
            </a:endParaRPr>
          </a:p>
          <a:p>
            <a:pPr lvl="0" algn="ctr">
              <a:buClr>
                <a:srgbClr val="888888"/>
              </a:buClr>
              <a:buSzPct val="25000"/>
            </a:pPr>
            <a:r>
              <a:rPr lang="en-US" sz="1800" dirty="0" smtClean="0">
                <a:solidFill>
                  <a:schemeClr val="bg1"/>
                </a:solidFill>
                <a:latin typeface="Calibri"/>
                <a:ea typeface="Calibri"/>
                <a:cs typeface="Calibri"/>
                <a:sym typeface="Calibri"/>
              </a:rPr>
              <a:t>ESSIC/CICS-MD, UMD</a:t>
            </a:r>
            <a:r>
              <a:rPr lang="en-US" sz="1800" baseline="30000" dirty="0" smtClean="0">
                <a:solidFill>
                  <a:schemeClr val="bg1"/>
                </a:solidFill>
                <a:latin typeface="Calibri"/>
                <a:ea typeface="Calibri"/>
                <a:cs typeface="Calibri"/>
                <a:sym typeface="Calibri"/>
              </a:rPr>
              <a:t>+</a:t>
            </a:r>
            <a:endParaRPr lang="en-US" sz="1800" b="0" i="0" u="none" strike="noStrike" cap="none" dirty="0">
              <a:solidFill>
                <a:schemeClr val="bg1"/>
              </a:solidFill>
              <a:latin typeface="Calibri"/>
              <a:ea typeface="Calibri"/>
              <a:cs typeface="Calibri"/>
              <a:sym typeface="Calibri"/>
            </a:endParaRPr>
          </a:p>
        </p:txBody>
      </p:sp>
      <p:sp>
        <p:nvSpPr>
          <p:cNvPr id="315" name="Shape 3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quality evaluation</a:t>
            </a:r>
            <a:endParaRPr lang="en-US" dirty="0"/>
          </a:p>
        </p:txBody>
      </p:sp>
      <p:sp>
        <p:nvSpPr>
          <p:cNvPr id="3" name="Text Placeholder 2"/>
          <p:cNvSpPr>
            <a:spLocks noGrp="1"/>
          </p:cNvSpPr>
          <p:nvPr>
            <p:ph type="body" idx="1"/>
          </p:nvPr>
        </p:nvSpPr>
        <p:spPr/>
        <p:txBody>
          <a:bodyPr/>
          <a:lstStyle/>
          <a:p>
            <a:r>
              <a:rPr lang="en-US" dirty="0" smtClean="0"/>
              <a:t>GOES-16 Land Surface Temperature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10</a:t>
            </a:fld>
            <a:endParaRPr lang="en-US" altLang="en-US" dirty="0">
              <a:solidFill>
                <a:prstClr val="white"/>
              </a:solidFill>
            </a:endParaRPr>
          </a:p>
        </p:txBody>
      </p:sp>
    </p:spTree>
    <p:extLst>
      <p:ext uri="{BB962C8B-B14F-4D97-AF65-F5344CB8AC3E}">
        <p14:creationId xmlns:p14="http://schemas.microsoft.com/office/powerpoint/2010/main" val="2369960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Level Summary of </a:t>
            </a:r>
            <a:br>
              <a:rPr lang="en-US" dirty="0" smtClean="0"/>
            </a:br>
            <a:r>
              <a:rPr lang="en-US" dirty="0" smtClean="0"/>
              <a:t>Product Quality</a:t>
            </a:r>
            <a:endParaRPr lang="en-US" dirty="0"/>
          </a:p>
        </p:txBody>
      </p:sp>
      <p:sp>
        <p:nvSpPr>
          <p:cNvPr id="3" name="Content Placeholder 2"/>
          <p:cNvSpPr>
            <a:spLocks noGrp="1"/>
          </p:cNvSpPr>
          <p:nvPr>
            <p:ph idx="1"/>
          </p:nvPr>
        </p:nvSpPr>
        <p:spPr/>
        <p:txBody>
          <a:bodyPr/>
          <a:lstStyle/>
          <a:p>
            <a:r>
              <a:rPr lang="en-US" sz="2400" dirty="0" smtClean="0"/>
              <a:t>The LST product quality improved</a:t>
            </a:r>
          </a:p>
          <a:p>
            <a:pPr lvl="1"/>
            <a:r>
              <a:rPr lang="en-US" sz="2000" dirty="0" smtClean="0"/>
              <a:t>Overall performance compared to in-situ observations is good</a:t>
            </a:r>
          </a:p>
          <a:p>
            <a:pPr lvl="1"/>
            <a:r>
              <a:rPr lang="en-US" sz="2000" dirty="0" smtClean="0"/>
              <a:t>Significant improvement of the underestimate at Desert Rock site with TPW issue fixed.</a:t>
            </a:r>
          </a:p>
          <a:p>
            <a:endParaRPr lang="en-US" sz="2400" dirty="0"/>
          </a:p>
          <a:p>
            <a:r>
              <a:rPr lang="en-US" sz="2400" dirty="0" smtClean="0"/>
              <a:t> LST Product </a:t>
            </a:r>
            <a:r>
              <a:rPr lang="en-US" sz="2400" dirty="0"/>
              <a:t>is ready for operational use and for use in comprehensive </a:t>
            </a:r>
            <a:r>
              <a:rPr lang="en-US" sz="2400" dirty="0" err="1"/>
              <a:t>cal</a:t>
            </a:r>
            <a:r>
              <a:rPr lang="en-US" sz="2400" dirty="0"/>
              <a:t>/</a:t>
            </a:r>
            <a:r>
              <a:rPr lang="en-US" sz="2400" dirty="0" err="1"/>
              <a:t>val</a:t>
            </a:r>
            <a:r>
              <a:rPr lang="en-US" sz="2400" dirty="0"/>
              <a:t> activities and product optimization</a:t>
            </a:r>
            <a:r>
              <a:rPr lang="en-US" sz="2400" dirty="0" smtClean="0"/>
              <a: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11</a:t>
            </a:fld>
            <a:endParaRPr lang="en-US" altLang="en-US" dirty="0">
              <a:solidFill>
                <a:prstClr val="white"/>
              </a:solidFill>
            </a:endParaRPr>
          </a:p>
        </p:txBody>
      </p:sp>
    </p:spTree>
    <p:extLst>
      <p:ext uri="{BB962C8B-B14F-4D97-AF65-F5344CB8AC3E}">
        <p14:creationId xmlns:p14="http://schemas.microsoft.com/office/powerpoint/2010/main" val="2479409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smtClean="0">
                <a:solidFill>
                  <a:schemeClr val="lt1"/>
                </a:solidFill>
                <a:latin typeface="Calibri"/>
                <a:ea typeface="Calibri"/>
                <a:cs typeface="Calibri"/>
                <a:sym typeface="Calibri"/>
              </a:rPr>
              <a:t>Provisional PLPTs</a:t>
            </a:r>
            <a:endParaRPr lang="en-US" sz="3600" b="0" i="0" u="none" strike="noStrike" cap="none" dirty="0">
              <a:solidFill>
                <a:schemeClr val="lt1"/>
              </a:solidFill>
              <a:latin typeface="Calibri"/>
              <a:ea typeface="Calibri"/>
              <a:cs typeface="Calibri"/>
              <a:sym typeface="Calibri"/>
            </a:endParaRPr>
          </a:p>
        </p:txBody>
      </p:sp>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12</a:t>
            </a:fld>
            <a:endParaRPr lang="en-US" sz="1200" b="0" i="0" u="none" strike="noStrike" cap="none">
              <a:solidFill>
                <a:schemeClr val="lt1"/>
              </a:solidFill>
              <a:latin typeface="Calibri"/>
              <a:ea typeface="Calibri"/>
              <a:cs typeface="Calibri"/>
              <a:sym typeface="Calibri"/>
            </a:endParaRPr>
          </a:p>
        </p:txBody>
      </p:sp>
      <p:graphicFrame>
        <p:nvGraphicFramePr>
          <p:cNvPr id="6" name="Shape 633"/>
          <p:cNvGraphicFramePr/>
          <p:nvPr>
            <p:extLst>
              <p:ext uri="{D42A27DB-BD31-4B8C-83A1-F6EECF244321}">
                <p14:modId xmlns:p14="http://schemas.microsoft.com/office/powerpoint/2010/main" val="2882123186"/>
              </p:ext>
            </p:extLst>
          </p:nvPr>
        </p:nvGraphicFramePr>
        <p:xfrm>
          <a:off x="880948" y="1204330"/>
          <a:ext cx="7382100" cy="1688600"/>
        </p:xfrm>
        <a:graphic>
          <a:graphicData uri="http://schemas.openxmlformats.org/drawingml/2006/table">
            <a:tbl>
              <a:tblPr firstRow="1" firstCol="1" bandRow="1">
                <a:noFill/>
              </a:tblPr>
              <a:tblGrid>
                <a:gridCol w="1834875"/>
                <a:gridCol w="5547225"/>
              </a:tblGrid>
              <a:tr h="422150">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tr>
              <a:tr h="422150">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ABI-FD_LST09</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FD</a:t>
                      </a:r>
                      <a:r>
                        <a:rPr lang="en-US" sz="1400" baseline="0" dirty="0" smtClean="0">
                          <a:latin typeface="Calibri" panose="020F0502020204030204" pitchFamily="34" charset="0"/>
                        </a:rPr>
                        <a:t> product accuracy and precision assessment</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ABI-CONUS_LST10</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CONUS product accuracy and precision assessment</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ABI-MESO_LST11</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Tx/>
                        <a:buSzPct val="25000"/>
                        <a:buFontTx/>
                        <a:buNone/>
                        <a:tabLst/>
                        <a:defRPr/>
                      </a:pPr>
                      <a:r>
                        <a:rPr lang="en-US" sz="1400" dirty="0" smtClean="0">
                          <a:latin typeface="Calibri" panose="020F0502020204030204" pitchFamily="34" charset="0"/>
                        </a:rPr>
                        <a:t>MESO product accuracy and precision assessment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7" name="Shape 634"/>
          <p:cNvSpPr txBox="1"/>
          <p:nvPr/>
        </p:nvSpPr>
        <p:spPr>
          <a:xfrm>
            <a:off x="880948" y="4270919"/>
            <a:ext cx="7382100" cy="2031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lt1"/>
                </a:solidFill>
                <a:latin typeface="Calibri"/>
                <a:ea typeface="Calibri"/>
                <a:cs typeface="Calibri"/>
                <a:sym typeface="Calibri"/>
              </a:rPr>
              <a:t>AWG </a:t>
            </a:r>
            <a:r>
              <a:rPr lang="en-US" sz="1800" dirty="0" smtClean="0">
                <a:solidFill>
                  <a:schemeClr val="lt1"/>
                </a:solidFill>
                <a:latin typeface="Calibri"/>
                <a:ea typeface="Calibri"/>
                <a:cs typeface="Calibri"/>
                <a:sym typeface="Calibri"/>
              </a:rPr>
              <a:t>Land Surface Temperature </a:t>
            </a:r>
            <a:r>
              <a:rPr lang="en-US" sz="1800" dirty="0">
                <a:solidFill>
                  <a:schemeClr val="lt1"/>
                </a:solidFill>
                <a:latin typeface="Calibri"/>
                <a:ea typeface="Calibri"/>
                <a:cs typeface="Calibri"/>
                <a:sym typeface="Calibri"/>
              </a:rPr>
              <a:t>Team will conduct these tests to further evaluate the </a:t>
            </a:r>
            <a:r>
              <a:rPr lang="en-US" sz="1800" dirty="0" smtClean="0">
                <a:solidFill>
                  <a:schemeClr val="lt1"/>
                </a:solidFill>
                <a:latin typeface="Calibri"/>
                <a:ea typeface="Calibri"/>
                <a:cs typeface="Calibri"/>
                <a:sym typeface="Calibri"/>
              </a:rPr>
              <a:t>L2 LST product </a:t>
            </a:r>
            <a:r>
              <a:rPr lang="en-US" sz="1800" dirty="0">
                <a:solidFill>
                  <a:schemeClr val="lt1"/>
                </a:solidFill>
                <a:latin typeface="Calibri"/>
                <a:ea typeface="Calibri"/>
                <a:cs typeface="Calibri"/>
                <a:sym typeface="Calibri"/>
              </a:rPr>
              <a:t>quality.</a:t>
            </a:r>
          </a:p>
          <a:p>
            <a:pPr marL="0" marR="0" lvl="0" indent="0" algn="l" rtl="0">
              <a:spcBef>
                <a:spcPts val="0"/>
              </a:spcBef>
              <a:buNone/>
            </a:pPr>
            <a:endParaRPr sz="1800" dirty="0">
              <a:solidFill>
                <a:schemeClr val="lt1"/>
              </a:solidFill>
              <a:latin typeface="Calibri"/>
              <a:ea typeface="Calibri"/>
              <a:cs typeface="Calibri"/>
              <a:sym typeface="Calibri"/>
            </a:endParaRPr>
          </a:p>
          <a:p>
            <a:pPr marL="0" marR="0" lvl="0" indent="0" algn="l" rtl="0">
              <a:spcBef>
                <a:spcPts val="0"/>
              </a:spcBef>
              <a:buSzPct val="25000"/>
              <a:buNone/>
            </a:pPr>
            <a:r>
              <a:rPr lang="en-US" sz="1800" dirty="0">
                <a:solidFill>
                  <a:schemeClr val="lt1"/>
                </a:solidFill>
                <a:latin typeface="Calibri"/>
                <a:ea typeface="Calibri"/>
                <a:cs typeface="Calibri"/>
                <a:sym typeface="Calibri"/>
              </a:rPr>
              <a:t>Full test plans and procedures are given in </a:t>
            </a:r>
            <a:r>
              <a:rPr lang="en-US" sz="1800" dirty="0" smtClean="0">
                <a:solidFill>
                  <a:schemeClr val="lt1"/>
                </a:solidFill>
                <a:latin typeface="Calibri"/>
                <a:ea typeface="Calibri"/>
                <a:cs typeface="Calibri"/>
                <a:sym typeface="Calibri"/>
              </a:rPr>
              <a:t>the ABI LST Beta, Provisional, and Full Validation Readiness</a:t>
            </a:r>
            <a:r>
              <a:rPr lang="en-US" sz="1800" dirty="0">
                <a:solidFill>
                  <a:schemeClr val="lt1"/>
                </a:solidFill>
                <a:latin typeface="Calibri"/>
                <a:ea typeface="Calibri"/>
                <a:cs typeface="Calibri"/>
                <a:sym typeface="Calibri"/>
              </a:rPr>
              <a:t>, Implementation, and Management Plan (RIMP v1.0; </a:t>
            </a:r>
            <a:r>
              <a:rPr lang="en-US" sz="1800" dirty="0" smtClean="0">
                <a:solidFill>
                  <a:schemeClr val="lt1"/>
                </a:solidFill>
                <a:latin typeface="Calibri"/>
                <a:ea typeface="Calibri"/>
                <a:cs typeface="Calibri"/>
                <a:sym typeface="Calibri"/>
              </a:rPr>
              <a:t>416-R-RIMP-0331)</a:t>
            </a:r>
            <a:endParaRPr lang="en-US"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smtClean="0"/>
              <a:t>Visual Inspection</a:t>
            </a:r>
            <a:endParaRPr lang="en-US" dirty="0"/>
          </a:p>
        </p:txBody>
      </p:sp>
      <p:sp>
        <p:nvSpPr>
          <p:cNvPr id="7" name="Slide Number Placeholder 6"/>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13</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15810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14</a:t>
            </a:fld>
            <a:endParaRPr lang="en-US" altLang="en-US"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
        <p:nvSpPr>
          <p:cNvPr id="3" name="Text Placeholder 2"/>
          <p:cNvSpPr>
            <a:spLocks noGrp="1"/>
          </p:cNvSpPr>
          <p:nvPr>
            <p:ph type="body" idx="1"/>
          </p:nvPr>
        </p:nvSpPr>
        <p:spPr>
          <a:xfrm>
            <a:off x="96949" y="1234931"/>
            <a:ext cx="1870396" cy="1500187"/>
          </a:xfrm>
        </p:spPr>
        <p:txBody>
          <a:bodyPr/>
          <a:lstStyle/>
          <a:p>
            <a:r>
              <a:rPr lang="en-US" b="1" dirty="0" smtClean="0">
                <a:solidFill>
                  <a:srgbClr val="FFFF00"/>
                </a:solidFill>
                <a:latin typeface="Arial" panose="020B0604020202020204" pitchFamily="34" charset="0"/>
                <a:cs typeface="Arial" panose="020B0604020202020204" pitchFamily="34" charset="0"/>
              </a:rPr>
              <a:t>Full Disk LST</a:t>
            </a:r>
          </a:p>
          <a:p>
            <a:r>
              <a:rPr lang="en-US" b="1" dirty="0" smtClean="0">
                <a:solidFill>
                  <a:srgbClr val="FFFF00"/>
                </a:solidFill>
                <a:latin typeface="Arial" panose="020B0604020202020204" pitchFamily="34" charset="0"/>
                <a:cs typeface="Arial" panose="020B0604020202020204" pitchFamily="34" charset="0"/>
              </a:rPr>
              <a:t>2018-02-20</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416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15</a:t>
            </a:fld>
            <a:endParaRPr lang="en-US" altLang="en-US"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
        <p:nvSpPr>
          <p:cNvPr id="6" name="Text Placeholder 2"/>
          <p:cNvSpPr txBox="1">
            <a:spLocks/>
          </p:cNvSpPr>
          <p:nvPr/>
        </p:nvSpPr>
        <p:spPr bwMode="auto">
          <a:xfrm>
            <a:off x="96949" y="1234931"/>
            <a:ext cx="1768796"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b="1" dirty="0" smtClean="0">
                <a:solidFill>
                  <a:srgbClr val="FFFF00"/>
                </a:solidFill>
                <a:latin typeface="Arial" panose="020B0604020202020204" pitchFamily="34" charset="0"/>
                <a:cs typeface="Arial" panose="020B0604020202020204" pitchFamily="34" charset="0"/>
              </a:rPr>
              <a:t>CONUS LST</a:t>
            </a:r>
          </a:p>
          <a:p>
            <a:r>
              <a:rPr lang="en-US" b="1" dirty="0" smtClean="0">
                <a:solidFill>
                  <a:srgbClr val="FFFF00"/>
                </a:solidFill>
                <a:latin typeface="Arial" panose="020B0604020202020204" pitchFamily="34" charset="0"/>
                <a:cs typeface="Arial" panose="020B0604020202020204" pitchFamily="34" charset="0"/>
              </a:rPr>
              <a:t>2018-02-20</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047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16</a:t>
            </a:fld>
            <a:endParaRPr lang="en-US" altLang="en-US"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3" y="1212850"/>
            <a:ext cx="4572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805" y="1212850"/>
            <a:ext cx="4572000" cy="5143500"/>
          </a:xfrm>
          <a:prstGeom prst="rect">
            <a:avLst/>
          </a:prstGeom>
        </p:spPr>
      </p:pic>
      <p:sp>
        <p:nvSpPr>
          <p:cNvPr id="7" name="Shape 362"/>
          <p:cNvSpPr txBox="1">
            <a:spLocks/>
          </p:cNvSpPr>
          <p:nvPr/>
        </p:nvSpPr>
        <p:spPr bwMode="auto">
          <a:xfrm>
            <a:off x="1137857" y="98535"/>
            <a:ext cx="6882088" cy="74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noAutofit/>
          </a:bodyPr>
          <a:lstStyle>
            <a:lvl1pPr algn="l" defTabSz="457200" rtl="0" eaLnBrk="1" fontAlgn="base" hangingPunct="1">
              <a:spcBef>
                <a:spcPct val="0"/>
              </a:spcBef>
              <a:spcAft>
                <a:spcPct val="0"/>
              </a:spcAft>
              <a:defRPr sz="4000" b="1" kern="1200" cap="all">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ctr">
              <a:spcBef>
                <a:spcPts val="0"/>
              </a:spcBef>
              <a:spcAft>
                <a:spcPts val="0"/>
              </a:spcAft>
              <a:buClr>
                <a:schemeClr val="lt1"/>
              </a:buClr>
              <a:buSzPct val="25000"/>
              <a:buFont typeface="Calibri"/>
              <a:buNone/>
            </a:pPr>
            <a:r>
              <a:rPr lang="en-US" sz="3000" b="0" cap="none" dirty="0" err="1" smtClean="0">
                <a:solidFill>
                  <a:schemeClr val="lt1"/>
                </a:solidFill>
                <a:latin typeface="Calibri"/>
                <a:ea typeface="Calibri"/>
                <a:cs typeface="Calibri"/>
                <a:sym typeface="Calibri"/>
              </a:rPr>
              <a:t>Mesoscale</a:t>
            </a:r>
            <a:r>
              <a:rPr lang="en-US" sz="3000" b="0" cap="none" dirty="0" smtClean="0">
                <a:solidFill>
                  <a:schemeClr val="lt1"/>
                </a:solidFill>
                <a:latin typeface="Calibri"/>
                <a:ea typeface="Calibri"/>
                <a:cs typeface="Calibri"/>
                <a:sym typeface="Calibri"/>
              </a:rPr>
              <a:t> LST: 2018-02-20</a:t>
            </a:r>
            <a:endParaRPr lang="en-US" sz="3000" b="0" cap="none" dirty="0">
              <a:solidFill>
                <a:schemeClr val="lt1"/>
              </a:solidFill>
              <a:latin typeface="Calibri"/>
              <a:ea typeface="Calibri"/>
              <a:cs typeface="Calibri"/>
              <a:sym typeface="Calibri"/>
            </a:endParaRPr>
          </a:p>
        </p:txBody>
      </p:sp>
      <p:sp>
        <p:nvSpPr>
          <p:cNvPr id="8" name="TextBox 7"/>
          <p:cNvSpPr txBox="1"/>
          <p:nvPr/>
        </p:nvSpPr>
        <p:spPr>
          <a:xfrm>
            <a:off x="1137857" y="6465371"/>
            <a:ext cx="2264229" cy="369332"/>
          </a:xfrm>
          <a:prstGeom prst="rect">
            <a:avLst/>
          </a:prstGeom>
          <a:noFill/>
        </p:spPr>
        <p:txBody>
          <a:bodyPr wrap="square" rtlCol="0">
            <a:spAutoFit/>
          </a:bodyPr>
          <a:lstStyle/>
          <a:p>
            <a:pPr algn="ctr" defTabSz="914400"/>
            <a:r>
              <a:rPr lang="en-US" sz="1800" b="1" kern="0" dirty="0" smtClean="0">
                <a:solidFill>
                  <a:srgbClr val="FFFF00"/>
                </a:solidFill>
                <a:cs typeface="Arial"/>
                <a:sym typeface="Arial"/>
              </a:rPr>
              <a:t>NESO1</a:t>
            </a:r>
            <a:endParaRPr lang="en-US" sz="1800" b="1" kern="0" dirty="0">
              <a:solidFill>
                <a:srgbClr val="FFFF00"/>
              </a:solidFill>
              <a:cs typeface="Arial"/>
              <a:sym typeface="Arial"/>
            </a:endParaRPr>
          </a:p>
        </p:txBody>
      </p:sp>
      <p:sp>
        <p:nvSpPr>
          <p:cNvPr id="9" name="TextBox 8"/>
          <p:cNvSpPr txBox="1"/>
          <p:nvPr/>
        </p:nvSpPr>
        <p:spPr>
          <a:xfrm>
            <a:off x="5915120" y="6462157"/>
            <a:ext cx="2264229" cy="369332"/>
          </a:xfrm>
          <a:prstGeom prst="rect">
            <a:avLst/>
          </a:prstGeom>
          <a:noFill/>
        </p:spPr>
        <p:txBody>
          <a:bodyPr wrap="square" rtlCol="0">
            <a:spAutoFit/>
          </a:bodyPr>
          <a:lstStyle/>
          <a:p>
            <a:pPr algn="ctr" defTabSz="914400"/>
            <a:r>
              <a:rPr lang="en-US" sz="1800" b="1" kern="0" dirty="0" smtClean="0">
                <a:solidFill>
                  <a:srgbClr val="FFFF00"/>
                </a:solidFill>
                <a:cs typeface="Arial"/>
                <a:sym typeface="Arial"/>
              </a:rPr>
              <a:t>NESO2</a:t>
            </a:r>
            <a:endParaRPr lang="en-US" sz="1800" b="1" kern="0" dirty="0">
              <a:solidFill>
                <a:srgbClr val="FFFF00"/>
              </a:solidFill>
              <a:cs typeface="Arial"/>
              <a:sym typeface="Arial"/>
            </a:endParaRPr>
          </a:p>
        </p:txBody>
      </p:sp>
    </p:spTree>
    <p:extLst>
      <p:ext uri="{BB962C8B-B14F-4D97-AF65-F5344CB8AC3E}">
        <p14:creationId xmlns:p14="http://schemas.microsoft.com/office/powerpoint/2010/main" val="1056069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smtClean="0"/>
              <a:t>LST, DQF, and PQI Inspection</a:t>
            </a:r>
            <a:endParaRPr lang="en-US" dirty="0"/>
          </a:p>
        </p:txBody>
      </p:sp>
      <p:sp>
        <p:nvSpPr>
          <p:cNvPr id="8" name="Slide Number Placeholder 7"/>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17</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823254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13"/>
            <a:ext cx="8229600" cy="1143001"/>
          </a:xfrm>
        </p:spPr>
        <p:txBody>
          <a:bodyPr/>
          <a:lstStyle/>
          <a:p>
            <a:r>
              <a:rPr lang="en-US" dirty="0" smtClean="0"/>
              <a:t>Quality Flag Inspection</a:t>
            </a:r>
            <a:endParaRPr lang="en-US" dirty="0"/>
          </a:p>
        </p:txBody>
      </p:sp>
      <p:graphicFrame>
        <p:nvGraphicFramePr>
          <p:cNvPr id="5" name="Table 4"/>
          <p:cNvGraphicFramePr>
            <a:graphicFrameLocks noGrp="1"/>
          </p:cNvGraphicFramePr>
          <p:nvPr/>
        </p:nvGraphicFramePr>
        <p:xfrm>
          <a:off x="1561625" y="1473525"/>
          <a:ext cx="6173453" cy="2310257"/>
        </p:xfrm>
        <a:graphic>
          <a:graphicData uri="http://schemas.openxmlformats.org/drawingml/2006/table">
            <a:tbl>
              <a:tblPr/>
              <a:tblGrid>
                <a:gridCol w="652661"/>
                <a:gridCol w="1167716"/>
                <a:gridCol w="893969"/>
                <a:gridCol w="3459107"/>
              </a:tblGrid>
              <a:tr h="347345">
                <a:tc>
                  <a:txBody>
                    <a:bodyPr/>
                    <a:lstStyle/>
                    <a:p>
                      <a:pPr marL="0" marR="0" algn="ctr">
                        <a:lnSpc>
                          <a:spcPct val="115000"/>
                        </a:lnSpc>
                        <a:spcBef>
                          <a:spcPts val="0"/>
                        </a:spcBef>
                        <a:spcAft>
                          <a:spcPts val="0"/>
                        </a:spcAft>
                      </a:pPr>
                      <a:r>
                        <a:rPr lang="en-US" sz="1400" b="1" dirty="0">
                          <a:latin typeface="Calibri"/>
                          <a:ea typeface="SimSun"/>
                          <a:cs typeface="Times New Roman"/>
                        </a:rPr>
                        <a:t>Bit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Flag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Source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Effect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7345">
                <a:tc>
                  <a:txBody>
                    <a:bodyPr/>
                    <a:lstStyle/>
                    <a:p>
                      <a:pPr marL="0" marR="0" algn="ctr">
                        <a:lnSpc>
                          <a:spcPct val="115000"/>
                        </a:lnSpc>
                        <a:spcBef>
                          <a:spcPts val="0"/>
                        </a:spcBef>
                        <a:spcAft>
                          <a:spcPts val="0"/>
                        </a:spcAft>
                      </a:pPr>
                      <a:r>
                        <a:rPr lang="en-US" sz="1400" b="1" dirty="0">
                          <a:latin typeface="Calibri"/>
                          <a:ea typeface="SimSun"/>
                          <a:cs typeface="Times New Roman"/>
                        </a:rPr>
                        <a:t>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Availability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SDR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00=normal, 01=out of space, 10=bad data, 11=missing data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7345">
                <a:tc>
                  <a:txBody>
                    <a:bodyPr/>
                    <a:lstStyle/>
                    <a:p>
                      <a:pPr marL="0" marR="0" algn="ctr">
                        <a:lnSpc>
                          <a:spcPct val="115000"/>
                        </a:lnSpc>
                        <a:spcBef>
                          <a:spcPts val="0"/>
                        </a:spcBef>
                        <a:spcAft>
                          <a:spcPts val="0"/>
                        </a:spcAft>
                      </a:pPr>
                      <a:r>
                        <a:rPr lang="en-US" sz="1400" b="1" dirty="0">
                          <a:latin typeface="Calibri"/>
                          <a:ea typeface="SimSun"/>
                          <a:cs typeface="Times New Roman"/>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Index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00=clear, 01=probably clear, 10=probably cloudy, 11=cloudy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15000"/>
                        </a:lnSpc>
                        <a:spcBef>
                          <a:spcPts val="0"/>
                        </a:spcBef>
                        <a:spcAft>
                          <a:spcPts val="0"/>
                        </a:spcAft>
                      </a:pPr>
                      <a:r>
                        <a:rPr lang="en-US" sz="1400" b="1" dirty="0">
                          <a:latin typeface="Calibri"/>
                          <a:ea typeface="SimSun"/>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Surface </a:t>
                      </a:r>
                      <a:r>
                        <a:rPr lang="en-US" sz="1400" b="1" dirty="0" smtClean="0">
                          <a:latin typeface="Calibri"/>
                          <a:ea typeface="SimSun"/>
                          <a:cs typeface="Times New Roman"/>
                        </a:rPr>
                        <a:t>Type</a:t>
                      </a:r>
                      <a:endParaRPr lang="en-US" sz="1400" b="1"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Land/sea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00=land, 01=snow/ice, 10=in-land water, 11=sea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15000"/>
                        </a:lnSpc>
                        <a:spcBef>
                          <a:spcPts val="0"/>
                        </a:spcBef>
                        <a:spcAft>
                          <a:spcPts val="0"/>
                        </a:spcAft>
                      </a:pPr>
                      <a:r>
                        <a:rPr lang="en-US" sz="1400" b="1">
                          <a:latin typeface="Calibri"/>
                          <a:ea typeface="SimSun"/>
                          <a:cs typeface="Times New Roman"/>
                        </a:rPr>
                        <a:t>12-13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 Quality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00=normal, 01=cold surface (&lt;250 K &amp; &gt;=213K), </a:t>
                      </a:r>
                      <a:r>
                        <a:rPr lang="en-US" sz="1400" b="1" dirty="0">
                          <a:solidFill>
                            <a:srgbClr val="000000"/>
                          </a:solidFill>
                          <a:latin typeface="Calibri"/>
                          <a:ea typeface="SimSun"/>
                          <a:cs typeface="Times New Roman"/>
                        </a:rPr>
                        <a:t>10=</a:t>
                      </a:r>
                      <a:r>
                        <a:rPr lang="en-US" sz="1400" b="1" dirty="0">
                          <a:latin typeface="Calibri"/>
                          <a:ea typeface="SimSun"/>
                          <a:cs typeface="Times New Roman"/>
                        </a:rPr>
                        <a:t> out of range (not in 213-330K)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6" name="Table 5"/>
          <p:cNvGraphicFramePr>
            <a:graphicFrameLocks noGrp="1"/>
          </p:cNvGraphicFramePr>
          <p:nvPr/>
        </p:nvGraphicFramePr>
        <p:xfrm>
          <a:off x="1561624" y="4216725"/>
          <a:ext cx="6210775" cy="2064893"/>
        </p:xfrm>
        <a:graphic>
          <a:graphicData uri="http://schemas.openxmlformats.org/drawingml/2006/table">
            <a:tbl>
              <a:tblPr/>
              <a:tblGrid>
                <a:gridCol w="597190"/>
                <a:gridCol w="1234192"/>
                <a:gridCol w="875879"/>
                <a:gridCol w="3503514"/>
              </a:tblGrid>
              <a:tr h="347345">
                <a:tc>
                  <a:txBody>
                    <a:bodyPr/>
                    <a:lstStyle/>
                    <a:p>
                      <a:pPr marL="0" marR="0" algn="ctr">
                        <a:lnSpc>
                          <a:spcPct val="115000"/>
                        </a:lnSpc>
                        <a:spcBef>
                          <a:spcPts val="0"/>
                        </a:spcBef>
                        <a:spcAft>
                          <a:spcPts val="0"/>
                        </a:spcAft>
                      </a:pPr>
                      <a:r>
                        <a:rPr lang="en-US" sz="1400" b="1" dirty="0">
                          <a:latin typeface="Calibri"/>
                          <a:ea typeface="SimSun"/>
                          <a:cs typeface="Times New Roman"/>
                        </a:rPr>
                        <a:t>Bit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Flag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Source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Effect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7345">
                <a:tc>
                  <a:txBody>
                    <a:bodyPr/>
                    <a:lstStyle/>
                    <a:p>
                      <a:pPr marL="0" marR="0" algn="ctr">
                        <a:lnSpc>
                          <a:spcPct val="115000"/>
                        </a:lnSpc>
                        <a:spcBef>
                          <a:spcPts val="0"/>
                        </a:spcBef>
                        <a:spcAft>
                          <a:spcPts val="0"/>
                        </a:spcAft>
                      </a:pPr>
                      <a:r>
                        <a:rPr lang="en-US" sz="1400" b="1">
                          <a:latin typeface="Calibri"/>
                          <a:ea typeface="SimSun"/>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Availability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SDR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0=normal, 1=out of space, bad data, missing data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7345">
                <a:tc>
                  <a:txBody>
                    <a:bodyPr/>
                    <a:lstStyle/>
                    <a:p>
                      <a:pPr marL="0" marR="0" algn="ctr">
                        <a:lnSpc>
                          <a:spcPct val="115000"/>
                        </a:lnSpc>
                        <a:spcBef>
                          <a:spcPts val="0"/>
                        </a:spcBef>
                        <a:spcAft>
                          <a:spcPts val="0"/>
                        </a:spcAft>
                      </a:pPr>
                      <a:r>
                        <a:rPr lang="en-US" sz="1400" b="1">
                          <a:latin typeface="Calibri"/>
                          <a:ea typeface="SimSun"/>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Index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0=clear or probably clear, 1=probably cloudy, or cloudy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15000"/>
                        </a:lnSpc>
                        <a:spcBef>
                          <a:spcPts val="0"/>
                        </a:spcBef>
                        <a:spcAft>
                          <a:spcPts val="0"/>
                        </a:spcAft>
                      </a:pPr>
                      <a:r>
                        <a:rPr lang="en-US" sz="1400" b="1">
                          <a:latin typeface="Calibri"/>
                          <a:ea typeface="SimSun"/>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Surface 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Land/sea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 = land, including inland water, 1= water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15000"/>
                        </a:lnSpc>
                        <a:spcBef>
                          <a:spcPts val="0"/>
                        </a:spcBef>
                        <a:spcAft>
                          <a:spcPts val="0"/>
                        </a:spcAft>
                      </a:pPr>
                      <a:r>
                        <a:rPr lang="en-US" sz="1400" b="1">
                          <a:latin typeface="Calibri"/>
                          <a:ea typeface="SimSun"/>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 Quality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0=normal, 1= out of range (not in 213-330K)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TextBox 6"/>
          <p:cNvSpPr txBox="1"/>
          <p:nvPr/>
        </p:nvSpPr>
        <p:spPr>
          <a:xfrm>
            <a:off x="621475" y="1930725"/>
            <a:ext cx="1447800" cy="307777"/>
          </a:xfrm>
          <a:prstGeom prst="rect">
            <a:avLst/>
          </a:prstGeom>
          <a:noFill/>
        </p:spPr>
        <p:txBody>
          <a:bodyPr wrap="square" rtlCol="0">
            <a:spAutoFit/>
          </a:bodyPr>
          <a:lstStyle/>
          <a:p>
            <a:r>
              <a:rPr lang="en-US" b="1" dirty="0" smtClean="0">
                <a:solidFill>
                  <a:srgbClr val="FFFFFF"/>
                </a:solidFill>
              </a:rPr>
              <a:t>LST PQI</a:t>
            </a:r>
            <a:endParaRPr lang="en-US" b="1" dirty="0">
              <a:solidFill>
                <a:srgbClr val="FFFFFF"/>
              </a:solidFill>
            </a:endParaRPr>
          </a:p>
        </p:txBody>
      </p:sp>
      <p:sp>
        <p:nvSpPr>
          <p:cNvPr id="8" name="TextBox 7"/>
          <p:cNvSpPr txBox="1"/>
          <p:nvPr/>
        </p:nvSpPr>
        <p:spPr>
          <a:xfrm>
            <a:off x="621475" y="4637194"/>
            <a:ext cx="1447800" cy="307777"/>
          </a:xfrm>
          <a:prstGeom prst="rect">
            <a:avLst/>
          </a:prstGeom>
          <a:noFill/>
        </p:spPr>
        <p:txBody>
          <a:bodyPr wrap="square" rtlCol="0">
            <a:spAutoFit/>
          </a:bodyPr>
          <a:lstStyle/>
          <a:p>
            <a:r>
              <a:rPr lang="en-US" b="1" dirty="0" smtClean="0">
                <a:solidFill>
                  <a:srgbClr val="FFFFFF"/>
                </a:solidFill>
              </a:rPr>
              <a:t>LST DQF</a:t>
            </a:r>
            <a:endParaRPr lang="en-US" b="1" dirty="0">
              <a:solidFill>
                <a:srgbClr val="FFFFFF"/>
              </a:solidFill>
            </a:endParaRPr>
          </a:p>
        </p:txBody>
      </p:sp>
      <p:sp>
        <p:nvSpPr>
          <p:cNvPr id="11" name="Slide Number Placeholder 10"/>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18</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52453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572277" y="849082"/>
          <a:ext cx="8095862" cy="5851082"/>
        </p:xfrm>
        <a:graphic>
          <a:graphicData uri="http://schemas.openxmlformats.org/drawingml/2006/table">
            <a:tbl>
              <a:tblPr firstRow="1" bandRow="1">
                <a:effectLst>
                  <a:outerShdw blurRad="50800" dist="50800" dir="5400000" algn="ctr" rotWithShape="0">
                    <a:schemeClr val="bg1"/>
                  </a:outerShdw>
                </a:effectLst>
              </a:tblPr>
              <a:tblGrid>
                <a:gridCol w="4047931"/>
                <a:gridCol w="4047931"/>
              </a:tblGrid>
              <a:tr h="447868">
                <a:tc>
                  <a:txBody>
                    <a:bodyPr/>
                    <a:lstStyle/>
                    <a:p>
                      <a:endParaRPr lang="en-US" dirty="0"/>
                    </a:p>
                  </a:txBody>
                  <a:tcPr>
                    <a:noFill/>
                  </a:tcPr>
                </a:tc>
                <a:tc>
                  <a:txBody>
                    <a:bodyPr/>
                    <a:lstStyle/>
                    <a:p>
                      <a:endParaRPr lang="en-US" dirty="0"/>
                    </a:p>
                  </a:txBody>
                  <a:tcPr>
                    <a:noFill/>
                  </a:tcPr>
                </a:tc>
              </a:tr>
              <a:tr h="2114598">
                <a:tc>
                  <a:txBody>
                    <a:bodyPr/>
                    <a:lstStyle/>
                    <a:p>
                      <a:endParaRPr lang="en-US" dirty="0"/>
                    </a:p>
                  </a:txBody>
                  <a:tcPr>
                    <a:noFill/>
                  </a:tcPr>
                </a:tc>
                <a:tc>
                  <a:txBody>
                    <a:bodyPr/>
                    <a:lstStyle/>
                    <a:p>
                      <a:endParaRPr lang="en-US" dirty="0"/>
                    </a:p>
                  </a:txBody>
                  <a:tcPr>
                    <a:noFill/>
                  </a:tcPr>
                </a:tc>
              </a:tr>
              <a:tr h="400564">
                <a:tc>
                  <a:txBody>
                    <a:bodyPr/>
                    <a:lstStyle/>
                    <a:p>
                      <a:endParaRPr lang="en-US" dirty="0"/>
                    </a:p>
                  </a:txBody>
                  <a:tcPr>
                    <a:noFill/>
                  </a:tcPr>
                </a:tc>
                <a:tc>
                  <a:txBody>
                    <a:bodyPr/>
                    <a:lstStyle/>
                    <a:p>
                      <a:endParaRPr lang="en-US" dirty="0"/>
                    </a:p>
                  </a:txBody>
                  <a:tcPr>
                    <a:noFill/>
                  </a:tcPr>
                </a:tc>
              </a:tr>
              <a:tr h="2888052">
                <a:tc>
                  <a:txBody>
                    <a:bodyPr/>
                    <a:lstStyle/>
                    <a:p>
                      <a:endParaRPr lang="en-US" dirty="0"/>
                    </a:p>
                  </a:txBody>
                  <a:tcPr>
                    <a:noFill/>
                  </a:tcPr>
                </a:tc>
                <a:tc>
                  <a:txBody>
                    <a:bodyPr/>
                    <a:lstStyle/>
                    <a:p>
                      <a:endParaRPr lang="en-US" dirty="0"/>
                    </a:p>
                  </a:txBody>
                  <a:tcPr>
                    <a:noFill/>
                  </a:tcPr>
                </a:tc>
              </a:tr>
            </a:tbl>
          </a:graphicData>
        </a:graphic>
      </p:graphicFrame>
      <p:sp>
        <p:nvSpPr>
          <p:cNvPr id="2" name="Title 1"/>
          <p:cNvSpPr>
            <a:spLocks noGrp="1"/>
          </p:cNvSpPr>
          <p:nvPr>
            <p:ph type="title"/>
          </p:nvPr>
        </p:nvSpPr>
        <p:spPr>
          <a:xfrm>
            <a:off x="457200" y="0"/>
            <a:ext cx="8229600" cy="1096963"/>
          </a:xfrm>
        </p:spPr>
        <p:txBody>
          <a:bodyPr/>
          <a:lstStyle/>
          <a:p>
            <a:r>
              <a:rPr lang="en-US" dirty="0" smtClean="0"/>
              <a:t>Definition of Error Codes</a:t>
            </a:r>
            <a:endParaRPr lang="en-US" dirty="0"/>
          </a:p>
        </p:txBody>
      </p:sp>
      <p:sp>
        <p:nvSpPr>
          <p:cNvPr id="6" name="Content Placeholder 2"/>
          <p:cNvSpPr txBox="1">
            <a:spLocks/>
          </p:cNvSpPr>
          <p:nvPr/>
        </p:nvSpPr>
        <p:spPr>
          <a:xfrm>
            <a:off x="645369" y="1433809"/>
            <a:ext cx="3886200" cy="2077602"/>
          </a:xfrm>
          <a:prstGeom prst="rect">
            <a:avLst/>
          </a:prstGeom>
          <a:ln>
            <a:noFill/>
          </a:ln>
        </p:spPr>
        <p:txBody>
          <a:bodyPr vert="horz">
            <a:normAutofit/>
          </a:bodyPr>
          <a:lstStyle/>
          <a:p>
            <a:pPr marL="228600" indent="-228600">
              <a:spcBef>
                <a:spcPts val="580"/>
              </a:spcBef>
              <a:buClr>
                <a:srgbClr val="4F81BD"/>
              </a:buClr>
              <a:buSzPct val="85000"/>
              <a:buFont typeface="Wingdings 2"/>
              <a:buChar char=""/>
              <a:defRPr/>
            </a:pPr>
            <a:r>
              <a:rPr lang="en-US" kern="1200" dirty="0" smtClean="0">
                <a:solidFill>
                  <a:srgbClr val="FFFFFF"/>
                </a:solidFill>
                <a:ea typeface="+mn-ea"/>
              </a:rPr>
              <a:t>101: DQF = 0 </a:t>
            </a:r>
            <a:r>
              <a:rPr lang="en-US" kern="1200" dirty="0" smtClean="0">
                <a:solidFill>
                  <a:srgbClr val="FFC000"/>
                </a:solidFill>
                <a:ea typeface="+mn-ea"/>
              </a:rPr>
              <a:t>but </a:t>
            </a:r>
            <a:r>
              <a:rPr lang="en-US" kern="1200" dirty="0" smtClean="0">
                <a:solidFill>
                  <a:srgbClr val="FFFFFF"/>
                </a:solidFill>
                <a:ea typeface="+mn-ea"/>
              </a:rPr>
              <a:t>PQI </a:t>
            </a:r>
            <a:r>
              <a:rPr lang="en-US" kern="1200" dirty="0" smtClean="0">
                <a:solidFill>
                  <a:srgbClr val="FFFFFF"/>
                </a:solidFill>
                <a:ea typeface="+mn-ea"/>
              </a:rPr>
              <a:t>= 1</a:t>
            </a: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102: DQF = 0 </a:t>
            </a:r>
            <a:r>
              <a:rPr lang="en-US" kern="1200" dirty="0">
                <a:solidFill>
                  <a:srgbClr val="FFC000"/>
                </a:solidFill>
              </a:rPr>
              <a:t>but </a:t>
            </a:r>
            <a:r>
              <a:rPr lang="en-US" kern="1200" dirty="0" smtClean="0">
                <a:solidFill>
                  <a:srgbClr val="FFFFFF"/>
                </a:solidFill>
                <a:ea typeface="+mn-ea"/>
              </a:rPr>
              <a:t>PQI </a:t>
            </a:r>
            <a:r>
              <a:rPr lang="en-US" kern="1200" dirty="0" smtClean="0">
                <a:solidFill>
                  <a:srgbClr val="FFFFFF"/>
                </a:solidFill>
                <a:ea typeface="+mn-ea"/>
              </a:rPr>
              <a:t>= </a:t>
            </a:r>
            <a:r>
              <a:rPr lang="en-US" kern="1200" dirty="0" smtClean="0">
                <a:solidFill>
                  <a:srgbClr val="FFFFFF"/>
                </a:solidFill>
                <a:ea typeface="+mn-ea"/>
              </a:rPr>
              <a:t>2        </a:t>
            </a:r>
            <a:r>
              <a:rPr lang="en-US" kern="1200" dirty="0" smtClean="0">
                <a:solidFill>
                  <a:srgbClr val="FF0000"/>
                </a:solidFill>
                <a:ea typeface="+mn-ea"/>
              </a:rPr>
              <a:t>should be 0</a:t>
            </a: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103: DQF = 0 </a:t>
            </a:r>
            <a:r>
              <a:rPr lang="en-US" kern="1200" dirty="0">
                <a:solidFill>
                  <a:srgbClr val="FFC000"/>
                </a:solidFill>
              </a:rPr>
              <a:t>but </a:t>
            </a:r>
            <a:r>
              <a:rPr lang="en-US" kern="1200" dirty="0" smtClean="0">
                <a:solidFill>
                  <a:srgbClr val="FFFFFF"/>
                </a:solidFill>
                <a:ea typeface="+mn-ea"/>
              </a:rPr>
              <a:t>PQI = 3</a:t>
            </a: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104</a:t>
            </a:r>
            <a:r>
              <a:rPr lang="en-US" kern="1200" dirty="0" smtClean="0">
                <a:solidFill>
                  <a:srgbClr val="FFFFFF"/>
                </a:solidFill>
                <a:ea typeface="+mn-ea"/>
              </a:rPr>
              <a:t>: DQF = 1 </a:t>
            </a:r>
            <a:r>
              <a:rPr lang="en-US" kern="1200" dirty="0">
                <a:solidFill>
                  <a:srgbClr val="FFC000"/>
                </a:solidFill>
              </a:rPr>
              <a:t>but </a:t>
            </a:r>
            <a:r>
              <a:rPr lang="en-US" kern="1200" dirty="0" smtClean="0">
                <a:solidFill>
                  <a:srgbClr val="FFFFFF"/>
                </a:solidFill>
                <a:ea typeface="+mn-ea"/>
              </a:rPr>
              <a:t>PQI </a:t>
            </a:r>
            <a:r>
              <a:rPr lang="en-US" kern="1200" dirty="0" smtClean="0">
                <a:solidFill>
                  <a:srgbClr val="FFFFFF"/>
                </a:solidFill>
                <a:ea typeface="+mn-ea"/>
              </a:rPr>
              <a:t>= </a:t>
            </a:r>
            <a:r>
              <a:rPr lang="en-US" kern="1200" dirty="0" smtClean="0">
                <a:solidFill>
                  <a:srgbClr val="FFFFFF"/>
                </a:solidFill>
                <a:ea typeface="+mn-ea"/>
              </a:rPr>
              <a:t>0       </a:t>
            </a:r>
            <a:r>
              <a:rPr lang="en-US" kern="1200" dirty="0" smtClean="0">
                <a:solidFill>
                  <a:srgbClr val="FF0000"/>
                </a:solidFill>
                <a:ea typeface="+mn-ea"/>
              </a:rPr>
              <a:t>should be 1</a:t>
            </a:r>
            <a:endParaRPr lang="en-US" kern="1200" dirty="0" smtClean="0">
              <a:solidFill>
                <a:srgbClr val="FF0000"/>
              </a:solidFill>
              <a:ea typeface="+mn-ea"/>
            </a:endParaRP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111*: </a:t>
            </a:r>
            <a:r>
              <a:rPr lang="en-US" kern="1200" dirty="0" smtClean="0">
                <a:solidFill>
                  <a:srgbClr val="FFFFFF"/>
                </a:solidFill>
                <a:ea typeface="+mn-ea"/>
              </a:rPr>
              <a:t>DQF = 1 and PQI = 1, 2, or 3 </a:t>
            </a:r>
            <a:r>
              <a:rPr lang="en-US" kern="1200" dirty="0" smtClean="0">
                <a:solidFill>
                  <a:srgbClr val="FFC000"/>
                </a:solidFill>
                <a:ea typeface="+mn-ea"/>
              </a:rPr>
              <a:t>but </a:t>
            </a:r>
            <a:r>
              <a:rPr lang="en-US" kern="1200" dirty="0" smtClean="0">
                <a:solidFill>
                  <a:srgbClr val="FFFFFF"/>
                </a:solidFill>
                <a:ea typeface="+mn-ea"/>
              </a:rPr>
              <a:t>LST retrieved                      </a:t>
            </a:r>
            <a:r>
              <a:rPr lang="en-US" kern="1200" dirty="0" smtClean="0">
                <a:solidFill>
                  <a:srgbClr val="FF0000"/>
                </a:solidFill>
                <a:ea typeface="+mn-ea"/>
              </a:rPr>
              <a:t>should be no retrieval</a:t>
            </a:r>
          </a:p>
        </p:txBody>
      </p:sp>
      <p:sp>
        <p:nvSpPr>
          <p:cNvPr id="7" name="Content Placeholder 2"/>
          <p:cNvSpPr txBox="1">
            <a:spLocks/>
          </p:cNvSpPr>
          <p:nvPr/>
        </p:nvSpPr>
        <p:spPr>
          <a:xfrm>
            <a:off x="626707" y="3962392"/>
            <a:ext cx="3886200" cy="2243099"/>
          </a:xfrm>
          <a:prstGeom prst="rect">
            <a:avLst/>
          </a:prstGeom>
          <a:ln>
            <a:noFill/>
          </a:ln>
        </p:spPr>
        <p:txBody>
          <a:bodyPr vert="horz">
            <a:normAutofit/>
          </a:bodyPr>
          <a:lstStyle/>
          <a:p>
            <a:pPr marL="228600" indent="-228600">
              <a:spcBef>
                <a:spcPts val="580"/>
              </a:spcBef>
              <a:buClr>
                <a:srgbClr val="4F81BD"/>
              </a:buClr>
              <a:buSzPct val="85000"/>
              <a:buFont typeface="Wingdings 2"/>
              <a:buChar char=""/>
            </a:pPr>
            <a:r>
              <a:rPr lang="en-US" dirty="0" smtClean="0">
                <a:solidFill>
                  <a:srgbClr val="FFFFFF"/>
                </a:solidFill>
              </a:rPr>
              <a:t>201: DQF = 0 </a:t>
            </a:r>
            <a:r>
              <a:rPr lang="en-US" kern="1200" dirty="0">
                <a:solidFill>
                  <a:srgbClr val="FFC000"/>
                </a:solidFill>
              </a:rPr>
              <a:t>but </a:t>
            </a:r>
            <a:r>
              <a:rPr lang="en-US" dirty="0" smtClean="0">
                <a:solidFill>
                  <a:srgbClr val="FFFFFF"/>
                </a:solidFill>
              </a:rPr>
              <a:t>PQI </a:t>
            </a:r>
            <a:r>
              <a:rPr lang="en-US" dirty="0" smtClean="0">
                <a:solidFill>
                  <a:srgbClr val="FFFFFF"/>
                </a:solidFill>
              </a:rPr>
              <a:t>= 2</a:t>
            </a:r>
          </a:p>
          <a:p>
            <a:pPr marL="228600" indent="-228600">
              <a:spcBef>
                <a:spcPts val="580"/>
              </a:spcBef>
              <a:buClr>
                <a:srgbClr val="4F81BD"/>
              </a:buClr>
              <a:buSzPct val="85000"/>
              <a:buFont typeface="Wingdings 2"/>
              <a:buChar char=""/>
            </a:pPr>
            <a:r>
              <a:rPr lang="en-US" dirty="0" smtClean="0">
                <a:solidFill>
                  <a:srgbClr val="FFFFFF"/>
                </a:solidFill>
              </a:rPr>
              <a:t>202: DQF = 0 </a:t>
            </a:r>
            <a:r>
              <a:rPr lang="en-US" kern="1200" dirty="0">
                <a:solidFill>
                  <a:srgbClr val="FFC000"/>
                </a:solidFill>
              </a:rPr>
              <a:t>but </a:t>
            </a:r>
            <a:r>
              <a:rPr lang="en-US" dirty="0" smtClean="0">
                <a:solidFill>
                  <a:srgbClr val="FFFFFF"/>
                </a:solidFill>
              </a:rPr>
              <a:t>PQI </a:t>
            </a:r>
            <a:r>
              <a:rPr lang="en-US" dirty="0" smtClean="0">
                <a:solidFill>
                  <a:srgbClr val="FFFFFF"/>
                </a:solidFill>
              </a:rPr>
              <a:t>= 3</a:t>
            </a:r>
          </a:p>
          <a:p>
            <a:pPr marL="228600" indent="-228600">
              <a:spcBef>
                <a:spcPts val="580"/>
              </a:spcBef>
              <a:buClr>
                <a:srgbClr val="4F81BD"/>
              </a:buClr>
              <a:buSzPct val="85000"/>
              <a:buFont typeface="Wingdings 2"/>
              <a:buChar char=""/>
            </a:pPr>
            <a:r>
              <a:rPr lang="en-US" dirty="0" smtClean="0">
                <a:solidFill>
                  <a:srgbClr val="FFFFFF"/>
                </a:solidFill>
              </a:rPr>
              <a:t>203: DQF = 1 </a:t>
            </a:r>
            <a:r>
              <a:rPr lang="en-US" kern="1200" dirty="0">
                <a:solidFill>
                  <a:srgbClr val="FFC000"/>
                </a:solidFill>
              </a:rPr>
              <a:t>but </a:t>
            </a:r>
            <a:r>
              <a:rPr lang="en-US" dirty="0" smtClean="0">
                <a:solidFill>
                  <a:srgbClr val="FFFFFF"/>
                </a:solidFill>
              </a:rPr>
              <a:t>PQI </a:t>
            </a:r>
            <a:r>
              <a:rPr lang="en-US" dirty="0" smtClean="0">
                <a:solidFill>
                  <a:srgbClr val="FFFFFF"/>
                </a:solidFill>
              </a:rPr>
              <a:t>= 0</a:t>
            </a:r>
          </a:p>
          <a:p>
            <a:pPr marL="228600" indent="-228600">
              <a:spcBef>
                <a:spcPts val="580"/>
              </a:spcBef>
              <a:buClr>
                <a:srgbClr val="4F81BD"/>
              </a:buClr>
              <a:buSzPct val="85000"/>
              <a:buFont typeface="Wingdings 2"/>
              <a:buChar char=""/>
            </a:pPr>
            <a:r>
              <a:rPr lang="en-US" dirty="0" smtClean="0">
                <a:solidFill>
                  <a:srgbClr val="FFFFFF"/>
                </a:solidFill>
              </a:rPr>
              <a:t>204: DQF = 1 </a:t>
            </a:r>
            <a:r>
              <a:rPr lang="en-US" kern="1200" dirty="0">
                <a:solidFill>
                  <a:srgbClr val="FFC000"/>
                </a:solidFill>
              </a:rPr>
              <a:t>but </a:t>
            </a:r>
            <a:r>
              <a:rPr lang="en-US" dirty="0" smtClean="0">
                <a:solidFill>
                  <a:srgbClr val="FFFFFF"/>
                </a:solidFill>
              </a:rPr>
              <a:t>PQI </a:t>
            </a:r>
            <a:r>
              <a:rPr lang="en-US" dirty="0" smtClean="0">
                <a:solidFill>
                  <a:srgbClr val="FFFFFF"/>
                </a:solidFill>
              </a:rPr>
              <a:t>= 1</a:t>
            </a:r>
          </a:p>
          <a:p>
            <a:pPr marL="228600" indent="-228600">
              <a:spcBef>
                <a:spcPts val="580"/>
              </a:spcBef>
              <a:buClr>
                <a:srgbClr val="4F81BD"/>
              </a:buClr>
              <a:buSzPct val="85000"/>
              <a:buFont typeface="Wingdings 2"/>
              <a:buChar char=""/>
            </a:pPr>
            <a:r>
              <a:rPr lang="en-US" dirty="0" smtClean="0">
                <a:solidFill>
                  <a:srgbClr val="FFFFFF"/>
                </a:solidFill>
              </a:rPr>
              <a:t>211: DQF = 1 and PQI = 2 or 3 </a:t>
            </a:r>
            <a:r>
              <a:rPr lang="en-US" kern="1200" dirty="0">
                <a:solidFill>
                  <a:srgbClr val="FFC000"/>
                </a:solidFill>
              </a:rPr>
              <a:t>but </a:t>
            </a:r>
            <a:r>
              <a:rPr lang="en-US" dirty="0" smtClean="0">
                <a:solidFill>
                  <a:srgbClr val="FFFFFF"/>
                </a:solidFill>
              </a:rPr>
              <a:t>LST retrieved</a:t>
            </a:r>
            <a:endParaRPr lang="en-US" b="1" dirty="0" smtClean="0">
              <a:solidFill>
                <a:srgbClr val="FF0000"/>
              </a:solidFill>
            </a:endParaRPr>
          </a:p>
        </p:txBody>
      </p:sp>
      <p:sp>
        <p:nvSpPr>
          <p:cNvPr id="8" name="Content Placeholder 2"/>
          <p:cNvSpPr txBox="1">
            <a:spLocks/>
          </p:cNvSpPr>
          <p:nvPr/>
        </p:nvSpPr>
        <p:spPr>
          <a:xfrm>
            <a:off x="4722841" y="1461796"/>
            <a:ext cx="3886200" cy="1747935"/>
          </a:xfrm>
          <a:prstGeom prst="rect">
            <a:avLst/>
          </a:prstGeom>
          <a:ln>
            <a:noFill/>
          </a:ln>
        </p:spPr>
        <p:txBody>
          <a:bodyPr vert="horz">
            <a:normAutofit/>
          </a:bodyPr>
          <a:lstStyle/>
          <a:p>
            <a:pPr marL="228600" indent="-228600">
              <a:spcBef>
                <a:spcPts val="580"/>
              </a:spcBef>
              <a:buClr>
                <a:srgbClr val="4F81BD"/>
              </a:buClr>
              <a:buSzPct val="85000"/>
              <a:buFont typeface="Wingdings 2"/>
              <a:buChar char=""/>
            </a:pPr>
            <a:r>
              <a:rPr lang="en-US" dirty="0" smtClean="0">
                <a:solidFill>
                  <a:srgbClr val="FFFFFF"/>
                </a:solidFill>
              </a:rPr>
              <a:t>301*: </a:t>
            </a:r>
            <a:r>
              <a:rPr lang="en-US" dirty="0" smtClean="0">
                <a:solidFill>
                  <a:srgbClr val="FFFFFF"/>
                </a:solidFill>
              </a:rPr>
              <a:t>DQF = 0 </a:t>
            </a:r>
            <a:r>
              <a:rPr lang="en-US" kern="1200" dirty="0">
                <a:solidFill>
                  <a:srgbClr val="FFC000"/>
                </a:solidFill>
              </a:rPr>
              <a:t>but </a:t>
            </a:r>
            <a:r>
              <a:rPr lang="en-US" dirty="0" smtClean="0">
                <a:solidFill>
                  <a:srgbClr val="FFFFFF"/>
                </a:solidFill>
              </a:rPr>
              <a:t>PQI </a:t>
            </a:r>
            <a:r>
              <a:rPr lang="en-US" dirty="0" smtClean="0">
                <a:solidFill>
                  <a:srgbClr val="FFFFFF"/>
                </a:solidFill>
              </a:rPr>
              <a:t>= 3 </a:t>
            </a:r>
            <a:r>
              <a:rPr lang="en-US" dirty="0" smtClean="0">
                <a:solidFill>
                  <a:srgbClr val="FFFFFF"/>
                </a:solidFill>
              </a:rPr>
              <a:t> </a:t>
            </a:r>
            <a:r>
              <a:rPr lang="en-US" sz="1200" kern="1200" dirty="0" smtClean="0">
                <a:solidFill>
                  <a:srgbClr val="FF0000"/>
                </a:solidFill>
              </a:rPr>
              <a:t>should </a:t>
            </a:r>
            <a:r>
              <a:rPr lang="en-US" sz="1200" kern="1200" dirty="0">
                <a:solidFill>
                  <a:srgbClr val="FF0000"/>
                </a:solidFill>
              </a:rPr>
              <a:t>be </a:t>
            </a:r>
            <a:r>
              <a:rPr lang="en-US" sz="1200" kern="1200" dirty="0" smtClean="0">
                <a:solidFill>
                  <a:srgbClr val="FF0000"/>
                </a:solidFill>
              </a:rPr>
              <a:t>0,1, or 2</a:t>
            </a:r>
            <a:endParaRPr lang="en-US" sz="1200" dirty="0" smtClean="0">
              <a:solidFill>
                <a:srgbClr val="FFFFFF"/>
              </a:solidFill>
            </a:endParaRPr>
          </a:p>
          <a:p>
            <a:pPr marL="228600" indent="-228600">
              <a:spcBef>
                <a:spcPts val="580"/>
              </a:spcBef>
              <a:buClr>
                <a:srgbClr val="4F81BD"/>
              </a:buClr>
              <a:buSzPct val="85000"/>
              <a:buFont typeface="Wingdings 2"/>
              <a:buChar char=""/>
            </a:pPr>
            <a:r>
              <a:rPr lang="en-US" dirty="0" smtClean="0">
                <a:solidFill>
                  <a:srgbClr val="FFFFFF"/>
                </a:solidFill>
              </a:rPr>
              <a:t>302: DQF = 1 </a:t>
            </a:r>
            <a:r>
              <a:rPr lang="en-US" kern="1200" dirty="0">
                <a:solidFill>
                  <a:srgbClr val="FFC000"/>
                </a:solidFill>
              </a:rPr>
              <a:t>but </a:t>
            </a:r>
            <a:r>
              <a:rPr lang="en-US" dirty="0" smtClean="0">
                <a:solidFill>
                  <a:srgbClr val="FFFFFF"/>
                </a:solidFill>
              </a:rPr>
              <a:t>PQI </a:t>
            </a:r>
            <a:r>
              <a:rPr lang="en-US" dirty="0" smtClean="0">
                <a:solidFill>
                  <a:srgbClr val="FFFFFF"/>
                </a:solidFill>
              </a:rPr>
              <a:t>= 0</a:t>
            </a:r>
          </a:p>
          <a:p>
            <a:pPr marL="228600" indent="-228600">
              <a:spcBef>
                <a:spcPts val="580"/>
              </a:spcBef>
              <a:buClr>
                <a:srgbClr val="4F81BD"/>
              </a:buClr>
              <a:buSzPct val="85000"/>
              <a:buFont typeface="Wingdings 2"/>
              <a:buChar char=""/>
            </a:pPr>
            <a:r>
              <a:rPr lang="en-US" dirty="0" smtClean="0">
                <a:solidFill>
                  <a:srgbClr val="FFFFFF"/>
                </a:solidFill>
              </a:rPr>
              <a:t>303: DQF = 1 </a:t>
            </a:r>
            <a:r>
              <a:rPr lang="en-US" kern="1200" dirty="0">
                <a:solidFill>
                  <a:srgbClr val="FFC000"/>
                </a:solidFill>
              </a:rPr>
              <a:t>but </a:t>
            </a:r>
            <a:r>
              <a:rPr lang="en-US" dirty="0" smtClean="0">
                <a:solidFill>
                  <a:srgbClr val="FFFFFF"/>
                </a:solidFill>
              </a:rPr>
              <a:t>PQI </a:t>
            </a:r>
            <a:r>
              <a:rPr lang="en-US" dirty="0" smtClean="0">
                <a:solidFill>
                  <a:srgbClr val="FFFFFF"/>
                </a:solidFill>
              </a:rPr>
              <a:t>= 1</a:t>
            </a:r>
          </a:p>
          <a:p>
            <a:pPr marL="228600" indent="-228600">
              <a:spcBef>
                <a:spcPts val="580"/>
              </a:spcBef>
              <a:buClr>
                <a:srgbClr val="4F81BD"/>
              </a:buClr>
              <a:buSzPct val="85000"/>
              <a:buFont typeface="Wingdings 2"/>
              <a:buChar char=""/>
            </a:pPr>
            <a:r>
              <a:rPr lang="en-US" dirty="0" smtClean="0">
                <a:solidFill>
                  <a:srgbClr val="FFFFFF"/>
                </a:solidFill>
              </a:rPr>
              <a:t>304: DQF = 1 </a:t>
            </a:r>
            <a:r>
              <a:rPr lang="en-US" kern="1200" dirty="0">
                <a:solidFill>
                  <a:srgbClr val="FFC000"/>
                </a:solidFill>
              </a:rPr>
              <a:t>but </a:t>
            </a:r>
            <a:r>
              <a:rPr lang="en-US" dirty="0" smtClean="0">
                <a:solidFill>
                  <a:srgbClr val="FFFFFF"/>
                </a:solidFill>
              </a:rPr>
              <a:t>PQI </a:t>
            </a:r>
            <a:r>
              <a:rPr lang="en-US" dirty="0" smtClean="0">
                <a:solidFill>
                  <a:srgbClr val="FFFFFF"/>
                </a:solidFill>
              </a:rPr>
              <a:t>= 2</a:t>
            </a:r>
          </a:p>
          <a:p>
            <a:pPr marL="228600" indent="-228600">
              <a:spcBef>
                <a:spcPts val="580"/>
              </a:spcBef>
              <a:buClr>
                <a:srgbClr val="4F81BD"/>
              </a:buClr>
              <a:buSzPct val="85000"/>
              <a:buFont typeface="Wingdings 2"/>
              <a:buChar char=""/>
            </a:pPr>
            <a:r>
              <a:rPr lang="en-US" dirty="0" smtClean="0">
                <a:solidFill>
                  <a:srgbClr val="FFFFFF"/>
                </a:solidFill>
              </a:rPr>
              <a:t>311: DQF = 1 and PQI = 3 </a:t>
            </a:r>
            <a:r>
              <a:rPr lang="en-US" kern="1200" dirty="0">
                <a:solidFill>
                  <a:srgbClr val="FFC000"/>
                </a:solidFill>
              </a:rPr>
              <a:t>but </a:t>
            </a:r>
            <a:r>
              <a:rPr lang="en-US" dirty="0" smtClean="0">
                <a:solidFill>
                  <a:srgbClr val="FFFFFF"/>
                </a:solidFill>
              </a:rPr>
              <a:t> </a:t>
            </a:r>
            <a:r>
              <a:rPr lang="en-US" dirty="0" smtClean="0">
                <a:solidFill>
                  <a:srgbClr val="FFFFFF"/>
                </a:solidFill>
              </a:rPr>
              <a:t>LST </a:t>
            </a:r>
            <a:r>
              <a:rPr lang="en-US" dirty="0" smtClean="0">
                <a:solidFill>
                  <a:srgbClr val="FFFFFF"/>
                </a:solidFill>
              </a:rPr>
              <a:t>retrieved</a:t>
            </a:r>
            <a:endParaRPr lang="en-US" dirty="0" smtClean="0">
              <a:solidFill>
                <a:srgbClr val="FFFFFF"/>
              </a:solidFill>
            </a:endParaRPr>
          </a:p>
        </p:txBody>
      </p:sp>
      <p:sp>
        <p:nvSpPr>
          <p:cNvPr id="9" name="Content Placeholder 2"/>
          <p:cNvSpPr txBox="1">
            <a:spLocks/>
          </p:cNvSpPr>
          <p:nvPr/>
        </p:nvSpPr>
        <p:spPr>
          <a:xfrm>
            <a:off x="4732171" y="3937519"/>
            <a:ext cx="3886200" cy="2845837"/>
          </a:xfrm>
          <a:prstGeom prst="rect">
            <a:avLst/>
          </a:prstGeom>
          <a:ln>
            <a:noFill/>
          </a:ln>
        </p:spPr>
        <p:txBody>
          <a:bodyPr vert="horz">
            <a:normAutofit/>
          </a:bodyPr>
          <a:lstStyle/>
          <a:p>
            <a:pPr marL="228600" indent="-228600">
              <a:spcBef>
                <a:spcPts val="580"/>
              </a:spcBef>
              <a:buClr>
                <a:srgbClr val="4F81BD"/>
              </a:buClr>
              <a:buSzPct val="85000"/>
              <a:buFont typeface="Wingdings 2"/>
              <a:buChar char=""/>
              <a:defRPr/>
            </a:pPr>
            <a:r>
              <a:rPr lang="en-US" dirty="0" smtClean="0">
                <a:solidFill>
                  <a:srgbClr val="FFFFFF"/>
                </a:solidFill>
              </a:rPr>
              <a:t>401</a:t>
            </a:r>
            <a:r>
              <a:rPr lang="en-US" dirty="0">
                <a:solidFill>
                  <a:srgbClr val="FFFFFF"/>
                </a:solidFill>
              </a:rPr>
              <a:t>: DQF = 0 </a:t>
            </a:r>
            <a:r>
              <a:rPr lang="en-US" kern="1200" dirty="0">
                <a:solidFill>
                  <a:srgbClr val="FFC000"/>
                </a:solidFill>
              </a:rPr>
              <a:t>but </a:t>
            </a:r>
            <a:r>
              <a:rPr lang="en-US" dirty="0" smtClean="0">
                <a:solidFill>
                  <a:srgbClr val="FFFFFF"/>
                </a:solidFill>
              </a:rPr>
              <a:t>PQI </a:t>
            </a:r>
            <a:r>
              <a:rPr lang="en-US" dirty="0">
                <a:solidFill>
                  <a:srgbClr val="FFFFFF"/>
                </a:solidFill>
              </a:rPr>
              <a:t>= </a:t>
            </a:r>
            <a:r>
              <a:rPr lang="en-US" dirty="0" smtClean="0">
                <a:solidFill>
                  <a:srgbClr val="FFFFFF"/>
                </a:solidFill>
              </a:rPr>
              <a:t>2  </a:t>
            </a:r>
            <a:r>
              <a:rPr lang="en-US" kern="1200" dirty="0">
                <a:solidFill>
                  <a:srgbClr val="FF0000"/>
                </a:solidFill>
              </a:rPr>
              <a:t>should be </a:t>
            </a:r>
            <a:r>
              <a:rPr lang="en-US" kern="1200" dirty="0" smtClean="0">
                <a:solidFill>
                  <a:srgbClr val="FF0000"/>
                </a:solidFill>
              </a:rPr>
              <a:t>0 or 1</a:t>
            </a:r>
            <a:endParaRPr lang="en-US" dirty="0">
              <a:solidFill>
                <a:srgbClr val="FFFFFF"/>
              </a:solidFill>
            </a:endParaRPr>
          </a:p>
          <a:p>
            <a:pPr marL="228600" indent="-228600">
              <a:spcBef>
                <a:spcPts val="580"/>
              </a:spcBef>
              <a:buClr>
                <a:srgbClr val="4F81BD"/>
              </a:buClr>
              <a:buSzPct val="85000"/>
              <a:buFont typeface="Wingdings 2"/>
              <a:buChar char=""/>
              <a:defRPr/>
            </a:pPr>
            <a:r>
              <a:rPr lang="en-US" dirty="0">
                <a:solidFill>
                  <a:srgbClr val="FFFFFF"/>
                </a:solidFill>
              </a:rPr>
              <a:t>402: DQF = 1 </a:t>
            </a:r>
            <a:r>
              <a:rPr lang="en-US" kern="1200" dirty="0">
                <a:solidFill>
                  <a:srgbClr val="FFC000"/>
                </a:solidFill>
              </a:rPr>
              <a:t>but </a:t>
            </a:r>
            <a:r>
              <a:rPr lang="en-US" dirty="0" smtClean="0">
                <a:solidFill>
                  <a:srgbClr val="FFFFFF"/>
                </a:solidFill>
              </a:rPr>
              <a:t>PQI </a:t>
            </a:r>
            <a:r>
              <a:rPr lang="en-US" dirty="0">
                <a:solidFill>
                  <a:srgbClr val="FFFFFF"/>
                </a:solidFill>
              </a:rPr>
              <a:t>= 0</a:t>
            </a:r>
          </a:p>
          <a:p>
            <a:pPr marL="228600" indent="-228600">
              <a:spcBef>
                <a:spcPts val="580"/>
              </a:spcBef>
              <a:buClr>
                <a:srgbClr val="4F81BD"/>
              </a:buClr>
              <a:buSzPct val="85000"/>
              <a:buFont typeface="Wingdings 2"/>
              <a:buChar char=""/>
              <a:defRPr/>
            </a:pPr>
            <a:r>
              <a:rPr lang="en-US" dirty="0">
                <a:solidFill>
                  <a:srgbClr val="FFFFFF"/>
                </a:solidFill>
              </a:rPr>
              <a:t>403: DQF = 1 </a:t>
            </a:r>
            <a:r>
              <a:rPr lang="en-US" kern="1200" dirty="0">
                <a:solidFill>
                  <a:srgbClr val="FFC000"/>
                </a:solidFill>
              </a:rPr>
              <a:t>but </a:t>
            </a:r>
            <a:r>
              <a:rPr lang="en-US" dirty="0" smtClean="0">
                <a:solidFill>
                  <a:srgbClr val="FFFFFF"/>
                </a:solidFill>
              </a:rPr>
              <a:t>PQI </a:t>
            </a:r>
            <a:r>
              <a:rPr lang="en-US" dirty="0">
                <a:solidFill>
                  <a:srgbClr val="FFFFFF"/>
                </a:solidFill>
              </a:rPr>
              <a:t>= 1</a:t>
            </a:r>
          </a:p>
          <a:p>
            <a:pPr marL="228600" indent="-228600">
              <a:spcBef>
                <a:spcPts val="580"/>
              </a:spcBef>
              <a:buClr>
                <a:srgbClr val="4F81BD"/>
              </a:buClr>
              <a:buSzPct val="85000"/>
              <a:buFont typeface="Wingdings 2"/>
              <a:buChar char=""/>
              <a:defRPr/>
            </a:pPr>
            <a:r>
              <a:rPr lang="en-US" dirty="0" smtClean="0">
                <a:solidFill>
                  <a:srgbClr val="FFFFFF"/>
                </a:solidFill>
              </a:rPr>
              <a:t>404*: </a:t>
            </a:r>
            <a:r>
              <a:rPr lang="en-US" dirty="0">
                <a:solidFill>
                  <a:srgbClr val="FFFFFF"/>
                </a:solidFill>
              </a:rPr>
              <a:t>PQI = 3 </a:t>
            </a:r>
            <a:r>
              <a:rPr lang="en-US" dirty="0" smtClean="0">
                <a:solidFill>
                  <a:srgbClr val="FFFFFF"/>
                </a:solidFill>
              </a:rPr>
              <a:t>                      </a:t>
            </a:r>
            <a:r>
              <a:rPr lang="en-US" sz="1200" dirty="0">
                <a:solidFill>
                  <a:srgbClr val="FF0000"/>
                </a:solidFill>
              </a:rPr>
              <a:t>Should be </a:t>
            </a:r>
            <a:r>
              <a:rPr lang="en-US" sz="1200" dirty="0" smtClean="0">
                <a:solidFill>
                  <a:srgbClr val="FF0000"/>
                </a:solidFill>
              </a:rPr>
              <a:t>0,1,or 2</a:t>
            </a:r>
            <a:endParaRPr lang="en-US" sz="1200" dirty="0">
              <a:solidFill>
                <a:srgbClr val="FFFFFF"/>
              </a:solidFill>
            </a:endParaRPr>
          </a:p>
          <a:p>
            <a:pPr marL="228600" indent="-228600">
              <a:spcBef>
                <a:spcPts val="580"/>
              </a:spcBef>
              <a:buClr>
                <a:srgbClr val="4F81BD"/>
              </a:buClr>
              <a:buSzPct val="85000"/>
              <a:buFont typeface="Wingdings 2"/>
              <a:buChar char=""/>
              <a:defRPr/>
            </a:pPr>
            <a:r>
              <a:rPr lang="en-US" dirty="0">
                <a:solidFill>
                  <a:srgbClr val="FFFFFF"/>
                </a:solidFill>
              </a:rPr>
              <a:t>411: 250.&lt;=LST&lt;=330. </a:t>
            </a:r>
            <a:r>
              <a:rPr lang="en-US" kern="1200" dirty="0">
                <a:solidFill>
                  <a:srgbClr val="FFC000"/>
                </a:solidFill>
              </a:rPr>
              <a:t>but </a:t>
            </a:r>
            <a:r>
              <a:rPr lang="en-US" dirty="0" smtClean="0">
                <a:solidFill>
                  <a:srgbClr val="FFFFFF"/>
                </a:solidFill>
              </a:rPr>
              <a:t>PQI</a:t>
            </a:r>
            <a:r>
              <a:rPr lang="en-US" dirty="0">
                <a:solidFill>
                  <a:srgbClr val="FFFFFF"/>
                </a:solidFill>
              </a:rPr>
              <a:t>&lt;&gt;0</a:t>
            </a:r>
          </a:p>
          <a:p>
            <a:pPr marL="228600" indent="-228600">
              <a:spcBef>
                <a:spcPts val="580"/>
              </a:spcBef>
              <a:buClr>
                <a:srgbClr val="4F81BD"/>
              </a:buClr>
              <a:buSzPct val="85000"/>
              <a:buFont typeface="Wingdings 2"/>
              <a:buChar char=""/>
              <a:defRPr/>
            </a:pPr>
            <a:r>
              <a:rPr lang="en-US" dirty="0">
                <a:solidFill>
                  <a:srgbClr val="FFFFFF"/>
                </a:solidFill>
              </a:rPr>
              <a:t>412: invalid LST </a:t>
            </a:r>
            <a:r>
              <a:rPr lang="en-US" kern="1200" dirty="0">
                <a:solidFill>
                  <a:srgbClr val="FFC000"/>
                </a:solidFill>
              </a:rPr>
              <a:t>but </a:t>
            </a:r>
            <a:r>
              <a:rPr lang="en-US" dirty="0" smtClean="0">
                <a:solidFill>
                  <a:srgbClr val="FFFFFF"/>
                </a:solidFill>
              </a:rPr>
              <a:t>DQF(availability</a:t>
            </a:r>
            <a:r>
              <a:rPr lang="en-US" dirty="0">
                <a:solidFill>
                  <a:srgbClr val="FFFFFF"/>
                </a:solidFill>
              </a:rPr>
              <a:t>)=0 and DQF(surface type)=0 and DQF(cloud)=0 and PQI (quality)&lt;&gt;2</a:t>
            </a:r>
          </a:p>
          <a:p>
            <a:pPr marL="228600" indent="-228600">
              <a:spcBef>
                <a:spcPts val="580"/>
              </a:spcBef>
              <a:buClr>
                <a:srgbClr val="4F81BD"/>
              </a:buClr>
              <a:buSzPct val="85000"/>
              <a:buFont typeface="Wingdings 2"/>
              <a:buChar char=""/>
              <a:defRPr/>
            </a:pPr>
            <a:r>
              <a:rPr lang="en-US" dirty="0">
                <a:solidFill>
                  <a:srgbClr val="FFFFFF"/>
                </a:solidFill>
              </a:rPr>
              <a:t>413: 213.&lt;=LST&lt;250. </a:t>
            </a:r>
            <a:r>
              <a:rPr lang="en-US" kern="1200" dirty="0">
                <a:solidFill>
                  <a:srgbClr val="FFC000"/>
                </a:solidFill>
              </a:rPr>
              <a:t>but </a:t>
            </a:r>
            <a:r>
              <a:rPr lang="en-US" dirty="0" smtClean="0">
                <a:solidFill>
                  <a:srgbClr val="FFFFFF"/>
                </a:solidFill>
              </a:rPr>
              <a:t>PQI</a:t>
            </a:r>
            <a:r>
              <a:rPr lang="en-US" dirty="0">
                <a:solidFill>
                  <a:srgbClr val="FFFFFF"/>
                </a:solidFill>
              </a:rPr>
              <a:t>&lt;&gt;1</a:t>
            </a:r>
          </a:p>
          <a:p>
            <a:pPr marL="228600" indent="-228600">
              <a:spcBef>
                <a:spcPts val="580"/>
              </a:spcBef>
              <a:buClr>
                <a:srgbClr val="4F81BD"/>
              </a:buClr>
              <a:buSzPct val="85000"/>
              <a:buFont typeface="Wingdings 2"/>
              <a:buChar char=""/>
              <a:defRPr/>
            </a:pPr>
            <a:r>
              <a:rPr lang="en-US" dirty="0">
                <a:solidFill>
                  <a:srgbClr val="FFFFFF"/>
                </a:solidFill>
              </a:rPr>
              <a:t>414: (LST&lt;213. or LST&gt;330.) </a:t>
            </a:r>
            <a:r>
              <a:rPr lang="en-US" kern="1200" dirty="0">
                <a:solidFill>
                  <a:srgbClr val="FFC000"/>
                </a:solidFill>
              </a:rPr>
              <a:t>but </a:t>
            </a:r>
            <a:r>
              <a:rPr lang="en-US" dirty="0" smtClean="0">
                <a:solidFill>
                  <a:srgbClr val="FFFFFF"/>
                </a:solidFill>
              </a:rPr>
              <a:t>PQI</a:t>
            </a:r>
            <a:r>
              <a:rPr lang="en-US" dirty="0">
                <a:solidFill>
                  <a:srgbClr val="FFFFFF"/>
                </a:solidFill>
              </a:rPr>
              <a:t>&lt;&gt;</a:t>
            </a:r>
            <a:r>
              <a:rPr lang="en-US" dirty="0" smtClean="0">
                <a:solidFill>
                  <a:srgbClr val="FFFFFF"/>
                </a:solidFill>
              </a:rPr>
              <a:t>2</a:t>
            </a:r>
          </a:p>
        </p:txBody>
      </p:sp>
      <p:sp>
        <p:nvSpPr>
          <p:cNvPr id="11" name="TextBox 10"/>
          <p:cNvSpPr txBox="1"/>
          <p:nvPr/>
        </p:nvSpPr>
        <p:spPr>
          <a:xfrm>
            <a:off x="1819468" y="970378"/>
            <a:ext cx="1259633" cy="338554"/>
          </a:xfrm>
          <a:prstGeom prst="rect">
            <a:avLst/>
          </a:prstGeom>
          <a:noFill/>
        </p:spPr>
        <p:txBody>
          <a:bodyPr wrap="square" rtlCol="0">
            <a:spAutoFit/>
          </a:bodyPr>
          <a:lstStyle/>
          <a:p>
            <a:r>
              <a:rPr lang="en-US" sz="1600" b="1" dirty="0" smtClean="0">
                <a:solidFill>
                  <a:srgbClr val="FFFFFF"/>
                </a:solidFill>
              </a:rPr>
              <a:t>Availability</a:t>
            </a:r>
            <a:endParaRPr lang="en-US" sz="1600" b="1" dirty="0">
              <a:solidFill>
                <a:srgbClr val="FFFFFF"/>
              </a:solidFill>
            </a:endParaRPr>
          </a:p>
        </p:txBody>
      </p:sp>
      <p:sp>
        <p:nvSpPr>
          <p:cNvPr id="12" name="TextBox 11"/>
          <p:cNvSpPr txBox="1"/>
          <p:nvPr/>
        </p:nvSpPr>
        <p:spPr>
          <a:xfrm>
            <a:off x="1654646" y="3511411"/>
            <a:ext cx="1405813" cy="338554"/>
          </a:xfrm>
          <a:prstGeom prst="rect">
            <a:avLst/>
          </a:prstGeom>
          <a:noFill/>
        </p:spPr>
        <p:txBody>
          <a:bodyPr wrap="square" rtlCol="0">
            <a:spAutoFit/>
          </a:bodyPr>
          <a:lstStyle/>
          <a:p>
            <a:r>
              <a:rPr lang="en-US" sz="1600" b="1" dirty="0" smtClean="0">
                <a:solidFill>
                  <a:srgbClr val="FFFFFF"/>
                </a:solidFill>
              </a:rPr>
              <a:t>Cloud Index</a:t>
            </a:r>
            <a:endParaRPr lang="en-US" sz="1600" b="1" dirty="0">
              <a:solidFill>
                <a:srgbClr val="FFFFFF"/>
              </a:solidFill>
            </a:endParaRPr>
          </a:p>
        </p:txBody>
      </p:sp>
      <p:sp>
        <p:nvSpPr>
          <p:cNvPr id="13" name="TextBox 12"/>
          <p:cNvSpPr txBox="1"/>
          <p:nvPr/>
        </p:nvSpPr>
        <p:spPr>
          <a:xfrm>
            <a:off x="5903167" y="3486538"/>
            <a:ext cx="1405813" cy="338554"/>
          </a:xfrm>
          <a:prstGeom prst="rect">
            <a:avLst/>
          </a:prstGeom>
          <a:noFill/>
        </p:spPr>
        <p:txBody>
          <a:bodyPr wrap="square" rtlCol="0">
            <a:spAutoFit/>
          </a:bodyPr>
          <a:lstStyle/>
          <a:p>
            <a:r>
              <a:rPr lang="en-US" sz="1600" b="1" dirty="0" smtClean="0">
                <a:solidFill>
                  <a:srgbClr val="FFFFFF"/>
                </a:solidFill>
              </a:rPr>
              <a:t>LST Quality</a:t>
            </a:r>
            <a:endParaRPr lang="en-US" sz="1600" b="1" dirty="0">
              <a:solidFill>
                <a:srgbClr val="FFFFFF"/>
              </a:solidFill>
            </a:endParaRPr>
          </a:p>
        </p:txBody>
      </p:sp>
      <p:sp>
        <p:nvSpPr>
          <p:cNvPr id="14" name="TextBox 13"/>
          <p:cNvSpPr txBox="1"/>
          <p:nvPr/>
        </p:nvSpPr>
        <p:spPr>
          <a:xfrm>
            <a:off x="5875174" y="967271"/>
            <a:ext cx="1496009" cy="338554"/>
          </a:xfrm>
          <a:prstGeom prst="rect">
            <a:avLst/>
          </a:prstGeom>
          <a:noFill/>
        </p:spPr>
        <p:txBody>
          <a:bodyPr wrap="square" rtlCol="0">
            <a:spAutoFit/>
          </a:bodyPr>
          <a:lstStyle/>
          <a:p>
            <a:r>
              <a:rPr lang="en-US" sz="1600" b="1" dirty="0" smtClean="0">
                <a:solidFill>
                  <a:srgbClr val="FFFFFF"/>
                </a:solidFill>
              </a:rPr>
              <a:t>Surface Type</a:t>
            </a:r>
            <a:endParaRPr lang="en-US" sz="1600" b="1" dirty="0">
              <a:solidFill>
                <a:srgbClr val="FFFFFF"/>
              </a:solidFill>
            </a:endParaRPr>
          </a:p>
        </p:txBody>
      </p:sp>
      <p:sp>
        <p:nvSpPr>
          <p:cNvPr id="15" name="Slide Number Placeholder 14"/>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19</a:t>
            </a:fld>
            <a:endParaRPr lang="en-US" sz="1200">
              <a:solidFill>
                <a:srgbClr val="FFFFFF"/>
              </a:solidFill>
              <a:latin typeface="Calibri"/>
              <a:ea typeface="Calibri"/>
              <a:cs typeface="Calibri"/>
              <a:sym typeface="Calibri"/>
            </a:endParaRPr>
          </a:p>
        </p:txBody>
      </p:sp>
      <p:sp>
        <p:nvSpPr>
          <p:cNvPr id="16" name="TextBox 15"/>
          <p:cNvSpPr txBox="1"/>
          <p:nvPr/>
        </p:nvSpPr>
        <p:spPr>
          <a:xfrm>
            <a:off x="572277" y="6335635"/>
            <a:ext cx="2051180" cy="338554"/>
          </a:xfrm>
          <a:prstGeom prst="rect">
            <a:avLst/>
          </a:prstGeom>
          <a:noFill/>
        </p:spPr>
        <p:txBody>
          <a:bodyPr wrap="square" rtlCol="0">
            <a:spAutoFit/>
          </a:bodyPr>
          <a:lstStyle/>
          <a:p>
            <a:r>
              <a:rPr lang="en-US" sz="1600" dirty="0" smtClean="0">
                <a:solidFill>
                  <a:srgbClr val="FFFFFF"/>
                </a:solidFill>
              </a:rPr>
              <a:t>*</a:t>
            </a:r>
            <a:r>
              <a:rPr lang="en-US" dirty="0" smtClean="0">
                <a:solidFill>
                  <a:srgbClr val="FFFFFF"/>
                </a:solidFill>
              </a:rPr>
              <a:t>NA </a:t>
            </a:r>
            <a:r>
              <a:rPr lang="en-US" dirty="0">
                <a:solidFill>
                  <a:srgbClr val="FFFFFF"/>
                </a:solidFill>
              </a:rPr>
              <a:t>to FD LST</a:t>
            </a:r>
            <a:endParaRPr lang="en-US" b="1" dirty="0">
              <a:solidFill>
                <a:srgbClr val="FFFFFF"/>
              </a:solidFill>
            </a:endParaRPr>
          </a:p>
        </p:txBody>
      </p:sp>
      <p:sp>
        <p:nvSpPr>
          <p:cNvPr id="3" name="Right Brace 2"/>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 name="TextBox 16"/>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Should be 0 or 1</a:t>
            </a:r>
            <a:endParaRPr lang="en-US" sz="1200" dirty="0">
              <a:solidFill>
                <a:srgbClr val="FF0000"/>
              </a:solidFill>
            </a:endParaRPr>
          </a:p>
        </p:txBody>
      </p:sp>
      <p:grpSp>
        <p:nvGrpSpPr>
          <p:cNvPr id="18" name="Group 17"/>
          <p:cNvGrpSpPr/>
          <p:nvPr/>
        </p:nvGrpSpPr>
        <p:grpSpPr>
          <a:xfrm>
            <a:off x="3200400" y="4637952"/>
            <a:ext cx="1427573" cy="398101"/>
            <a:chOff x="3200400" y="4049476"/>
            <a:chExt cx="1427573" cy="398101"/>
          </a:xfrm>
        </p:grpSpPr>
        <p:sp>
          <p:nvSpPr>
            <p:cNvPr id="19" name="Right Brace 18"/>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 name="TextBox 19"/>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Should be 2 or 3</a:t>
              </a:r>
              <a:endParaRPr lang="en-US" sz="1200" dirty="0">
                <a:solidFill>
                  <a:srgbClr val="FF0000"/>
                </a:solidFill>
              </a:endParaRPr>
            </a:p>
          </p:txBody>
        </p:sp>
      </p:grpSp>
      <p:grpSp>
        <p:nvGrpSpPr>
          <p:cNvPr id="21" name="Group 20"/>
          <p:cNvGrpSpPr/>
          <p:nvPr/>
        </p:nvGrpSpPr>
        <p:grpSpPr>
          <a:xfrm>
            <a:off x="7294996" y="1990473"/>
            <a:ext cx="1373143" cy="480584"/>
            <a:chOff x="3200400" y="4049476"/>
            <a:chExt cx="1427573" cy="398101"/>
          </a:xfrm>
        </p:grpSpPr>
        <p:sp>
          <p:nvSpPr>
            <p:cNvPr id="22" name="Right Brace 21"/>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 name="TextBox 22"/>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   Should be 3</a:t>
              </a:r>
              <a:endParaRPr lang="en-US" sz="1200" dirty="0">
                <a:solidFill>
                  <a:srgbClr val="FF0000"/>
                </a:solidFill>
              </a:endParaRPr>
            </a:p>
          </p:txBody>
        </p:sp>
      </p:grpSp>
      <p:grpSp>
        <p:nvGrpSpPr>
          <p:cNvPr id="24" name="Group 23"/>
          <p:cNvGrpSpPr/>
          <p:nvPr/>
        </p:nvGrpSpPr>
        <p:grpSpPr>
          <a:xfrm>
            <a:off x="7284107" y="4347749"/>
            <a:ext cx="1427573" cy="398101"/>
            <a:chOff x="3200400" y="4049476"/>
            <a:chExt cx="1427573" cy="398101"/>
          </a:xfrm>
        </p:grpSpPr>
        <p:sp>
          <p:nvSpPr>
            <p:cNvPr id="25" name="Right Brace 24"/>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 name="TextBox 25"/>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   Should be 2</a:t>
              </a:r>
              <a:endParaRPr lang="en-US" sz="1200" dirty="0">
                <a:solidFill>
                  <a:srgbClr val="FF0000"/>
                </a:solidFill>
              </a:endParaRPr>
            </a:p>
          </p:txBody>
        </p:sp>
      </p:grpSp>
      <p:sp>
        <p:nvSpPr>
          <p:cNvPr id="27" name="Right Brace 26"/>
          <p:cNvSpPr/>
          <p:nvPr/>
        </p:nvSpPr>
        <p:spPr>
          <a:xfrm flipV="1">
            <a:off x="3144417" y="1613259"/>
            <a:ext cx="121299" cy="514413"/>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60043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457200" y="1465262"/>
            <a:ext cx="8229600" cy="5011738"/>
          </a:xfrm>
        </p:spPr>
        <p:txBody>
          <a:bodyPr>
            <a:normAutofit fontScale="92500" lnSpcReduction="10000"/>
          </a:bodyPr>
          <a:lstStyle/>
          <a:p>
            <a:pPr marL="461963" indent="-461963"/>
            <a:r>
              <a:rPr lang="en-US" dirty="0" smtClean="0"/>
              <a:t>Review of Beta Maturity</a:t>
            </a:r>
          </a:p>
          <a:p>
            <a:pPr marL="461963" indent="-461963"/>
            <a:r>
              <a:rPr lang="en-US" dirty="0" smtClean="0"/>
              <a:t>Product Quality Evaluation</a:t>
            </a:r>
          </a:p>
          <a:p>
            <a:pPr marL="862013" lvl="1" indent="-461963"/>
            <a:r>
              <a:rPr lang="en-US" dirty="0" smtClean="0"/>
              <a:t>General approach </a:t>
            </a:r>
          </a:p>
          <a:p>
            <a:pPr marL="862013" lvl="1" indent="-461963"/>
            <a:r>
              <a:rPr lang="en-US" dirty="0" smtClean="0"/>
              <a:t>Major Issues Remaining</a:t>
            </a:r>
          </a:p>
          <a:p>
            <a:pPr marL="461963" indent="-461963"/>
            <a:r>
              <a:rPr lang="en-US" dirty="0" smtClean="0"/>
              <a:t>Provisional Maturity Assessment</a:t>
            </a:r>
          </a:p>
          <a:p>
            <a:pPr marL="461963" indent="-461963"/>
            <a:r>
              <a:rPr lang="en-US" dirty="0" smtClean="0"/>
              <a:t>Path to Full Validation Maturity</a:t>
            </a:r>
          </a:p>
          <a:p>
            <a:pPr marL="862013" lvl="1" indent="-461963"/>
            <a:r>
              <a:rPr lang="en-US" dirty="0" smtClean="0"/>
              <a:t>Issues </a:t>
            </a:r>
          </a:p>
          <a:p>
            <a:pPr marL="862013" lvl="1" indent="-461963"/>
            <a:r>
              <a:rPr lang="en-US" dirty="0" smtClean="0"/>
              <a:t>PLPTs</a:t>
            </a:r>
          </a:p>
          <a:p>
            <a:pPr marL="862013" lvl="1" indent="-461963"/>
            <a:r>
              <a:rPr lang="en-US" dirty="0" smtClean="0"/>
              <a:t>Risks</a:t>
            </a:r>
          </a:p>
          <a:p>
            <a:pPr marL="461963" indent="-461963"/>
            <a:r>
              <a:rPr lang="en-US" dirty="0" smtClean="0"/>
              <a:t>Summary and Recommendations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2</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808038"/>
          </a:xfrm>
        </p:spPr>
        <p:txBody>
          <a:bodyPr/>
          <a:lstStyle/>
          <a:p>
            <a:pPr algn="ctr"/>
            <a:r>
              <a:rPr lang="en-US" dirty="0" smtClean="0"/>
              <a:t>Quality Flags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244966378"/>
              </p:ext>
            </p:extLst>
          </p:nvPr>
        </p:nvGraphicFramePr>
        <p:xfrm>
          <a:off x="76200" y="1133653"/>
          <a:ext cx="3572068" cy="1612392"/>
        </p:xfrm>
        <a:graphic>
          <a:graphicData uri="http://schemas.openxmlformats.org/drawingml/2006/table">
            <a:tbl>
              <a:tblPr/>
              <a:tblGrid>
                <a:gridCol w="967435"/>
                <a:gridCol w="533238"/>
                <a:gridCol w="550507"/>
                <a:gridCol w="447869"/>
                <a:gridCol w="493656"/>
                <a:gridCol w="579363"/>
              </a:tblGrid>
              <a:tr h="268732">
                <a:tc rowSpan="2">
                  <a:txBody>
                    <a:bodyPr/>
                    <a:lstStyle/>
                    <a:p>
                      <a:pPr marL="0" marR="0" algn="ctr">
                        <a:lnSpc>
                          <a:spcPct val="115000"/>
                        </a:lnSpc>
                        <a:spcBef>
                          <a:spcPts val="0"/>
                        </a:spcBef>
                        <a:spcAft>
                          <a:spcPts val="0"/>
                        </a:spcAft>
                      </a:pPr>
                      <a:r>
                        <a:rPr lang="en-US" sz="1400" dirty="0">
                          <a:latin typeface="Calibri"/>
                          <a:ea typeface="SimSun"/>
                          <a:cs typeface="Times New Roman"/>
                        </a:rPr>
                        <a:t>Products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gridSpan="5">
                  <a:txBody>
                    <a:bodyPr/>
                    <a:lstStyle/>
                    <a:p>
                      <a:pPr marL="0" marR="0" algn="ctr">
                        <a:lnSpc>
                          <a:spcPct val="115000"/>
                        </a:lnSpc>
                        <a:spcBef>
                          <a:spcPts val="0"/>
                        </a:spcBef>
                        <a:spcAft>
                          <a:spcPts val="0"/>
                        </a:spcAft>
                      </a:pPr>
                      <a:r>
                        <a:rPr lang="en-US" sz="1400" dirty="0">
                          <a:latin typeface="Calibri"/>
                          <a:ea typeface="SimSun"/>
                          <a:cs typeface="Times New Roman"/>
                        </a:rPr>
                        <a:t>Error Code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8732">
                <a:tc vMerge="1">
                  <a:txBody>
                    <a:bodyPr/>
                    <a:lstStyle/>
                    <a:p>
                      <a:endParaRPr lang="en-US"/>
                    </a:p>
                  </a:txBody>
                  <a:tcPr/>
                </a:tc>
                <a:tc>
                  <a:txBody>
                    <a:bodyPr/>
                    <a:lstStyle/>
                    <a:p>
                      <a:pPr marL="0" marR="0" algn="ctr">
                        <a:lnSpc>
                          <a:spcPct val="115000"/>
                        </a:lnSpc>
                        <a:spcBef>
                          <a:spcPts val="0"/>
                        </a:spcBef>
                        <a:spcAft>
                          <a:spcPts val="0"/>
                        </a:spcAft>
                      </a:pPr>
                      <a:r>
                        <a:rPr lang="en-US" sz="1400" dirty="0">
                          <a:latin typeface="Calibri"/>
                          <a:ea typeface="SimSun"/>
                          <a:cs typeface="Times New Roman"/>
                        </a:rPr>
                        <a:t>101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102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103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104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111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268732">
                <a:tc>
                  <a:txBody>
                    <a:bodyPr/>
                    <a:lstStyle/>
                    <a:p>
                      <a:pPr marL="0" marR="0" algn="ctr">
                        <a:lnSpc>
                          <a:spcPct val="115000"/>
                        </a:lnSpc>
                        <a:spcBef>
                          <a:spcPts val="0"/>
                        </a:spcBef>
                        <a:spcAft>
                          <a:spcPts val="0"/>
                        </a:spcAft>
                      </a:pPr>
                      <a:r>
                        <a:rPr lang="en-US" sz="1400" dirty="0" smtClean="0">
                          <a:latin typeface="Calibri"/>
                          <a:ea typeface="SimSun"/>
                          <a:cs typeface="Times New Roman"/>
                        </a:rPr>
                        <a:t>FD</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a:latin typeface="Calibri"/>
                          <a:ea typeface="SimSun"/>
                          <a:cs typeface="Times New Roman"/>
                          <a:sym typeface="Wingdings"/>
                        </a:rPr>
                        <a:t></a:t>
                      </a:r>
                      <a:endParaRPr lang="en-US" sz="14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68732">
                <a:tc>
                  <a:txBody>
                    <a:bodyPr/>
                    <a:lstStyle/>
                    <a:p>
                      <a:pPr marL="0" marR="0" algn="ctr">
                        <a:lnSpc>
                          <a:spcPct val="115000"/>
                        </a:lnSpc>
                        <a:spcBef>
                          <a:spcPts val="0"/>
                        </a:spcBef>
                        <a:spcAft>
                          <a:spcPts val="0"/>
                        </a:spcAft>
                      </a:pPr>
                      <a:r>
                        <a:rPr lang="en-US" sz="1400" dirty="0" smtClean="0">
                          <a:latin typeface="Calibri"/>
                          <a:ea typeface="SimSun"/>
                          <a:cs typeface="Times New Roman"/>
                        </a:rPr>
                        <a:t>CONUS</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68732">
                <a:tc>
                  <a:txBody>
                    <a:bodyPr/>
                    <a:lstStyle/>
                    <a:p>
                      <a:pPr marL="0" marR="0" algn="ctr">
                        <a:lnSpc>
                          <a:spcPct val="115000"/>
                        </a:lnSpc>
                        <a:spcBef>
                          <a:spcPts val="0"/>
                        </a:spcBef>
                        <a:spcAft>
                          <a:spcPts val="0"/>
                        </a:spcAft>
                      </a:pPr>
                      <a:r>
                        <a:rPr lang="en-US" sz="1400" dirty="0">
                          <a:latin typeface="Calibri"/>
                          <a:ea typeface="SimSun"/>
                          <a:cs typeface="Times New Roman"/>
                        </a:rPr>
                        <a:t>MESO1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smtClean="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68732">
                <a:tc>
                  <a:txBody>
                    <a:bodyPr/>
                    <a:lstStyle/>
                    <a:p>
                      <a:pPr marL="0" marR="0" algn="ctr">
                        <a:lnSpc>
                          <a:spcPct val="115000"/>
                        </a:lnSpc>
                        <a:spcBef>
                          <a:spcPts val="0"/>
                        </a:spcBef>
                        <a:spcAft>
                          <a:spcPts val="0"/>
                        </a:spcAft>
                      </a:pPr>
                      <a:r>
                        <a:rPr lang="en-US" sz="1400" dirty="0">
                          <a:latin typeface="Calibri"/>
                          <a:ea typeface="SimSun"/>
                          <a:cs typeface="Times New Roman"/>
                        </a:rPr>
                        <a:t>MESO2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sym typeface="Wingdings"/>
                        </a:rPr>
                        <a:t></a:t>
                      </a:r>
                      <a:endParaRPr lang="en-US" sz="14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dirty="0">
                          <a:latin typeface="Calibri"/>
                          <a:ea typeface="SimSun"/>
                          <a:cs typeface="Times New Roman"/>
                          <a:sym typeface="Wingdings"/>
                        </a:rPr>
                        <a:t></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652887"/>
              </p:ext>
            </p:extLst>
          </p:nvPr>
        </p:nvGraphicFramePr>
        <p:xfrm>
          <a:off x="76200" y="3554585"/>
          <a:ext cx="3581401" cy="1597978"/>
        </p:xfrm>
        <a:graphic>
          <a:graphicData uri="http://schemas.openxmlformats.org/drawingml/2006/table">
            <a:tbl>
              <a:tblPr/>
              <a:tblGrid>
                <a:gridCol w="990600"/>
                <a:gridCol w="533400"/>
                <a:gridCol w="533400"/>
                <a:gridCol w="450980"/>
                <a:gridCol w="492144"/>
                <a:gridCol w="580877"/>
              </a:tblGrid>
              <a:tr h="0">
                <a:tc rowSpan="2">
                  <a:txBody>
                    <a:bodyPr/>
                    <a:lstStyle/>
                    <a:p>
                      <a:pPr marL="0" marR="0" algn="ctr">
                        <a:lnSpc>
                          <a:spcPct val="115000"/>
                        </a:lnSpc>
                        <a:spcBef>
                          <a:spcPts val="0"/>
                        </a:spcBef>
                        <a:spcAft>
                          <a:spcPts val="0"/>
                        </a:spcAft>
                      </a:pPr>
                      <a:r>
                        <a:rPr lang="en-US" sz="1400" dirty="0">
                          <a:latin typeface="Calibri"/>
                          <a:ea typeface="SimSun"/>
                          <a:cs typeface="Times New Roman"/>
                        </a:rPr>
                        <a:t>Products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gridSpan="5">
                  <a:txBody>
                    <a:bodyPr/>
                    <a:lstStyle/>
                    <a:p>
                      <a:pPr marL="0" marR="0" algn="ctr">
                        <a:lnSpc>
                          <a:spcPct val="115000"/>
                        </a:lnSpc>
                        <a:spcBef>
                          <a:spcPts val="0"/>
                        </a:spcBef>
                        <a:spcAft>
                          <a:spcPts val="0"/>
                        </a:spcAft>
                      </a:pPr>
                      <a:r>
                        <a:rPr lang="en-US" sz="1400" dirty="0">
                          <a:latin typeface="Calibri"/>
                          <a:ea typeface="SimSun"/>
                          <a:cs typeface="Times New Roman"/>
                        </a:rPr>
                        <a:t>Error Code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vMerge="1">
                  <a:txBody>
                    <a:bodyPr/>
                    <a:lstStyle/>
                    <a:p>
                      <a:endParaRPr lang="en-US"/>
                    </a:p>
                  </a:txBody>
                  <a:tcPr/>
                </a:tc>
                <a:tc>
                  <a:txBody>
                    <a:bodyPr/>
                    <a:lstStyle/>
                    <a:p>
                      <a:pPr marL="0" marR="0" algn="ctr">
                        <a:lnSpc>
                          <a:spcPct val="115000"/>
                        </a:lnSpc>
                        <a:spcBef>
                          <a:spcPts val="0"/>
                        </a:spcBef>
                        <a:spcAft>
                          <a:spcPts val="0"/>
                        </a:spcAft>
                      </a:pPr>
                      <a:r>
                        <a:rPr lang="en-US" sz="1400">
                          <a:latin typeface="Calibri"/>
                          <a:ea typeface="SimSun"/>
                          <a:cs typeface="Times New Roman"/>
                        </a:rPr>
                        <a:t>201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202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203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204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211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0">
                <a:tc>
                  <a:txBody>
                    <a:bodyPr/>
                    <a:lstStyle/>
                    <a:p>
                      <a:pPr marL="0" marR="0" algn="ctr">
                        <a:lnSpc>
                          <a:spcPct val="115000"/>
                        </a:lnSpc>
                        <a:spcBef>
                          <a:spcPts val="0"/>
                        </a:spcBef>
                        <a:spcAft>
                          <a:spcPts val="0"/>
                        </a:spcAft>
                      </a:pPr>
                      <a:r>
                        <a:rPr lang="en-US" sz="1400" dirty="0" smtClean="0">
                          <a:latin typeface="Calibri"/>
                          <a:ea typeface="SimSun"/>
                          <a:cs typeface="Times New Roman"/>
                        </a:rPr>
                        <a:t>FD</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marL="0" marR="0" algn="ctr">
                        <a:lnSpc>
                          <a:spcPct val="115000"/>
                        </a:lnSpc>
                        <a:spcBef>
                          <a:spcPts val="0"/>
                        </a:spcBef>
                        <a:spcAft>
                          <a:spcPts val="0"/>
                        </a:spcAft>
                      </a:pPr>
                      <a:r>
                        <a:rPr lang="en-US" sz="1400" dirty="0" smtClean="0">
                          <a:latin typeface="Calibri"/>
                          <a:ea typeface="SimSun"/>
                          <a:cs typeface="Times New Roman"/>
                        </a:rPr>
                        <a:t>CONUS</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marL="0" marR="0" algn="ctr">
                        <a:lnSpc>
                          <a:spcPct val="115000"/>
                        </a:lnSpc>
                        <a:spcBef>
                          <a:spcPts val="0"/>
                        </a:spcBef>
                        <a:spcAft>
                          <a:spcPts val="0"/>
                        </a:spcAft>
                      </a:pPr>
                      <a:r>
                        <a:rPr lang="en-US" sz="1400" dirty="0">
                          <a:latin typeface="Calibri"/>
                          <a:ea typeface="SimSun"/>
                          <a:cs typeface="Times New Roman"/>
                        </a:rPr>
                        <a:t>MESO1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algn="ctr">
                        <a:lnSpc>
                          <a:spcPct val="115000"/>
                        </a:lnSpc>
                        <a:spcBef>
                          <a:spcPts val="0"/>
                        </a:spcBef>
                        <a:spcAft>
                          <a:spcPts val="0"/>
                        </a:spcAft>
                      </a:pPr>
                      <a:r>
                        <a:rPr lang="en-US" sz="1400" dirty="0">
                          <a:latin typeface="Calibri"/>
                          <a:ea typeface="SimSun"/>
                          <a:cs typeface="Times New Roman"/>
                        </a:rPr>
                        <a:t>MESO2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78431704"/>
              </p:ext>
            </p:extLst>
          </p:nvPr>
        </p:nvGraphicFramePr>
        <p:xfrm>
          <a:off x="4590662" y="1133653"/>
          <a:ext cx="3657598" cy="1612392"/>
        </p:xfrm>
        <a:graphic>
          <a:graphicData uri="http://schemas.openxmlformats.org/drawingml/2006/table">
            <a:tbl>
              <a:tblPr/>
              <a:tblGrid>
                <a:gridCol w="1066800"/>
                <a:gridCol w="533400"/>
                <a:gridCol w="457200"/>
                <a:gridCol w="533400"/>
                <a:gridCol w="609600"/>
                <a:gridCol w="457198"/>
              </a:tblGrid>
              <a:tr h="40386">
                <a:tc rowSpan="2">
                  <a:txBody>
                    <a:bodyPr/>
                    <a:lstStyle/>
                    <a:p>
                      <a:pPr marL="0" marR="0" algn="ctr">
                        <a:lnSpc>
                          <a:spcPct val="115000"/>
                        </a:lnSpc>
                        <a:spcBef>
                          <a:spcPts val="0"/>
                        </a:spcBef>
                        <a:spcAft>
                          <a:spcPts val="0"/>
                        </a:spcAft>
                      </a:pPr>
                      <a:r>
                        <a:rPr lang="en-US" sz="1400" dirty="0">
                          <a:latin typeface="Calibri"/>
                          <a:ea typeface="SimSun"/>
                          <a:cs typeface="Times New Roman"/>
                        </a:rPr>
                        <a:t>Products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gridSpan="5">
                  <a:txBody>
                    <a:bodyPr/>
                    <a:lstStyle/>
                    <a:p>
                      <a:pPr marL="0" marR="0" algn="ctr">
                        <a:lnSpc>
                          <a:spcPct val="115000"/>
                        </a:lnSpc>
                        <a:spcBef>
                          <a:spcPts val="0"/>
                        </a:spcBef>
                        <a:spcAft>
                          <a:spcPts val="0"/>
                        </a:spcAft>
                      </a:pPr>
                      <a:r>
                        <a:rPr lang="en-US" sz="1400" dirty="0">
                          <a:latin typeface="Calibri"/>
                          <a:ea typeface="SimSun"/>
                          <a:cs typeface="Times New Roman"/>
                        </a:rPr>
                        <a:t>Error Code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vMerge="1">
                  <a:txBody>
                    <a:bodyPr/>
                    <a:lstStyle/>
                    <a:p>
                      <a:endParaRPr lang="en-US"/>
                    </a:p>
                  </a:txBody>
                  <a:tcPr/>
                </a:tc>
                <a:tc>
                  <a:txBody>
                    <a:bodyPr/>
                    <a:lstStyle/>
                    <a:p>
                      <a:pPr marL="0" marR="0" algn="ctr">
                        <a:lnSpc>
                          <a:spcPct val="115000"/>
                        </a:lnSpc>
                        <a:spcBef>
                          <a:spcPts val="0"/>
                        </a:spcBef>
                        <a:spcAft>
                          <a:spcPts val="0"/>
                        </a:spcAft>
                      </a:pPr>
                      <a:r>
                        <a:rPr lang="en-US" sz="1400" dirty="0">
                          <a:latin typeface="Calibri"/>
                          <a:ea typeface="SimSun"/>
                          <a:cs typeface="Times New Roman"/>
                        </a:rPr>
                        <a:t>301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302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303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304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311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0">
                <a:tc>
                  <a:txBody>
                    <a:bodyPr/>
                    <a:lstStyle/>
                    <a:p>
                      <a:pPr marL="0" marR="0" algn="ctr">
                        <a:lnSpc>
                          <a:spcPct val="115000"/>
                        </a:lnSpc>
                        <a:spcBef>
                          <a:spcPts val="0"/>
                        </a:spcBef>
                        <a:spcAft>
                          <a:spcPts val="0"/>
                        </a:spcAft>
                      </a:pPr>
                      <a:r>
                        <a:rPr lang="en-US" sz="1400" dirty="0" smtClean="0">
                          <a:latin typeface="Calibri"/>
                          <a:ea typeface="SimSun"/>
                          <a:cs typeface="Times New Roman"/>
                        </a:rPr>
                        <a:t>FD</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algn="ctr">
                        <a:lnSpc>
                          <a:spcPct val="115000"/>
                        </a:lnSpc>
                        <a:spcBef>
                          <a:spcPts val="0"/>
                        </a:spcBef>
                        <a:spcAft>
                          <a:spcPts val="0"/>
                        </a:spcAft>
                      </a:pPr>
                      <a:r>
                        <a:rPr lang="en-US" sz="1400" dirty="0" smtClean="0">
                          <a:latin typeface="Calibri"/>
                          <a:ea typeface="SimSun"/>
                          <a:cs typeface="Times New Roman"/>
                        </a:rPr>
                        <a:t>CONUS</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algn="ctr">
                        <a:lnSpc>
                          <a:spcPct val="115000"/>
                        </a:lnSpc>
                        <a:spcBef>
                          <a:spcPts val="0"/>
                        </a:spcBef>
                        <a:spcAft>
                          <a:spcPts val="0"/>
                        </a:spcAft>
                      </a:pPr>
                      <a:r>
                        <a:rPr lang="en-US" sz="1400" dirty="0">
                          <a:latin typeface="Calibri"/>
                          <a:ea typeface="SimSun"/>
                          <a:cs typeface="Times New Roman"/>
                        </a:rPr>
                        <a:t>MESO1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algn="ctr">
                        <a:lnSpc>
                          <a:spcPct val="115000"/>
                        </a:lnSpc>
                        <a:spcBef>
                          <a:spcPts val="0"/>
                        </a:spcBef>
                        <a:spcAft>
                          <a:spcPts val="0"/>
                        </a:spcAft>
                      </a:pPr>
                      <a:r>
                        <a:rPr lang="en-US" sz="1400">
                          <a:latin typeface="Calibri"/>
                          <a:ea typeface="SimSun"/>
                          <a:cs typeface="Times New Roman"/>
                        </a:rPr>
                        <a:t>MESO2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293976451"/>
              </p:ext>
            </p:extLst>
          </p:nvPr>
        </p:nvGraphicFramePr>
        <p:xfrm>
          <a:off x="3752461" y="3554786"/>
          <a:ext cx="5334000" cy="1612392"/>
        </p:xfrm>
        <a:graphic>
          <a:graphicData uri="http://schemas.openxmlformats.org/drawingml/2006/table">
            <a:tbl>
              <a:tblPr/>
              <a:tblGrid>
                <a:gridCol w="1066801"/>
                <a:gridCol w="457200"/>
                <a:gridCol w="533400"/>
                <a:gridCol w="533400"/>
                <a:gridCol w="500021"/>
                <a:gridCol w="598358"/>
                <a:gridCol w="598358"/>
                <a:gridCol w="520575"/>
                <a:gridCol w="525887"/>
              </a:tblGrid>
              <a:tr h="239486">
                <a:tc rowSpan="2">
                  <a:txBody>
                    <a:bodyPr/>
                    <a:lstStyle/>
                    <a:p>
                      <a:pPr marL="0" marR="0" algn="ctr">
                        <a:lnSpc>
                          <a:spcPct val="115000"/>
                        </a:lnSpc>
                        <a:spcBef>
                          <a:spcPts val="0"/>
                        </a:spcBef>
                        <a:spcAft>
                          <a:spcPts val="0"/>
                        </a:spcAft>
                      </a:pPr>
                      <a:r>
                        <a:rPr lang="en-US" sz="1400" dirty="0">
                          <a:latin typeface="Calibri"/>
                          <a:ea typeface="SimSun"/>
                          <a:cs typeface="Times New Roman"/>
                        </a:rPr>
                        <a:t>Products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gridSpan="8">
                  <a:txBody>
                    <a:bodyPr/>
                    <a:lstStyle/>
                    <a:p>
                      <a:pPr marL="0" marR="0" algn="ctr">
                        <a:lnSpc>
                          <a:spcPct val="115000"/>
                        </a:lnSpc>
                        <a:spcBef>
                          <a:spcPts val="0"/>
                        </a:spcBef>
                        <a:spcAft>
                          <a:spcPts val="0"/>
                        </a:spcAft>
                      </a:pPr>
                      <a:r>
                        <a:rPr lang="en-US" sz="1400" dirty="0">
                          <a:latin typeface="Calibri"/>
                          <a:ea typeface="SimSun"/>
                          <a:cs typeface="Times New Roman"/>
                        </a:rPr>
                        <a:t>Error Code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9486">
                <a:tc vMerge="1">
                  <a:txBody>
                    <a:bodyPr/>
                    <a:lstStyle/>
                    <a:p>
                      <a:endParaRPr lang="en-US"/>
                    </a:p>
                  </a:txBody>
                  <a:tcPr/>
                </a:tc>
                <a:tc>
                  <a:txBody>
                    <a:bodyPr/>
                    <a:lstStyle/>
                    <a:p>
                      <a:pPr marL="0" marR="0" algn="ctr">
                        <a:lnSpc>
                          <a:spcPct val="115000"/>
                        </a:lnSpc>
                        <a:spcBef>
                          <a:spcPts val="0"/>
                        </a:spcBef>
                        <a:spcAft>
                          <a:spcPts val="0"/>
                        </a:spcAft>
                      </a:pPr>
                      <a:r>
                        <a:rPr lang="en-US" sz="1400" dirty="0">
                          <a:latin typeface="Calibri"/>
                          <a:ea typeface="SimSun"/>
                          <a:cs typeface="Times New Roman"/>
                        </a:rPr>
                        <a:t>401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402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403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404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dirty="0">
                          <a:latin typeface="Calibri"/>
                          <a:ea typeface="SimSun"/>
                          <a:cs typeface="Times New Roman"/>
                        </a:rPr>
                        <a:t>411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412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413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400">
                          <a:latin typeface="Calibri"/>
                          <a:ea typeface="SimSun"/>
                          <a:cs typeface="Times New Roman"/>
                        </a:rPr>
                        <a:t>414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230668">
                <a:tc>
                  <a:txBody>
                    <a:bodyPr/>
                    <a:lstStyle/>
                    <a:p>
                      <a:pPr marL="0" marR="0" algn="ctr">
                        <a:lnSpc>
                          <a:spcPct val="100000"/>
                        </a:lnSpc>
                        <a:spcBef>
                          <a:spcPts val="0"/>
                        </a:spcBef>
                        <a:spcAft>
                          <a:spcPts val="0"/>
                        </a:spcAft>
                      </a:pPr>
                      <a:r>
                        <a:rPr lang="en-US" sz="1400" dirty="0" smtClean="0">
                          <a:latin typeface="Calibri"/>
                          <a:ea typeface="SimSun"/>
                          <a:cs typeface="Times New Roman"/>
                        </a:rPr>
                        <a:t>FD</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39486">
                <a:tc>
                  <a:txBody>
                    <a:bodyPr/>
                    <a:lstStyle/>
                    <a:p>
                      <a:pPr marL="0" marR="0" algn="ctr">
                        <a:lnSpc>
                          <a:spcPct val="115000"/>
                        </a:lnSpc>
                        <a:spcBef>
                          <a:spcPts val="0"/>
                        </a:spcBef>
                        <a:spcAft>
                          <a:spcPts val="0"/>
                        </a:spcAft>
                      </a:pPr>
                      <a:r>
                        <a:rPr lang="en-US" sz="1400" dirty="0" smtClean="0">
                          <a:latin typeface="Calibri"/>
                          <a:ea typeface="SimSun"/>
                          <a:cs typeface="Times New Roman"/>
                        </a:rPr>
                        <a:t>CONUS</a:t>
                      </a:r>
                      <a:endParaRPr lang="en-US" sz="14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39486">
                <a:tc>
                  <a:txBody>
                    <a:bodyPr/>
                    <a:lstStyle/>
                    <a:p>
                      <a:pPr marL="0" marR="0" algn="ctr">
                        <a:lnSpc>
                          <a:spcPct val="115000"/>
                        </a:lnSpc>
                        <a:spcBef>
                          <a:spcPts val="0"/>
                        </a:spcBef>
                        <a:spcAft>
                          <a:spcPts val="0"/>
                        </a:spcAft>
                      </a:pPr>
                      <a:r>
                        <a:rPr lang="en-US" sz="1400" dirty="0">
                          <a:latin typeface="Calibri"/>
                          <a:ea typeface="SimSun"/>
                          <a:cs typeface="Times New Roman"/>
                        </a:rPr>
                        <a:t>MESO1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39486">
                <a:tc>
                  <a:txBody>
                    <a:bodyPr/>
                    <a:lstStyle/>
                    <a:p>
                      <a:pPr marL="0" marR="0" algn="ctr">
                        <a:lnSpc>
                          <a:spcPct val="115000"/>
                        </a:lnSpc>
                        <a:spcBef>
                          <a:spcPts val="0"/>
                        </a:spcBef>
                        <a:spcAft>
                          <a:spcPts val="0"/>
                        </a:spcAft>
                      </a:pPr>
                      <a:r>
                        <a:rPr lang="en-US" sz="1400">
                          <a:latin typeface="Calibri"/>
                          <a:ea typeface="SimSun"/>
                          <a:cs typeface="Times New Roman"/>
                        </a:rPr>
                        <a:t>MESO2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365123348"/>
              </p:ext>
            </p:extLst>
          </p:nvPr>
        </p:nvGraphicFramePr>
        <p:xfrm>
          <a:off x="609600" y="5652787"/>
          <a:ext cx="815998" cy="824738"/>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rPr>
                        <a:t>x</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12" name="TextBox 11"/>
          <p:cNvSpPr txBox="1"/>
          <p:nvPr/>
        </p:nvSpPr>
        <p:spPr>
          <a:xfrm>
            <a:off x="1629745" y="5591231"/>
            <a:ext cx="2819400" cy="923330"/>
          </a:xfrm>
          <a:prstGeom prst="rect">
            <a:avLst/>
          </a:prstGeom>
          <a:noFill/>
        </p:spPr>
        <p:txBody>
          <a:bodyPr wrap="square" rtlCol="0">
            <a:spAutoFit/>
          </a:bodyPr>
          <a:lstStyle/>
          <a:p>
            <a:r>
              <a:rPr lang="en-US" sz="1800" b="1" dirty="0" smtClean="0">
                <a:solidFill>
                  <a:srgbClr val="FFFFFF"/>
                </a:solidFill>
              </a:rPr>
              <a:t>Passed</a:t>
            </a:r>
          </a:p>
          <a:p>
            <a:r>
              <a:rPr lang="en-US" sz="1800" b="1" dirty="0" smtClean="0">
                <a:solidFill>
                  <a:schemeClr val="bg1"/>
                </a:solidFill>
              </a:rPr>
              <a:t>Correction in process</a:t>
            </a:r>
          </a:p>
          <a:p>
            <a:r>
              <a:rPr lang="en-US" sz="1800" b="1" dirty="0" smtClean="0">
                <a:solidFill>
                  <a:srgbClr val="FFFFFF"/>
                </a:solidFill>
              </a:rPr>
              <a:t>Not passed</a:t>
            </a:r>
            <a:endParaRPr lang="en-US" sz="1800" b="1" dirty="0">
              <a:solidFill>
                <a:srgbClr val="FFFFFF"/>
              </a:solidFill>
            </a:endParaRPr>
          </a:p>
        </p:txBody>
      </p:sp>
      <p:sp>
        <p:nvSpPr>
          <p:cNvPr id="19" name="TextBox 18"/>
          <p:cNvSpPr txBox="1"/>
          <p:nvPr/>
        </p:nvSpPr>
        <p:spPr>
          <a:xfrm>
            <a:off x="1427560" y="765099"/>
            <a:ext cx="1259633" cy="338554"/>
          </a:xfrm>
          <a:prstGeom prst="rect">
            <a:avLst/>
          </a:prstGeom>
          <a:noFill/>
        </p:spPr>
        <p:txBody>
          <a:bodyPr wrap="square" rtlCol="0">
            <a:spAutoFit/>
          </a:bodyPr>
          <a:lstStyle/>
          <a:p>
            <a:r>
              <a:rPr lang="en-US" sz="1600" b="1" dirty="0" smtClean="0">
                <a:solidFill>
                  <a:srgbClr val="FFFFFF"/>
                </a:solidFill>
              </a:rPr>
              <a:t>Availability</a:t>
            </a:r>
            <a:endParaRPr lang="en-US" sz="1600" b="1" dirty="0">
              <a:solidFill>
                <a:srgbClr val="FFFFFF"/>
              </a:solidFill>
            </a:endParaRPr>
          </a:p>
        </p:txBody>
      </p:sp>
      <p:sp>
        <p:nvSpPr>
          <p:cNvPr id="20" name="TextBox 19"/>
          <p:cNvSpPr txBox="1"/>
          <p:nvPr/>
        </p:nvSpPr>
        <p:spPr>
          <a:xfrm>
            <a:off x="1262738" y="3166167"/>
            <a:ext cx="1405813" cy="338554"/>
          </a:xfrm>
          <a:prstGeom prst="rect">
            <a:avLst/>
          </a:prstGeom>
          <a:noFill/>
        </p:spPr>
        <p:txBody>
          <a:bodyPr wrap="square" rtlCol="0">
            <a:spAutoFit/>
          </a:bodyPr>
          <a:lstStyle/>
          <a:p>
            <a:r>
              <a:rPr lang="en-US" sz="1600" b="1" dirty="0" smtClean="0">
                <a:solidFill>
                  <a:srgbClr val="FFFFFF"/>
                </a:solidFill>
              </a:rPr>
              <a:t>Cloud Index</a:t>
            </a:r>
            <a:endParaRPr lang="en-US" sz="1600" b="1" dirty="0">
              <a:solidFill>
                <a:srgbClr val="FFFFFF"/>
              </a:solidFill>
            </a:endParaRPr>
          </a:p>
        </p:txBody>
      </p:sp>
      <p:sp>
        <p:nvSpPr>
          <p:cNvPr id="21" name="TextBox 20"/>
          <p:cNvSpPr txBox="1"/>
          <p:nvPr/>
        </p:nvSpPr>
        <p:spPr>
          <a:xfrm>
            <a:off x="5968478" y="3150625"/>
            <a:ext cx="1405813" cy="338554"/>
          </a:xfrm>
          <a:prstGeom prst="rect">
            <a:avLst/>
          </a:prstGeom>
          <a:noFill/>
        </p:spPr>
        <p:txBody>
          <a:bodyPr wrap="square" rtlCol="0">
            <a:spAutoFit/>
          </a:bodyPr>
          <a:lstStyle/>
          <a:p>
            <a:r>
              <a:rPr lang="en-US" sz="1600" b="1" dirty="0" smtClean="0">
                <a:solidFill>
                  <a:srgbClr val="FFFFFF"/>
                </a:solidFill>
              </a:rPr>
              <a:t>LST Quality</a:t>
            </a:r>
            <a:endParaRPr lang="en-US" sz="1600" b="1" dirty="0">
              <a:solidFill>
                <a:srgbClr val="FFFFFF"/>
              </a:solidFill>
            </a:endParaRPr>
          </a:p>
        </p:txBody>
      </p:sp>
      <p:sp>
        <p:nvSpPr>
          <p:cNvPr id="22" name="TextBox 21"/>
          <p:cNvSpPr txBox="1"/>
          <p:nvPr/>
        </p:nvSpPr>
        <p:spPr>
          <a:xfrm>
            <a:off x="5931154" y="771323"/>
            <a:ext cx="1496009" cy="338554"/>
          </a:xfrm>
          <a:prstGeom prst="rect">
            <a:avLst/>
          </a:prstGeom>
          <a:noFill/>
        </p:spPr>
        <p:txBody>
          <a:bodyPr wrap="square" rtlCol="0">
            <a:spAutoFit/>
          </a:bodyPr>
          <a:lstStyle/>
          <a:p>
            <a:r>
              <a:rPr lang="en-US" sz="1600" b="1" dirty="0" smtClean="0">
                <a:solidFill>
                  <a:srgbClr val="FFFFFF"/>
                </a:solidFill>
              </a:rPr>
              <a:t>Surface Type</a:t>
            </a:r>
            <a:endParaRPr lang="en-US" sz="1600" b="1" dirty="0">
              <a:solidFill>
                <a:srgbClr val="FFFFFF"/>
              </a:solidFill>
            </a:endParaRPr>
          </a:p>
        </p:txBody>
      </p:sp>
      <p:sp>
        <p:nvSpPr>
          <p:cNvPr id="24" name="Slide Number Placeholder 2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20</a:t>
            </a:fld>
            <a:endParaRPr lang="en-US" sz="1200">
              <a:solidFill>
                <a:srgbClr val="FFFFFF"/>
              </a:solidFill>
              <a:latin typeface="Calibri"/>
              <a:ea typeface="Calibri"/>
              <a:cs typeface="Calibri"/>
              <a:sym typeface="Calibri"/>
            </a:endParaRPr>
          </a:p>
        </p:txBody>
      </p:sp>
      <p:sp>
        <p:nvSpPr>
          <p:cNvPr id="18" name="TextBox 17"/>
          <p:cNvSpPr txBox="1"/>
          <p:nvPr/>
        </p:nvSpPr>
        <p:spPr>
          <a:xfrm>
            <a:off x="4434373" y="5288340"/>
            <a:ext cx="4237654" cy="1569660"/>
          </a:xfrm>
          <a:prstGeom prst="rect">
            <a:avLst/>
          </a:prstGeom>
          <a:noFill/>
        </p:spPr>
        <p:txBody>
          <a:bodyPr wrap="square" rtlCol="0">
            <a:spAutoFit/>
          </a:bodyPr>
          <a:lstStyle/>
          <a:p>
            <a:r>
              <a:rPr lang="en-US" sz="1600" dirty="0" smtClean="0">
                <a:solidFill>
                  <a:srgbClr val="FFFFFF"/>
                </a:solidFill>
              </a:rPr>
              <a:t>LST intermediate product is not available, the analysis is based on data from DE</a:t>
            </a:r>
          </a:p>
          <a:p>
            <a:r>
              <a:rPr lang="en-US" sz="1600" dirty="0" smtClean="0">
                <a:solidFill>
                  <a:srgbClr val="FFFFFF"/>
                </a:solidFill>
              </a:rPr>
              <a:t>Mode 4 IP is unavailable for analysis</a:t>
            </a:r>
          </a:p>
          <a:p>
            <a:r>
              <a:rPr lang="en-US" sz="1600" dirty="0" smtClean="0">
                <a:solidFill>
                  <a:srgbClr val="FFFFFF"/>
                </a:solidFill>
              </a:rPr>
              <a:t>QF Flag inspection for FD LST is based on un-aggregated 2-km LST, DQF, and PQI from DE</a:t>
            </a:r>
            <a:endParaRPr lang="en-US" sz="1600" dirty="0">
              <a:solidFill>
                <a:srgbClr val="FFFFFF"/>
              </a:solidFill>
            </a:endParaRPr>
          </a:p>
        </p:txBody>
      </p:sp>
    </p:spTree>
    <p:extLst>
      <p:ext uri="{BB962C8B-B14F-4D97-AF65-F5344CB8AC3E}">
        <p14:creationId xmlns:p14="http://schemas.microsoft.com/office/powerpoint/2010/main" val="28331815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CONUS LST at Cloudy Pixels</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21</a:t>
            </a:fld>
            <a:endParaRPr lang="en-US" sz="1200">
              <a:solidFill>
                <a:srgbClr val="FFFFFF"/>
              </a:solidFill>
              <a:latin typeface="Calibri"/>
              <a:ea typeface="Calibri"/>
              <a:cs typeface="Calibri"/>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 y="1096963"/>
            <a:ext cx="7858125" cy="47148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06881690"/>
              </p:ext>
            </p:extLst>
          </p:nvPr>
        </p:nvGraphicFramePr>
        <p:xfrm>
          <a:off x="565212" y="5943981"/>
          <a:ext cx="815998" cy="560832"/>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64031095"/>
              </p:ext>
            </p:extLst>
          </p:nvPr>
        </p:nvGraphicFramePr>
        <p:xfrm>
          <a:off x="4925628" y="5880227"/>
          <a:ext cx="815998" cy="560832"/>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8" name="TextBox 7"/>
          <p:cNvSpPr txBox="1"/>
          <p:nvPr/>
        </p:nvSpPr>
        <p:spPr>
          <a:xfrm>
            <a:off x="1700441" y="5943981"/>
            <a:ext cx="2819400" cy="523220"/>
          </a:xfrm>
          <a:prstGeom prst="rect">
            <a:avLst/>
          </a:prstGeom>
          <a:noFill/>
        </p:spPr>
        <p:txBody>
          <a:bodyPr wrap="square" rtlCol="0">
            <a:spAutoFit/>
          </a:bodyPr>
          <a:lstStyle/>
          <a:p>
            <a:r>
              <a:rPr lang="en-US" dirty="0" smtClean="0">
                <a:solidFill>
                  <a:srgbClr val="FFFFFF"/>
                </a:solidFill>
              </a:rPr>
              <a:t>Normal Retrieval</a:t>
            </a:r>
          </a:p>
          <a:p>
            <a:r>
              <a:rPr lang="en-US" dirty="0" smtClean="0">
                <a:solidFill>
                  <a:srgbClr val="FFFFFF"/>
                </a:solidFill>
              </a:rPr>
              <a:t>Cloudy Condition Over Land</a:t>
            </a:r>
            <a:endParaRPr lang="en-US" dirty="0">
              <a:solidFill>
                <a:srgbClr val="FFFFFF"/>
              </a:solidFill>
            </a:endParaRPr>
          </a:p>
        </p:txBody>
      </p:sp>
      <p:sp>
        <p:nvSpPr>
          <p:cNvPr id="10" name="TextBox 9"/>
          <p:cNvSpPr txBox="1"/>
          <p:nvPr/>
        </p:nvSpPr>
        <p:spPr>
          <a:xfrm>
            <a:off x="5963202" y="5885936"/>
            <a:ext cx="2819400" cy="523220"/>
          </a:xfrm>
          <a:prstGeom prst="rect">
            <a:avLst/>
          </a:prstGeom>
          <a:noFill/>
        </p:spPr>
        <p:txBody>
          <a:bodyPr wrap="square" rtlCol="0">
            <a:spAutoFit/>
          </a:bodyPr>
          <a:lstStyle/>
          <a:p>
            <a:r>
              <a:rPr lang="en-US" dirty="0" smtClean="0">
                <a:solidFill>
                  <a:srgbClr val="FFFFFF"/>
                </a:solidFill>
              </a:rPr>
              <a:t>Ocean</a:t>
            </a:r>
          </a:p>
          <a:p>
            <a:r>
              <a:rPr lang="en-US" dirty="0" smtClean="0">
                <a:solidFill>
                  <a:srgbClr val="FFFFFF"/>
                </a:solidFill>
              </a:rPr>
              <a:t>Retrieval Under Cloudy Condition</a:t>
            </a:r>
            <a:endParaRPr lang="en-US" dirty="0">
              <a:solidFill>
                <a:srgbClr val="FFFFFF"/>
              </a:solidFill>
            </a:endParaRPr>
          </a:p>
        </p:txBody>
      </p:sp>
      <p:cxnSp>
        <p:nvCxnSpPr>
          <p:cNvPr id="11" name="Straight Arrow Connector 10"/>
          <p:cNvCxnSpPr/>
          <p:nvPr/>
        </p:nvCxnSpPr>
        <p:spPr>
          <a:xfrm flipH="1" flipV="1">
            <a:off x="2201662" y="1417544"/>
            <a:ext cx="4554698" cy="21971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56360" y="3245359"/>
            <a:ext cx="1491448" cy="738664"/>
          </a:xfrm>
          <a:prstGeom prst="rect">
            <a:avLst/>
          </a:prstGeom>
          <a:noFill/>
          <a:ln>
            <a:solidFill>
              <a:schemeClr val="bg1"/>
            </a:solidFill>
          </a:ln>
        </p:spPr>
        <p:txBody>
          <a:bodyPr wrap="square" rtlCol="0">
            <a:spAutoFit/>
          </a:bodyPr>
          <a:lstStyle/>
          <a:p>
            <a:r>
              <a:rPr lang="en-US" b="1" dirty="0" smtClean="0">
                <a:solidFill>
                  <a:srgbClr val="FF0000"/>
                </a:solidFill>
              </a:rPr>
              <a:t>High Sensor Zenith Angle (&gt;70º)</a:t>
            </a:r>
            <a:endParaRPr lang="en-US" b="1" dirty="0">
              <a:solidFill>
                <a:srgbClr val="FF0000"/>
              </a:solidFill>
            </a:endParaRPr>
          </a:p>
        </p:txBody>
      </p:sp>
    </p:spTree>
    <p:extLst>
      <p:ext uri="{BB962C8B-B14F-4D97-AF65-F5344CB8AC3E}">
        <p14:creationId xmlns:p14="http://schemas.microsoft.com/office/powerpoint/2010/main" val="3221132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 LST at Cloud Conditions</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22</a:t>
            </a:fld>
            <a:endParaRPr lang="en-US" sz="1200">
              <a:solidFill>
                <a:srgbClr val="FFFFFF"/>
              </a:solidFill>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83" y="1549400"/>
            <a:ext cx="5172075" cy="51720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241626427"/>
              </p:ext>
            </p:extLst>
          </p:nvPr>
        </p:nvGraphicFramePr>
        <p:xfrm>
          <a:off x="6324600" y="1776674"/>
          <a:ext cx="815998" cy="280416"/>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9" name="TextBox 8"/>
          <p:cNvSpPr txBox="1"/>
          <p:nvPr/>
        </p:nvSpPr>
        <p:spPr>
          <a:xfrm>
            <a:off x="6324600" y="2043393"/>
            <a:ext cx="2819400" cy="307777"/>
          </a:xfrm>
          <a:prstGeom prst="rect">
            <a:avLst/>
          </a:prstGeom>
          <a:noFill/>
        </p:spPr>
        <p:txBody>
          <a:bodyPr wrap="square" rtlCol="0">
            <a:spAutoFit/>
          </a:bodyPr>
          <a:lstStyle/>
          <a:p>
            <a:r>
              <a:rPr lang="en-US" dirty="0" smtClean="0">
                <a:solidFill>
                  <a:srgbClr val="FFFFFF"/>
                </a:solidFill>
              </a:rPr>
              <a:t>Normal Retrieval</a:t>
            </a:r>
            <a:endParaRPr lang="en-US" dirty="0">
              <a:solidFill>
                <a:srgbClr val="FFFFFF"/>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232479203"/>
              </p:ext>
            </p:extLst>
          </p:nvPr>
        </p:nvGraphicFramePr>
        <p:xfrm>
          <a:off x="6324600" y="2580310"/>
          <a:ext cx="815998" cy="280416"/>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61751976"/>
              </p:ext>
            </p:extLst>
          </p:nvPr>
        </p:nvGraphicFramePr>
        <p:xfrm>
          <a:off x="6324600" y="3383946"/>
          <a:ext cx="815998" cy="280416"/>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229707875"/>
              </p:ext>
            </p:extLst>
          </p:nvPr>
        </p:nvGraphicFramePr>
        <p:xfrm>
          <a:off x="6326819" y="4318647"/>
          <a:ext cx="815998" cy="280416"/>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833318975"/>
              </p:ext>
            </p:extLst>
          </p:nvPr>
        </p:nvGraphicFramePr>
        <p:xfrm>
          <a:off x="6324600" y="5253348"/>
          <a:ext cx="815998" cy="280416"/>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r>
            </a:tbl>
          </a:graphicData>
        </a:graphic>
      </p:graphicFrame>
      <p:sp>
        <p:nvSpPr>
          <p:cNvPr id="14" name="TextBox 13"/>
          <p:cNvSpPr txBox="1"/>
          <p:nvPr/>
        </p:nvSpPr>
        <p:spPr>
          <a:xfrm>
            <a:off x="6324600" y="2902646"/>
            <a:ext cx="2819400" cy="307777"/>
          </a:xfrm>
          <a:prstGeom prst="rect">
            <a:avLst/>
          </a:prstGeom>
          <a:noFill/>
        </p:spPr>
        <p:txBody>
          <a:bodyPr wrap="square" rtlCol="0">
            <a:spAutoFit/>
          </a:bodyPr>
          <a:lstStyle/>
          <a:p>
            <a:r>
              <a:rPr lang="en-US" dirty="0" smtClean="0">
                <a:solidFill>
                  <a:srgbClr val="FFFFFF"/>
                </a:solidFill>
              </a:rPr>
              <a:t>Cloudy Over Land</a:t>
            </a:r>
            <a:endParaRPr lang="en-US" dirty="0">
              <a:solidFill>
                <a:srgbClr val="FFFFFF"/>
              </a:solidFill>
            </a:endParaRPr>
          </a:p>
        </p:txBody>
      </p:sp>
      <p:sp>
        <p:nvSpPr>
          <p:cNvPr id="15" name="TextBox 14"/>
          <p:cNvSpPr txBox="1"/>
          <p:nvPr/>
        </p:nvSpPr>
        <p:spPr>
          <a:xfrm>
            <a:off x="6324600" y="3710820"/>
            <a:ext cx="2819400" cy="523220"/>
          </a:xfrm>
          <a:prstGeom prst="rect">
            <a:avLst/>
          </a:prstGeom>
          <a:noFill/>
        </p:spPr>
        <p:txBody>
          <a:bodyPr wrap="square" rtlCol="0">
            <a:spAutoFit/>
          </a:bodyPr>
          <a:lstStyle/>
          <a:p>
            <a:r>
              <a:rPr lang="en-US" dirty="0" smtClean="0">
                <a:solidFill>
                  <a:srgbClr val="FFFFFF"/>
                </a:solidFill>
              </a:rPr>
              <a:t>Valid Retrieval at Pixels with Mixed Cloud Conditions</a:t>
            </a:r>
            <a:endParaRPr lang="en-US" dirty="0">
              <a:solidFill>
                <a:srgbClr val="FFFFFF"/>
              </a:solidFill>
            </a:endParaRPr>
          </a:p>
        </p:txBody>
      </p:sp>
      <p:sp>
        <p:nvSpPr>
          <p:cNvPr id="16" name="TextBox 15"/>
          <p:cNvSpPr txBox="1"/>
          <p:nvPr/>
        </p:nvSpPr>
        <p:spPr>
          <a:xfrm>
            <a:off x="6324600" y="4679896"/>
            <a:ext cx="2819400" cy="523220"/>
          </a:xfrm>
          <a:prstGeom prst="rect">
            <a:avLst/>
          </a:prstGeom>
          <a:noFill/>
        </p:spPr>
        <p:txBody>
          <a:bodyPr wrap="square" rtlCol="0">
            <a:spAutoFit/>
          </a:bodyPr>
          <a:lstStyle/>
          <a:p>
            <a:r>
              <a:rPr lang="en-US" dirty="0" smtClean="0">
                <a:solidFill>
                  <a:srgbClr val="FFFFFF"/>
                </a:solidFill>
              </a:rPr>
              <a:t>LST Retrieval under Cloudy Condition (Sensor Angles &gt; 70º)</a:t>
            </a:r>
            <a:endParaRPr lang="en-US" dirty="0">
              <a:solidFill>
                <a:srgbClr val="FFFFFF"/>
              </a:solidFill>
            </a:endParaRPr>
          </a:p>
        </p:txBody>
      </p:sp>
      <p:sp>
        <p:nvSpPr>
          <p:cNvPr id="17" name="TextBox 16"/>
          <p:cNvSpPr txBox="1"/>
          <p:nvPr/>
        </p:nvSpPr>
        <p:spPr>
          <a:xfrm>
            <a:off x="6324600" y="5605585"/>
            <a:ext cx="2819400" cy="307777"/>
          </a:xfrm>
          <a:prstGeom prst="rect">
            <a:avLst/>
          </a:prstGeom>
          <a:noFill/>
        </p:spPr>
        <p:txBody>
          <a:bodyPr wrap="square" rtlCol="0">
            <a:spAutoFit/>
          </a:bodyPr>
          <a:lstStyle/>
          <a:p>
            <a:r>
              <a:rPr lang="en-US" dirty="0" smtClean="0">
                <a:solidFill>
                  <a:srgbClr val="FFFFFF"/>
                </a:solidFill>
              </a:rPr>
              <a:t>Ocean</a:t>
            </a:r>
            <a:endParaRPr lang="en-US" dirty="0">
              <a:solidFill>
                <a:srgbClr val="FFFFFF"/>
              </a:solidFill>
            </a:endParaRPr>
          </a:p>
        </p:txBody>
      </p:sp>
      <p:cxnSp>
        <p:nvCxnSpPr>
          <p:cNvPr id="19" name="Straight Arrow Connector 18"/>
          <p:cNvCxnSpPr/>
          <p:nvPr/>
        </p:nvCxnSpPr>
        <p:spPr>
          <a:xfrm>
            <a:off x="1820375" y="1651247"/>
            <a:ext cx="727516" cy="1254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8927" y="1296991"/>
            <a:ext cx="1491448" cy="738664"/>
          </a:xfrm>
          <a:prstGeom prst="rect">
            <a:avLst/>
          </a:prstGeom>
          <a:noFill/>
          <a:ln>
            <a:solidFill>
              <a:schemeClr val="bg1"/>
            </a:solidFill>
          </a:ln>
        </p:spPr>
        <p:txBody>
          <a:bodyPr wrap="square" rtlCol="0">
            <a:spAutoFit/>
          </a:bodyPr>
          <a:lstStyle/>
          <a:p>
            <a:r>
              <a:rPr lang="en-US" b="1" dirty="0" smtClean="0">
                <a:solidFill>
                  <a:srgbClr val="FF0000"/>
                </a:solidFill>
              </a:rPr>
              <a:t>High Sensor Zenith Angle (&gt;70º)</a:t>
            </a:r>
            <a:endParaRPr lang="en-US" b="1" dirty="0">
              <a:solidFill>
                <a:srgbClr val="FF0000"/>
              </a:solidFill>
            </a:endParaRPr>
          </a:p>
        </p:txBody>
      </p:sp>
    </p:spTree>
    <p:extLst>
      <p:ext uri="{BB962C8B-B14F-4D97-AF65-F5344CB8AC3E}">
        <p14:creationId xmlns:p14="http://schemas.microsoft.com/office/powerpoint/2010/main" val="4027193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smtClean="0"/>
              <a:t>LST metadata Inspection</a:t>
            </a:r>
            <a:endParaRPr lang="en-US" dirty="0"/>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23</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80985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31918863"/>
              </p:ext>
            </p:extLst>
          </p:nvPr>
        </p:nvGraphicFramePr>
        <p:xfrm>
          <a:off x="609600" y="5167575"/>
          <a:ext cx="815998" cy="824738"/>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rPr>
                        <a:t>x</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6" name="TextBox 5"/>
          <p:cNvSpPr txBox="1"/>
          <p:nvPr/>
        </p:nvSpPr>
        <p:spPr>
          <a:xfrm>
            <a:off x="1621316" y="5124825"/>
            <a:ext cx="2819400" cy="923330"/>
          </a:xfrm>
          <a:prstGeom prst="rect">
            <a:avLst/>
          </a:prstGeom>
          <a:noFill/>
        </p:spPr>
        <p:txBody>
          <a:bodyPr wrap="square" rtlCol="0">
            <a:spAutoFit/>
          </a:bodyPr>
          <a:lstStyle/>
          <a:p>
            <a:r>
              <a:rPr lang="en-US" sz="1800" b="1" dirty="0" smtClean="0">
                <a:solidFill>
                  <a:srgbClr val="FFFFFF"/>
                </a:solidFill>
              </a:rPr>
              <a:t>Passed</a:t>
            </a:r>
          </a:p>
          <a:p>
            <a:r>
              <a:rPr lang="en-US" sz="1800" b="1" dirty="0" smtClean="0">
                <a:solidFill>
                  <a:srgbClr val="FFFFFF"/>
                </a:solidFill>
              </a:rPr>
              <a:t>explained</a:t>
            </a:r>
          </a:p>
          <a:p>
            <a:r>
              <a:rPr lang="en-US" sz="1800" b="1" dirty="0" smtClean="0">
                <a:solidFill>
                  <a:srgbClr val="FFFFFF"/>
                </a:solidFill>
              </a:rPr>
              <a:t>Not passed</a:t>
            </a:r>
            <a:endParaRPr lang="en-US" sz="1800" b="1" dirty="0">
              <a:solidFill>
                <a:srgbClr val="FFFFFF"/>
              </a:solidFill>
            </a:endParaRPr>
          </a:p>
        </p:txBody>
      </p:sp>
      <p:sp>
        <p:nvSpPr>
          <p:cNvPr id="11" name="Title 1"/>
          <p:cNvSpPr>
            <a:spLocks noGrp="1"/>
          </p:cNvSpPr>
          <p:nvPr>
            <p:ph type="title"/>
          </p:nvPr>
        </p:nvSpPr>
        <p:spPr>
          <a:xfrm>
            <a:off x="914400" y="274638"/>
            <a:ext cx="7772400" cy="1143000"/>
          </a:xfrm>
        </p:spPr>
        <p:txBody>
          <a:bodyPr/>
          <a:lstStyle/>
          <a:p>
            <a:pPr algn="ctr"/>
            <a:r>
              <a:rPr lang="en-US" dirty="0" smtClean="0"/>
              <a:t>Product Metadata</a:t>
            </a:r>
            <a:endParaRPr lang="en-US" dirty="0"/>
          </a:p>
        </p:txBody>
      </p:sp>
      <p:sp>
        <p:nvSpPr>
          <p:cNvPr id="13" name="Slide Number Placeholder 1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24</a:t>
            </a:fld>
            <a:endParaRPr lang="en-US" sz="1200">
              <a:solidFill>
                <a:srgbClr val="FFFFFF"/>
              </a:solidFill>
              <a:latin typeface="Calibri"/>
              <a:ea typeface="Calibri"/>
              <a:cs typeface="Calibri"/>
              <a:sym typeface="Calibri"/>
            </a:endParaRPr>
          </a:p>
        </p:txBody>
      </p:sp>
      <p:graphicFrame>
        <p:nvGraphicFramePr>
          <p:cNvPr id="9" name="Content Placeholder 3"/>
          <p:cNvGraphicFramePr>
            <a:graphicFrameLocks/>
          </p:cNvGraphicFramePr>
          <p:nvPr>
            <p:extLst>
              <p:ext uri="{D42A27DB-BD31-4B8C-83A1-F6EECF244321}">
                <p14:modId xmlns:p14="http://schemas.microsoft.com/office/powerpoint/2010/main" val="2599609363"/>
              </p:ext>
            </p:extLst>
          </p:nvPr>
        </p:nvGraphicFramePr>
        <p:xfrm>
          <a:off x="914400" y="1955587"/>
          <a:ext cx="7391399" cy="1998975"/>
        </p:xfrm>
        <a:graphic>
          <a:graphicData uri="http://schemas.openxmlformats.org/drawingml/2006/table">
            <a:tbl>
              <a:tblPr/>
              <a:tblGrid>
                <a:gridCol w="1143000"/>
                <a:gridCol w="815998"/>
                <a:gridCol w="903084"/>
                <a:gridCol w="833617"/>
                <a:gridCol w="923925"/>
                <a:gridCol w="923925"/>
                <a:gridCol w="1009651"/>
                <a:gridCol w="838199"/>
              </a:tblGrid>
              <a:tr h="217714">
                <a:tc>
                  <a:txBody>
                    <a:bodyPr/>
                    <a:lstStyle/>
                    <a:p>
                      <a:pPr marL="0" marR="0" algn="ctr">
                        <a:lnSpc>
                          <a:spcPct val="115000"/>
                        </a:lnSpc>
                        <a:spcBef>
                          <a:spcPts val="0"/>
                        </a:spcBef>
                        <a:spcAft>
                          <a:spcPts val="0"/>
                        </a:spcAft>
                      </a:pPr>
                      <a:r>
                        <a:rPr lang="en-US" sz="1600" dirty="0">
                          <a:latin typeface="Calibri"/>
                          <a:ea typeface="宋体"/>
                          <a:cs typeface="Times New Roman"/>
                        </a:rPr>
                        <a:t>Products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Min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Max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Mean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Std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Good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Retrieved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outlier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7714">
                <a:tc>
                  <a:txBody>
                    <a:bodyPr/>
                    <a:lstStyle/>
                    <a:p>
                      <a:pPr marL="0" marR="0" algn="ctr">
                        <a:lnSpc>
                          <a:spcPct val="115000"/>
                        </a:lnSpc>
                        <a:spcBef>
                          <a:spcPts val="0"/>
                        </a:spcBef>
                        <a:spcAft>
                          <a:spcPts val="0"/>
                        </a:spcAft>
                      </a:pPr>
                      <a:r>
                        <a:rPr lang="en-US" sz="1600" dirty="0">
                          <a:latin typeface="Calibri"/>
                          <a:ea typeface="宋体"/>
                          <a:cs typeface="Times New Roman"/>
                        </a:rPr>
                        <a:t>MESO1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17714">
                <a:tc>
                  <a:txBody>
                    <a:bodyPr/>
                    <a:lstStyle/>
                    <a:p>
                      <a:pPr marL="0" marR="0" algn="ctr">
                        <a:lnSpc>
                          <a:spcPct val="115000"/>
                        </a:lnSpc>
                        <a:spcBef>
                          <a:spcPts val="0"/>
                        </a:spcBef>
                        <a:spcAft>
                          <a:spcPts val="0"/>
                        </a:spcAft>
                      </a:pPr>
                      <a:r>
                        <a:rPr lang="en-US" sz="1600" dirty="0">
                          <a:latin typeface="Calibri"/>
                          <a:ea typeface="宋体"/>
                          <a:cs typeface="Times New Roman"/>
                        </a:rPr>
                        <a:t>MESO2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16479">
                <a:tc>
                  <a:txBody>
                    <a:bodyPr/>
                    <a:lstStyle/>
                    <a:p>
                      <a:pPr marL="0" marR="0" algn="ctr">
                        <a:lnSpc>
                          <a:spcPct val="115000"/>
                        </a:lnSpc>
                        <a:spcBef>
                          <a:spcPts val="0"/>
                        </a:spcBef>
                        <a:spcAft>
                          <a:spcPts val="0"/>
                        </a:spcAft>
                      </a:pPr>
                      <a:r>
                        <a:rPr lang="en-US" sz="1600" dirty="0">
                          <a:latin typeface="Calibri"/>
                          <a:ea typeface="宋体"/>
                          <a:cs typeface="Times New Roman"/>
                        </a:rPr>
                        <a:t>CONUS M3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60999">
                <a:tc>
                  <a:txBody>
                    <a:bodyPr/>
                    <a:lstStyle/>
                    <a:p>
                      <a:pPr marL="0" marR="0" algn="ctr">
                        <a:lnSpc>
                          <a:spcPct val="115000"/>
                        </a:lnSpc>
                        <a:spcBef>
                          <a:spcPts val="0"/>
                        </a:spcBef>
                        <a:spcAft>
                          <a:spcPts val="0"/>
                        </a:spcAft>
                      </a:pPr>
                      <a:r>
                        <a:rPr lang="en-US" sz="1600" dirty="0">
                          <a:latin typeface="Calibri"/>
                          <a:ea typeface="宋体"/>
                          <a:cs typeface="Times New Roman"/>
                        </a:rPr>
                        <a:t>CONUS M4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7714">
                <a:tc>
                  <a:txBody>
                    <a:bodyPr/>
                    <a:lstStyle/>
                    <a:p>
                      <a:pPr marL="0" marR="0" algn="ctr">
                        <a:lnSpc>
                          <a:spcPct val="115000"/>
                        </a:lnSpc>
                        <a:spcBef>
                          <a:spcPts val="0"/>
                        </a:spcBef>
                        <a:spcAft>
                          <a:spcPts val="0"/>
                        </a:spcAft>
                      </a:pPr>
                      <a:r>
                        <a:rPr lang="en-US" sz="1600" dirty="0">
                          <a:latin typeface="Calibri"/>
                          <a:ea typeface="宋体"/>
                          <a:cs typeface="Times New Roman"/>
                        </a:rPr>
                        <a:t>FD M3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17714">
                <a:tc>
                  <a:txBody>
                    <a:bodyPr/>
                    <a:lstStyle/>
                    <a:p>
                      <a:pPr marL="0" marR="0" algn="ctr">
                        <a:lnSpc>
                          <a:spcPct val="115000"/>
                        </a:lnSpc>
                        <a:spcBef>
                          <a:spcPts val="0"/>
                        </a:spcBef>
                        <a:spcAft>
                          <a:spcPts val="0"/>
                        </a:spcAft>
                      </a:pPr>
                      <a:r>
                        <a:rPr lang="en-US" sz="1600" dirty="0">
                          <a:latin typeface="Calibri"/>
                          <a:ea typeface="宋体"/>
                          <a:cs typeface="Times New Roman"/>
                        </a:rPr>
                        <a:t>FD M4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12" name="TextBox 11"/>
          <p:cNvSpPr txBox="1"/>
          <p:nvPr/>
        </p:nvSpPr>
        <p:spPr>
          <a:xfrm>
            <a:off x="3964708" y="4641770"/>
            <a:ext cx="4820063" cy="1723549"/>
          </a:xfrm>
          <a:prstGeom prst="rect">
            <a:avLst/>
          </a:prstGeom>
          <a:noFill/>
        </p:spPr>
        <p:txBody>
          <a:bodyPr wrap="square" rtlCol="0">
            <a:spAutoFit/>
          </a:bodyPr>
          <a:lstStyle/>
          <a:p>
            <a:r>
              <a:rPr lang="en-US" sz="1600" dirty="0" smtClean="0">
                <a:solidFill>
                  <a:srgbClr val="FFFFFF"/>
                </a:solidFill>
              </a:rPr>
              <a:t>CONUS M4 LST </a:t>
            </a:r>
            <a:r>
              <a:rPr lang="en-US" sz="1600" dirty="0" smtClean="0">
                <a:solidFill>
                  <a:srgbClr val="FFFFFF"/>
                </a:solidFill>
              </a:rPr>
              <a:t>is retrieved from subset </a:t>
            </a:r>
            <a:r>
              <a:rPr lang="en-US" sz="1600" dirty="0" smtClean="0">
                <a:solidFill>
                  <a:srgbClr val="FFFFFF"/>
                </a:solidFill>
              </a:rPr>
              <a:t>FD M4 </a:t>
            </a:r>
            <a:r>
              <a:rPr lang="en-US" sz="1600" dirty="0" smtClean="0">
                <a:solidFill>
                  <a:srgbClr val="FFFFFF"/>
                </a:solidFill>
              </a:rPr>
              <a:t>data, the calculation of product metadata in operational system is based on blocks which might consist of pixels out of CONUS</a:t>
            </a:r>
            <a:r>
              <a:rPr lang="en-US" sz="1600" dirty="0" smtClean="0">
                <a:solidFill>
                  <a:srgbClr val="FFFFFF"/>
                </a:solidFill>
              </a:rPr>
              <a:t>.</a:t>
            </a:r>
          </a:p>
          <a:p>
            <a:endParaRPr lang="en-US" sz="1000" dirty="0" smtClean="0">
              <a:solidFill>
                <a:srgbClr val="FFFFFF"/>
              </a:solidFill>
            </a:endParaRPr>
          </a:p>
          <a:p>
            <a:r>
              <a:rPr lang="en-US" sz="1600" dirty="0" smtClean="0">
                <a:solidFill>
                  <a:srgbClr val="FFFFFF"/>
                </a:solidFill>
              </a:rPr>
              <a:t>Outlier in </a:t>
            </a:r>
            <a:r>
              <a:rPr lang="en-US" sz="1600" dirty="0" smtClean="0">
                <a:solidFill>
                  <a:srgbClr val="FFFFFF"/>
                </a:solidFill>
              </a:rPr>
              <a:t>FD is inconsistent </a:t>
            </a:r>
            <a:r>
              <a:rPr lang="en-US" sz="1600" dirty="0" smtClean="0">
                <a:solidFill>
                  <a:srgbClr val="FFFFFF"/>
                </a:solidFill>
              </a:rPr>
              <a:t>between the local calculation and OE output.</a:t>
            </a:r>
            <a:endParaRPr lang="en-US" sz="1600" dirty="0">
              <a:solidFill>
                <a:srgbClr val="FFFFFF"/>
              </a:solidFill>
            </a:endParaRPr>
          </a:p>
        </p:txBody>
      </p:sp>
    </p:spTree>
    <p:extLst>
      <p:ext uri="{BB962C8B-B14F-4D97-AF65-F5344CB8AC3E}">
        <p14:creationId xmlns:p14="http://schemas.microsoft.com/office/powerpoint/2010/main" val="861161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49"/>
            <a:ext cx="8229600" cy="1143001"/>
          </a:xfrm>
        </p:spPr>
        <p:txBody>
          <a:bodyPr/>
          <a:lstStyle/>
          <a:p>
            <a:pPr algn="ctr"/>
            <a:r>
              <a:rPr lang="en-US" dirty="0" smtClean="0"/>
              <a:t>DQF Metadata</a:t>
            </a:r>
            <a:endParaRPr lang="en-US" dirty="0"/>
          </a:p>
        </p:txBody>
      </p:sp>
      <p:sp>
        <p:nvSpPr>
          <p:cNvPr id="5" name="TextBox 4"/>
          <p:cNvSpPr txBox="1"/>
          <p:nvPr/>
        </p:nvSpPr>
        <p:spPr>
          <a:xfrm>
            <a:off x="2565400" y="2401751"/>
            <a:ext cx="4648200" cy="307777"/>
          </a:xfrm>
          <a:prstGeom prst="rect">
            <a:avLst/>
          </a:prstGeom>
          <a:noFill/>
          <a:ln>
            <a:solidFill>
              <a:schemeClr val="bg2">
                <a:lumMod val="20000"/>
                <a:lumOff val="80000"/>
              </a:schemeClr>
            </a:solidFill>
          </a:ln>
        </p:spPr>
        <p:txBody>
          <a:bodyPr wrap="square" rtlCol="0">
            <a:spAutoFit/>
          </a:bodyPr>
          <a:lstStyle/>
          <a:p>
            <a:r>
              <a:rPr lang="en-US" i="1" dirty="0" smtClean="0">
                <a:solidFill>
                  <a:srgbClr val="FFFFFF"/>
                </a:solidFill>
              </a:rPr>
              <a:t>* </a:t>
            </a:r>
            <a:r>
              <a:rPr lang="en-US" i="1" dirty="0" err="1" smtClean="0">
                <a:solidFill>
                  <a:srgbClr val="FFFFFF"/>
                </a:solidFill>
              </a:rPr>
              <a:t>xy</a:t>
            </a:r>
            <a:r>
              <a:rPr lang="en-US" i="1" dirty="0" smtClean="0">
                <a:solidFill>
                  <a:srgbClr val="FFFFFF"/>
                </a:solidFill>
              </a:rPr>
              <a:t>:      </a:t>
            </a:r>
            <a:r>
              <a:rPr lang="en-US" i="1" dirty="0" smtClean="0">
                <a:solidFill>
                  <a:srgbClr val="FFFFFF"/>
                </a:solidFill>
              </a:rPr>
              <a:t>x denotes the </a:t>
            </a:r>
            <a:r>
              <a:rPr lang="en-US" i="1" dirty="0" err="1" smtClean="0">
                <a:solidFill>
                  <a:srgbClr val="FFFFFF"/>
                </a:solidFill>
              </a:rPr>
              <a:t>xth</a:t>
            </a:r>
            <a:r>
              <a:rPr lang="en-US" i="1" dirty="0" smtClean="0">
                <a:solidFill>
                  <a:srgbClr val="FFFFFF"/>
                </a:solidFill>
              </a:rPr>
              <a:t> </a:t>
            </a:r>
            <a:r>
              <a:rPr lang="en-US" i="1" dirty="0" smtClean="0">
                <a:solidFill>
                  <a:srgbClr val="FFFFFF"/>
                </a:solidFill>
              </a:rPr>
              <a:t>bit of </a:t>
            </a:r>
            <a:r>
              <a:rPr lang="en-US" i="1" dirty="0" smtClean="0">
                <a:solidFill>
                  <a:srgbClr val="FFFFFF"/>
                </a:solidFill>
              </a:rPr>
              <a:t>DQF, and y is its value.</a:t>
            </a:r>
            <a:endParaRPr lang="en-US" i="1" dirty="0">
              <a:solidFill>
                <a:srgbClr val="FFFFFF"/>
              </a:solidFill>
            </a:endParaRPr>
          </a:p>
        </p:txBody>
      </p:sp>
      <p:sp>
        <p:nvSpPr>
          <p:cNvPr id="12" name="TextBox 11"/>
          <p:cNvSpPr txBox="1"/>
          <p:nvPr/>
        </p:nvSpPr>
        <p:spPr>
          <a:xfrm>
            <a:off x="3382179" y="4557916"/>
            <a:ext cx="5182520" cy="252376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FFFFFF"/>
                </a:solidFill>
              </a:rPr>
              <a:t>Analysis is based on DE data;</a:t>
            </a:r>
          </a:p>
          <a:p>
            <a:pPr marL="285750" indent="-285750">
              <a:buFont typeface="Arial" panose="020B0604020202020204" pitchFamily="34" charset="0"/>
              <a:buChar char="•"/>
            </a:pPr>
            <a:r>
              <a:rPr lang="en-US" sz="1600" dirty="0" smtClean="0">
                <a:solidFill>
                  <a:srgbClr val="FFFFFF"/>
                </a:solidFill>
              </a:rPr>
              <a:t>FD end product and intermediate product from DE are in different resolution, analysis is not applicable;</a:t>
            </a:r>
          </a:p>
          <a:p>
            <a:pPr marL="285750" indent="-285750">
              <a:buFont typeface="Arial" panose="020B0604020202020204" pitchFamily="34" charset="0"/>
              <a:buChar char="•"/>
            </a:pPr>
            <a:r>
              <a:rPr lang="en-US" sz="1600" dirty="0" smtClean="0">
                <a:solidFill>
                  <a:srgbClr val="FFFFFF"/>
                </a:solidFill>
              </a:rPr>
              <a:t>Mode </a:t>
            </a:r>
            <a:r>
              <a:rPr lang="en-US" sz="1600" dirty="0">
                <a:solidFill>
                  <a:srgbClr val="FFFFFF"/>
                </a:solidFill>
              </a:rPr>
              <a:t>4 CONUS LST is retrieved from subset M4 data, the calculation of product metadata in operational system is based on blocks which might consist of pixels out of CONUS</a:t>
            </a:r>
            <a:r>
              <a:rPr lang="en-US" sz="1600" dirty="0" smtClean="0">
                <a:solidFill>
                  <a:srgbClr val="FFFFFF"/>
                </a:solidFill>
              </a:rPr>
              <a:t>.</a:t>
            </a:r>
          </a:p>
          <a:p>
            <a:pPr marL="285750" indent="-285750">
              <a:buFont typeface="Arial" panose="020B0604020202020204" pitchFamily="34" charset="0"/>
              <a:buChar char="•"/>
            </a:pPr>
            <a:r>
              <a:rPr lang="en-US" sz="1600" dirty="0" smtClean="0">
                <a:solidFill>
                  <a:srgbClr val="FFFFFF"/>
                </a:solidFill>
              </a:rPr>
              <a:t>After drifting, the normalization factor used in OE/DE is incorrect.</a:t>
            </a:r>
          </a:p>
          <a:p>
            <a:endParaRPr lang="en-US" dirty="0">
              <a:solidFill>
                <a:srgbClr val="FFFFFF"/>
              </a:solidFill>
            </a:endParaRPr>
          </a:p>
        </p:txBody>
      </p:sp>
      <p:sp>
        <p:nvSpPr>
          <p:cNvPr id="15" name="Slide Number Placeholder 14"/>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25</a:t>
            </a:fld>
            <a:endParaRPr lang="en-US" sz="1200">
              <a:solidFill>
                <a:srgbClr val="FFFFFF"/>
              </a:solidFill>
              <a:latin typeface="Calibri"/>
              <a:ea typeface="Calibri"/>
              <a:cs typeface="Calibri"/>
              <a:sym typeface="Calibri"/>
            </a:endParaRPr>
          </a:p>
        </p:txBody>
      </p:sp>
      <p:graphicFrame>
        <p:nvGraphicFramePr>
          <p:cNvPr id="14" name="Content Placeholder 7"/>
          <p:cNvGraphicFramePr>
            <a:graphicFrameLocks/>
          </p:cNvGraphicFramePr>
          <p:nvPr>
            <p:extLst>
              <p:ext uri="{D42A27DB-BD31-4B8C-83A1-F6EECF244321}">
                <p14:modId xmlns:p14="http://schemas.microsoft.com/office/powerpoint/2010/main" val="2235239383"/>
              </p:ext>
            </p:extLst>
          </p:nvPr>
        </p:nvGraphicFramePr>
        <p:xfrm>
          <a:off x="1295400" y="848535"/>
          <a:ext cx="7467602" cy="1402080"/>
        </p:xfrm>
        <a:graphic>
          <a:graphicData uri="http://schemas.openxmlformats.org/drawingml/2006/table">
            <a:tbl>
              <a:tblPr/>
              <a:tblGrid>
                <a:gridCol w="1371599"/>
                <a:gridCol w="541867"/>
                <a:gridCol w="541867"/>
                <a:gridCol w="541867"/>
                <a:gridCol w="541867"/>
                <a:gridCol w="541867"/>
                <a:gridCol w="541867"/>
                <a:gridCol w="541867"/>
                <a:gridCol w="541867"/>
                <a:gridCol w="541867"/>
                <a:gridCol w="541867"/>
                <a:gridCol w="677333"/>
              </a:tblGrid>
              <a:tr h="130629">
                <a:tc>
                  <a:txBody>
                    <a:bodyPr/>
                    <a:lstStyle/>
                    <a:p>
                      <a:pPr marL="0" marR="0" algn="ctr">
                        <a:lnSpc>
                          <a:spcPct val="115000"/>
                        </a:lnSpc>
                        <a:spcBef>
                          <a:spcPts val="0"/>
                        </a:spcBef>
                        <a:spcAft>
                          <a:spcPts val="0"/>
                        </a:spcAft>
                      </a:pPr>
                      <a:r>
                        <a:rPr lang="en-US" sz="1600" dirty="0">
                          <a:latin typeface="Calibri"/>
                          <a:ea typeface="宋体"/>
                          <a:cs typeface="Times New Roman"/>
                        </a:rPr>
                        <a:t>Prod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solidFill>
                            <a:srgbClr val="FF0000"/>
                          </a:solidFill>
                          <a:latin typeface="Calibri"/>
                          <a:ea typeface="宋体"/>
                          <a:cs typeface="Times New Roman"/>
                        </a:rPr>
                        <a:t>1</a:t>
                      </a:r>
                      <a:r>
                        <a:rPr lang="en-US" sz="1600" dirty="0" smtClean="0">
                          <a:solidFill>
                            <a:srgbClr val="00B0F0"/>
                          </a:solidFill>
                          <a:latin typeface="Calibri"/>
                          <a:ea typeface="宋体"/>
                          <a:cs typeface="Times New Roman"/>
                        </a:rPr>
                        <a:t>0</a:t>
                      </a:r>
                      <a:r>
                        <a:rPr lang="en-US" sz="1600" dirty="0" smtClean="0">
                          <a:solidFill>
                            <a:srgbClr val="FF0000"/>
                          </a:solidFill>
                          <a:latin typeface="Calibri"/>
                          <a:ea typeface="宋体"/>
                          <a:cs typeface="Times New Roman"/>
                        </a:rPr>
                        <a:t>*</a:t>
                      </a:r>
                      <a:endParaRPr lang="en-US" sz="1600" dirty="0">
                        <a:solidFill>
                          <a:srgbClr val="FF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1</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2</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2</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3</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3</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4</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4</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5</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5</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Good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MESO1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MESO2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CONUS M3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CONUS M4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6" name="Content Placeholder 7"/>
          <p:cNvGraphicFramePr>
            <a:graphicFrameLocks/>
          </p:cNvGraphicFramePr>
          <p:nvPr>
            <p:extLst>
              <p:ext uri="{D42A27DB-BD31-4B8C-83A1-F6EECF244321}">
                <p14:modId xmlns:p14="http://schemas.microsoft.com/office/powerpoint/2010/main" val="1893542631"/>
              </p:ext>
            </p:extLst>
          </p:nvPr>
        </p:nvGraphicFramePr>
        <p:xfrm>
          <a:off x="1295400" y="2932682"/>
          <a:ext cx="7467602" cy="1402080"/>
        </p:xfrm>
        <a:graphic>
          <a:graphicData uri="http://schemas.openxmlformats.org/drawingml/2006/table">
            <a:tbl>
              <a:tblPr/>
              <a:tblGrid>
                <a:gridCol w="1371599"/>
                <a:gridCol w="541867"/>
                <a:gridCol w="541867"/>
                <a:gridCol w="541867"/>
                <a:gridCol w="541867"/>
                <a:gridCol w="541867"/>
                <a:gridCol w="541867"/>
                <a:gridCol w="541867"/>
                <a:gridCol w="541867"/>
                <a:gridCol w="541867"/>
                <a:gridCol w="541867"/>
                <a:gridCol w="677333"/>
              </a:tblGrid>
              <a:tr h="130629">
                <a:tc>
                  <a:txBody>
                    <a:bodyPr/>
                    <a:lstStyle/>
                    <a:p>
                      <a:pPr marL="0" marR="0" algn="ctr">
                        <a:lnSpc>
                          <a:spcPct val="115000"/>
                        </a:lnSpc>
                        <a:spcBef>
                          <a:spcPts val="0"/>
                        </a:spcBef>
                        <a:spcAft>
                          <a:spcPts val="0"/>
                        </a:spcAft>
                      </a:pPr>
                      <a:r>
                        <a:rPr lang="en-US" sz="1600" dirty="0">
                          <a:latin typeface="Calibri"/>
                          <a:ea typeface="宋体"/>
                          <a:cs typeface="Times New Roman"/>
                        </a:rPr>
                        <a:t>Prod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solidFill>
                            <a:srgbClr val="FF0000"/>
                          </a:solidFill>
                          <a:latin typeface="Calibri"/>
                          <a:ea typeface="宋体"/>
                          <a:cs typeface="Times New Roman"/>
                        </a:rPr>
                        <a:t>1</a:t>
                      </a:r>
                      <a:r>
                        <a:rPr lang="en-US" sz="1600" dirty="0" smtClean="0">
                          <a:solidFill>
                            <a:srgbClr val="00B0F0"/>
                          </a:solidFill>
                          <a:latin typeface="Calibri"/>
                          <a:ea typeface="宋体"/>
                          <a:cs typeface="Times New Roman"/>
                        </a:rPr>
                        <a:t>0</a:t>
                      </a:r>
                      <a:r>
                        <a:rPr lang="en-US" sz="1600" dirty="0" smtClean="0">
                          <a:solidFill>
                            <a:srgbClr val="FF0000"/>
                          </a:solidFill>
                          <a:latin typeface="Calibri"/>
                          <a:ea typeface="宋体"/>
                          <a:cs typeface="Times New Roman"/>
                        </a:rPr>
                        <a:t>*</a:t>
                      </a:r>
                      <a:endParaRPr lang="en-US" sz="1600" dirty="0">
                        <a:solidFill>
                          <a:srgbClr val="FF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1</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2</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2</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3</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3</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4</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4</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5</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5</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Good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MESO1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MESO2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CONUS M3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30629">
                <a:tc>
                  <a:txBody>
                    <a:bodyPr/>
                    <a:lstStyle/>
                    <a:p>
                      <a:pPr marL="0" marR="0" algn="ctr">
                        <a:lnSpc>
                          <a:spcPct val="115000"/>
                        </a:lnSpc>
                        <a:spcBef>
                          <a:spcPts val="0"/>
                        </a:spcBef>
                        <a:spcAft>
                          <a:spcPts val="0"/>
                        </a:spcAft>
                      </a:pPr>
                      <a:r>
                        <a:rPr lang="en-US" sz="1600" dirty="0">
                          <a:latin typeface="Calibri"/>
                          <a:ea typeface="宋体"/>
                          <a:cs typeface="Times New Roman"/>
                        </a:rPr>
                        <a:t>CONUS M4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17" name="TextBox 16"/>
          <p:cNvSpPr txBox="1"/>
          <p:nvPr/>
        </p:nvSpPr>
        <p:spPr>
          <a:xfrm>
            <a:off x="80553" y="1289204"/>
            <a:ext cx="2819400" cy="307777"/>
          </a:xfrm>
          <a:prstGeom prst="rect">
            <a:avLst/>
          </a:prstGeom>
          <a:noFill/>
        </p:spPr>
        <p:txBody>
          <a:bodyPr wrap="square" rtlCol="0">
            <a:spAutoFit/>
          </a:bodyPr>
          <a:lstStyle/>
          <a:p>
            <a:r>
              <a:rPr lang="en-US" dirty="0" smtClean="0">
                <a:solidFill>
                  <a:srgbClr val="FFFFFF"/>
                </a:solidFill>
              </a:rPr>
              <a:t>GOES-Test</a:t>
            </a:r>
            <a:endParaRPr lang="en-US" dirty="0">
              <a:solidFill>
                <a:srgbClr val="FFFFFF"/>
              </a:solidFill>
            </a:endParaRPr>
          </a:p>
        </p:txBody>
      </p:sp>
      <p:sp>
        <p:nvSpPr>
          <p:cNvPr id="18" name="TextBox 17"/>
          <p:cNvSpPr txBox="1"/>
          <p:nvPr/>
        </p:nvSpPr>
        <p:spPr>
          <a:xfrm>
            <a:off x="80553" y="3505808"/>
            <a:ext cx="2819400" cy="307777"/>
          </a:xfrm>
          <a:prstGeom prst="rect">
            <a:avLst/>
          </a:prstGeom>
          <a:noFill/>
        </p:spPr>
        <p:txBody>
          <a:bodyPr wrap="square" rtlCol="0">
            <a:spAutoFit/>
          </a:bodyPr>
          <a:lstStyle/>
          <a:p>
            <a:r>
              <a:rPr lang="en-US" dirty="0" smtClean="0">
                <a:solidFill>
                  <a:srgbClr val="FFFFFF"/>
                </a:solidFill>
              </a:rPr>
              <a:t>GOES-East</a:t>
            </a:r>
            <a:endParaRPr lang="en-US" dirty="0">
              <a:solidFill>
                <a:srgbClr val="FFFFFF"/>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1053604189"/>
              </p:ext>
            </p:extLst>
          </p:nvPr>
        </p:nvGraphicFramePr>
        <p:xfrm>
          <a:off x="771691" y="5338990"/>
          <a:ext cx="815998" cy="841248"/>
        </p:xfrm>
        <a:graphic>
          <a:graphicData uri="http://schemas.openxmlformats.org/drawingml/2006/table">
            <a:tbl>
              <a:tblPr/>
              <a:tblGrid>
                <a:gridCol w="815998"/>
              </a:tblGrid>
              <a:tr h="0">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rPr>
                        <a:t>x</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19" name="TextBox 18"/>
          <p:cNvSpPr txBox="1"/>
          <p:nvPr/>
        </p:nvSpPr>
        <p:spPr>
          <a:xfrm>
            <a:off x="1621316" y="5330305"/>
            <a:ext cx="1851349" cy="923330"/>
          </a:xfrm>
          <a:prstGeom prst="rect">
            <a:avLst/>
          </a:prstGeom>
          <a:noFill/>
        </p:spPr>
        <p:txBody>
          <a:bodyPr wrap="square" rtlCol="0">
            <a:spAutoFit/>
          </a:bodyPr>
          <a:lstStyle/>
          <a:p>
            <a:r>
              <a:rPr lang="en-US" sz="1800" b="1" dirty="0" smtClean="0">
                <a:solidFill>
                  <a:srgbClr val="FFFFFF"/>
                </a:solidFill>
              </a:rPr>
              <a:t>Passed</a:t>
            </a:r>
          </a:p>
          <a:p>
            <a:r>
              <a:rPr lang="en-US" sz="1800" b="1" dirty="0" smtClean="0">
                <a:solidFill>
                  <a:srgbClr val="FFFFFF"/>
                </a:solidFill>
              </a:rPr>
              <a:t>explained</a:t>
            </a:r>
          </a:p>
          <a:p>
            <a:r>
              <a:rPr lang="en-US" sz="1800" b="1" dirty="0" smtClean="0">
                <a:solidFill>
                  <a:srgbClr val="FFFFFF"/>
                </a:solidFill>
              </a:rPr>
              <a:t>Not passed</a:t>
            </a:r>
            <a:endParaRPr lang="en-US" sz="1800" b="1" dirty="0">
              <a:solidFill>
                <a:srgbClr val="FFFFFF"/>
              </a:solidFill>
            </a:endParaRPr>
          </a:p>
        </p:txBody>
      </p:sp>
    </p:spTree>
    <p:extLst>
      <p:ext uri="{BB962C8B-B14F-4D97-AF65-F5344CB8AC3E}">
        <p14:creationId xmlns:p14="http://schemas.microsoft.com/office/powerpoint/2010/main" val="2938782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smtClean="0"/>
              <a:t>Product quality assessment with SURFRAD in-situ observations</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26</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37110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spcBef>
                <a:spcPts val="0"/>
              </a:spcBef>
              <a:buNone/>
            </a:pPr>
            <a:r>
              <a:rPr lang="en-US" dirty="0"/>
              <a:t>Definitions of </a:t>
            </a:r>
            <a:r>
              <a:rPr lang="en-US" dirty="0" smtClean="0"/>
              <a:t>Metrics</a:t>
            </a:r>
            <a:br>
              <a:rPr lang="en-US" dirty="0" smtClean="0"/>
            </a:br>
            <a:r>
              <a:rPr lang="en-US" dirty="0" smtClean="0"/>
              <a:t>for Quantitative Comparisons</a:t>
            </a:r>
            <a:endParaRPr lang="en-US" dirty="0"/>
          </a:p>
        </p:txBody>
      </p:sp>
      <p:sp>
        <p:nvSpPr>
          <p:cNvPr id="133" name="Shape 133"/>
          <p:cNvSpPr txBox="1">
            <a:spLocks noGrp="1"/>
          </p:cNvSpPr>
          <p:nvPr>
            <p:ph type="body" idx="1"/>
          </p:nvPr>
        </p:nvSpPr>
        <p:spPr>
          <a:xfrm>
            <a:off x="457200" y="1465264"/>
            <a:ext cx="8229600" cy="4526100"/>
          </a:xfrm>
          <a:prstGeom prst="rect">
            <a:avLst/>
          </a:prstGeom>
        </p:spPr>
        <p:txBody>
          <a:bodyPr lIns="91425" tIns="91425" rIns="91425" bIns="91425" anchor="t" anchorCtr="0">
            <a:noAutofit/>
          </a:bodyPr>
          <a:lstStyle/>
          <a:p>
            <a:pPr marL="457200" lvl="0" indent="-228600">
              <a:spcBef>
                <a:spcPts val="0"/>
              </a:spcBef>
            </a:pPr>
            <a:r>
              <a:rPr lang="en-US" sz="2400" dirty="0">
                <a:solidFill>
                  <a:srgbClr val="00B050"/>
                </a:solidFill>
              </a:rPr>
              <a:t>Passed</a:t>
            </a:r>
            <a:r>
              <a:rPr lang="en-US" sz="2400" dirty="0" smtClean="0"/>
              <a:t>: Accuracy and Precision meet or slightly exceed requirements</a:t>
            </a:r>
            <a:r>
              <a:rPr lang="en-US" sz="2400" dirty="0"/>
              <a:t>. Potential contributors for deviations are identified.</a:t>
            </a:r>
            <a:endParaRPr lang="en-US" sz="2400" dirty="0" smtClean="0"/>
          </a:p>
          <a:p>
            <a:pPr marL="457200" lvl="0" indent="-228600" rtl="0">
              <a:spcBef>
                <a:spcPts val="0"/>
              </a:spcBef>
            </a:pPr>
            <a:endParaRPr lang="en-US" sz="2400" dirty="0" smtClean="0">
              <a:solidFill>
                <a:srgbClr val="FFFF00"/>
              </a:solidFill>
            </a:endParaRPr>
          </a:p>
          <a:p>
            <a:pPr marL="457200" lvl="0" indent="-228600">
              <a:spcBef>
                <a:spcPts val="0"/>
              </a:spcBef>
            </a:pPr>
            <a:r>
              <a:rPr lang="en-US" sz="2400" dirty="0" smtClean="0">
                <a:solidFill>
                  <a:srgbClr val="FFFF00"/>
                </a:solidFill>
              </a:rPr>
              <a:t>Partial-Passed</a:t>
            </a:r>
            <a:r>
              <a:rPr lang="en-US" sz="2400" dirty="0" smtClean="0"/>
              <a:t>: </a:t>
            </a:r>
            <a:r>
              <a:rPr lang="en-US" sz="2400" dirty="0"/>
              <a:t>Accuracy/Precision deviates significantly from requirements, but potential contributors for deviations are identified</a:t>
            </a:r>
            <a:r>
              <a:rPr lang="en-US" sz="2400" dirty="0" smtClean="0"/>
              <a:t>.</a:t>
            </a:r>
          </a:p>
          <a:p>
            <a:pPr marL="457200" lvl="0" indent="-228600">
              <a:spcBef>
                <a:spcPts val="0"/>
              </a:spcBef>
            </a:pPr>
            <a:endParaRPr lang="en-US" sz="2400" dirty="0" smtClean="0">
              <a:solidFill>
                <a:srgbClr val="FF0000"/>
              </a:solidFill>
            </a:endParaRPr>
          </a:p>
          <a:p>
            <a:pPr marL="457200" lvl="0" indent="-228600">
              <a:spcBef>
                <a:spcPts val="0"/>
              </a:spcBef>
            </a:pPr>
            <a:r>
              <a:rPr lang="en-US" sz="2400" dirty="0" smtClean="0">
                <a:solidFill>
                  <a:srgbClr val="FF0000"/>
                </a:solidFill>
              </a:rPr>
              <a:t>Failed</a:t>
            </a:r>
            <a:r>
              <a:rPr lang="en-US" sz="2400" dirty="0" smtClean="0"/>
              <a:t>: Accuracy/Precision deviates significantly from requirements and source of poor performance is unknown, or source known and correction requires new algorithm.</a:t>
            </a:r>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27</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62194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457200" y="22543"/>
            <a:ext cx="8229600" cy="1143000"/>
          </a:xfrm>
        </p:spPr>
        <p:txBody>
          <a:bodyPr/>
          <a:lstStyle/>
          <a:p>
            <a:r>
              <a:rPr lang="en-US" sz="3200" dirty="0" smtClean="0"/>
              <a:t>In-situ ground observation data</a:t>
            </a:r>
            <a:endParaRPr lang="en-US" sz="3200" dirty="0"/>
          </a:p>
        </p:txBody>
      </p:sp>
      <p:sp>
        <p:nvSpPr>
          <p:cNvPr id="11" name="Slide Number Placeholder 3"/>
          <p:cNvSpPr>
            <a:spLocks noGrp="1"/>
          </p:cNvSpPr>
          <p:nvPr>
            <p:ph type="sldNum" idx="12"/>
          </p:nvPr>
        </p:nvSpPr>
        <p:spPr/>
        <p:txBody>
          <a:bodyPr/>
          <a:lstStyle/>
          <a:p>
            <a:pPr>
              <a:defRPr/>
            </a:pPr>
            <a:fld id="{3A29C2E0-3165-4824-9584-CD5CBDA0AA37}" type="slidenum">
              <a:rPr lang="en-US"/>
              <a:pPr>
                <a:defRPr/>
              </a:pPr>
              <a:t>28</a:t>
            </a:fld>
            <a:endParaRPr lang="en-US"/>
          </a:p>
        </p:txBody>
      </p:sp>
      <p:pic>
        <p:nvPicPr>
          <p:cNvPr id="2050" name="Picture 2" descr="US map showing SURFRAD site 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089" y="1529054"/>
            <a:ext cx="4909325" cy="31552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4"/>
          <a:srcRect/>
          <a:stretch>
            <a:fillRect/>
          </a:stretch>
        </p:blipFill>
        <p:spPr bwMode="auto">
          <a:xfrm>
            <a:off x="4037014" y="4445224"/>
            <a:ext cx="2480748" cy="1928943"/>
          </a:xfrm>
          <a:prstGeom prst="rect">
            <a:avLst/>
          </a:prstGeom>
          <a:noFill/>
          <a:ln w="9525">
            <a:noFill/>
            <a:miter lim="800000"/>
            <a:headEnd/>
            <a:tailEnd/>
          </a:ln>
        </p:spPr>
      </p:pic>
      <p:pic>
        <p:nvPicPr>
          <p:cNvPr id="21" name="Picture 20"/>
          <p:cNvPicPr>
            <a:picLocks noChangeAspect="1" noChangeArrowheads="1"/>
          </p:cNvPicPr>
          <p:nvPr/>
        </p:nvPicPr>
        <p:blipFill>
          <a:blip r:embed="rId5"/>
          <a:srcRect/>
          <a:stretch>
            <a:fillRect/>
          </a:stretch>
        </p:blipFill>
        <p:spPr bwMode="auto">
          <a:xfrm>
            <a:off x="6461756" y="4445224"/>
            <a:ext cx="2484583" cy="1927161"/>
          </a:xfrm>
          <a:prstGeom prst="rect">
            <a:avLst/>
          </a:prstGeom>
          <a:noFill/>
          <a:ln w="9525">
            <a:noFill/>
            <a:miter lim="800000"/>
            <a:headEnd/>
            <a:tailEnd/>
          </a:ln>
        </p:spPr>
      </p:pic>
      <p:sp>
        <p:nvSpPr>
          <p:cNvPr id="22" name="TextBox 9"/>
          <p:cNvSpPr txBox="1">
            <a:spLocks noChangeArrowheads="1"/>
          </p:cNvSpPr>
          <p:nvPr/>
        </p:nvSpPr>
        <p:spPr bwMode="auto">
          <a:xfrm>
            <a:off x="5963321" y="1208496"/>
            <a:ext cx="1878012" cy="369888"/>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a:solidFill>
                  <a:srgbClr val="FFFF00"/>
                </a:solidFill>
              </a:rPr>
              <a:t>SURFRAD Sites</a:t>
            </a:r>
          </a:p>
        </p:txBody>
      </p:sp>
      <mc:AlternateContent xmlns:mc="http://schemas.openxmlformats.org/markup-compatibility/2006">
        <mc:Choice xmlns:a14="http://schemas.microsoft.com/office/drawing/2010/main" Requires="a14">
          <p:sp>
            <p:nvSpPr>
              <p:cNvPr id="23" name="Rectangle 22"/>
              <p:cNvSpPr>
                <a:spLocks noGrp="1" noChangeArrowheads="1"/>
              </p:cNvSpPr>
              <p:nvPr/>
            </p:nvSpPr>
            <p:spPr bwMode="auto">
              <a:xfrm>
                <a:off x="132866" y="1525608"/>
                <a:ext cx="3783352" cy="483074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48"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pPr marL="238125" lvl="1" indent="-238125" defTabSz="517525"/>
                <a:r>
                  <a:rPr lang="en-US" sz="1800" dirty="0" smtClean="0">
                    <a:solidFill>
                      <a:srgbClr val="FFFFFF"/>
                    </a:solidFill>
                  </a:rPr>
                  <a:t>Surface Radiation Budget Network (SURFRAD) – 7 operational sites in CONUS</a:t>
                </a:r>
              </a:p>
              <a:p>
                <a:pPr marL="461963" lvl="2" indent="-238125" defTabSz="517525"/>
                <a:r>
                  <a:rPr lang="en-US" sz="1800" dirty="0" smtClean="0"/>
                  <a:t>Radiometer measuring broadband radiation every minute </a:t>
                </a:r>
              </a:p>
              <a:p>
                <a:pPr marL="461963" lvl="2" indent="-238125" defTabSz="517525"/>
                <a:r>
                  <a:rPr lang="en-US" sz="1800" dirty="0" smtClean="0"/>
                  <a:t>Available within a day or two of observation</a:t>
                </a:r>
              </a:p>
              <a:p>
                <a:pPr marL="461963" lvl="2" indent="-238125" defTabSz="517525"/>
                <a:r>
                  <a:rPr lang="en-US" sz="1800" dirty="0" smtClean="0"/>
                  <a:t>Instrument calibrated annually and well maintained</a:t>
                </a:r>
              </a:p>
              <a:p>
                <a:pPr marL="461963" lvl="2" indent="-238125" defTabSz="517525"/>
                <a14:m>
                  <m:oMath xmlns:m="http://schemas.openxmlformats.org/officeDocument/2006/math">
                    <m:r>
                      <a:rPr lang="en-US" b="0" i="1" smtClean="0">
                        <a:latin typeface="Cambria Math" panose="02040503050406030204" pitchFamily="18" charset="0"/>
                      </a:rPr>
                      <m:t>𝐿𝑆𝑇</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𝜀</m:t>
                            </m:r>
                          </m:e>
                        </m:d>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𝜀𝜎</m:t>
                        </m:r>
                      </m:den>
                    </m:f>
                  </m:oMath>
                </a14:m>
                <a:endParaRPr lang="en-US" dirty="0" smtClean="0"/>
              </a:p>
              <a:p>
                <a:pPr marL="238125" lvl="1" indent="-238125" defTabSz="517525"/>
                <a:endParaRPr lang="en-US" sz="1800" b="1" dirty="0" smtClean="0">
                  <a:solidFill>
                    <a:srgbClr val="FF0000"/>
                  </a:solidFill>
                </a:endParaRPr>
              </a:p>
              <a:p>
                <a:pPr marL="238125" lvl="1" indent="-238125" defTabSz="517525"/>
                <a:r>
                  <a:rPr lang="en-US" sz="1800" b="1" dirty="0" smtClean="0">
                    <a:solidFill>
                      <a:srgbClr val="FF0000"/>
                    </a:solidFill>
                  </a:rPr>
                  <a:t>We </a:t>
                </a:r>
                <a:r>
                  <a:rPr lang="en-US" sz="1800" b="1" dirty="0" smtClean="0">
                    <a:solidFill>
                      <a:srgbClr val="FF0000"/>
                    </a:solidFill>
                  </a:rPr>
                  <a:t>need data outside US, in Central and South America</a:t>
                </a:r>
              </a:p>
            </p:txBody>
          </p:sp>
        </mc:Choice>
        <mc:Fallback>
          <p:sp>
            <p:nvSpPr>
              <p:cNvPr id="23" name="Rectangle 22"/>
              <p:cNvSpPr>
                <a:spLocks noGrp="1" noRot="1" noChangeAspect="1" noMove="1" noResize="1" noEditPoints="1" noAdjustHandles="1" noChangeArrowheads="1" noChangeShapeType="1" noTextEdit="1"/>
              </p:cNvSpPr>
              <p:nvPr/>
            </p:nvSpPr>
            <p:spPr bwMode="auto">
              <a:xfrm>
                <a:off x="132866" y="1525608"/>
                <a:ext cx="3783352" cy="4830745"/>
              </a:xfrm>
              <a:prstGeom prst="rect">
                <a:avLst/>
              </a:prstGeom>
              <a:blipFill rotWithShape="0">
                <a:blip r:embed="rId6"/>
                <a:stretch>
                  <a:fillRect l="-1452" t="-631"/>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364910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TPW issue in LST Retrieval</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29</a:t>
            </a:fld>
            <a:endParaRPr lang="en-US" sz="1200" b="0" i="0" u="none" strike="noStrike" cap="none">
              <a:solidFill>
                <a:schemeClr val="lt1"/>
              </a:solidFill>
              <a:latin typeface="Calibri"/>
              <a:ea typeface="Calibri"/>
              <a:cs typeface="Calibri"/>
              <a:sym typeface="Calibri"/>
            </a:endParaRPr>
          </a:p>
        </p:txBody>
      </p:sp>
      <p:sp>
        <p:nvSpPr>
          <p:cNvPr id="7" name="Content Placeholder 2"/>
          <p:cNvSpPr txBox="1">
            <a:spLocks/>
          </p:cNvSpPr>
          <p:nvPr/>
        </p:nvSpPr>
        <p:spPr bwMode="auto">
          <a:xfrm>
            <a:off x="5883007" y="1257205"/>
            <a:ext cx="3260993" cy="509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fontScale="85000" lnSpcReduction="10000"/>
          </a:bodyPr>
          <a:lstStyle>
            <a:lvl1pPr marL="342900" marR="0" lvl="0" indent="1270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1pPr>
            <a:lvl2pPr marL="742950" marR="0" lvl="1" indent="1905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2pPr>
            <a:lvl3pPr marL="1143000" marR="0" lvl="2"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3pPr>
            <a:lvl4pPr marL="1600200" marR="0" lvl="3" indent="0" algn="l" defTabSz="457200" rtl="0" eaLnBrk="1" fontAlgn="base" hangingPunct="1">
              <a:lnSpc>
                <a:spcPct val="100000"/>
              </a:lnSpc>
              <a:spcBef>
                <a:spcPts val="360"/>
              </a:spcBef>
              <a:spcAft>
                <a:spcPts val="0"/>
              </a:spcAft>
              <a:buClr>
                <a:schemeClr val="lt1"/>
              </a:buClr>
              <a:buSzPct val="100000"/>
              <a:buFont typeface="Arial"/>
              <a:buChar char="–"/>
              <a:defRPr sz="1800" b="0" i="0" u="none" strike="noStrike" kern="1200" cap="none">
                <a:solidFill>
                  <a:schemeClr val="lt1"/>
                </a:solidFill>
                <a:latin typeface="Calibri"/>
                <a:ea typeface="Calibri"/>
                <a:cs typeface="Calibri"/>
                <a:sym typeface="Calibri"/>
              </a:defRPr>
            </a:lvl4pPr>
            <a:lvl5pPr marL="2057400" marR="0" lvl="4" indent="0" algn="l" defTabSz="457200" rtl="0" eaLnBrk="1" fontAlgn="base" hangingPunct="1">
              <a:lnSpc>
                <a:spcPct val="100000"/>
              </a:lnSpc>
              <a:spcBef>
                <a:spcPts val="360"/>
              </a:spcBef>
              <a:spcAft>
                <a:spcPts val="0"/>
              </a:spcAft>
              <a:buClr>
                <a:schemeClr val="lt1"/>
              </a:buClr>
              <a:buSzPct val="100000"/>
              <a:buFont typeface="Arial"/>
              <a:buChar char="»"/>
              <a:defRPr sz="1800" b="0" i="0" u="none" strike="noStrike" kern="1200" cap="none">
                <a:solidFill>
                  <a:schemeClr val="lt1"/>
                </a:solidFill>
                <a:latin typeface="Calibri"/>
                <a:ea typeface="Calibri"/>
                <a:cs typeface="Calibri"/>
                <a:sym typeface="Calibri"/>
              </a:defRPr>
            </a:lvl5pPr>
            <a:lvl6pPr marL="2514600" marR="0" lvl="5"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6pPr>
            <a:lvl7pPr marL="2971800" marR="0" lvl="6"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7pPr>
            <a:lvl8pPr marL="3429000" marR="0" lvl="7"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8pPr>
            <a:lvl9pPr marL="3886200" marR="0" lvl="8"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9pPr>
          </a:lstStyle>
          <a:p>
            <a:pPr indent="230188"/>
            <a:r>
              <a:rPr lang="en-US" sz="1900" dirty="0" smtClean="0">
                <a:latin typeface="Arial" panose="020B0604020202020204" pitchFamily="34" charset="0"/>
                <a:cs typeface="Arial" panose="020B0604020202020204" pitchFamily="34" charset="0"/>
              </a:rPr>
              <a:t>Unit of TPW used in LST retrieval is incorrect (mm instead of cm), leading to incorrect coefficient selected for retrieval TPW </a:t>
            </a:r>
            <a:r>
              <a:rPr lang="en-US" sz="1900" dirty="0">
                <a:latin typeface="Arial" panose="020B0604020202020204" pitchFamily="34" charset="0"/>
                <a:cs typeface="Arial" panose="020B0604020202020204" pitchFamily="34" charset="0"/>
              </a:rPr>
              <a:t>issue got fixed since 16:00 Jan. 25, 2018</a:t>
            </a:r>
            <a:endParaRPr lang="en-US" sz="1900" dirty="0" smtClean="0">
              <a:latin typeface="Arial" panose="020B0604020202020204" pitchFamily="34" charset="0"/>
              <a:cs typeface="Arial" panose="020B0604020202020204" pitchFamily="34" charset="0"/>
            </a:endParaRPr>
          </a:p>
          <a:p>
            <a:pPr indent="230188"/>
            <a:r>
              <a:rPr lang="en-US" sz="1900" dirty="0" smtClean="0">
                <a:latin typeface="Arial" panose="020B0604020202020204" pitchFamily="34" charset="0"/>
                <a:cs typeface="Arial" panose="020B0604020202020204" pitchFamily="34" charset="0"/>
              </a:rPr>
              <a:t>Left two figures: validation results from operational products before TPW issue was fixed</a:t>
            </a:r>
          </a:p>
          <a:p>
            <a:pPr indent="230188"/>
            <a:r>
              <a:rPr lang="en-US" sz="1900" dirty="0" smtClean="0">
                <a:latin typeface="Arial" panose="020B0604020202020204" pitchFamily="34" charset="0"/>
                <a:cs typeface="Arial" panose="020B0604020202020204" pitchFamily="34" charset="0"/>
              </a:rPr>
              <a:t>Right two figures: validation results based on locally calculated LST with TPW issue corrected</a:t>
            </a:r>
          </a:p>
          <a:p>
            <a:pPr indent="230188"/>
            <a:r>
              <a:rPr lang="en-US" sz="1900" dirty="0" smtClean="0">
                <a:latin typeface="Arial" panose="020B0604020202020204" pitchFamily="34" charset="0"/>
                <a:cs typeface="Arial" panose="020B0604020202020204" pitchFamily="34" charset="0"/>
              </a:rPr>
              <a:t>The underestimate at Boulder and Desert Rock sites significantly improves with TPW issue fixed in Local-calculated LST.</a:t>
            </a:r>
          </a:p>
          <a:p>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1390071" y="706674"/>
            <a:ext cx="5237019" cy="307777"/>
          </a:xfrm>
          <a:prstGeom prst="rect">
            <a:avLst/>
          </a:prstGeom>
          <a:noFill/>
        </p:spPr>
        <p:txBody>
          <a:bodyPr wrap="square" rtlCol="0">
            <a:spAutoFit/>
          </a:bodyPr>
          <a:lstStyle/>
          <a:p>
            <a:r>
              <a:rPr lang="en-US" dirty="0" smtClean="0">
                <a:solidFill>
                  <a:srgbClr val="FF0000"/>
                </a:solidFill>
              </a:rPr>
              <a:t>CONUS LST Validation Results before TPW issue was fixed</a:t>
            </a:r>
            <a:endParaRPr lang="en-US" dirty="0">
              <a:solidFill>
                <a:srgbClr val="FF00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0" y="949429"/>
            <a:ext cx="5649356" cy="5908571"/>
          </a:xfrm>
          <a:prstGeom prst="rect">
            <a:avLst/>
          </a:prstGeom>
        </p:spPr>
      </p:pic>
      <p:sp>
        <p:nvSpPr>
          <p:cNvPr id="3" name="TextBox 2"/>
          <p:cNvSpPr txBox="1"/>
          <p:nvPr/>
        </p:nvSpPr>
        <p:spPr>
          <a:xfrm>
            <a:off x="1035585" y="3227941"/>
            <a:ext cx="2005169" cy="276999"/>
          </a:xfrm>
          <a:prstGeom prst="rect">
            <a:avLst/>
          </a:prstGeom>
          <a:noFill/>
        </p:spPr>
        <p:txBody>
          <a:bodyPr wrap="square" rtlCol="0">
            <a:spAutoFit/>
          </a:bodyPr>
          <a:lstStyle/>
          <a:p>
            <a:r>
              <a:rPr lang="en-US" sz="1200" b="1" dirty="0" smtClean="0">
                <a:solidFill>
                  <a:srgbClr val="FF0000"/>
                </a:solidFill>
              </a:rPr>
              <a:t>TPW incorrect (official)</a:t>
            </a:r>
            <a:endParaRPr lang="en-US" sz="1200" b="1" dirty="0">
              <a:solidFill>
                <a:srgbClr val="FF0000"/>
              </a:solidFill>
            </a:endParaRPr>
          </a:p>
        </p:txBody>
      </p:sp>
      <p:sp>
        <p:nvSpPr>
          <p:cNvPr id="9" name="TextBox 8"/>
          <p:cNvSpPr txBox="1"/>
          <p:nvPr/>
        </p:nvSpPr>
        <p:spPr>
          <a:xfrm>
            <a:off x="3820886" y="3227940"/>
            <a:ext cx="1847619" cy="276999"/>
          </a:xfrm>
          <a:prstGeom prst="rect">
            <a:avLst/>
          </a:prstGeom>
          <a:noFill/>
        </p:spPr>
        <p:txBody>
          <a:bodyPr wrap="square" rtlCol="0">
            <a:spAutoFit/>
          </a:bodyPr>
          <a:lstStyle/>
          <a:p>
            <a:r>
              <a:rPr lang="en-US" sz="1200" b="1" dirty="0" smtClean="0">
                <a:solidFill>
                  <a:srgbClr val="FF0000"/>
                </a:solidFill>
              </a:rPr>
              <a:t>TPW corrected (local)</a:t>
            </a:r>
            <a:endParaRPr lang="en-US" sz="1200" b="1" dirty="0">
              <a:solidFill>
                <a:srgbClr val="FF0000"/>
              </a:solidFill>
            </a:endParaRPr>
          </a:p>
        </p:txBody>
      </p:sp>
    </p:spTree>
    <p:extLst>
      <p:ext uri="{BB962C8B-B14F-4D97-AF65-F5344CB8AC3E}">
        <p14:creationId xmlns:p14="http://schemas.microsoft.com/office/powerpoint/2010/main" val="847368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smtClean="0"/>
              <a:t>Review of Beta Maturity </a:t>
            </a:r>
          </a:p>
        </p:txBody>
      </p:sp>
      <p:sp>
        <p:nvSpPr>
          <p:cNvPr id="3" name="Text Placeholder 2"/>
          <p:cNvSpPr>
            <a:spLocks noGrp="1"/>
          </p:cNvSpPr>
          <p:nvPr>
            <p:ph type="body" idx="1"/>
          </p:nvPr>
        </p:nvSpPr>
        <p:spPr/>
        <p:txBody>
          <a:bodyPr/>
          <a:lstStyle/>
          <a:p>
            <a:r>
              <a:rPr lang="en-US" dirty="0" smtClean="0"/>
              <a:t>GOES-16 Land Surface Temperature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3</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81"/>
            <a:ext cx="8229600" cy="1143000"/>
          </a:xfrm>
        </p:spPr>
        <p:txBody>
          <a:bodyPr/>
          <a:lstStyle/>
          <a:p>
            <a:r>
              <a:rPr lang="en-US" dirty="0" smtClean="0"/>
              <a:t>CONUS LST Validation Results –</a:t>
            </a:r>
            <a:br>
              <a:rPr lang="en-US" dirty="0" smtClean="0"/>
            </a:br>
            <a:r>
              <a:rPr lang="en-US" dirty="0" smtClean="0"/>
              <a:t>since TPW issue was fixed</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30</a:t>
            </a:fld>
            <a:endParaRPr lang="en-US" sz="1200" b="0" i="0" u="none" strike="noStrike" cap="none">
              <a:solidFill>
                <a:schemeClr val="lt1"/>
              </a:solidFill>
              <a:latin typeface="Calibri"/>
              <a:ea typeface="Calibri"/>
              <a:cs typeface="Calibri"/>
              <a:sym typeface="Calibri"/>
            </a:endParaRPr>
          </a:p>
        </p:txBody>
      </p:sp>
      <p:graphicFrame>
        <p:nvGraphicFramePr>
          <p:cNvPr id="9" name="Table 8"/>
          <p:cNvGraphicFramePr>
            <a:graphicFrameLocks noGrp="1"/>
          </p:cNvGraphicFramePr>
          <p:nvPr>
            <p:extLst>
              <p:ext uri="{D42A27DB-BD31-4B8C-83A1-F6EECF244321}">
                <p14:modId xmlns:p14="http://schemas.microsoft.com/office/powerpoint/2010/main" val="2052624603"/>
              </p:ext>
            </p:extLst>
          </p:nvPr>
        </p:nvGraphicFramePr>
        <p:xfrm>
          <a:off x="244763" y="1350819"/>
          <a:ext cx="8654473" cy="3606800"/>
        </p:xfrm>
        <a:graphic>
          <a:graphicData uri="http://schemas.openxmlformats.org/drawingml/2006/table">
            <a:tbl>
              <a:tblPr firstRow="1" bandRow="1">
                <a:tableStyleId>{ED06A9B5-E392-42ED-BF47-95CADD0DC904}</a:tableStyleId>
              </a:tblPr>
              <a:tblGrid>
                <a:gridCol w="2247349"/>
                <a:gridCol w="1067854"/>
                <a:gridCol w="1067854"/>
                <a:gridCol w="1067854"/>
                <a:gridCol w="1067854"/>
                <a:gridCol w="1067854"/>
                <a:gridCol w="1067854"/>
              </a:tblGrid>
              <a:tr h="370840">
                <a:tc rowSpan="2">
                  <a:txBody>
                    <a:bodyPr/>
                    <a:lstStyle/>
                    <a:p>
                      <a:pPr algn="ctr"/>
                      <a:r>
                        <a:rPr lang="en-US" dirty="0" smtClean="0"/>
                        <a:t>Site</a:t>
                      </a:r>
                      <a:endParaRPr lang="en-US" dirty="0"/>
                    </a:p>
                  </a:txBody>
                  <a:tcPr anchor="ctr">
                    <a:solidFill>
                      <a:schemeClr val="bg1"/>
                    </a:solidFill>
                  </a:tcPr>
                </a:tc>
                <a:tc gridSpan="3">
                  <a:txBody>
                    <a:bodyPr/>
                    <a:lstStyle/>
                    <a:p>
                      <a:pPr algn="ctr"/>
                      <a:r>
                        <a:rPr lang="en-US" dirty="0" smtClean="0"/>
                        <a:t>Operational</a:t>
                      </a:r>
                      <a:r>
                        <a:rPr lang="en-US" baseline="0" dirty="0" smtClean="0"/>
                        <a:t> Product</a:t>
                      </a:r>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gridSpan="3">
                  <a:txBody>
                    <a:bodyPr/>
                    <a:lstStyle/>
                    <a:p>
                      <a:pPr algn="ctr"/>
                      <a:r>
                        <a:rPr lang="en-US" dirty="0" smtClean="0"/>
                        <a:t>Local</a:t>
                      </a:r>
                      <a:r>
                        <a:rPr lang="en-US" baseline="0" dirty="0" smtClean="0"/>
                        <a:t> calculation</a:t>
                      </a:r>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r>
              <a:tr h="370840">
                <a:tc vMerge="1">
                  <a:txBody>
                    <a:bodyPr/>
                    <a:lstStyle/>
                    <a:p>
                      <a:endParaRPr lang="en-US" dirty="0"/>
                    </a:p>
                  </a:txBody>
                  <a:tcPr>
                    <a:solidFill>
                      <a:schemeClr val="bg1"/>
                    </a:solidFill>
                  </a:tcPr>
                </a:tc>
                <a:tc>
                  <a:txBody>
                    <a:bodyPr/>
                    <a:lstStyle/>
                    <a:p>
                      <a:pPr algn="ctr"/>
                      <a:r>
                        <a:rPr lang="en-US" dirty="0" smtClean="0"/>
                        <a:t>Number</a:t>
                      </a:r>
                      <a:endParaRPr lang="en-US" dirty="0"/>
                    </a:p>
                  </a:txBody>
                  <a:tcPr anchor="ctr">
                    <a:solidFill>
                      <a:schemeClr val="bg1"/>
                    </a:solidFill>
                  </a:tcPr>
                </a:tc>
                <a:tc>
                  <a:txBody>
                    <a:bodyPr/>
                    <a:lstStyle/>
                    <a:p>
                      <a:pPr algn="ctr"/>
                      <a:r>
                        <a:rPr lang="en-US" dirty="0" smtClean="0"/>
                        <a:t>Accuracy (K)</a:t>
                      </a:r>
                      <a:endParaRPr lang="en-US" dirty="0"/>
                    </a:p>
                  </a:txBody>
                  <a:tcPr anchor="ctr">
                    <a:solidFill>
                      <a:schemeClr val="bg1"/>
                    </a:solidFill>
                  </a:tcPr>
                </a:tc>
                <a:tc>
                  <a:txBody>
                    <a:bodyPr/>
                    <a:lstStyle/>
                    <a:p>
                      <a:pPr algn="ctr"/>
                      <a:r>
                        <a:rPr lang="en-US" dirty="0" smtClean="0"/>
                        <a:t>Precision (K)</a:t>
                      </a:r>
                      <a:endParaRPr lang="en-US" dirty="0"/>
                    </a:p>
                  </a:txBody>
                  <a:tcPr anchor="ctr">
                    <a:solidFill>
                      <a:schemeClr val="bg1"/>
                    </a:solidFill>
                  </a:tcPr>
                </a:tc>
                <a:tc>
                  <a:txBody>
                    <a:bodyPr/>
                    <a:lstStyle/>
                    <a:p>
                      <a:pPr algn="ctr"/>
                      <a:r>
                        <a:rPr lang="en-US" dirty="0" smtClean="0"/>
                        <a:t>Number</a:t>
                      </a:r>
                      <a:endParaRPr lang="en-US" dirty="0"/>
                    </a:p>
                  </a:txBody>
                  <a:tcPr anchor="ctr">
                    <a:solidFill>
                      <a:schemeClr val="bg1"/>
                    </a:solidFill>
                  </a:tcPr>
                </a:tc>
                <a:tc>
                  <a:txBody>
                    <a:bodyPr/>
                    <a:lstStyle/>
                    <a:p>
                      <a:pPr algn="ctr"/>
                      <a:r>
                        <a:rPr lang="en-US" dirty="0" smtClean="0"/>
                        <a:t>Accuracy (K)</a:t>
                      </a:r>
                      <a:endParaRPr lang="en-US" dirty="0"/>
                    </a:p>
                  </a:txBody>
                  <a:tcPr anchor="ctr">
                    <a:solidFill>
                      <a:schemeClr val="bg1"/>
                    </a:solidFill>
                  </a:tcPr>
                </a:tc>
                <a:tc>
                  <a:txBody>
                    <a:bodyPr/>
                    <a:lstStyle/>
                    <a:p>
                      <a:pPr algn="ctr"/>
                      <a:r>
                        <a:rPr lang="en-US" dirty="0" smtClean="0"/>
                        <a:t>Precision (K)</a:t>
                      </a:r>
                      <a:endParaRPr lang="en-US" dirty="0"/>
                    </a:p>
                  </a:txBody>
                  <a:tcPr anchor="ctr">
                    <a:solidFill>
                      <a:schemeClr val="bg1"/>
                    </a:solidFill>
                  </a:tcPr>
                </a:tc>
              </a:tr>
              <a:tr h="370840">
                <a:tc>
                  <a:txBody>
                    <a:bodyPr/>
                    <a:lstStyle/>
                    <a:p>
                      <a:pPr algn="ctr"/>
                      <a:r>
                        <a:rPr lang="en-US" dirty="0" err="1" smtClean="0"/>
                        <a:t>Bondville_IL</a:t>
                      </a:r>
                      <a:endParaRPr lang="en-US" dirty="0"/>
                    </a:p>
                  </a:txBody>
                  <a:tcPr anchor="ctr">
                    <a:solidFill>
                      <a:schemeClr val="bg1"/>
                    </a:solidFill>
                  </a:tcPr>
                </a:tc>
                <a:tc>
                  <a:txBody>
                    <a:bodyPr/>
                    <a:lstStyle/>
                    <a:p>
                      <a:pPr algn="ctr"/>
                      <a:r>
                        <a:rPr lang="en-US" dirty="0" smtClean="0"/>
                        <a:t>24</a:t>
                      </a:r>
                      <a:endParaRPr lang="en-US" dirty="0"/>
                    </a:p>
                  </a:txBody>
                  <a:tcPr anchor="ctr">
                    <a:solidFill>
                      <a:srgbClr val="FF9900"/>
                    </a:solidFill>
                  </a:tcPr>
                </a:tc>
                <a:tc>
                  <a:txBody>
                    <a:bodyPr/>
                    <a:lstStyle/>
                    <a:p>
                      <a:pPr algn="ctr"/>
                      <a:r>
                        <a:rPr lang="en-US" dirty="0" smtClean="0"/>
                        <a:t>0.32</a:t>
                      </a:r>
                      <a:endParaRPr lang="en-US" dirty="0"/>
                    </a:p>
                  </a:txBody>
                  <a:tcPr anchor="ctr">
                    <a:solidFill>
                      <a:schemeClr val="bg1"/>
                    </a:solidFill>
                  </a:tcPr>
                </a:tc>
                <a:tc>
                  <a:txBody>
                    <a:bodyPr/>
                    <a:lstStyle/>
                    <a:p>
                      <a:pPr algn="ctr"/>
                      <a:r>
                        <a:rPr lang="en-US" dirty="0" smtClean="0"/>
                        <a:t>2.00</a:t>
                      </a:r>
                      <a:endParaRPr lang="en-US" dirty="0"/>
                    </a:p>
                  </a:txBody>
                  <a:tcPr anchor="ctr">
                    <a:solidFill>
                      <a:schemeClr val="bg1"/>
                    </a:solidFill>
                  </a:tcPr>
                </a:tc>
                <a:tc>
                  <a:txBody>
                    <a:bodyPr/>
                    <a:lstStyle/>
                    <a:p>
                      <a:pPr algn="ctr"/>
                      <a:r>
                        <a:rPr lang="en-US" dirty="0" smtClean="0"/>
                        <a:t>24</a:t>
                      </a:r>
                      <a:endParaRPr lang="en-US" dirty="0"/>
                    </a:p>
                  </a:txBody>
                  <a:tcPr anchor="ctr">
                    <a:solidFill>
                      <a:schemeClr val="bg1"/>
                    </a:solidFill>
                  </a:tcPr>
                </a:tc>
                <a:tc>
                  <a:txBody>
                    <a:bodyPr/>
                    <a:lstStyle/>
                    <a:p>
                      <a:pPr algn="ctr"/>
                      <a:r>
                        <a:rPr lang="en-US" dirty="0" smtClean="0"/>
                        <a:t>0.32</a:t>
                      </a:r>
                      <a:endParaRPr lang="en-US" dirty="0"/>
                    </a:p>
                  </a:txBody>
                  <a:tcPr anchor="ctr">
                    <a:solidFill>
                      <a:schemeClr val="bg1"/>
                    </a:solidFill>
                  </a:tcPr>
                </a:tc>
                <a:tc>
                  <a:txBody>
                    <a:bodyPr/>
                    <a:lstStyle/>
                    <a:p>
                      <a:pPr algn="ctr"/>
                      <a:r>
                        <a:rPr lang="en-US" dirty="0" smtClean="0"/>
                        <a:t>2.00</a:t>
                      </a:r>
                      <a:endParaRPr lang="en-US" dirty="0"/>
                    </a:p>
                  </a:txBody>
                  <a:tcPr anchor="ctr">
                    <a:solidFill>
                      <a:schemeClr val="bg1"/>
                    </a:solidFill>
                  </a:tcPr>
                </a:tc>
              </a:tr>
              <a:tr h="370840">
                <a:tc>
                  <a:txBody>
                    <a:bodyPr/>
                    <a:lstStyle/>
                    <a:p>
                      <a:pPr algn="ctr"/>
                      <a:r>
                        <a:rPr lang="en-US" dirty="0" err="1" smtClean="0"/>
                        <a:t>Boulder_CO</a:t>
                      </a:r>
                      <a:endParaRPr lang="en-US" dirty="0"/>
                    </a:p>
                  </a:txBody>
                  <a:tcPr anchor="ctr">
                    <a:solidFill>
                      <a:schemeClr val="bg1"/>
                    </a:solidFill>
                  </a:tcPr>
                </a:tc>
                <a:tc>
                  <a:txBody>
                    <a:bodyPr/>
                    <a:lstStyle/>
                    <a:p>
                      <a:pPr algn="ctr"/>
                      <a:r>
                        <a:rPr lang="en-US" dirty="0" smtClean="0"/>
                        <a:t>16</a:t>
                      </a:r>
                      <a:endParaRPr lang="en-US" dirty="0"/>
                    </a:p>
                  </a:txBody>
                  <a:tcPr anchor="ctr">
                    <a:solidFill>
                      <a:srgbClr val="FF9900"/>
                    </a:solidFill>
                  </a:tcPr>
                </a:tc>
                <a:tc>
                  <a:txBody>
                    <a:bodyPr/>
                    <a:lstStyle/>
                    <a:p>
                      <a:pPr algn="ctr"/>
                      <a:r>
                        <a:rPr lang="en-US" dirty="0" smtClean="0"/>
                        <a:t>-1.05</a:t>
                      </a:r>
                      <a:endParaRPr lang="en-US" dirty="0"/>
                    </a:p>
                  </a:txBody>
                  <a:tcPr anchor="ctr">
                    <a:solidFill>
                      <a:schemeClr val="bg1"/>
                    </a:solidFill>
                  </a:tcPr>
                </a:tc>
                <a:tc>
                  <a:txBody>
                    <a:bodyPr/>
                    <a:lstStyle/>
                    <a:p>
                      <a:pPr algn="ctr"/>
                      <a:r>
                        <a:rPr lang="en-US" dirty="0" smtClean="0"/>
                        <a:t>1.59</a:t>
                      </a:r>
                      <a:endParaRPr lang="en-US" dirty="0"/>
                    </a:p>
                  </a:txBody>
                  <a:tcPr anchor="ctr">
                    <a:solidFill>
                      <a:schemeClr val="bg1"/>
                    </a:solidFill>
                  </a:tcPr>
                </a:tc>
                <a:tc>
                  <a:txBody>
                    <a:bodyPr/>
                    <a:lstStyle/>
                    <a:p>
                      <a:pPr algn="ctr"/>
                      <a:r>
                        <a:rPr lang="en-US" dirty="0" smtClean="0"/>
                        <a:t>16</a:t>
                      </a:r>
                      <a:endParaRPr lang="en-US" dirty="0"/>
                    </a:p>
                  </a:txBody>
                  <a:tcPr anchor="ctr">
                    <a:solidFill>
                      <a:schemeClr val="bg1"/>
                    </a:solidFill>
                  </a:tcPr>
                </a:tc>
                <a:tc>
                  <a:txBody>
                    <a:bodyPr/>
                    <a:lstStyle/>
                    <a:p>
                      <a:pPr algn="ctr"/>
                      <a:r>
                        <a:rPr lang="en-US" dirty="0" smtClean="0"/>
                        <a:t>-1.05</a:t>
                      </a:r>
                      <a:endParaRPr lang="en-US" dirty="0"/>
                    </a:p>
                  </a:txBody>
                  <a:tcPr anchor="ctr">
                    <a:solidFill>
                      <a:schemeClr val="bg1"/>
                    </a:solidFill>
                  </a:tcPr>
                </a:tc>
                <a:tc>
                  <a:txBody>
                    <a:bodyPr/>
                    <a:lstStyle/>
                    <a:p>
                      <a:pPr algn="ctr"/>
                      <a:r>
                        <a:rPr lang="en-US" dirty="0" smtClean="0"/>
                        <a:t>1.59</a:t>
                      </a:r>
                      <a:endParaRPr lang="en-US" dirty="0"/>
                    </a:p>
                  </a:txBody>
                  <a:tcPr anchor="ctr">
                    <a:solidFill>
                      <a:schemeClr val="bg1"/>
                    </a:solidFill>
                  </a:tcPr>
                </a:tc>
              </a:tr>
              <a:tr h="370840">
                <a:tc>
                  <a:txBody>
                    <a:bodyPr/>
                    <a:lstStyle/>
                    <a:p>
                      <a:pPr algn="ctr"/>
                      <a:r>
                        <a:rPr lang="en-US" dirty="0" err="1" smtClean="0"/>
                        <a:t>Desert_Rock_NV</a:t>
                      </a:r>
                      <a:endParaRPr lang="en-US" dirty="0"/>
                    </a:p>
                  </a:txBody>
                  <a:tcPr anchor="ctr">
                    <a:solidFill>
                      <a:schemeClr val="bg1"/>
                    </a:solidFill>
                  </a:tcPr>
                </a:tc>
                <a:tc>
                  <a:txBody>
                    <a:bodyPr/>
                    <a:lstStyle/>
                    <a:p>
                      <a:pPr algn="ctr"/>
                      <a:r>
                        <a:rPr lang="en-US" dirty="0" smtClean="0"/>
                        <a:t>25</a:t>
                      </a:r>
                      <a:endParaRPr lang="en-US" dirty="0"/>
                    </a:p>
                  </a:txBody>
                  <a:tcPr anchor="ctr">
                    <a:solidFill>
                      <a:srgbClr val="FF9900"/>
                    </a:solidFill>
                  </a:tcPr>
                </a:tc>
                <a:tc>
                  <a:txBody>
                    <a:bodyPr/>
                    <a:lstStyle/>
                    <a:p>
                      <a:pPr algn="ctr"/>
                      <a:r>
                        <a:rPr lang="en-US" dirty="0" smtClean="0"/>
                        <a:t>-3.11</a:t>
                      </a:r>
                      <a:endParaRPr lang="en-US" dirty="0"/>
                    </a:p>
                  </a:txBody>
                  <a:tcPr anchor="ctr">
                    <a:solidFill>
                      <a:schemeClr val="bg1"/>
                    </a:solidFill>
                  </a:tcPr>
                </a:tc>
                <a:tc>
                  <a:txBody>
                    <a:bodyPr/>
                    <a:lstStyle/>
                    <a:p>
                      <a:pPr algn="ctr"/>
                      <a:r>
                        <a:rPr lang="en-US" dirty="0" smtClean="0"/>
                        <a:t>1.21</a:t>
                      </a:r>
                      <a:endParaRPr lang="en-US" dirty="0"/>
                    </a:p>
                  </a:txBody>
                  <a:tcPr anchor="ctr">
                    <a:solidFill>
                      <a:schemeClr val="bg1"/>
                    </a:solidFill>
                  </a:tcPr>
                </a:tc>
                <a:tc>
                  <a:txBody>
                    <a:bodyPr/>
                    <a:lstStyle/>
                    <a:p>
                      <a:pPr algn="ctr"/>
                      <a:r>
                        <a:rPr lang="en-US" dirty="0" smtClean="0"/>
                        <a:t>25</a:t>
                      </a:r>
                      <a:endParaRPr lang="en-US" dirty="0"/>
                    </a:p>
                  </a:txBody>
                  <a:tcPr anchor="ctr">
                    <a:solidFill>
                      <a:schemeClr val="bg1"/>
                    </a:solidFill>
                  </a:tcPr>
                </a:tc>
                <a:tc>
                  <a:txBody>
                    <a:bodyPr/>
                    <a:lstStyle/>
                    <a:p>
                      <a:pPr algn="ctr"/>
                      <a:r>
                        <a:rPr lang="en-US" dirty="0" smtClean="0"/>
                        <a:t>-3.11</a:t>
                      </a:r>
                      <a:endParaRPr lang="en-US" dirty="0"/>
                    </a:p>
                  </a:txBody>
                  <a:tcPr anchor="ctr">
                    <a:solidFill>
                      <a:schemeClr val="bg1"/>
                    </a:solidFill>
                  </a:tcPr>
                </a:tc>
                <a:tc>
                  <a:txBody>
                    <a:bodyPr/>
                    <a:lstStyle/>
                    <a:p>
                      <a:pPr algn="ctr"/>
                      <a:r>
                        <a:rPr lang="en-US" dirty="0" smtClean="0"/>
                        <a:t>1.21</a:t>
                      </a:r>
                      <a:endParaRPr lang="en-US" dirty="0"/>
                    </a:p>
                  </a:txBody>
                  <a:tcPr anchor="ctr">
                    <a:solidFill>
                      <a:schemeClr val="bg1"/>
                    </a:solidFill>
                  </a:tcPr>
                </a:tc>
              </a:tr>
              <a:tr h="370840">
                <a:tc>
                  <a:txBody>
                    <a:bodyPr/>
                    <a:lstStyle/>
                    <a:p>
                      <a:pPr algn="ctr"/>
                      <a:r>
                        <a:rPr lang="en-US" dirty="0" err="1" smtClean="0"/>
                        <a:t>Fort_Peck_MT</a:t>
                      </a:r>
                      <a:endParaRPr lang="en-US" dirty="0"/>
                    </a:p>
                  </a:txBody>
                  <a:tcPr anchor="ctr">
                    <a:solidFill>
                      <a:schemeClr val="bg1"/>
                    </a:solidFill>
                  </a:tcPr>
                </a:tc>
                <a:tc>
                  <a:txBody>
                    <a:bodyPr/>
                    <a:lstStyle/>
                    <a:p>
                      <a:pPr algn="ctr"/>
                      <a:r>
                        <a:rPr lang="en-US" dirty="0" smtClean="0"/>
                        <a:t>29</a:t>
                      </a:r>
                      <a:endParaRPr lang="en-US" dirty="0"/>
                    </a:p>
                  </a:txBody>
                  <a:tcPr anchor="ctr">
                    <a:solidFill>
                      <a:srgbClr val="FF9900"/>
                    </a:solidFill>
                  </a:tcPr>
                </a:tc>
                <a:tc>
                  <a:txBody>
                    <a:bodyPr/>
                    <a:lstStyle/>
                    <a:p>
                      <a:pPr algn="ctr"/>
                      <a:r>
                        <a:rPr lang="en-US" dirty="0" smtClean="0"/>
                        <a:t>-0.11</a:t>
                      </a:r>
                      <a:endParaRPr lang="en-US" dirty="0"/>
                    </a:p>
                  </a:txBody>
                  <a:tcPr anchor="ctr">
                    <a:solidFill>
                      <a:schemeClr val="bg1"/>
                    </a:solidFill>
                  </a:tcPr>
                </a:tc>
                <a:tc>
                  <a:txBody>
                    <a:bodyPr/>
                    <a:lstStyle/>
                    <a:p>
                      <a:pPr algn="ctr"/>
                      <a:r>
                        <a:rPr lang="en-US" dirty="0" smtClean="0"/>
                        <a:t>0.56</a:t>
                      </a:r>
                      <a:endParaRPr lang="en-US" dirty="0"/>
                    </a:p>
                  </a:txBody>
                  <a:tcPr anchor="ctr">
                    <a:solidFill>
                      <a:schemeClr val="bg1"/>
                    </a:solidFill>
                  </a:tcPr>
                </a:tc>
                <a:tc>
                  <a:txBody>
                    <a:bodyPr/>
                    <a:lstStyle/>
                    <a:p>
                      <a:pPr algn="ctr"/>
                      <a:r>
                        <a:rPr lang="en-US" dirty="0" smtClean="0"/>
                        <a:t>29</a:t>
                      </a:r>
                      <a:endParaRPr lang="en-US" dirty="0"/>
                    </a:p>
                  </a:txBody>
                  <a:tcPr anchor="ctr">
                    <a:solidFill>
                      <a:schemeClr val="bg1"/>
                    </a:solidFill>
                  </a:tcPr>
                </a:tc>
                <a:tc>
                  <a:txBody>
                    <a:bodyPr/>
                    <a:lstStyle/>
                    <a:p>
                      <a:pPr algn="ctr"/>
                      <a:r>
                        <a:rPr lang="en-US" dirty="0" smtClean="0"/>
                        <a:t>-0.11</a:t>
                      </a:r>
                      <a:endParaRPr lang="en-US" dirty="0"/>
                    </a:p>
                  </a:txBody>
                  <a:tcPr anchor="ctr">
                    <a:solidFill>
                      <a:schemeClr val="bg1"/>
                    </a:solidFill>
                  </a:tcPr>
                </a:tc>
                <a:tc>
                  <a:txBody>
                    <a:bodyPr/>
                    <a:lstStyle/>
                    <a:p>
                      <a:pPr algn="ctr"/>
                      <a:r>
                        <a:rPr lang="en-US" dirty="0" smtClean="0"/>
                        <a:t>0.56</a:t>
                      </a:r>
                      <a:endParaRPr lang="en-US" dirty="0"/>
                    </a:p>
                  </a:txBody>
                  <a:tcPr anchor="ctr">
                    <a:solidFill>
                      <a:schemeClr val="bg1"/>
                    </a:solidFill>
                  </a:tcPr>
                </a:tc>
              </a:tr>
              <a:tr h="370840">
                <a:tc>
                  <a:txBody>
                    <a:bodyPr/>
                    <a:lstStyle/>
                    <a:p>
                      <a:pPr algn="ctr"/>
                      <a:r>
                        <a:rPr lang="en-US" dirty="0" err="1" smtClean="0"/>
                        <a:t>Goodwin_Creek_MS</a:t>
                      </a:r>
                      <a:endParaRPr lang="en-US" dirty="0"/>
                    </a:p>
                  </a:txBody>
                  <a:tcPr anchor="ctr">
                    <a:solidFill>
                      <a:schemeClr val="bg1"/>
                    </a:solidFill>
                  </a:tcPr>
                </a:tc>
                <a:tc>
                  <a:txBody>
                    <a:bodyPr/>
                    <a:lstStyle/>
                    <a:p>
                      <a:pPr algn="ctr"/>
                      <a:r>
                        <a:rPr lang="en-US" dirty="0" smtClean="0"/>
                        <a:t>45</a:t>
                      </a:r>
                      <a:endParaRPr lang="en-US" dirty="0"/>
                    </a:p>
                  </a:txBody>
                  <a:tcPr anchor="ctr">
                    <a:solidFill>
                      <a:srgbClr val="FF9900"/>
                    </a:solidFill>
                  </a:tcPr>
                </a:tc>
                <a:tc>
                  <a:txBody>
                    <a:bodyPr/>
                    <a:lstStyle/>
                    <a:p>
                      <a:pPr algn="ctr"/>
                      <a:r>
                        <a:rPr lang="en-US" dirty="0" smtClean="0"/>
                        <a:t>-1.42</a:t>
                      </a:r>
                      <a:endParaRPr lang="en-US" dirty="0"/>
                    </a:p>
                  </a:txBody>
                  <a:tcPr anchor="ctr">
                    <a:solidFill>
                      <a:schemeClr val="bg1"/>
                    </a:solidFill>
                  </a:tcPr>
                </a:tc>
                <a:tc>
                  <a:txBody>
                    <a:bodyPr/>
                    <a:lstStyle/>
                    <a:p>
                      <a:pPr algn="ctr"/>
                      <a:r>
                        <a:rPr lang="en-US" dirty="0" smtClean="0"/>
                        <a:t>1.70</a:t>
                      </a:r>
                      <a:endParaRPr lang="en-US" dirty="0"/>
                    </a:p>
                  </a:txBody>
                  <a:tcPr anchor="ctr">
                    <a:solidFill>
                      <a:schemeClr val="bg1"/>
                    </a:solidFill>
                  </a:tcPr>
                </a:tc>
                <a:tc>
                  <a:txBody>
                    <a:bodyPr/>
                    <a:lstStyle/>
                    <a:p>
                      <a:pPr algn="ctr"/>
                      <a:r>
                        <a:rPr lang="en-US" dirty="0" smtClean="0"/>
                        <a:t>45</a:t>
                      </a:r>
                      <a:endParaRPr lang="en-US" dirty="0"/>
                    </a:p>
                  </a:txBody>
                  <a:tcPr anchor="ctr">
                    <a:solidFill>
                      <a:schemeClr val="bg1"/>
                    </a:solidFill>
                  </a:tcPr>
                </a:tc>
                <a:tc>
                  <a:txBody>
                    <a:bodyPr/>
                    <a:lstStyle/>
                    <a:p>
                      <a:pPr algn="ctr"/>
                      <a:r>
                        <a:rPr lang="en-US" dirty="0" smtClean="0"/>
                        <a:t>-1.42</a:t>
                      </a:r>
                      <a:endParaRPr lang="en-US" dirty="0"/>
                    </a:p>
                  </a:txBody>
                  <a:tcPr anchor="ctr">
                    <a:solidFill>
                      <a:schemeClr val="bg1"/>
                    </a:solidFill>
                  </a:tcPr>
                </a:tc>
                <a:tc>
                  <a:txBody>
                    <a:bodyPr/>
                    <a:lstStyle/>
                    <a:p>
                      <a:pPr algn="ctr"/>
                      <a:r>
                        <a:rPr lang="en-US" dirty="0" smtClean="0"/>
                        <a:t>1.70</a:t>
                      </a:r>
                      <a:endParaRPr lang="en-US" dirty="0"/>
                    </a:p>
                  </a:txBody>
                  <a:tcPr anchor="ctr">
                    <a:solidFill>
                      <a:schemeClr val="bg1"/>
                    </a:solidFill>
                  </a:tcPr>
                </a:tc>
              </a:tr>
              <a:tr h="370840">
                <a:tc>
                  <a:txBody>
                    <a:bodyPr/>
                    <a:lstStyle/>
                    <a:p>
                      <a:pPr algn="ctr"/>
                      <a:r>
                        <a:rPr lang="en-US" dirty="0" err="1" smtClean="0"/>
                        <a:t>Penn_State_PA</a:t>
                      </a:r>
                      <a:endParaRPr lang="en-US" dirty="0"/>
                    </a:p>
                  </a:txBody>
                  <a:tcPr anchor="ctr">
                    <a:solidFill>
                      <a:schemeClr val="bg1"/>
                    </a:solidFill>
                  </a:tcPr>
                </a:tc>
                <a:tc>
                  <a:txBody>
                    <a:bodyPr/>
                    <a:lstStyle/>
                    <a:p>
                      <a:pPr algn="ctr"/>
                      <a:r>
                        <a:rPr lang="en-US" dirty="0" smtClean="0"/>
                        <a:t>10</a:t>
                      </a:r>
                      <a:endParaRPr lang="en-US" dirty="0"/>
                    </a:p>
                  </a:txBody>
                  <a:tcPr anchor="ctr">
                    <a:solidFill>
                      <a:srgbClr val="FF9900"/>
                    </a:solidFill>
                  </a:tcPr>
                </a:tc>
                <a:tc>
                  <a:txBody>
                    <a:bodyPr/>
                    <a:lstStyle/>
                    <a:p>
                      <a:pPr algn="ctr"/>
                      <a:r>
                        <a:rPr lang="en-US" dirty="0" smtClean="0"/>
                        <a:t>-0.92</a:t>
                      </a:r>
                      <a:endParaRPr lang="en-US" dirty="0"/>
                    </a:p>
                  </a:txBody>
                  <a:tcPr anchor="ctr">
                    <a:solidFill>
                      <a:schemeClr val="bg1"/>
                    </a:solidFill>
                  </a:tcPr>
                </a:tc>
                <a:tc>
                  <a:txBody>
                    <a:bodyPr/>
                    <a:lstStyle/>
                    <a:p>
                      <a:pPr algn="ctr"/>
                      <a:r>
                        <a:rPr lang="en-US" dirty="0" smtClean="0"/>
                        <a:t>1.20</a:t>
                      </a:r>
                      <a:endParaRPr lang="en-US" dirty="0"/>
                    </a:p>
                  </a:txBody>
                  <a:tcPr anchor="ctr">
                    <a:solidFill>
                      <a:schemeClr val="bg1"/>
                    </a:solidFill>
                  </a:tcPr>
                </a:tc>
                <a:tc>
                  <a:txBody>
                    <a:bodyPr/>
                    <a:lstStyle/>
                    <a:p>
                      <a:pPr algn="ctr"/>
                      <a:r>
                        <a:rPr lang="en-US" dirty="0" smtClean="0"/>
                        <a:t>10</a:t>
                      </a:r>
                      <a:endParaRPr lang="en-US" dirty="0"/>
                    </a:p>
                  </a:txBody>
                  <a:tcPr anchor="ctr">
                    <a:solidFill>
                      <a:schemeClr val="bg1"/>
                    </a:solidFill>
                  </a:tcPr>
                </a:tc>
                <a:tc>
                  <a:txBody>
                    <a:bodyPr/>
                    <a:lstStyle/>
                    <a:p>
                      <a:pPr algn="ctr"/>
                      <a:r>
                        <a:rPr lang="en-US" dirty="0" smtClean="0"/>
                        <a:t>-0.92</a:t>
                      </a:r>
                      <a:endParaRPr lang="en-US" dirty="0"/>
                    </a:p>
                  </a:txBody>
                  <a:tcPr anchor="ctr">
                    <a:solidFill>
                      <a:schemeClr val="bg1"/>
                    </a:solidFill>
                  </a:tcPr>
                </a:tc>
                <a:tc>
                  <a:txBody>
                    <a:bodyPr/>
                    <a:lstStyle/>
                    <a:p>
                      <a:pPr algn="ctr"/>
                      <a:r>
                        <a:rPr lang="en-US" dirty="0" smtClean="0"/>
                        <a:t>1.20</a:t>
                      </a:r>
                      <a:endParaRPr lang="en-US" dirty="0"/>
                    </a:p>
                  </a:txBody>
                  <a:tcPr anchor="ctr">
                    <a:solidFill>
                      <a:schemeClr val="bg1"/>
                    </a:solidFill>
                  </a:tcPr>
                </a:tc>
              </a:tr>
              <a:tr h="370840">
                <a:tc>
                  <a:txBody>
                    <a:bodyPr/>
                    <a:lstStyle/>
                    <a:p>
                      <a:pPr algn="ctr"/>
                      <a:r>
                        <a:rPr lang="en-US" dirty="0" err="1" smtClean="0"/>
                        <a:t>Sioux_Falls</a:t>
                      </a:r>
                      <a:endParaRPr lang="en-US" dirty="0"/>
                    </a:p>
                  </a:txBody>
                  <a:tcPr anchor="ctr">
                    <a:solidFill>
                      <a:schemeClr val="bg1"/>
                    </a:solidFill>
                  </a:tcPr>
                </a:tc>
                <a:tc>
                  <a:txBody>
                    <a:bodyPr/>
                    <a:lstStyle/>
                    <a:p>
                      <a:pPr algn="ctr"/>
                      <a:r>
                        <a:rPr lang="en-US" dirty="0" smtClean="0"/>
                        <a:t>27</a:t>
                      </a:r>
                      <a:endParaRPr lang="en-US" dirty="0"/>
                    </a:p>
                  </a:txBody>
                  <a:tcPr anchor="ctr">
                    <a:solidFill>
                      <a:srgbClr val="FF9900"/>
                    </a:solidFill>
                  </a:tcPr>
                </a:tc>
                <a:tc>
                  <a:txBody>
                    <a:bodyPr/>
                    <a:lstStyle/>
                    <a:p>
                      <a:pPr algn="ctr"/>
                      <a:r>
                        <a:rPr lang="en-US" dirty="0" smtClean="0"/>
                        <a:t>-2.65</a:t>
                      </a:r>
                      <a:endParaRPr lang="en-US" dirty="0"/>
                    </a:p>
                  </a:txBody>
                  <a:tcPr anchor="ctr">
                    <a:solidFill>
                      <a:schemeClr val="bg1"/>
                    </a:solidFill>
                  </a:tcPr>
                </a:tc>
                <a:tc>
                  <a:txBody>
                    <a:bodyPr/>
                    <a:lstStyle/>
                    <a:p>
                      <a:pPr algn="ctr"/>
                      <a:r>
                        <a:rPr lang="en-US" dirty="0" smtClean="0"/>
                        <a:t>1.04</a:t>
                      </a:r>
                      <a:endParaRPr lang="en-US" dirty="0"/>
                    </a:p>
                  </a:txBody>
                  <a:tcPr anchor="ctr">
                    <a:solidFill>
                      <a:schemeClr val="bg1"/>
                    </a:solidFill>
                  </a:tcPr>
                </a:tc>
                <a:tc>
                  <a:txBody>
                    <a:bodyPr/>
                    <a:lstStyle/>
                    <a:p>
                      <a:pPr algn="ctr"/>
                      <a:r>
                        <a:rPr lang="en-US" dirty="0" smtClean="0"/>
                        <a:t>27</a:t>
                      </a:r>
                      <a:endParaRPr lang="en-US" dirty="0"/>
                    </a:p>
                  </a:txBody>
                  <a:tcPr anchor="ctr">
                    <a:solidFill>
                      <a:schemeClr val="bg1"/>
                    </a:solidFill>
                  </a:tcPr>
                </a:tc>
                <a:tc>
                  <a:txBody>
                    <a:bodyPr/>
                    <a:lstStyle/>
                    <a:p>
                      <a:pPr algn="ctr"/>
                      <a:r>
                        <a:rPr lang="en-US" dirty="0" smtClean="0"/>
                        <a:t>-2.65</a:t>
                      </a:r>
                      <a:endParaRPr lang="en-US" dirty="0"/>
                    </a:p>
                  </a:txBody>
                  <a:tcPr anchor="ctr">
                    <a:solidFill>
                      <a:schemeClr val="bg1"/>
                    </a:solidFill>
                  </a:tcPr>
                </a:tc>
                <a:tc>
                  <a:txBody>
                    <a:bodyPr/>
                    <a:lstStyle/>
                    <a:p>
                      <a:pPr algn="ctr"/>
                      <a:r>
                        <a:rPr lang="en-US" dirty="0" smtClean="0"/>
                        <a:t>1.04</a:t>
                      </a:r>
                      <a:endParaRPr lang="en-US" dirty="0"/>
                    </a:p>
                  </a:txBody>
                  <a:tcPr anchor="ctr">
                    <a:solidFill>
                      <a:schemeClr val="bg1"/>
                    </a:solidFill>
                  </a:tcPr>
                </a:tc>
              </a:tr>
            </a:tbl>
          </a:graphicData>
        </a:graphic>
      </p:graphicFrame>
      <p:sp>
        <p:nvSpPr>
          <p:cNvPr id="10" name="Content Placeholder 2"/>
          <p:cNvSpPr txBox="1">
            <a:spLocks/>
          </p:cNvSpPr>
          <p:nvPr/>
        </p:nvSpPr>
        <p:spPr bwMode="auto">
          <a:xfrm>
            <a:off x="244763" y="5135418"/>
            <a:ext cx="8229600" cy="158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fontScale="70000" lnSpcReduction="20000"/>
          </a:bodyPr>
          <a:lstStyle>
            <a:lvl1pPr marL="342900" marR="0" lvl="0" indent="1270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1pPr>
            <a:lvl2pPr marL="742950" marR="0" lvl="1" indent="1905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2pPr>
            <a:lvl3pPr marL="1143000" marR="0" lvl="2"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3pPr>
            <a:lvl4pPr marL="1600200" marR="0" lvl="3" indent="0" algn="l" defTabSz="457200" rtl="0" eaLnBrk="1" fontAlgn="base" hangingPunct="1">
              <a:lnSpc>
                <a:spcPct val="100000"/>
              </a:lnSpc>
              <a:spcBef>
                <a:spcPts val="360"/>
              </a:spcBef>
              <a:spcAft>
                <a:spcPts val="0"/>
              </a:spcAft>
              <a:buClr>
                <a:schemeClr val="lt1"/>
              </a:buClr>
              <a:buSzPct val="100000"/>
              <a:buFont typeface="Arial"/>
              <a:buChar char="–"/>
              <a:defRPr sz="1800" b="0" i="0" u="none" strike="noStrike" kern="1200" cap="none">
                <a:solidFill>
                  <a:schemeClr val="lt1"/>
                </a:solidFill>
                <a:latin typeface="Calibri"/>
                <a:ea typeface="Calibri"/>
                <a:cs typeface="Calibri"/>
                <a:sym typeface="Calibri"/>
              </a:defRPr>
            </a:lvl4pPr>
            <a:lvl5pPr marL="2057400" marR="0" lvl="4" indent="0" algn="l" defTabSz="457200" rtl="0" eaLnBrk="1" fontAlgn="base" hangingPunct="1">
              <a:lnSpc>
                <a:spcPct val="100000"/>
              </a:lnSpc>
              <a:spcBef>
                <a:spcPts val="360"/>
              </a:spcBef>
              <a:spcAft>
                <a:spcPts val="0"/>
              </a:spcAft>
              <a:buClr>
                <a:schemeClr val="lt1"/>
              </a:buClr>
              <a:buSzPct val="100000"/>
              <a:buFont typeface="Arial"/>
              <a:buChar char="»"/>
              <a:defRPr sz="1800" b="0" i="0" u="none" strike="noStrike" kern="1200" cap="none">
                <a:solidFill>
                  <a:schemeClr val="lt1"/>
                </a:solidFill>
                <a:latin typeface="Calibri"/>
                <a:ea typeface="Calibri"/>
                <a:cs typeface="Calibri"/>
                <a:sym typeface="Calibri"/>
              </a:defRPr>
            </a:lvl5pPr>
            <a:lvl6pPr marL="2514600" marR="0" lvl="5"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6pPr>
            <a:lvl7pPr marL="2971800" marR="0" lvl="6"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7pPr>
            <a:lvl8pPr marL="3429000" marR="0" lvl="7"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8pPr>
            <a:lvl9pPr marL="3886200" marR="0" lvl="8" indent="0" algn="l" defTabSz="4572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Calibri"/>
                <a:ea typeface="Calibri"/>
                <a:cs typeface="Calibri"/>
                <a:sym typeface="Calibri"/>
              </a:defRPr>
            </a:lvl9pPr>
          </a:lstStyle>
          <a:p>
            <a:pPr marL="574675" indent="-219075"/>
            <a:r>
              <a:rPr lang="en-US" sz="2400" dirty="0" smtClean="0"/>
              <a:t>Time series after TPW issue got fixed is </a:t>
            </a:r>
            <a:r>
              <a:rPr lang="en-US" sz="2400" b="1" dirty="0" smtClean="0">
                <a:solidFill>
                  <a:srgbClr val="FF0000"/>
                </a:solidFill>
              </a:rPr>
              <a:t>too short </a:t>
            </a:r>
            <a:r>
              <a:rPr lang="en-US" sz="2400" dirty="0" smtClean="0"/>
              <a:t>to yield statistically significant analysis results</a:t>
            </a:r>
          </a:p>
          <a:p>
            <a:pPr marL="574675" indent="-219075"/>
            <a:r>
              <a:rPr lang="en-US" sz="2400" dirty="0"/>
              <a:t>LST AWG has reproduced the operational product in local calculation </a:t>
            </a:r>
            <a:r>
              <a:rPr lang="en-US" sz="2400" dirty="0" smtClean="0"/>
              <a:t>environment using exactly the same input data</a:t>
            </a:r>
            <a:endParaRPr lang="en-US" sz="2400" dirty="0"/>
          </a:p>
          <a:p>
            <a:pPr marL="574675" indent="-219075"/>
            <a:r>
              <a:rPr lang="en-US" sz="2400" dirty="0" smtClean="0"/>
              <a:t>The following validation analysis will be based on locally calculated LST by AWG</a:t>
            </a:r>
          </a:p>
        </p:txBody>
      </p:sp>
    </p:spTree>
    <p:extLst>
      <p:ext uri="{BB962C8B-B14F-4D97-AF65-F5344CB8AC3E}">
        <p14:creationId xmlns:p14="http://schemas.microsoft.com/office/powerpoint/2010/main" val="1659101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Algorithm</a:t>
            </a:r>
            <a:endParaRPr lang="en-US" dirty="0"/>
          </a:p>
        </p:txBody>
      </p:sp>
      <p:sp>
        <p:nvSpPr>
          <p:cNvPr id="4" name="Text Placeholder 3"/>
          <p:cNvSpPr>
            <a:spLocks noGrp="1"/>
          </p:cNvSpPr>
          <p:nvPr>
            <p:ph type="body" idx="2"/>
          </p:nvPr>
        </p:nvSpPr>
        <p:spPr>
          <a:xfrm>
            <a:off x="457200" y="1463608"/>
            <a:ext cx="8038730" cy="5168546"/>
          </a:xfrm>
        </p:spPr>
        <p:txBody>
          <a:bodyPr/>
          <a:lstStyle/>
          <a:p>
            <a:pPr marL="804863" indent="-328613"/>
            <a:r>
              <a:rPr lang="en-US" dirty="0" smtClean="0"/>
              <a:t>The enterprise LST retrieval algorithm was used as a reference algorithm to compare with the baseline LST</a:t>
            </a:r>
          </a:p>
          <a:p>
            <a:pPr marL="804863" indent="-328613"/>
            <a:endParaRPr lang="en-US" dirty="0"/>
          </a:p>
          <a:p>
            <a:pPr marL="804863" indent="-328613"/>
            <a:r>
              <a:rPr lang="en-US" dirty="0" smtClean="0"/>
              <a:t>Selected among 22 different algorithms</a:t>
            </a:r>
          </a:p>
          <a:p>
            <a:pPr marL="804863" indent="-328613"/>
            <a:r>
              <a:rPr lang="en-US" dirty="0" smtClean="0"/>
              <a:t>Accepted as the LST retrieval algorithm candidate for both GOES-R and JPSS missions.</a:t>
            </a:r>
          </a:p>
          <a:p>
            <a:pPr marL="804863" indent="-328613"/>
            <a:r>
              <a:rPr lang="en-US" dirty="0" smtClean="0"/>
              <a:t>Different from the baseline algorithm</a:t>
            </a:r>
          </a:p>
          <a:p>
            <a:pPr marL="1090613" lvl="1" indent="-328613"/>
            <a:r>
              <a:rPr lang="en-US" dirty="0" smtClean="0"/>
              <a:t>Emissivity difference term is used</a:t>
            </a:r>
          </a:p>
          <a:p>
            <a:pPr marL="1090613" lvl="1" indent="-328613"/>
            <a:r>
              <a:rPr lang="en-US" dirty="0" smtClean="0"/>
              <a:t>Instead of a angle-correction term, the retrieval is stratified by sensor zenith angle</a:t>
            </a:r>
            <a:endParaRPr lang="en-US" dirty="0"/>
          </a:p>
          <a:p>
            <a:endParaRPr lang="en-US" dirty="0" smtClean="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31</a:t>
            </a:fld>
            <a:endParaRPr lang="en-US" sz="1200" b="0" i="0" u="none" strike="noStrike" cap="none">
              <a:solidFill>
                <a:schemeClr val="lt1"/>
              </a:solidFill>
              <a:latin typeface="Calibri"/>
              <a:ea typeface="Calibri"/>
              <a:cs typeface="Calibri"/>
              <a:sym typeface="Calibri"/>
            </a:endParaRPr>
          </a:p>
        </p:txBody>
      </p:sp>
      <p:graphicFrame>
        <p:nvGraphicFramePr>
          <p:cNvPr id="6" name="Object 24"/>
          <p:cNvGraphicFramePr>
            <a:graphicFrameLocks noChangeAspect="1"/>
          </p:cNvGraphicFramePr>
          <p:nvPr>
            <p:extLst>
              <p:ext uri="{D42A27DB-BD31-4B8C-83A1-F6EECF244321}">
                <p14:modId xmlns:p14="http://schemas.microsoft.com/office/powerpoint/2010/main" val="2726295301"/>
              </p:ext>
            </p:extLst>
          </p:nvPr>
        </p:nvGraphicFramePr>
        <p:xfrm>
          <a:off x="1386543" y="2938835"/>
          <a:ext cx="5058852" cy="334777"/>
        </p:xfrm>
        <a:graphic>
          <a:graphicData uri="http://schemas.openxmlformats.org/presentationml/2006/ole">
            <mc:AlternateContent xmlns:mc="http://schemas.openxmlformats.org/markup-compatibility/2006">
              <mc:Choice xmlns:v="urn:schemas-microsoft-com:vml" Requires="v">
                <p:oleObj spid="_x0000_s3146" name="Equation" r:id="rId4" imgW="3454200" imgH="228600" progId="Equation.3">
                  <p:embed/>
                </p:oleObj>
              </mc:Choice>
              <mc:Fallback>
                <p:oleObj name="Equation" r:id="rId4" imgW="3454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543" y="2938835"/>
                        <a:ext cx="5058852" cy="334777"/>
                      </a:xfrm>
                      <a:prstGeom prst="rect">
                        <a:avLst/>
                      </a:prstGeom>
                      <a:solidFill>
                        <a:schemeClr val="bg1"/>
                      </a:solidFill>
                      <a:ln>
                        <a:noFill/>
                      </a:ln>
                      <a:effectLst/>
                    </p:spPr>
                  </p:pic>
                </p:oleObj>
              </mc:Fallback>
            </mc:AlternateContent>
          </a:graphicData>
        </a:graphic>
      </p:graphicFrame>
    </p:spTree>
    <p:extLst>
      <p:ext uri="{BB962C8B-B14F-4D97-AF65-F5344CB8AC3E}">
        <p14:creationId xmlns:p14="http://schemas.microsoft.com/office/powerpoint/2010/main" val="2863255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6037"/>
            <a:ext cx="8229600" cy="1143000"/>
          </a:xfrm>
        </p:spPr>
        <p:txBody>
          <a:bodyPr/>
          <a:lstStyle/>
          <a:p>
            <a:r>
              <a:rPr lang="en-US" dirty="0" smtClean="0"/>
              <a:t>Validation Procedures</a:t>
            </a:r>
            <a:endParaRPr lang="en-US" dirty="0"/>
          </a:p>
        </p:txBody>
      </p:sp>
      <p:sp>
        <p:nvSpPr>
          <p:cNvPr id="7" name="Text Placeholder 3"/>
          <p:cNvSpPr>
            <a:spLocks noGrp="1"/>
          </p:cNvSpPr>
          <p:nvPr>
            <p:ph type="body" idx="2"/>
          </p:nvPr>
        </p:nvSpPr>
        <p:spPr>
          <a:xfrm>
            <a:off x="337457" y="1463608"/>
            <a:ext cx="8469085" cy="4981580"/>
          </a:xfrm>
        </p:spPr>
        <p:txBody>
          <a:bodyPr/>
          <a:lstStyle/>
          <a:p>
            <a:pPr marL="576263" indent="-220663"/>
            <a:r>
              <a:rPr lang="en-US" sz="2600" dirty="0" smtClean="0"/>
              <a:t>Direct comparison with SURFRAD in-situ measurements</a:t>
            </a:r>
          </a:p>
          <a:p>
            <a:pPr marL="576263" indent="-220663"/>
            <a:r>
              <a:rPr lang="en-US" sz="2600" dirty="0" smtClean="0"/>
              <a:t>Validate Data: 20170601 - Current</a:t>
            </a:r>
          </a:p>
          <a:p>
            <a:pPr marL="576263" indent="-220663"/>
            <a:r>
              <a:rPr lang="en-US" sz="2600" dirty="0" smtClean="0"/>
              <a:t>Cloud screening</a:t>
            </a:r>
          </a:p>
          <a:p>
            <a:pPr marL="1033463" lvl="1" indent="-271463"/>
            <a:r>
              <a:rPr lang="en-US" sz="2200" dirty="0" smtClean="0"/>
              <a:t>Intermediate Product unavailable for significant amount of validation </a:t>
            </a:r>
            <a:r>
              <a:rPr lang="en-US" sz="2200" dirty="0" smtClean="0"/>
              <a:t>period, i.e. </a:t>
            </a:r>
            <a:r>
              <a:rPr lang="en-US" sz="2200" dirty="0" smtClean="0">
                <a:sym typeface="Wingdings" panose="05000000000000000000" pitchFamily="2" charset="2"/>
              </a:rPr>
              <a:t> </a:t>
            </a:r>
            <a:r>
              <a:rPr lang="en-US" sz="2200" dirty="0">
                <a:sym typeface="Wingdings" panose="05000000000000000000" pitchFamily="2" charset="2"/>
              </a:rPr>
              <a:t>f</a:t>
            </a:r>
            <a:r>
              <a:rPr lang="en-US" sz="2200" dirty="0" smtClean="0">
                <a:sym typeface="Wingdings" panose="05000000000000000000" pitchFamily="2" charset="2"/>
              </a:rPr>
              <a:t>our </a:t>
            </a:r>
            <a:r>
              <a:rPr lang="en-US" sz="2200" dirty="0" smtClean="0">
                <a:sym typeface="Wingdings" panose="05000000000000000000" pitchFamily="2" charset="2"/>
              </a:rPr>
              <a:t>levels cloud information missing</a:t>
            </a:r>
          </a:p>
          <a:p>
            <a:pPr marL="1033463" lvl="1" indent="-271463"/>
            <a:r>
              <a:rPr lang="en-US" sz="2200" dirty="0" smtClean="0">
                <a:sym typeface="Wingdings" panose="05000000000000000000" pitchFamily="2" charset="2"/>
              </a:rPr>
              <a:t>Based on 3x3 two-level cloud from DQF</a:t>
            </a:r>
            <a:endParaRPr lang="en-US" sz="2200" dirty="0"/>
          </a:p>
          <a:p>
            <a:pPr marL="576263" indent="-220663"/>
            <a:r>
              <a:rPr lang="en-US" sz="2600" dirty="0" smtClean="0"/>
              <a:t>Additional cloud filtering</a:t>
            </a:r>
          </a:p>
          <a:p>
            <a:pPr marL="1033463" lvl="1" indent="-271463"/>
            <a:r>
              <a:rPr lang="en-US" sz="2200" dirty="0" smtClean="0"/>
              <a:t>In-situ </a:t>
            </a:r>
            <a:r>
              <a:rPr lang="en-US" sz="2200" dirty="0" err="1" smtClean="0"/>
              <a:t>downwelling</a:t>
            </a:r>
            <a:r>
              <a:rPr lang="en-US" sz="2200" dirty="0" smtClean="0"/>
              <a:t> radiation time series</a:t>
            </a:r>
          </a:p>
          <a:p>
            <a:pPr marL="1033463" lvl="1" indent="-271463"/>
            <a:r>
              <a:rPr lang="en-US" sz="2200" dirty="0" smtClean="0"/>
              <a:t>Satellite 3x3 Brightness Temperature at ~11 µm (band 14)</a:t>
            </a:r>
          </a:p>
        </p:txBody>
      </p:sp>
      <p:sp>
        <p:nvSpPr>
          <p:cNvPr id="8" name="Slide Number Placeholder 4"/>
          <p:cNvSpPr>
            <a:spLocks noGrp="1"/>
          </p:cNvSpPr>
          <p:nvPr>
            <p:ph type="sldNum" idx="12"/>
          </p:nvPr>
        </p:nvSpPr>
        <p:spPr>
          <a:xfrm>
            <a:off x="6553204" y="6356353"/>
            <a:ext cx="2133599" cy="365099"/>
          </a:xfrm>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35122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CONUS LST Validation</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33</a:t>
            </a:fld>
            <a:endParaRPr lang="en-US" sz="1200" b="0" i="0" u="none" strike="noStrike" cap="none">
              <a:solidFill>
                <a:schemeClr val="lt1"/>
              </a:solidFill>
              <a:latin typeface="Calibri"/>
              <a:ea typeface="Calibri"/>
              <a:cs typeface="Calibri"/>
              <a:sym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864240101"/>
              </p:ext>
            </p:extLst>
          </p:nvPr>
        </p:nvGraphicFramePr>
        <p:xfrm>
          <a:off x="316344" y="1844964"/>
          <a:ext cx="8511311" cy="3972560"/>
        </p:xfrm>
        <a:graphic>
          <a:graphicData uri="http://schemas.openxmlformats.org/drawingml/2006/table">
            <a:tbl>
              <a:tblPr firstRow="1" bandRow="1">
                <a:tableStyleId>{ED06A9B5-E392-42ED-BF47-95CADD0DC904}</a:tableStyleId>
              </a:tblPr>
              <a:tblGrid>
                <a:gridCol w="2521266"/>
                <a:gridCol w="1198009"/>
                <a:gridCol w="1198009"/>
                <a:gridCol w="1198009"/>
                <a:gridCol w="1198009"/>
                <a:gridCol w="1198009"/>
              </a:tblGrid>
              <a:tr h="0">
                <a:tc rowSpan="2">
                  <a:txBody>
                    <a:bodyPr/>
                    <a:lstStyle/>
                    <a:p>
                      <a:pPr algn="ctr"/>
                      <a:r>
                        <a:rPr lang="en-US" dirty="0" smtClean="0"/>
                        <a:t>Site</a:t>
                      </a:r>
                      <a:endParaRPr lang="en-US" dirty="0"/>
                    </a:p>
                  </a:txBody>
                  <a:tcPr anchor="ctr">
                    <a:solidFill>
                      <a:schemeClr val="bg1"/>
                    </a:solidFill>
                  </a:tcPr>
                </a:tc>
                <a:tc rowSpan="2">
                  <a:txBody>
                    <a:bodyPr/>
                    <a:lstStyle/>
                    <a:p>
                      <a:pPr algn="ctr"/>
                      <a:r>
                        <a:rPr lang="en-US" sz="1800" dirty="0" smtClean="0"/>
                        <a:t>Number</a:t>
                      </a:r>
                      <a:endParaRPr lang="en-US" sz="1800" dirty="0"/>
                    </a:p>
                  </a:txBody>
                  <a:tcPr anchor="ctr">
                    <a:solidFill>
                      <a:schemeClr val="bg1"/>
                    </a:solidFill>
                  </a:tcPr>
                </a:tc>
                <a:tc gridSpan="2">
                  <a:txBody>
                    <a:bodyPr/>
                    <a:lstStyle/>
                    <a:p>
                      <a:pPr algn="ctr"/>
                      <a:r>
                        <a:rPr lang="en-US" sz="1800" dirty="0" smtClean="0"/>
                        <a:t>Local</a:t>
                      </a:r>
                      <a:r>
                        <a:rPr lang="en-US" sz="1800" baseline="0" dirty="0" smtClean="0"/>
                        <a:t> calculation</a:t>
                      </a:r>
                      <a:endParaRPr lang="en-US" sz="1800" dirty="0"/>
                    </a:p>
                  </a:txBody>
                  <a:tcPr>
                    <a:solidFill>
                      <a:schemeClr val="bg1"/>
                    </a:solidFill>
                  </a:tcPr>
                </a:tc>
                <a:tc hMerge="1">
                  <a:txBody>
                    <a:bodyPr/>
                    <a:lstStyle/>
                    <a:p>
                      <a:endParaRPr lang="en-US" dirty="0"/>
                    </a:p>
                  </a:txBody>
                  <a:tcPr>
                    <a:solidFill>
                      <a:schemeClr val="bg1"/>
                    </a:solidFill>
                  </a:tcPr>
                </a:tc>
                <a:tc gridSpan="2">
                  <a:txBody>
                    <a:bodyPr/>
                    <a:lstStyle/>
                    <a:p>
                      <a:pPr algn="ctr"/>
                      <a:r>
                        <a:rPr lang="en-US" sz="1800" dirty="0" smtClean="0"/>
                        <a:t>Enterprise Algorithm</a:t>
                      </a:r>
                      <a:endParaRPr lang="en-US" sz="1800" dirty="0"/>
                    </a:p>
                  </a:txBody>
                  <a:tcPr>
                    <a:solidFill>
                      <a:schemeClr val="bg1"/>
                    </a:solidFill>
                  </a:tcPr>
                </a:tc>
                <a:tc hMerge="1">
                  <a:txBody>
                    <a:bodyPr/>
                    <a:lstStyle/>
                    <a:p>
                      <a:pPr algn="ctr"/>
                      <a:endParaRPr lang="en-US" dirty="0"/>
                    </a:p>
                  </a:txBody>
                  <a:tcPr>
                    <a:solidFill>
                      <a:schemeClr val="bg1"/>
                    </a:solidFill>
                  </a:tcPr>
                </a:tc>
              </a:tr>
              <a:tr h="370840">
                <a:tc vMerge="1">
                  <a:txBody>
                    <a:bodyPr/>
                    <a:lstStyle/>
                    <a:p>
                      <a:endParaRPr lang="en-US" dirty="0"/>
                    </a:p>
                  </a:txBody>
                  <a:tcPr>
                    <a:solidFill>
                      <a:schemeClr val="bg1"/>
                    </a:solidFill>
                  </a:tcPr>
                </a:tc>
                <a:tc vMerge="1">
                  <a:txBody>
                    <a:bodyPr/>
                    <a:lstStyle/>
                    <a:p>
                      <a:pPr algn="ctr"/>
                      <a:endParaRPr lang="en-US" sz="1600" dirty="0"/>
                    </a:p>
                  </a:txBody>
                  <a:tcPr anchor="ctr">
                    <a:solidFill>
                      <a:schemeClr val="bg1"/>
                    </a:solidFill>
                  </a:tcPr>
                </a:tc>
                <a:tc>
                  <a:txBody>
                    <a:bodyPr/>
                    <a:lstStyle/>
                    <a:p>
                      <a:pPr algn="ctr"/>
                      <a:r>
                        <a:rPr lang="en-US" sz="1800" dirty="0" smtClean="0"/>
                        <a:t>Accuracy (K)</a:t>
                      </a:r>
                      <a:endParaRPr lang="en-US" sz="1800" dirty="0"/>
                    </a:p>
                  </a:txBody>
                  <a:tcPr anchor="ctr">
                    <a:solidFill>
                      <a:schemeClr val="bg1"/>
                    </a:solidFill>
                  </a:tcPr>
                </a:tc>
                <a:tc>
                  <a:txBody>
                    <a:bodyPr/>
                    <a:lstStyle/>
                    <a:p>
                      <a:pPr algn="ctr"/>
                      <a:r>
                        <a:rPr lang="en-US" sz="1800" dirty="0" smtClean="0"/>
                        <a:t>Precision (K)</a:t>
                      </a:r>
                      <a:endParaRPr lang="en-US" sz="1800" dirty="0"/>
                    </a:p>
                  </a:txBody>
                  <a:tcPr anchor="ctr">
                    <a:solidFill>
                      <a:schemeClr val="bg1"/>
                    </a:solidFill>
                  </a:tcPr>
                </a:tc>
                <a:tc>
                  <a:txBody>
                    <a:bodyPr/>
                    <a:lstStyle/>
                    <a:p>
                      <a:pPr algn="ctr"/>
                      <a:r>
                        <a:rPr lang="en-US" sz="1800" dirty="0" smtClean="0"/>
                        <a:t>Accuracy (K)</a:t>
                      </a:r>
                      <a:endParaRPr lang="en-US" sz="1800" dirty="0"/>
                    </a:p>
                  </a:txBody>
                  <a:tcPr anchor="ctr">
                    <a:solidFill>
                      <a:schemeClr val="bg1"/>
                    </a:solidFill>
                  </a:tcPr>
                </a:tc>
                <a:tc>
                  <a:txBody>
                    <a:bodyPr/>
                    <a:lstStyle/>
                    <a:p>
                      <a:pPr algn="ctr"/>
                      <a:r>
                        <a:rPr lang="en-US" sz="1800" dirty="0" smtClean="0"/>
                        <a:t>Precision (K)</a:t>
                      </a:r>
                      <a:endParaRPr lang="en-US" sz="1800" dirty="0"/>
                    </a:p>
                  </a:txBody>
                  <a:tcPr anchor="ctr">
                    <a:solidFill>
                      <a:schemeClr val="bg1"/>
                    </a:solidFill>
                  </a:tcPr>
                </a:tc>
              </a:tr>
              <a:tr h="370840">
                <a:tc>
                  <a:txBody>
                    <a:bodyPr/>
                    <a:lstStyle/>
                    <a:p>
                      <a:pPr algn="ctr"/>
                      <a:r>
                        <a:rPr lang="en-US" dirty="0" err="1" smtClean="0"/>
                        <a:t>Bondville_IL</a:t>
                      </a:r>
                      <a:endParaRPr lang="en-US" dirty="0"/>
                    </a:p>
                  </a:txBody>
                  <a:tcPr anchor="ctr">
                    <a:solidFill>
                      <a:schemeClr val="bg1"/>
                    </a:solidFill>
                  </a:tcPr>
                </a:tc>
                <a:tc>
                  <a:txBody>
                    <a:bodyPr/>
                    <a:lstStyle/>
                    <a:p>
                      <a:pPr algn="ctr"/>
                      <a:r>
                        <a:rPr lang="en-US" dirty="0" smtClean="0"/>
                        <a:t>1442</a:t>
                      </a:r>
                      <a:endParaRPr lang="en-US" dirty="0"/>
                    </a:p>
                  </a:txBody>
                  <a:tcPr anchor="ctr">
                    <a:solidFill>
                      <a:schemeClr val="bg1"/>
                    </a:solidFill>
                  </a:tcPr>
                </a:tc>
                <a:tc>
                  <a:txBody>
                    <a:bodyPr/>
                    <a:lstStyle/>
                    <a:p>
                      <a:pPr algn="ctr"/>
                      <a:r>
                        <a:rPr lang="en-US" dirty="0" smtClean="0">
                          <a:solidFill>
                            <a:srgbClr val="009900"/>
                          </a:solidFill>
                        </a:rPr>
                        <a:t>0.33</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1.90</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0. 45</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1.85</a:t>
                      </a:r>
                      <a:endParaRPr lang="en-US" dirty="0">
                        <a:solidFill>
                          <a:srgbClr val="009900"/>
                        </a:solidFill>
                      </a:endParaRPr>
                    </a:p>
                  </a:txBody>
                  <a:tcPr anchor="ctr">
                    <a:solidFill>
                      <a:schemeClr val="bg1"/>
                    </a:solidFill>
                  </a:tcPr>
                </a:tc>
              </a:tr>
              <a:tr h="370840">
                <a:tc>
                  <a:txBody>
                    <a:bodyPr/>
                    <a:lstStyle/>
                    <a:p>
                      <a:pPr algn="ctr"/>
                      <a:r>
                        <a:rPr lang="en-US" dirty="0" err="1" smtClean="0"/>
                        <a:t>Boulder_CO</a:t>
                      </a:r>
                      <a:endParaRPr lang="en-US" dirty="0"/>
                    </a:p>
                  </a:txBody>
                  <a:tcPr anchor="ctr">
                    <a:solidFill>
                      <a:schemeClr val="bg1"/>
                    </a:solidFill>
                  </a:tcPr>
                </a:tc>
                <a:tc>
                  <a:txBody>
                    <a:bodyPr/>
                    <a:lstStyle/>
                    <a:p>
                      <a:pPr algn="ctr"/>
                      <a:r>
                        <a:rPr lang="en-US" dirty="0" smtClean="0"/>
                        <a:t>1254</a:t>
                      </a:r>
                      <a:endParaRPr lang="en-US" dirty="0"/>
                    </a:p>
                  </a:txBody>
                  <a:tcPr anchor="ctr">
                    <a:solidFill>
                      <a:schemeClr val="bg1"/>
                    </a:solidFill>
                  </a:tcPr>
                </a:tc>
                <a:tc>
                  <a:txBody>
                    <a:bodyPr/>
                    <a:lstStyle/>
                    <a:p>
                      <a:pPr algn="ctr"/>
                      <a:r>
                        <a:rPr lang="en-US" dirty="0" smtClean="0">
                          <a:solidFill>
                            <a:srgbClr val="009900"/>
                          </a:solidFill>
                        </a:rPr>
                        <a:t>-1.13</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1.43</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-1.18</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1.45</a:t>
                      </a:r>
                      <a:endParaRPr lang="en-US" dirty="0">
                        <a:solidFill>
                          <a:srgbClr val="009900"/>
                        </a:solidFill>
                      </a:endParaRPr>
                    </a:p>
                  </a:txBody>
                  <a:tcPr anchor="ctr">
                    <a:solidFill>
                      <a:schemeClr val="bg1"/>
                    </a:solidFill>
                  </a:tcPr>
                </a:tc>
              </a:tr>
              <a:tr h="370840">
                <a:tc>
                  <a:txBody>
                    <a:bodyPr/>
                    <a:lstStyle/>
                    <a:p>
                      <a:pPr algn="ctr"/>
                      <a:r>
                        <a:rPr lang="en-US" dirty="0" err="1" smtClean="0"/>
                        <a:t>Desert_Rock_NV</a:t>
                      </a:r>
                      <a:endParaRPr lang="en-US" dirty="0"/>
                    </a:p>
                  </a:txBody>
                  <a:tcPr anchor="ctr">
                    <a:solidFill>
                      <a:schemeClr val="bg1"/>
                    </a:solidFill>
                  </a:tcPr>
                </a:tc>
                <a:tc>
                  <a:txBody>
                    <a:bodyPr/>
                    <a:lstStyle/>
                    <a:p>
                      <a:pPr algn="ctr"/>
                      <a:r>
                        <a:rPr lang="en-US" dirty="0" smtClean="0"/>
                        <a:t>1048</a:t>
                      </a:r>
                      <a:endParaRPr lang="en-US" dirty="0"/>
                    </a:p>
                  </a:txBody>
                  <a:tcPr anchor="ctr">
                    <a:solidFill>
                      <a:schemeClr val="bg1"/>
                    </a:solidFill>
                  </a:tcPr>
                </a:tc>
                <a:tc>
                  <a:txBody>
                    <a:bodyPr/>
                    <a:lstStyle/>
                    <a:p>
                      <a:pPr algn="ctr"/>
                      <a:r>
                        <a:rPr lang="en-US" dirty="0" smtClean="0">
                          <a:solidFill>
                            <a:srgbClr val="FF0000"/>
                          </a:solidFill>
                        </a:rPr>
                        <a:t>-3.42</a:t>
                      </a:r>
                      <a:endParaRPr lang="en-US" dirty="0">
                        <a:solidFill>
                          <a:srgbClr val="FF0000"/>
                        </a:solidFill>
                      </a:endParaRPr>
                    </a:p>
                  </a:txBody>
                  <a:tcPr anchor="ctr">
                    <a:solidFill>
                      <a:schemeClr val="bg1"/>
                    </a:solidFill>
                  </a:tcPr>
                </a:tc>
                <a:tc>
                  <a:txBody>
                    <a:bodyPr/>
                    <a:lstStyle/>
                    <a:p>
                      <a:pPr algn="ctr"/>
                      <a:r>
                        <a:rPr lang="en-US" dirty="0" smtClean="0">
                          <a:solidFill>
                            <a:srgbClr val="009900"/>
                          </a:solidFill>
                        </a:rPr>
                        <a:t>1.28</a:t>
                      </a:r>
                      <a:endParaRPr lang="en-US" dirty="0">
                        <a:solidFill>
                          <a:srgbClr val="009900"/>
                        </a:solidFill>
                      </a:endParaRPr>
                    </a:p>
                  </a:txBody>
                  <a:tcPr anchor="ctr">
                    <a:solidFill>
                      <a:schemeClr val="bg1"/>
                    </a:solidFill>
                  </a:tcPr>
                </a:tc>
                <a:tc>
                  <a:txBody>
                    <a:bodyPr/>
                    <a:lstStyle/>
                    <a:p>
                      <a:pPr algn="ctr"/>
                      <a:r>
                        <a:rPr lang="en-US" dirty="0" smtClean="0">
                          <a:solidFill>
                            <a:srgbClr val="FF0000"/>
                          </a:solidFill>
                        </a:rPr>
                        <a:t>-3.28</a:t>
                      </a:r>
                      <a:endParaRPr lang="en-US" dirty="0">
                        <a:solidFill>
                          <a:srgbClr val="FF0000"/>
                        </a:solidFill>
                      </a:endParaRPr>
                    </a:p>
                  </a:txBody>
                  <a:tcPr anchor="ctr">
                    <a:solidFill>
                      <a:schemeClr val="bg1"/>
                    </a:solidFill>
                  </a:tcPr>
                </a:tc>
                <a:tc>
                  <a:txBody>
                    <a:bodyPr/>
                    <a:lstStyle/>
                    <a:p>
                      <a:pPr algn="ctr"/>
                      <a:r>
                        <a:rPr lang="en-US" dirty="0" smtClean="0">
                          <a:solidFill>
                            <a:srgbClr val="009900"/>
                          </a:solidFill>
                        </a:rPr>
                        <a:t>1.25</a:t>
                      </a:r>
                      <a:endParaRPr lang="en-US" dirty="0">
                        <a:solidFill>
                          <a:srgbClr val="009900"/>
                        </a:solidFill>
                      </a:endParaRPr>
                    </a:p>
                  </a:txBody>
                  <a:tcPr anchor="ctr">
                    <a:solidFill>
                      <a:schemeClr val="bg1"/>
                    </a:solidFill>
                  </a:tcPr>
                </a:tc>
              </a:tr>
              <a:tr h="370840">
                <a:tc>
                  <a:txBody>
                    <a:bodyPr/>
                    <a:lstStyle/>
                    <a:p>
                      <a:pPr algn="ctr"/>
                      <a:r>
                        <a:rPr lang="en-US" dirty="0" err="1" smtClean="0"/>
                        <a:t>Fort_Peck_MT</a:t>
                      </a:r>
                      <a:endParaRPr lang="en-US" dirty="0"/>
                    </a:p>
                  </a:txBody>
                  <a:tcPr anchor="ctr">
                    <a:solidFill>
                      <a:schemeClr val="bg1"/>
                    </a:solidFill>
                  </a:tcPr>
                </a:tc>
                <a:tc>
                  <a:txBody>
                    <a:bodyPr/>
                    <a:lstStyle/>
                    <a:p>
                      <a:pPr algn="ctr"/>
                      <a:r>
                        <a:rPr lang="en-US" dirty="0" smtClean="0"/>
                        <a:t>1264</a:t>
                      </a:r>
                      <a:endParaRPr lang="en-US" dirty="0"/>
                    </a:p>
                  </a:txBody>
                  <a:tcPr anchor="ctr">
                    <a:solidFill>
                      <a:schemeClr val="bg1"/>
                    </a:solidFill>
                  </a:tcPr>
                </a:tc>
                <a:tc>
                  <a:txBody>
                    <a:bodyPr/>
                    <a:lstStyle/>
                    <a:p>
                      <a:pPr algn="ctr"/>
                      <a:r>
                        <a:rPr lang="en-US" dirty="0" smtClean="0">
                          <a:solidFill>
                            <a:srgbClr val="009900"/>
                          </a:solidFill>
                        </a:rPr>
                        <a:t>-0.63</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1.46</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-0.99</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1.41</a:t>
                      </a:r>
                      <a:endParaRPr lang="en-US" dirty="0">
                        <a:solidFill>
                          <a:srgbClr val="009900"/>
                        </a:solidFill>
                      </a:endParaRPr>
                    </a:p>
                  </a:txBody>
                  <a:tcPr anchor="ctr">
                    <a:solidFill>
                      <a:schemeClr val="bg1"/>
                    </a:solidFill>
                  </a:tcPr>
                </a:tc>
              </a:tr>
              <a:tr h="370840">
                <a:tc>
                  <a:txBody>
                    <a:bodyPr/>
                    <a:lstStyle/>
                    <a:p>
                      <a:pPr algn="ctr"/>
                      <a:r>
                        <a:rPr lang="en-US" dirty="0" err="1" smtClean="0"/>
                        <a:t>Goodwin_Creek_MS</a:t>
                      </a:r>
                      <a:endParaRPr lang="en-US" dirty="0"/>
                    </a:p>
                  </a:txBody>
                  <a:tcPr anchor="ctr">
                    <a:solidFill>
                      <a:schemeClr val="bg1"/>
                    </a:solidFill>
                  </a:tcPr>
                </a:tc>
                <a:tc>
                  <a:txBody>
                    <a:bodyPr/>
                    <a:lstStyle/>
                    <a:p>
                      <a:pPr algn="ctr"/>
                      <a:r>
                        <a:rPr lang="en-US" dirty="0" smtClean="0"/>
                        <a:t>1802</a:t>
                      </a:r>
                      <a:endParaRPr lang="en-US" dirty="0"/>
                    </a:p>
                  </a:txBody>
                  <a:tcPr anchor="ctr">
                    <a:solidFill>
                      <a:schemeClr val="bg1"/>
                    </a:solidFill>
                  </a:tcPr>
                </a:tc>
                <a:tc>
                  <a:txBody>
                    <a:bodyPr/>
                    <a:lstStyle/>
                    <a:p>
                      <a:pPr algn="ctr"/>
                      <a:r>
                        <a:rPr lang="en-US" dirty="0" smtClean="0">
                          <a:solidFill>
                            <a:srgbClr val="009900"/>
                          </a:solidFill>
                        </a:rPr>
                        <a:t>1.06</a:t>
                      </a:r>
                      <a:endParaRPr lang="en-US" dirty="0">
                        <a:solidFill>
                          <a:srgbClr val="009900"/>
                        </a:solidFill>
                      </a:endParaRPr>
                    </a:p>
                  </a:txBody>
                  <a:tcPr anchor="ctr">
                    <a:solidFill>
                      <a:schemeClr val="bg1"/>
                    </a:solidFill>
                  </a:tcPr>
                </a:tc>
                <a:tc>
                  <a:txBody>
                    <a:bodyPr/>
                    <a:lstStyle/>
                    <a:p>
                      <a:pPr algn="ctr"/>
                      <a:r>
                        <a:rPr lang="en-US" dirty="0" smtClean="0">
                          <a:solidFill>
                            <a:srgbClr val="FF9900"/>
                          </a:solidFill>
                        </a:rPr>
                        <a:t>2.40</a:t>
                      </a:r>
                      <a:endParaRPr lang="en-US" dirty="0">
                        <a:solidFill>
                          <a:srgbClr val="FF9900"/>
                        </a:solidFill>
                      </a:endParaRPr>
                    </a:p>
                  </a:txBody>
                  <a:tcPr anchor="ctr">
                    <a:solidFill>
                      <a:schemeClr val="bg1"/>
                    </a:solidFill>
                  </a:tcPr>
                </a:tc>
                <a:tc>
                  <a:txBody>
                    <a:bodyPr/>
                    <a:lstStyle/>
                    <a:p>
                      <a:pPr algn="ctr"/>
                      <a:r>
                        <a:rPr lang="en-US" dirty="0" smtClean="0">
                          <a:solidFill>
                            <a:srgbClr val="009900"/>
                          </a:solidFill>
                        </a:rPr>
                        <a:t>1.39</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2.30</a:t>
                      </a:r>
                      <a:endParaRPr lang="en-US" dirty="0">
                        <a:solidFill>
                          <a:srgbClr val="009900"/>
                        </a:solidFill>
                      </a:endParaRPr>
                    </a:p>
                  </a:txBody>
                  <a:tcPr anchor="ctr">
                    <a:solidFill>
                      <a:schemeClr val="bg1"/>
                    </a:solidFill>
                  </a:tcPr>
                </a:tc>
              </a:tr>
              <a:tr h="370840">
                <a:tc>
                  <a:txBody>
                    <a:bodyPr/>
                    <a:lstStyle/>
                    <a:p>
                      <a:pPr algn="ctr"/>
                      <a:r>
                        <a:rPr lang="en-US" dirty="0" err="1" smtClean="0"/>
                        <a:t>Penn_State_PA</a:t>
                      </a:r>
                      <a:endParaRPr lang="en-US" dirty="0"/>
                    </a:p>
                  </a:txBody>
                  <a:tcPr anchor="ctr">
                    <a:solidFill>
                      <a:schemeClr val="bg1"/>
                    </a:solidFill>
                  </a:tcPr>
                </a:tc>
                <a:tc>
                  <a:txBody>
                    <a:bodyPr/>
                    <a:lstStyle/>
                    <a:p>
                      <a:pPr algn="ctr"/>
                      <a:r>
                        <a:rPr lang="en-US" dirty="0" smtClean="0"/>
                        <a:t>928</a:t>
                      </a:r>
                      <a:endParaRPr lang="en-US" dirty="0"/>
                    </a:p>
                  </a:txBody>
                  <a:tcPr anchor="ctr">
                    <a:solidFill>
                      <a:schemeClr val="bg1"/>
                    </a:solidFill>
                  </a:tcPr>
                </a:tc>
                <a:tc>
                  <a:txBody>
                    <a:bodyPr/>
                    <a:lstStyle/>
                    <a:p>
                      <a:pPr algn="ctr"/>
                      <a:r>
                        <a:rPr lang="en-US" dirty="0" smtClean="0">
                          <a:solidFill>
                            <a:srgbClr val="009900"/>
                          </a:solidFill>
                        </a:rPr>
                        <a:t>0.57</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2.14</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0.54</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2.05</a:t>
                      </a:r>
                      <a:endParaRPr lang="en-US" dirty="0">
                        <a:solidFill>
                          <a:srgbClr val="009900"/>
                        </a:solidFill>
                      </a:endParaRPr>
                    </a:p>
                  </a:txBody>
                  <a:tcPr anchor="ctr">
                    <a:solidFill>
                      <a:schemeClr val="bg1"/>
                    </a:solidFill>
                  </a:tcPr>
                </a:tc>
              </a:tr>
              <a:tr h="370840">
                <a:tc>
                  <a:txBody>
                    <a:bodyPr/>
                    <a:lstStyle/>
                    <a:p>
                      <a:pPr algn="ctr"/>
                      <a:r>
                        <a:rPr lang="en-US" dirty="0" err="1" smtClean="0"/>
                        <a:t>Sioux_Falls</a:t>
                      </a:r>
                      <a:endParaRPr lang="en-US" dirty="0"/>
                    </a:p>
                  </a:txBody>
                  <a:tcPr anchor="ctr">
                    <a:solidFill>
                      <a:schemeClr val="bg1"/>
                    </a:solidFill>
                  </a:tcPr>
                </a:tc>
                <a:tc>
                  <a:txBody>
                    <a:bodyPr/>
                    <a:lstStyle/>
                    <a:p>
                      <a:pPr algn="ctr"/>
                      <a:r>
                        <a:rPr lang="en-US" dirty="0" smtClean="0"/>
                        <a:t>1476</a:t>
                      </a:r>
                      <a:endParaRPr lang="en-US" dirty="0"/>
                    </a:p>
                  </a:txBody>
                  <a:tcPr anchor="ctr">
                    <a:solidFill>
                      <a:schemeClr val="bg1"/>
                    </a:solidFill>
                  </a:tcPr>
                </a:tc>
                <a:tc>
                  <a:txBody>
                    <a:bodyPr/>
                    <a:lstStyle/>
                    <a:p>
                      <a:pPr algn="ctr"/>
                      <a:r>
                        <a:rPr lang="en-US" dirty="0" smtClean="0">
                          <a:solidFill>
                            <a:srgbClr val="009900"/>
                          </a:solidFill>
                        </a:rPr>
                        <a:t>-0.43</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1.92</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-0.54</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1.87</a:t>
                      </a:r>
                      <a:endParaRPr lang="en-US" dirty="0">
                        <a:solidFill>
                          <a:srgbClr val="009900"/>
                        </a:solidFill>
                      </a:endParaRPr>
                    </a:p>
                  </a:txBody>
                  <a:tcPr anchor="ctr">
                    <a:solidFill>
                      <a:schemeClr val="bg1"/>
                    </a:solidFill>
                  </a:tcPr>
                </a:tc>
              </a:tr>
              <a:tr h="370840">
                <a:tc>
                  <a:txBody>
                    <a:bodyPr/>
                    <a:lstStyle/>
                    <a:p>
                      <a:pPr algn="ctr"/>
                      <a:r>
                        <a:rPr lang="en-US" dirty="0" smtClean="0"/>
                        <a:t>All Sites</a:t>
                      </a:r>
                      <a:endParaRPr lang="en-US" dirty="0"/>
                    </a:p>
                  </a:txBody>
                  <a:tcPr anchor="ctr">
                    <a:solidFill>
                      <a:schemeClr val="bg1"/>
                    </a:solidFill>
                  </a:tcPr>
                </a:tc>
                <a:tc>
                  <a:txBody>
                    <a:bodyPr/>
                    <a:lstStyle/>
                    <a:p>
                      <a:pPr algn="ctr"/>
                      <a:r>
                        <a:rPr lang="en-US" dirty="0" smtClean="0"/>
                        <a:t>9214</a:t>
                      </a:r>
                      <a:endParaRPr lang="en-US" dirty="0"/>
                    </a:p>
                  </a:txBody>
                  <a:tcPr anchor="ctr">
                    <a:solidFill>
                      <a:schemeClr val="bg1"/>
                    </a:solidFill>
                  </a:tcPr>
                </a:tc>
                <a:tc>
                  <a:txBody>
                    <a:bodyPr/>
                    <a:lstStyle/>
                    <a:p>
                      <a:pPr algn="ctr"/>
                      <a:r>
                        <a:rPr lang="en-US" dirty="0" smtClean="0">
                          <a:solidFill>
                            <a:srgbClr val="009900"/>
                          </a:solidFill>
                        </a:rPr>
                        <a:t>-0.38</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1.87</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-0.36</a:t>
                      </a:r>
                      <a:endParaRPr lang="en-US" dirty="0">
                        <a:solidFill>
                          <a:srgbClr val="009900"/>
                        </a:solidFill>
                      </a:endParaRPr>
                    </a:p>
                  </a:txBody>
                  <a:tcPr anchor="ctr">
                    <a:solidFill>
                      <a:schemeClr val="bg1"/>
                    </a:solidFill>
                  </a:tcPr>
                </a:tc>
                <a:tc>
                  <a:txBody>
                    <a:bodyPr/>
                    <a:lstStyle/>
                    <a:p>
                      <a:pPr algn="ctr"/>
                      <a:r>
                        <a:rPr lang="en-US" dirty="0" smtClean="0">
                          <a:solidFill>
                            <a:srgbClr val="009900"/>
                          </a:solidFill>
                        </a:rPr>
                        <a:t>1.81</a:t>
                      </a:r>
                      <a:endParaRPr lang="en-US" dirty="0">
                        <a:solidFill>
                          <a:srgbClr val="009900"/>
                        </a:solidFill>
                      </a:endParaRPr>
                    </a:p>
                  </a:txBody>
                  <a:tcPr anchor="ctr">
                    <a:solidFill>
                      <a:schemeClr val="bg1"/>
                    </a:solidFill>
                  </a:tcPr>
                </a:tc>
              </a:tr>
            </a:tbl>
          </a:graphicData>
        </a:graphic>
      </p:graphicFrame>
    </p:spTree>
    <p:extLst>
      <p:ext uri="{BB962C8B-B14F-4D97-AF65-F5344CB8AC3E}">
        <p14:creationId xmlns:p14="http://schemas.microsoft.com/office/powerpoint/2010/main" val="2953728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CONUS LST Validation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34</a:t>
            </a:fld>
            <a:endParaRPr lang="en-US" sz="1200" b="0" i="0" u="none" strike="noStrike" cap="none">
              <a:solidFill>
                <a:schemeClr val="lt1"/>
              </a:solidFill>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1" y="1279944"/>
            <a:ext cx="8997998" cy="4893428"/>
          </a:xfrm>
          <a:prstGeom prst="rect">
            <a:avLst/>
          </a:prstGeom>
        </p:spPr>
      </p:pic>
    </p:spTree>
    <p:extLst>
      <p:ext uri="{BB962C8B-B14F-4D97-AF65-F5344CB8AC3E}">
        <p14:creationId xmlns:p14="http://schemas.microsoft.com/office/powerpoint/2010/main" val="2130009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CONUS LST Validation</a:t>
            </a:r>
          </a:p>
        </p:txBody>
      </p:sp>
      <p:sp>
        <p:nvSpPr>
          <p:cNvPr id="5" name="Slide Number Placeholder 4"/>
          <p:cNvSpPr>
            <a:spLocks noGrp="1"/>
          </p:cNvSpPr>
          <p:nvPr>
            <p:ph type="sldNum" idx="12"/>
          </p:nvPr>
        </p:nvSpPr>
        <p:spPr/>
        <p:txBody>
          <a:bodyPr/>
          <a:lstStyle/>
          <a:p>
            <a:pPr>
              <a:buClr>
                <a:prstClr val="white"/>
              </a:buClr>
              <a:buSzPct val="25000"/>
              <a:buFont typeface="Calibri"/>
              <a:buNone/>
            </a:pPr>
            <a:fld id="{00000000-1234-1234-1234-123412341234}" type="slidenum">
              <a:rPr lang="en-US" smtClean="0">
                <a:solidFill>
                  <a:prstClr val="white"/>
                </a:solidFill>
                <a:latin typeface="Calibri"/>
                <a:ea typeface="Calibri"/>
                <a:cs typeface="Calibri"/>
                <a:sym typeface="Calibri"/>
              </a:rPr>
              <a:pPr>
                <a:buClr>
                  <a:prstClr val="white"/>
                </a:buClr>
                <a:buSzPct val="25000"/>
                <a:buFont typeface="Calibri"/>
                <a:buNone/>
              </a:pPr>
              <a:t>35</a:t>
            </a:fld>
            <a:endParaRPr lang="en-US">
              <a:solidFill>
                <a:prstClr val="white"/>
              </a:solidFill>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1" y="1279944"/>
            <a:ext cx="8997998" cy="4893427"/>
          </a:xfrm>
          <a:prstGeom prst="rect">
            <a:avLst/>
          </a:prstGeom>
        </p:spPr>
      </p:pic>
    </p:spTree>
    <p:extLst>
      <p:ext uri="{BB962C8B-B14F-4D97-AF65-F5344CB8AC3E}">
        <p14:creationId xmlns:p14="http://schemas.microsoft.com/office/powerpoint/2010/main" val="4020665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Disk LST Validation</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36</a:t>
            </a:fld>
            <a:endParaRPr lang="en-US" sz="1200" b="0" i="0" u="none" strike="noStrike" cap="none">
              <a:solidFill>
                <a:schemeClr val="lt1"/>
              </a:solidFill>
              <a:latin typeface="Calibri"/>
              <a:ea typeface="Calibri"/>
              <a:cs typeface="Calibri"/>
              <a:sym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1857121758"/>
              </p:ext>
            </p:extLst>
          </p:nvPr>
        </p:nvGraphicFramePr>
        <p:xfrm>
          <a:off x="122382" y="1925798"/>
          <a:ext cx="8772238" cy="3972560"/>
        </p:xfrm>
        <a:graphic>
          <a:graphicData uri="http://schemas.openxmlformats.org/drawingml/2006/table">
            <a:tbl>
              <a:tblPr firstRow="1" bandRow="1">
                <a:tableStyleId>{ED06A9B5-E392-42ED-BF47-95CADD0DC904}</a:tableStyleId>
              </a:tblPr>
              <a:tblGrid>
                <a:gridCol w="2277928"/>
                <a:gridCol w="1082385"/>
                <a:gridCol w="1082385"/>
                <a:gridCol w="1082385"/>
                <a:gridCol w="1082385"/>
                <a:gridCol w="1082385"/>
                <a:gridCol w="1082385"/>
              </a:tblGrid>
              <a:tr h="0">
                <a:tc rowSpan="2">
                  <a:txBody>
                    <a:bodyPr/>
                    <a:lstStyle/>
                    <a:p>
                      <a:pPr algn="ctr"/>
                      <a:r>
                        <a:rPr lang="en-US" dirty="0" smtClean="0"/>
                        <a:t>Site</a:t>
                      </a:r>
                      <a:endParaRPr lang="en-US" dirty="0"/>
                    </a:p>
                  </a:txBody>
                  <a:tcPr anchor="ctr">
                    <a:solidFill>
                      <a:schemeClr val="bg1"/>
                    </a:solidFill>
                  </a:tcPr>
                </a:tc>
                <a:tc gridSpan="3">
                  <a:txBody>
                    <a:bodyPr/>
                    <a:lstStyle/>
                    <a:p>
                      <a:pPr algn="ctr"/>
                      <a:r>
                        <a:rPr lang="en-US" sz="1800" dirty="0" smtClean="0"/>
                        <a:t>Before</a:t>
                      </a:r>
                      <a:r>
                        <a:rPr lang="en-US" sz="1800" baseline="0" dirty="0" smtClean="0"/>
                        <a:t> TPW fixed</a:t>
                      </a:r>
                      <a:endParaRPr lang="en-US" sz="1800" dirty="0"/>
                    </a:p>
                  </a:txBody>
                  <a:tcPr anchor="ctr">
                    <a:solidFill>
                      <a:schemeClr val="bg1"/>
                    </a:solidFill>
                  </a:tcPr>
                </a:tc>
                <a:tc hMerge="1">
                  <a:txBody>
                    <a:bodyPr/>
                    <a:lstStyle/>
                    <a:p>
                      <a:pPr algn="ctr"/>
                      <a:endParaRPr lang="en-US" sz="1800" dirty="0"/>
                    </a:p>
                  </a:txBody>
                  <a:tcPr>
                    <a:solidFill>
                      <a:schemeClr val="bg1"/>
                    </a:solidFill>
                  </a:tcPr>
                </a:tc>
                <a:tc hMerge="1">
                  <a:txBody>
                    <a:bodyPr/>
                    <a:lstStyle/>
                    <a:p>
                      <a:endParaRPr lang="en-US" dirty="0"/>
                    </a:p>
                  </a:txBody>
                  <a:tcPr>
                    <a:solidFill>
                      <a:schemeClr val="bg1"/>
                    </a:solidFill>
                  </a:tcPr>
                </a:tc>
                <a:tc gridSpan="3">
                  <a:txBody>
                    <a:bodyPr/>
                    <a:lstStyle/>
                    <a:p>
                      <a:pPr algn="ctr"/>
                      <a:r>
                        <a:rPr lang="en-US" sz="1800" dirty="0" smtClean="0"/>
                        <a:t>After TPW fixed</a:t>
                      </a:r>
                      <a:endParaRPr lang="en-US" sz="1800" dirty="0"/>
                    </a:p>
                  </a:txBody>
                  <a:tcPr>
                    <a:solidFill>
                      <a:schemeClr val="bg1"/>
                    </a:solidFill>
                  </a:tcPr>
                </a:tc>
                <a:tc hMerge="1">
                  <a:txBody>
                    <a:bodyPr/>
                    <a:lstStyle/>
                    <a:p>
                      <a:pPr algn="ctr"/>
                      <a:endParaRPr lang="en-US" dirty="0"/>
                    </a:p>
                  </a:txBody>
                  <a:tcPr>
                    <a:solidFill>
                      <a:schemeClr val="bg1"/>
                    </a:solidFill>
                  </a:tcPr>
                </a:tc>
                <a:tc hMerge="1">
                  <a:txBody>
                    <a:bodyPr/>
                    <a:lstStyle/>
                    <a:p>
                      <a:pPr algn="ctr"/>
                      <a:endParaRPr lang="en-US" sz="1800" dirty="0"/>
                    </a:p>
                  </a:txBody>
                  <a:tcPr>
                    <a:solidFill>
                      <a:schemeClr val="bg1"/>
                    </a:solidFill>
                  </a:tcPr>
                </a:tc>
              </a:tr>
              <a:tr h="640080">
                <a:tc vMerge="1">
                  <a:txBody>
                    <a:bodyPr/>
                    <a:lstStyle/>
                    <a:p>
                      <a:endParaRPr lang="en-US" dirty="0"/>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Number</a:t>
                      </a:r>
                    </a:p>
                    <a:p>
                      <a:pPr algn="ctr"/>
                      <a:endParaRPr lang="en-US" sz="1800" dirty="0"/>
                    </a:p>
                  </a:txBody>
                  <a:tcPr anchor="ctr">
                    <a:solidFill>
                      <a:schemeClr val="bg1"/>
                    </a:solidFill>
                  </a:tcPr>
                </a:tc>
                <a:tc>
                  <a:txBody>
                    <a:bodyPr/>
                    <a:lstStyle/>
                    <a:p>
                      <a:pPr algn="ctr"/>
                      <a:r>
                        <a:rPr lang="en-US" sz="1800" dirty="0" smtClean="0"/>
                        <a:t>Accuracy (K)</a:t>
                      </a:r>
                      <a:endParaRPr lang="en-US" sz="1800" dirty="0"/>
                    </a:p>
                  </a:txBody>
                  <a:tcPr anchor="ctr">
                    <a:solidFill>
                      <a:schemeClr val="bg1"/>
                    </a:solidFill>
                  </a:tcPr>
                </a:tc>
                <a:tc>
                  <a:txBody>
                    <a:bodyPr/>
                    <a:lstStyle/>
                    <a:p>
                      <a:pPr algn="ctr"/>
                      <a:r>
                        <a:rPr lang="en-US" sz="1800" dirty="0" smtClean="0"/>
                        <a:t>Precision (K)</a:t>
                      </a:r>
                      <a:endParaRPr lang="en-US" sz="1800" dirty="0"/>
                    </a:p>
                  </a:txBody>
                  <a:tcPr anchor="ctr">
                    <a:solidFill>
                      <a:schemeClr val="bg1"/>
                    </a:solidFill>
                  </a:tcPr>
                </a:tc>
                <a:tc>
                  <a:txBody>
                    <a:bodyPr/>
                    <a:lstStyle/>
                    <a:p>
                      <a:pPr algn="ctr"/>
                      <a:r>
                        <a:rPr lang="en-US" sz="1800" dirty="0" smtClean="0"/>
                        <a:t>Number</a:t>
                      </a:r>
                      <a:endParaRPr lang="en-US" sz="1800" dirty="0"/>
                    </a:p>
                  </a:txBody>
                  <a:tcPr anchor="ctr">
                    <a:solidFill>
                      <a:schemeClr val="bg1"/>
                    </a:solidFill>
                  </a:tcPr>
                </a:tc>
                <a:tc>
                  <a:txBody>
                    <a:bodyPr/>
                    <a:lstStyle/>
                    <a:p>
                      <a:pPr algn="ctr"/>
                      <a:r>
                        <a:rPr lang="en-US" sz="1800" dirty="0" smtClean="0"/>
                        <a:t>Accuracy (K)</a:t>
                      </a:r>
                      <a:endParaRPr lang="en-US" sz="1800" dirty="0"/>
                    </a:p>
                  </a:txBody>
                  <a:tcPr anchor="ctr">
                    <a:solidFill>
                      <a:schemeClr val="bg1"/>
                    </a:solidFill>
                  </a:tcPr>
                </a:tc>
                <a:tc>
                  <a:txBody>
                    <a:bodyPr/>
                    <a:lstStyle/>
                    <a:p>
                      <a:pPr algn="ctr"/>
                      <a:r>
                        <a:rPr lang="en-US" sz="1800" dirty="0" smtClean="0"/>
                        <a:t>Precision (K)</a:t>
                      </a:r>
                      <a:endParaRPr lang="en-US" sz="1800" dirty="0"/>
                    </a:p>
                  </a:txBody>
                  <a:tcPr anchor="ctr">
                    <a:solidFill>
                      <a:schemeClr val="bg1"/>
                    </a:solidFill>
                  </a:tcPr>
                </a:tc>
              </a:tr>
              <a:tr h="370840">
                <a:tc>
                  <a:txBody>
                    <a:bodyPr/>
                    <a:lstStyle/>
                    <a:p>
                      <a:pPr algn="ctr"/>
                      <a:r>
                        <a:rPr lang="en-US" dirty="0" err="1" smtClean="0"/>
                        <a:t>Bondville_IL</a:t>
                      </a:r>
                      <a:endParaRPr lang="en-US" dirty="0"/>
                    </a:p>
                  </a:txBody>
                  <a:tcPr anchor="ctr">
                    <a:solidFill>
                      <a:schemeClr val="bg1"/>
                    </a:solidFill>
                  </a:tcPr>
                </a:tc>
                <a:tc>
                  <a:txBody>
                    <a:bodyPr/>
                    <a:lstStyle/>
                    <a:p>
                      <a:pPr algn="ctr"/>
                      <a:r>
                        <a:rPr lang="en-US" dirty="0" smtClean="0"/>
                        <a:t>620</a:t>
                      </a:r>
                      <a:endParaRPr lang="en-US" dirty="0"/>
                    </a:p>
                  </a:txBody>
                  <a:tcPr anchor="ctr">
                    <a:solidFill>
                      <a:schemeClr val="bg1"/>
                    </a:solidFill>
                  </a:tcPr>
                </a:tc>
                <a:tc>
                  <a:txBody>
                    <a:bodyPr/>
                    <a:lstStyle/>
                    <a:p>
                      <a:pPr algn="ctr"/>
                      <a:r>
                        <a:rPr lang="en-US" dirty="0" smtClean="0">
                          <a:solidFill>
                            <a:srgbClr val="00B050"/>
                          </a:solidFill>
                        </a:rPr>
                        <a:t>-0.69</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1.97</a:t>
                      </a:r>
                      <a:endParaRPr lang="en-US" dirty="0">
                        <a:solidFill>
                          <a:srgbClr val="00B050"/>
                        </a:solidFill>
                      </a:endParaRPr>
                    </a:p>
                  </a:txBody>
                  <a:tcPr anchor="ctr">
                    <a:solidFill>
                      <a:schemeClr val="bg1"/>
                    </a:solidFill>
                  </a:tcPr>
                </a:tc>
                <a:tc>
                  <a:txBody>
                    <a:bodyPr/>
                    <a:lstStyle/>
                    <a:p>
                      <a:pPr algn="ctr"/>
                      <a:r>
                        <a:rPr lang="en-US" dirty="0" smtClean="0"/>
                        <a:t>38</a:t>
                      </a:r>
                      <a:endParaRPr lang="en-US" dirty="0"/>
                    </a:p>
                  </a:txBody>
                  <a:tcPr anchor="ctr">
                    <a:solidFill>
                      <a:schemeClr val="bg1"/>
                    </a:solidFill>
                  </a:tcPr>
                </a:tc>
                <a:tc>
                  <a:txBody>
                    <a:bodyPr/>
                    <a:lstStyle/>
                    <a:p>
                      <a:pPr algn="ctr"/>
                      <a:r>
                        <a:rPr lang="en-US" dirty="0" smtClean="0">
                          <a:solidFill>
                            <a:srgbClr val="00B050"/>
                          </a:solidFill>
                        </a:rPr>
                        <a:t>-0.02</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1.37</a:t>
                      </a:r>
                      <a:endParaRPr lang="en-US" dirty="0">
                        <a:solidFill>
                          <a:srgbClr val="00B050"/>
                        </a:solidFill>
                      </a:endParaRPr>
                    </a:p>
                  </a:txBody>
                  <a:tcPr anchor="ctr">
                    <a:solidFill>
                      <a:schemeClr val="bg1"/>
                    </a:solidFill>
                  </a:tcPr>
                </a:tc>
              </a:tr>
              <a:tr h="370840">
                <a:tc>
                  <a:txBody>
                    <a:bodyPr/>
                    <a:lstStyle/>
                    <a:p>
                      <a:pPr algn="ctr"/>
                      <a:r>
                        <a:rPr lang="en-US" dirty="0" err="1" smtClean="0"/>
                        <a:t>Boulder_CO</a:t>
                      </a:r>
                      <a:endParaRPr lang="en-US" dirty="0"/>
                    </a:p>
                  </a:txBody>
                  <a:tcPr anchor="ctr">
                    <a:solidFill>
                      <a:schemeClr val="bg1"/>
                    </a:solidFill>
                  </a:tcPr>
                </a:tc>
                <a:tc>
                  <a:txBody>
                    <a:bodyPr/>
                    <a:lstStyle/>
                    <a:p>
                      <a:pPr algn="ctr"/>
                      <a:r>
                        <a:rPr lang="en-US" dirty="0" smtClean="0"/>
                        <a:t>510</a:t>
                      </a:r>
                      <a:endParaRPr lang="en-US" dirty="0"/>
                    </a:p>
                  </a:txBody>
                  <a:tcPr anchor="ctr">
                    <a:solidFill>
                      <a:schemeClr val="bg1"/>
                    </a:solidFill>
                  </a:tcPr>
                </a:tc>
                <a:tc>
                  <a:txBody>
                    <a:bodyPr/>
                    <a:lstStyle/>
                    <a:p>
                      <a:pPr algn="ctr"/>
                      <a:r>
                        <a:rPr lang="en-US" dirty="0" smtClean="0">
                          <a:solidFill>
                            <a:srgbClr val="00B050"/>
                          </a:solidFill>
                        </a:rPr>
                        <a:t>-2.03</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1.93</a:t>
                      </a:r>
                      <a:endParaRPr lang="en-US" dirty="0">
                        <a:solidFill>
                          <a:srgbClr val="00B050"/>
                        </a:solidFill>
                      </a:endParaRPr>
                    </a:p>
                  </a:txBody>
                  <a:tcPr anchor="ctr">
                    <a:solidFill>
                      <a:schemeClr val="bg1"/>
                    </a:solidFill>
                  </a:tcPr>
                </a:tc>
                <a:tc>
                  <a:txBody>
                    <a:bodyPr/>
                    <a:lstStyle/>
                    <a:p>
                      <a:pPr algn="ctr"/>
                      <a:r>
                        <a:rPr lang="en-US" dirty="0" smtClean="0"/>
                        <a:t>5</a:t>
                      </a:r>
                      <a:endParaRPr lang="en-US" dirty="0"/>
                    </a:p>
                  </a:txBody>
                  <a:tcPr anchor="ctr">
                    <a:solidFill>
                      <a:schemeClr val="bg1"/>
                    </a:solidFill>
                  </a:tcPr>
                </a:tc>
                <a:tc>
                  <a:txBody>
                    <a:bodyPr/>
                    <a:lstStyle/>
                    <a:p>
                      <a:pPr algn="ctr"/>
                      <a:r>
                        <a:rPr lang="en-US" dirty="0" smtClean="0">
                          <a:solidFill>
                            <a:srgbClr val="00B050"/>
                          </a:solidFill>
                        </a:rPr>
                        <a:t>-0.43</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1.91</a:t>
                      </a:r>
                      <a:endParaRPr lang="en-US" dirty="0">
                        <a:solidFill>
                          <a:srgbClr val="00B050"/>
                        </a:solidFill>
                      </a:endParaRPr>
                    </a:p>
                  </a:txBody>
                  <a:tcPr anchor="ctr">
                    <a:solidFill>
                      <a:schemeClr val="bg1"/>
                    </a:solidFill>
                  </a:tcPr>
                </a:tc>
              </a:tr>
              <a:tr h="370840">
                <a:tc>
                  <a:txBody>
                    <a:bodyPr/>
                    <a:lstStyle/>
                    <a:p>
                      <a:pPr algn="ctr"/>
                      <a:r>
                        <a:rPr lang="en-US" dirty="0" err="1" smtClean="0"/>
                        <a:t>Desert_Rock_NV</a:t>
                      </a:r>
                      <a:endParaRPr lang="en-US" dirty="0"/>
                    </a:p>
                  </a:txBody>
                  <a:tcPr anchor="ctr">
                    <a:solidFill>
                      <a:schemeClr val="bg1"/>
                    </a:solidFill>
                  </a:tcPr>
                </a:tc>
                <a:tc>
                  <a:txBody>
                    <a:bodyPr/>
                    <a:lstStyle/>
                    <a:p>
                      <a:pPr algn="ctr"/>
                      <a:r>
                        <a:rPr lang="en-US" dirty="0" smtClean="0"/>
                        <a:t>300</a:t>
                      </a:r>
                      <a:endParaRPr lang="en-US" dirty="0"/>
                    </a:p>
                  </a:txBody>
                  <a:tcPr anchor="ctr">
                    <a:solidFill>
                      <a:schemeClr val="bg1"/>
                    </a:solidFill>
                  </a:tcPr>
                </a:tc>
                <a:tc>
                  <a:txBody>
                    <a:bodyPr/>
                    <a:lstStyle/>
                    <a:p>
                      <a:pPr algn="ctr"/>
                      <a:r>
                        <a:rPr lang="en-US" dirty="0" smtClean="0">
                          <a:solidFill>
                            <a:srgbClr val="FF0000"/>
                          </a:solidFill>
                        </a:rPr>
                        <a:t>-5.71</a:t>
                      </a:r>
                      <a:endParaRPr lang="en-US" dirty="0">
                        <a:solidFill>
                          <a:srgbClr val="FF0000"/>
                        </a:solidFill>
                      </a:endParaRPr>
                    </a:p>
                  </a:txBody>
                  <a:tcPr anchor="ctr">
                    <a:solidFill>
                      <a:schemeClr val="bg1"/>
                    </a:solidFill>
                  </a:tcPr>
                </a:tc>
                <a:tc>
                  <a:txBody>
                    <a:bodyPr/>
                    <a:lstStyle/>
                    <a:p>
                      <a:pPr algn="ctr"/>
                      <a:r>
                        <a:rPr lang="en-US" dirty="0" smtClean="0">
                          <a:solidFill>
                            <a:srgbClr val="00B050"/>
                          </a:solidFill>
                        </a:rPr>
                        <a:t>1.67</a:t>
                      </a:r>
                      <a:endParaRPr lang="en-US" dirty="0">
                        <a:solidFill>
                          <a:srgbClr val="00B050"/>
                        </a:solidFill>
                      </a:endParaRPr>
                    </a:p>
                  </a:txBody>
                  <a:tcPr anchor="ctr">
                    <a:solidFill>
                      <a:schemeClr val="bg1"/>
                    </a:solidFill>
                  </a:tcPr>
                </a:tc>
                <a:tc>
                  <a:txBody>
                    <a:bodyPr/>
                    <a:lstStyle/>
                    <a:p>
                      <a:pPr algn="ctr"/>
                      <a:r>
                        <a:rPr lang="en-US" dirty="0" smtClean="0"/>
                        <a:t>0</a:t>
                      </a:r>
                      <a:endParaRPr lang="en-US" dirty="0"/>
                    </a:p>
                  </a:txBody>
                  <a:tcPr anchor="ctr">
                    <a:solidFill>
                      <a:schemeClr val="bg1"/>
                    </a:solidFill>
                  </a:tcPr>
                </a:tc>
                <a:tc>
                  <a:txBody>
                    <a:bodyPr/>
                    <a:lstStyle/>
                    <a:p>
                      <a:pPr algn="ctr"/>
                      <a:r>
                        <a:rPr lang="en-US" dirty="0" smtClean="0"/>
                        <a:t>NA</a:t>
                      </a:r>
                      <a:endParaRPr lang="en-US" dirty="0"/>
                    </a:p>
                  </a:txBody>
                  <a:tcPr anchor="ctr">
                    <a:solidFill>
                      <a:schemeClr val="bg1"/>
                    </a:solidFill>
                  </a:tcPr>
                </a:tc>
                <a:tc>
                  <a:txBody>
                    <a:bodyPr/>
                    <a:lstStyle/>
                    <a:p>
                      <a:pPr algn="ctr"/>
                      <a:r>
                        <a:rPr lang="en-US" dirty="0" smtClean="0"/>
                        <a:t>NA</a:t>
                      </a:r>
                      <a:endParaRPr lang="en-US" dirty="0"/>
                    </a:p>
                  </a:txBody>
                  <a:tcPr anchor="ctr">
                    <a:solidFill>
                      <a:schemeClr val="bg1"/>
                    </a:solidFill>
                  </a:tcPr>
                </a:tc>
              </a:tr>
              <a:tr h="370840">
                <a:tc>
                  <a:txBody>
                    <a:bodyPr/>
                    <a:lstStyle/>
                    <a:p>
                      <a:pPr algn="ctr"/>
                      <a:r>
                        <a:rPr lang="en-US" dirty="0" err="1" smtClean="0"/>
                        <a:t>Fort_Peck_MT</a:t>
                      </a:r>
                      <a:endParaRPr lang="en-US" dirty="0"/>
                    </a:p>
                  </a:txBody>
                  <a:tcPr anchor="ctr">
                    <a:solidFill>
                      <a:schemeClr val="bg1"/>
                    </a:solidFill>
                  </a:tcPr>
                </a:tc>
                <a:tc>
                  <a:txBody>
                    <a:bodyPr/>
                    <a:lstStyle/>
                    <a:p>
                      <a:pPr algn="ctr"/>
                      <a:r>
                        <a:rPr lang="en-US" dirty="0" smtClean="0"/>
                        <a:t>403</a:t>
                      </a:r>
                      <a:endParaRPr lang="en-US" dirty="0"/>
                    </a:p>
                  </a:txBody>
                  <a:tcPr anchor="ctr">
                    <a:solidFill>
                      <a:schemeClr val="bg1"/>
                    </a:solidFill>
                  </a:tcPr>
                </a:tc>
                <a:tc>
                  <a:txBody>
                    <a:bodyPr/>
                    <a:lstStyle/>
                    <a:p>
                      <a:pPr algn="ctr"/>
                      <a:r>
                        <a:rPr lang="en-US" dirty="0" smtClean="0">
                          <a:solidFill>
                            <a:srgbClr val="00B050"/>
                          </a:solidFill>
                        </a:rPr>
                        <a:t>-1.44</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1.95</a:t>
                      </a:r>
                      <a:endParaRPr lang="en-US" dirty="0">
                        <a:solidFill>
                          <a:srgbClr val="00B050"/>
                        </a:solidFill>
                      </a:endParaRPr>
                    </a:p>
                  </a:txBody>
                  <a:tcPr anchor="ctr">
                    <a:solidFill>
                      <a:schemeClr val="bg1"/>
                    </a:solidFill>
                  </a:tcPr>
                </a:tc>
                <a:tc>
                  <a:txBody>
                    <a:bodyPr/>
                    <a:lstStyle/>
                    <a:p>
                      <a:pPr algn="ctr"/>
                      <a:r>
                        <a:rPr lang="en-US" dirty="0" smtClean="0"/>
                        <a:t>5</a:t>
                      </a:r>
                      <a:endParaRPr lang="en-US" dirty="0"/>
                    </a:p>
                  </a:txBody>
                  <a:tcPr anchor="ctr">
                    <a:solidFill>
                      <a:schemeClr val="bg1"/>
                    </a:solidFill>
                  </a:tcPr>
                </a:tc>
                <a:tc>
                  <a:txBody>
                    <a:bodyPr/>
                    <a:lstStyle/>
                    <a:p>
                      <a:pPr algn="ctr"/>
                      <a:r>
                        <a:rPr lang="en-US" dirty="0" smtClean="0">
                          <a:solidFill>
                            <a:srgbClr val="00B050"/>
                          </a:solidFill>
                        </a:rPr>
                        <a:t>0.70</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1.42</a:t>
                      </a:r>
                      <a:endParaRPr lang="en-US" dirty="0">
                        <a:solidFill>
                          <a:srgbClr val="00B050"/>
                        </a:solidFill>
                      </a:endParaRPr>
                    </a:p>
                  </a:txBody>
                  <a:tcPr anchor="ctr">
                    <a:solidFill>
                      <a:schemeClr val="bg1"/>
                    </a:solidFill>
                  </a:tcPr>
                </a:tc>
              </a:tr>
              <a:tr h="370840">
                <a:tc>
                  <a:txBody>
                    <a:bodyPr/>
                    <a:lstStyle/>
                    <a:p>
                      <a:pPr algn="ctr"/>
                      <a:r>
                        <a:rPr lang="en-US" dirty="0" err="1" smtClean="0"/>
                        <a:t>Goodwin_Creek_MS</a:t>
                      </a:r>
                      <a:endParaRPr lang="en-US" dirty="0"/>
                    </a:p>
                  </a:txBody>
                  <a:tcPr anchor="ctr">
                    <a:solidFill>
                      <a:schemeClr val="bg1"/>
                    </a:solidFill>
                  </a:tcPr>
                </a:tc>
                <a:tc>
                  <a:txBody>
                    <a:bodyPr/>
                    <a:lstStyle/>
                    <a:p>
                      <a:pPr algn="ctr"/>
                      <a:r>
                        <a:rPr lang="en-US" dirty="0" smtClean="0"/>
                        <a:t>643</a:t>
                      </a:r>
                      <a:endParaRPr lang="en-US" dirty="0"/>
                    </a:p>
                  </a:txBody>
                  <a:tcPr anchor="ctr">
                    <a:solidFill>
                      <a:schemeClr val="bg1"/>
                    </a:solidFill>
                  </a:tcPr>
                </a:tc>
                <a:tc>
                  <a:txBody>
                    <a:bodyPr/>
                    <a:lstStyle/>
                    <a:p>
                      <a:pPr algn="ctr"/>
                      <a:r>
                        <a:rPr lang="en-US" dirty="0" smtClean="0">
                          <a:solidFill>
                            <a:srgbClr val="FF0000"/>
                          </a:solidFill>
                        </a:rPr>
                        <a:t>3.59</a:t>
                      </a:r>
                      <a:endParaRPr lang="en-US" dirty="0">
                        <a:solidFill>
                          <a:srgbClr val="FF0000"/>
                        </a:solidFill>
                      </a:endParaRPr>
                    </a:p>
                  </a:txBody>
                  <a:tcPr anchor="ctr">
                    <a:solidFill>
                      <a:schemeClr val="bg1"/>
                    </a:solidFill>
                  </a:tcPr>
                </a:tc>
                <a:tc>
                  <a:txBody>
                    <a:bodyPr/>
                    <a:lstStyle/>
                    <a:p>
                      <a:pPr algn="ctr"/>
                      <a:r>
                        <a:rPr lang="en-US" dirty="0" smtClean="0">
                          <a:solidFill>
                            <a:srgbClr val="00B050"/>
                          </a:solidFill>
                        </a:rPr>
                        <a:t>2.08</a:t>
                      </a:r>
                      <a:endParaRPr lang="en-US" dirty="0">
                        <a:solidFill>
                          <a:srgbClr val="00B050"/>
                        </a:solidFill>
                      </a:endParaRPr>
                    </a:p>
                  </a:txBody>
                  <a:tcPr anchor="ctr">
                    <a:solidFill>
                      <a:schemeClr val="bg1"/>
                    </a:solidFill>
                  </a:tcPr>
                </a:tc>
                <a:tc>
                  <a:txBody>
                    <a:bodyPr/>
                    <a:lstStyle/>
                    <a:p>
                      <a:pPr algn="ctr"/>
                      <a:r>
                        <a:rPr lang="en-US" dirty="0" smtClean="0"/>
                        <a:t>9</a:t>
                      </a:r>
                      <a:endParaRPr lang="en-US" dirty="0"/>
                    </a:p>
                  </a:txBody>
                  <a:tcPr anchor="ctr">
                    <a:solidFill>
                      <a:schemeClr val="bg1"/>
                    </a:solidFill>
                  </a:tcPr>
                </a:tc>
                <a:tc>
                  <a:txBody>
                    <a:bodyPr/>
                    <a:lstStyle/>
                    <a:p>
                      <a:pPr algn="ctr"/>
                      <a:r>
                        <a:rPr lang="en-US" dirty="0" smtClean="0">
                          <a:solidFill>
                            <a:srgbClr val="00B050"/>
                          </a:solidFill>
                        </a:rPr>
                        <a:t>0.21</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0.76</a:t>
                      </a:r>
                      <a:endParaRPr lang="en-US" dirty="0">
                        <a:solidFill>
                          <a:srgbClr val="00B050"/>
                        </a:solidFill>
                      </a:endParaRPr>
                    </a:p>
                  </a:txBody>
                  <a:tcPr anchor="ctr">
                    <a:solidFill>
                      <a:schemeClr val="bg1"/>
                    </a:solidFill>
                  </a:tcPr>
                </a:tc>
              </a:tr>
              <a:tr h="370840">
                <a:tc>
                  <a:txBody>
                    <a:bodyPr/>
                    <a:lstStyle/>
                    <a:p>
                      <a:pPr algn="ctr"/>
                      <a:r>
                        <a:rPr lang="en-US" dirty="0" err="1" smtClean="0"/>
                        <a:t>Penn_State_PA</a:t>
                      </a:r>
                      <a:endParaRPr lang="en-US" dirty="0"/>
                    </a:p>
                  </a:txBody>
                  <a:tcPr anchor="ctr">
                    <a:solidFill>
                      <a:schemeClr val="bg1"/>
                    </a:solidFill>
                  </a:tcPr>
                </a:tc>
                <a:tc>
                  <a:txBody>
                    <a:bodyPr/>
                    <a:lstStyle/>
                    <a:p>
                      <a:pPr algn="ctr"/>
                      <a:r>
                        <a:rPr lang="en-US" dirty="0" smtClean="0"/>
                        <a:t>329</a:t>
                      </a:r>
                      <a:endParaRPr lang="en-US" dirty="0"/>
                    </a:p>
                  </a:txBody>
                  <a:tcPr anchor="ctr">
                    <a:solidFill>
                      <a:schemeClr val="bg1"/>
                    </a:solidFill>
                  </a:tcPr>
                </a:tc>
                <a:tc>
                  <a:txBody>
                    <a:bodyPr/>
                    <a:lstStyle/>
                    <a:p>
                      <a:pPr algn="ctr"/>
                      <a:r>
                        <a:rPr lang="en-US" dirty="0" smtClean="0">
                          <a:solidFill>
                            <a:srgbClr val="00B050"/>
                          </a:solidFill>
                        </a:rPr>
                        <a:t>1.59</a:t>
                      </a:r>
                      <a:endParaRPr lang="en-US" dirty="0">
                        <a:solidFill>
                          <a:srgbClr val="00B050"/>
                        </a:solidFill>
                      </a:endParaRPr>
                    </a:p>
                  </a:txBody>
                  <a:tcPr anchor="ctr">
                    <a:solidFill>
                      <a:schemeClr val="bg1"/>
                    </a:solidFill>
                  </a:tcPr>
                </a:tc>
                <a:tc>
                  <a:txBody>
                    <a:bodyPr/>
                    <a:lstStyle/>
                    <a:p>
                      <a:pPr algn="ctr"/>
                      <a:r>
                        <a:rPr lang="en-US" dirty="0" smtClean="0">
                          <a:solidFill>
                            <a:srgbClr val="FF9900"/>
                          </a:solidFill>
                        </a:rPr>
                        <a:t>2.41</a:t>
                      </a:r>
                      <a:endParaRPr lang="en-US" dirty="0">
                        <a:solidFill>
                          <a:srgbClr val="FF9900"/>
                        </a:solidFill>
                      </a:endParaRPr>
                    </a:p>
                  </a:txBody>
                  <a:tcPr anchor="ctr">
                    <a:solidFill>
                      <a:schemeClr val="bg1"/>
                    </a:solidFill>
                  </a:tcPr>
                </a:tc>
                <a:tc>
                  <a:txBody>
                    <a:bodyPr/>
                    <a:lstStyle/>
                    <a:p>
                      <a:pPr algn="ctr"/>
                      <a:r>
                        <a:rPr lang="en-US" dirty="0" smtClean="0"/>
                        <a:t>19</a:t>
                      </a:r>
                      <a:endParaRPr lang="en-US" dirty="0"/>
                    </a:p>
                  </a:txBody>
                  <a:tcPr anchor="ctr">
                    <a:solidFill>
                      <a:schemeClr val="bg1"/>
                    </a:solidFill>
                  </a:tcPr>
                </a:tc>
                <a:tc>
                  <a:txBody>
                    <a:bodyPr/>
                    <a:lstStyle/>
                    <a:p>
                      <a:pPr algn="ctr"/>
                      <a:r>
                        <a:rPr lang="en-US" dirty="0" smtClean="0">
                          <a:solidFill>
                            <a:srgbClr val="00B050"/>
                          </a:solidFill>
                        </a:rPr>
                        <a:t>0.80</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0.89</a:t>
                      </a:r>
                      <a:endParaRPr lang="en-US" dirty="0">
                        <a:solidFill>
                          <a:srgbClr val="00B050"/>
                        </a:solidFill>
                      </a:endParaRPr>
                    </a:p>
                  </a:txBody>
                  <a:tcPr anchor="ctr">
                    <a:solidFill>
                      <a:schemeClr val="bg1"/>
                    </a:solidFill>
                  </a:tcPr>
                </a:tc>
              </a:tr>
              <a:tr h="370840">
                <a:tc>
                  <a:txBody>
                    <a:bodyPr/>
                    <a:lstStyle/>
                    <a:p>
                      <a:pPr algn="ctr"/>
                      <a:r>
                        <a:rPr lang="en-US" dirty="0" err="1" smtClean="0"/>
                        <a:t>Sioux_Falls</a:t>
                      </a:r>
                      <a:endParaRPr lang="en-US" dirty="0"/>
                    </a:p>
                  </a:txBody>
                  <a:tcPr anchor="ctr">
                    <a:solidFill>
                      <a:schemeClr val="bg1"/>
                    </a:solidFill>
                  </a:tcPr>
                </a:tc>
                <a:tc>
                  <a:txBody>
                    <a:bodyPr/>
                    <a:lstStyle/>
                    <a:p>
                      <a:pPr algn="ctr"/>
                      <a:r>
                        <a:rPr lang="en-US" dirty="0" smtClean="0"/>
                        <a:t>633</a:t>
                      </a:r>
                      <a:endParaRPr lang="en-US" dirty="0"/>
                    </a:p>
                  </a:txBody>
                  <a:tcPr anchor="ctr">
                    <a:solidFill>
                      <a:schemeClr val="bg1"/>
                    </a:solidFill>
                  </a:tcPr>
                </a:tc>
                <a:tc>
                  <a:txBody>
                    <a:bodyPr/>
                    <a:lstStyle/>
                    <a:p>
                      <a:pPr algn="ctr"/>
                      <a:r>
                        <a:rPr lang="en-US" dirty="0" smtClean="0">
                          <a:solidFill>
                            <a:srgbClr val="00B050"/>
                          </a:solidFill>
                        </a:rPr>
                        <a:t>-0.08</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1.48</a:t>
                      </a:r>
                      <a:endParaRPr lang="en-US" dirty="0">
                        <a:solidFill>
                          <a:srgbClr val="00B050"/>
                        </a:solidFill>
                      </a:endParaRPr>
                    </a:p>
                  </a:txBody>
                  <a:tcPr anchor="ctr">
                    <a:solidFill>
                      <a:schemeClr val="bg1"/>
                    </a:solidFill>
                  </a:tcPr>
                </a:tc>
                <a:tc>
                  <a:txBody>
                    <a:bodyPr/>
                    <a:lstStyle/>
                    <a:p>
                      <a:pPr algn="ctr"/>
                      <a:r>
                        <a:rPr lang="en-US" dirty="0" smtClean="0"/>
                        <a:t>12</a:t>
                      </a:r>
                      <a:endParaRPr lang="en-US" dirty="0"/>
                    </a:p>
                  </a:txBody>
                  <a:tcPr anchor="ctr">
                    <a:solidFill>
                      <a:schemeClr val="bg1"/>
                    </a:solidFill>
                  </a:tcPr>
                </a:tc>
                <a:tc>
                  <a:txBody>
                    <a:bodyPr/>
                    <a:lstStyle/>
                    <a:p>
                      <a:pPr algn="ctr"/>
                      <a:r>
                        <a:rPr lang="en-US" dirty="0" smtClean="0">
                          <a:solidFill>
                            <a:srgbClr val="00B050"/>
                          </a:solidFill>
                        </a:rPr>
                        <a:t>-2.08</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1.30</a:t>
                      </a:r>
                      <a:endParaRPr lang="en-US" dirty="0">
                        <a:solidFill>
                          <a:srgbClr val="00B050"/>
                        </a:solidFill>
                      </a:endParaRPr>
                    </a:p>
                  </a:txBody>
                  <a:tcPr anchor="ctr">
                    <a:solidFill>
                      <a:schemeClr val="bg1"/>
                    </a:solidFill>
                  </a:tcPr>
                </a:tc>
              </a:tr>
              <a:tr h="370840">
                <a:tc>
                  <a:txBody>
                    <a:bodyPr/>
                    <a:lstStyle/>
                    <a:p>
                      <a:pPr algn="ctr"/>
                      <a:r>
                        <a:rPr lang="en-US" dirty="0" smtClean="0"/>
                        <a:t>All</a:t>
                      </a:r>
                      <a:r>
                        <a:rPr lang="en-US" baseline="0" dirty="0" smtClean="0"/>
                        <a:t> Sites</a:t>
                      </a:r>
                      <a:endParaRPr lang="en-US" dirty="0"/>
                    </a:p>
                  </a:txBody>
                  <a:tcPr anchor="ctr">
                    <a:solidFill>
                      <a:schemeClr val="bg1"/>
                    </a:solidFill>
                  </a:tcPr>
                </a:tc>
                <a:tc>
                  <a:txBody>
                    <a:bodyPr/>
                    <a:lstStyle/>
                    <a:p>
                      <a:pPr algn="ctr"/>
                      <a:r>
                        <a:rPr lang="en-US" dirty="0" smtClean="0"/>
                        <a:t>3438</a:t>
                      </a:r>
                      <a:endParaRPr lang="en-US" dirty="0"/>
                    </a:p>
                  </a:txBody>
                  <a:tcPr anchor="ctr">
                    <a:solidFill>
                      <a:schemeClr val="bg1"/>
                    </a:solidFill>
                  </a:tcPr>
                </a:tc>
                <a:tc>
                  <a:txBody>
                    <a:bodyPr/>
                    <a:lstStyle/>
                    <a:p>
                      <a:pPr algn="ctr"/>
                      <a:r>
                        <a:rPr lang="en-US" dirty="0" smtClean="0">
                          <a:solidFill>
                            <a:srgbClr val="00B050"/>
                          </a:solidFill>
                        </a:rPr>
                        <a:t>-0.28</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1.93</a:t>
                      </a:r>
                      <a:endParaRPr lang="en-US" dirty="0">
                        <a:solidFill>
                          <a:srgbClr val="00B050"/>
                        </a:solidFill>
                      </a:endParaRPr>
                    </a:p>
                  </a:txBody>
                  <a:tcPr anchor="ctr">
                    <a:solidFill>
                      <a:schemeClr val="bg1"/>
                    </a:solidFill>
                  </a:tcPr>
                </a:tc>
                <a:tc>
                  <a:txBody>
                    <a:bodyPr/>
                    <a:lstStyle/>
                    <a:p>
                      <a:pPr algn="ctr"/>
                      <a:r>
                        <a:rPr lang="en-US" dirty="0" smtClean="0"/>
                        <a:t>88</a:t>
                      </a:r>
                      <a:endParaRPr lang="en-US" dirty="0"/>
                    </a:p>
                  </a:txBody>
                  <a:tcPr anchor="ctr">
                    <a:solidFill>
                      <a:schemeClr val="bg1"/>
                    </a:solidFill>
                  </a:tcPr>
                </a:tc>
                <a:tc>
                  <a:txBody>
                    <a:bodyPr/>
                    <a:lstStyle/>
                    <a:p>
                      <a:pPr algn="ctr"/>
                      <a:r>
                        <a:rPr lang="en-US" dirty="0" smtClean="0">
                          <a:solidFill>
                            <a:srgbClr val="00B050"/>
                          </a:solidFill>
                        </a:rPr>
                        <a:t>-0.08</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1.22</a:t>
                      </a:r>
                      <a:endParaRPr lang="en-US" dirty="0">
                        <a:solidFill>
                          <a:srgbClr val="00B050"/>
                        </a:solidFill>
                      </a:endParaRPr>
                    </a:p>
                  </a:txBody>
                  <a:tcPr anchor="ctr">
                    <a:solidFill>
                      <a:schemeClr val="bg1"/>
                    </a:solidFill>
                  </a:tcPr>
                </a:tc>
              </a:tr>
            </a:tbl>
          </a:graphicData>
        </a:graphic>
      </p:graphicFrame>
    </p:spTree>
    <p:extLst>
      <p:ext uri="{BB962C8B-B14F-4D97-AF65-F5344CB8AC3E}">
        <p14:creationId xmlns:p14="http://schemas.microsoft.com/office/powerpoint/2010/main" val="3932674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a:t>
            </a:r>
            <a:endParaRPr lang="en-US" dirty="0"/>
          </a:p>
        </p:txBody>
      </p:sp>
      <p:sp>
        <p:nvSpPr>
          <p:cNvPr id="5" name="Slide Number Placeholder 4"/>
          <p:cNvSpPr>
            <a:spLocks noGrp="1"/>
          </p:cNvSpPr>
          <p:nvPr>
            <p:ph type="sldNum" idx="12"/>
          </p:nvPr>
        </p:nvSpPr>
        <p:spPr/>
        <p:txBody>
          <a:bodyPr/>
          <a:lstStyle/>
          <a:p>
            <a:pPr>
              <a:buClr>
                <a:prstClr val="white"/>
              </a:buClr>
              <a:buSzPct val="25000"/>
              <a:buFont typeface="Calibri"/>
              <a:buNone/>
            </a:pPr>
            <a:fld id="{00000000-1234-1234-1234-123412341234}" type="slidenum">
              <a:rPr lang="en-US" smtClean="0">
                <a:solidFill>
                  <a:prstClr val="white"/>
                </a:solidFill>
                <a:latin typeface="Calibri"/>
                <a:ea typeface="Calibri"/>
                <a:cs typeface="Calibri"/>
                <a:sym typeface="Calibri"/>
              </a:rPr>
              <a:pPr>
                <a:buClr>
                  <a:prstClr val="white"/>
                </a:buClr>
                <a:buSzPct val="25000"/>
                <a:buFont typeface="Calibri"/>
                <a:buNone/>
              </a:pPr>
              <a:t>37</a:t>
            </a:fld>
            <a:endParaRPr lang="en-US">
              <a:solidFill>
                <a:prstClr val="white"/>
              </a:solidFill>
              <a:latin typeface="Calibri"/>
              <a:ea typeface="Calibri"/>
              <a:cs typeface="Calibri"/>
              <a:sym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656473701"/>
              </p:ext>
            </p:extLst>
          </p:nvPr>
        </p:nvGraphicFramePr>
        <p:xfrm>
          <a:off x="316344" y="1844964"/>
          <a:ext cx="8511311" cy="3972560"/>
        </p:xfrm>
        <a:graphic>
          <a:graphicData uri="http://schemas.openxmlformats.org/drawingml/2006/table">
            <a:tbl>
              <a:tblPr firstRow="1" bandRow="1">
                <a:tableStyleId>{ED06A9B5-E392-42ED-BF47-95CADD0DC904}</a:tableStyleId>
              </a:tblPr>
              <a:tblGrid>
                <a:gridCol w="2521266"/>
                <a:gridCol w="1198009"/>
                <a:gridCol w="1198009"/>
                <a:gridCol w="1198009"/>
                <a:gridCol w="1198009"/>
                <a:gridCol w="1198009"/>
              </a:tblGrid>
              <a:tr h="0">
                <a:tc rowSpan="2">
                  <a:txBody>
                    <a:bodyPr/>
                    <a:lstStyle/>
                    <a:p>
                      <a:pPr algn="ctr"/>
                      <a:r>
                        <a:rPr lang="en-US" dirty="0" smtClean="0"/>
                        <a:t>Site</a:t>
                      </a:r>
                      <a:endParaRPr lang="en-US" dirty="0"/>
                    </a:p>
                  </a:txBody>
                  <a:tcPr anchor="ctr">
                    <a:solidFill>
                      <a:schemeClr val="bg1"/>
                    </a:solidFill>
                  </a:tcPr>
                </a:tc>
                <a:tc rowSpan="2">
                  <a:txBody>
                    <a:bodyPr/>
                    <a:lstStyle/>
                    <a:p>
                      <a:pPr algn="ctr"/>
                      <a:r>
                        <a:rPr lang="en-US" sz="1800" dirty="0" smtClean="0"/>
                        <a:t>Number</a:t>
                      </a:r>
                      <a:endParaRPr lang="en-US" sz="1800" dirty="0"/>
                    </a:p>
                  </a:txBody>
                  <a:tcPr anchor="ctr">
                    <a:solidFill>
                      <a:schemeClr val="bg1"/>
                    </a:solidFill>
                  </a:tcPr>
                </a:tc>
                <a:tc gridSpan="2">
                  <a:txBody>
                    <a:bodyPr/>
                    <a:lstStyle/>
                    <a:p>
                      <a:pPr algn="ctr"/>
                      <a:r>
                        <a:rPr lang="en-US" sz="1800" dirty="0" smtClean="0"/>
                        <a:t>Local</a:t>
                      </a:r>
                      <a:r>
                        <a:rPr lang="en-US" sz="1800" baseline="0" dirty="0" smtClean="0"/>
                        <a:t> calculation</a:t>
                      </a:r>
                      <a:endParaRPr lang="en-US" sz="1800" dirty="0"/>
                    </a:p>
                  </a:txBody>
                  <a:tcPr>
                    <a:solidFill>
                      <a:schemeClr val="bg1"/>
                    </a:solidFill>
                  </a:tcPr>
                </a:tc>
                <a:tc hMerge="1">
                  <a:txBody>
                    <a:bodyPr/>
                    <a:lstStyle/>
                    <a:p>
                      <a:endParaRPr lang="en-US" dirty="0"/>
                    </a:p>
                  </a:txBody>
                  <a:tcPr>
                    <a:solidFill>
                      <a:schemeClr val="bg1"/>
                    </a:solidFill>
                  </a:tcPr>
                </a:tc>
                <a:tc gridSpan="2">
                  <a:txBody>
                    <a:bodyPr/>
                    <a:lstStyle/>
                    <a:p>
                      <a:pPr algn="ctr"/>
                      <a:r>
                        <a:rPr lang="en-US" sz="1800" dirty="0" smtClean="0"/>
                        <a:t>Enterprise Algorithm</a:t>
                      </a:r>
                      <a:endParaRPr lang="en-US" sz="1800" dirty="0"/>
                    </a:p>
                  </a:txBody>
                  <a:tcPr>
                    <a:solidFill>
                      <a:schemeClr val="bg1"/>
                    </a:solidFill>
                  </a:tcPr>
                </a:tc>
                <a:tc hMerge="1">
                  <a:txBody>
                    <a:bodyPr/>
                    <a:lstStyle/>
                    <a:p>
                      <a:pPr algn="ctr"/>
                      <a:endParaRPr lang="en-US" dirty="0"/>
                    </a:p>
                  </a:txBody>
                  <a:tcPr>
                    <a:solidFill>
                      <a:schemeClr val="bg1"/>
                    </a:solidFill>
                  </a:tcPr>
                </a:tc>
              </a:tr>
              <a:tr h="370840">
                <a:tc vMerge="1">
                  <a:txBody>
                    <a:bodyPr/>
                    <a:lstStyle/>
                    <a:p>
                      <a:endParaRPr lang="en-US" dirty="0"/>
                    </a:p>
                  </a:txBody>
                  <a:tcPr>
                    <a:solidFill>
                      <a:schemeClr val="bg1"/>
                    </a:solidFill>
                  </a:tcPr>
                </a:tc>
                <a:tc vMerge="1">
                  <a:txBody>
                    <a:bodyPr/>
                    <a:lstStyle/>
                    <a:p>
                      <a:pPr algn="ctr"/>
                      <a:endParaRPr lang="en-US" sz="1600" dirty="0"/>
                    </a:p>
                  </a:txBody>
                  <a:tcPr anchor="ctr">
                    <a:solidFill>
                      <a:schemeClr val="bg1"/>
                    </a:solidFill>
                  </a:tcPr>
                </a:tc>
                <a:tc>
                  <a:txBody>
                    <a:bodyPr/>
                    <a:lstStyle/>
                    <a:p>
                      <a:pPr algn="ctr"/>
                      <a:r>
                        <a:rPr lang="en-US" sz="1800" dirty="0" smtClean="0"/>
                        <a:t>Accuracy (K)</a:t>
                      </a:r>
                      <a:endParaRPr lang="en-US" sz="1800" dirty="0"/>
                    </a:p>
                  </a:txBody>
                  <a:tcPr anchor="ctr">
                    <a:solidFill>
                      <a:schemeClr val="bg1"/>
                    </a:solidFill>
                  </a:tcPr>
                </a:tc>
                <a:tc>
                  <a:txBody>
                    <a:bodyPr/>
                    <a:lstStyle/>
                    <a:p>
                      <a:pPr algn="ctr"/>
                      <a:r>
                        <a:rPr lang="en-US" sz="1800" dirty="0" smtClean="0"/>
                        <a:t>Precision (K)</a:t>
                      </a:r>
                      <a:endParaRPr lang="en-US" sz="1800" dirty="0"/>
                    </a:p>
                  </a:txBody>
                  <a:tcPr anchor="ctr">
                    <a:solidFill>
                      <a:schemeClr val="bg1"/>
                    </a:solidFill>
                  </a:tcPr>
                </a:tc>
                <a:tc>
                  <a:txBody>
                    <a:bodyPr/>
                    <a:lstStyle/>
                    <a:p>
                      <a:pPr algn="ctr"/>
                      <a:r>
                        <a:rPr lang="en-US" sz="1800" dirty="0" smtClean="0"/>
                        <a:t>Accuracy (K)</a:t>
                      </a:r>
                      <a:endParaRPr lang="en-US" sz="1800" dirty="0"/>
                    </a:p>
                  </a:txBody>
                  <a:tcPr anchor="ctr">
                    <a:solidFill>
                      <a:schemeClr val="bg1"/>
                    </a:solidFill>
                  </a:tcPr>
                </a:tc>
                <a:tc>
                  <a:txBody>
                    <a:bodyPr/>
                    <a:lstStyle/>
                    <a:p>
                      <a:pPr algn="ctr"/>
                      <a:r>
                        <a:rPr lang="en-US" sz="1800" dirty="0" smtClean="0"/>
                        <a:t>Precision (K)</a:t>
                      </a:r>
                      <a:endParaRPr lang="en-US" sz="1800" dirty="0"/>
                    </a:p>
                  </a:txBody>
                  <a:tcPr anchor="ctr">
                    <a:solidFill>
                      <a:schemeClr val="bg1"/>
                    </a:solidFill>
                  </a:tcPr>
                </a:tc>
              </a:tr>
              <a:tr h="370840">
                <a:tc>
                  <a:txBody>
                    <a:bodyPr/>
                    <a:lstStyle/>
                    <a:p>
                      <a:pPr algn="ctr"/>
                      <a:r>
                        <a:rPr lang="en-US" dirty="0" err="1" smtClean="0"/>
                        <a:t>Bondville_IL</a:t>
                      </a:r>
                      <a:endParaRPr lang="en-US" dirty="0"/>
                    </a:p>
                  </a:txBody>
                  <a:tcPr anchor="ctr">
                    <a:solidFill>
                      <a:schemeClr val="bg1"/>
                    </a:solidFill>
                  </a:tcPr>
                </a:tc>
                <a:tc>
                  <a:txBody>
                    <a:bodyPr/>
                    <a:lstStyle/>
                    <a:p>
                      <a:pPr algn="ctr"/>
                      <a:r>
                        <a:rPr lang="en-US" dirty="0" smtClean="0"/>
                        <a:t>796</a:t>
                      </a:r>
                      <a:endParaRPr lang="en-US" dirty="0"/>
                    </a:p>
                  </a:txBody>
                  <a:tcPr anchor="ctr">
                    <a:solidFill>
                      <a:schemeClr val="bg1"/>
                    </a:solidFill>
                  </a:tcPr>
                </a:tc>
                <a:tc>
                  <a:txBody>
                    <a:bodyPr/>
                    <a:lstStyle/>
                    <a:p>
                      <a:pPr algn="ctr"/>
                      <a:r>
                        <a:rPr lang="en-US" dirty="0" smtClean="0">
                          <a:solidFill>
                            <a:srgbClr val="00B050"/>
                          </a:solidFill>
                        </a:rPr>
                        <a:t>0.27</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1.82</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0.55</a:t>
                      </a:r>
                      <a:endParaRPr lang="en-US" dirty="0">
                        <a:solidFill>
                          <a:srgbClr val="00B050"/>
                        </a:solidFill>
                      </a:endParaRP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1.75</a:t>
                      </a:r>
                    </a:p>
                  </a:txBody>
                  <a:tcPr anchor="ctr">
                    <a:solidFill>
                      <a:schemeClr val="bg1"/>
                    </a:solidFill>
                  </a:tcPr>
                </a:tc>
              </a:tr>
              <a:tr h="370840">
                <a:tc>
                  <a:txBody>
                    <a:bodyPr/>
                    <a:lstStyle/>
                    <a:p>
                      <a:pPr algn="ctr"/>
                      <a:r>
                        <a:rPr lang="en-US" dirty="0" err="1" smtClean="0"/>
                        <a:t>Boulder_CO</a:t>
                      </a:r>
                      <a:endParaRPr lang="en-US" dirty="0"/>
                    </a:p>
                  </a:txBody>
                  <a:tcPr anchor="ctr">
                    <a:solidFill>
                      <a:schemeClr val="bg1"/>
                    </a:solidFill>
                  </a:tcPr>
                </a:tc>
                <a:tc>
                  <a:txBody>
                    <a:bodyPr/>
                    <a:lstStyle/>
                    <a:p>
                      <a:pPr algn="ctr"/>
                      <a:r>
                        <a:rPr lang="en-US" dirty="0" smtClean="0"/>
                        <a:t>68</a:t>
                      </a:r>
                      <a:endParaRPr lang="en-US" dirty="0"/>
                    </a:p>
                  </a:txBody>
                  <a:tcPr anchor="ctr">
                    <a:solidFill>
                      <a:schemeClr val="bg1"/>
                    </a:solidFill>
                  </a:tcPr>
                </a:tc>
                <a:tc>
                  <a:txBody>
                    <a:bodyPr/>
                    <a:lstStyle/>
                    <a:p>
                      <a:pPr algn="ctr"/>
                      <a:r>
                        <a:rPr lang="en-US" dirty="0" smtClean="0">
                          <a:solidFill>
                            <a:srgbClr val="00B050"/>
                          </a:solidFill>
                        </a:rPr>
                        <a:t>-1.14</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2.11</a:t>
                      </a:r>
                      <a:endParaRPr lang="en-US" dirty="0">
                        <a:solidFill>
                          <a:srgbClr val="00B050"/>
                        </a:solidFill>
                      </a:endParaRP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-1.22</a:t>
                      </a: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2.08</a:t>
                      </a:r>
                      <a:endParaRPr lang="en-US" dirty="0">
                        <a:solidFill>
                          <a:srgbClr val="00B050"/>
                        </a:solidFill>
                      </a:endParaRPr>
                    </a:p>
                  </a:txBody>
                  <a:tcPr anchor="ctr">
                    <a:solidFill>
                      <a:schemeClr val="bg1"/>
                    </a:solidFill>
                  </a:tcPr>
                </a:tc>
              </a:tr>
              <a:tr h="370840">
                <a:tc>
                  <a:txBody>
                    <a:bodyPr/>
                    <a:lstStyle/>
                    <a:p>
                      <a:pPr algn="ctr"/>
                      <a:r>
                        <a:rPr lang="en-US" dirty="0" err="1" smtClean="0"/>
                        <a:t>Desert_Rock_NV</a:t>
                      </a:r>
                      <a:endParaRPr lang="en-US" dirty="0"/>
                    </a:p>
                  </a:txBody>
                  <a:tcPr anchor="ctr">
                    <a:solidFill>
                      <a:schemeClr val="bg1"/>
                    </a:solidFill>
                  </a:tcPr>
                </a:tc>
                <a:tc>
                  <a:txBody>
                    <a:bodyPr/>
                    <a:lstStyle/>
                    <a:p>
                      <a:pPr algn="ctr"/>
                      <a:r>
                        <a:rPr lang="en-US" dirty="0" smtClean="0"/>
                        <a:t>104</a:t>
                      </a:r>
                      <a:endParaRPr lang="en-US" dirty="0"/>
                    </a:p>
                  </a:txBody>
                  <a:tcPr anchor="ctr">
                    <a:solidFill>
                      <a:schemeClr val="bg1"/>
                    </a:solidFill>
                  </a:tcPr>
                </a:tc>
                <a:tc>
                  <a:txBody>
                    <a:bodyPr/>
                    <a:lstStyle/>
                    <a:p>
                      <a:pPr algn="ctr"/>
                      <a:r>
                        <a:rPr lang="en-US" dirty="0" smtClean="0">
                          <a:solidFill>
                            <a:srgbClr val="FF0000"/>
                          </a:solidFill>
                        </a:rPr>
                        <a:t>-3.25</a:t>
                      </a:r>
                      <a:endParaRPr lang="en-US" dirty="0">
                        <a:solidFill>
                          <a:srgbClr val="FF0000"/>
                        </a:solidFill>
                      </a:endParaRPr>
                    </a:p>
                  </a:txBody>
                  <a:tcPr anchor="ctr">
                    <a:solidFill>
                      <a:schemeClr val="bg1"/>
                    </a:solidFill>
                  </a:tcPr>
                </a:tc>
                <a:tc>
                  <a:txBody>
                    <a:bodyPr/>
                    <a:lstStyle/>
                    <a:p>
                      <a:pPr algn="ctr"/>
                      <a:r>
                        <a:rPr lang="en-US" dirty="0" smtClean="0">
                          <a:solidFill>
                            <a:srgbClr val="00B050"/>
                          </a:solidFill>
                        </a:rPr>
                        <a:t>1.61</a:t>
                      </a:r>
                      <a:endParaRPr lang="en-US" dirty="0">
                        <a:solidFill>
                          <a:srgbClr val="00B050"/>
                        </a:solidFill>
                      </a:endParaRP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-3.04</a:t>
                      </a:r>
                    </a:p>
                  </a:txBody>
                  <a:tcPr anchor="ctr">
                    <a:solidFill>
                      <a:schemeClr val="bg1"/>
                    </a:solidFill>
                  </a:tcPr>
                </a:tc>
                <a:tc>
                  <a:txBody>
                    <a:bodyPr/>
                    <a:lstStyle/>
                    <a:p>
                      <a:pPr algn="ctr"/>
                      <a:r>
                        <a:rPr lang="en-US" dirty="0" smtClean="0">
                          <a:solidFill>
                            <a:srgbClr val="00B050"/>
                          </a:solidFill>
                        </a:rPr>
                        <a:t>1.57</a:t>
                      </a:r>
                      <a:endParaRPr lang="en-US" dirty="0">
                        <a:solidFill>
                          <a:srgbClr val="00B050"/>
                        </a:solidFill>
                      </a:endParaRPr>
                    </a:p>
                  </a:txBody>
                  <a:tcPr anchor="ctr">
                    <a:solidFill>
                      <a:schemeClr val="bg1"/>
                    </a:solidFill>
                  </a:tcPr>
                </a:tc>
              </a:tr>
              <a:tr h="370840">
                <a:tc>
                  <a:txBody>
                    <a:bodyPr/>
                    <a:lstStyle/>
                    <a:p>
                      <a:pPr algn="ctr"/>
                      <a:r>
                        <a:rPr lang="en-US" dirty="0" err="1" smtClean="0"/>
                        <a:t>Fort_Peck_MT</a:t>
                      </a:r>
                      <a:endParaRPr lang="en-US" dirty="0"/>
                    </a:p>
                  </a:txBody>
                  <a:tcPr anchor="ctr">
                    <a:solidFill>
                      <a:schemeClr val="bg1"/>
                    </a:solidFill>
                  </a:tcPr>
                </a:tc>
                <a:tc>
                  <a:txBody>
                    <a:bodyPr/>
                    <a:lstStyle/>
                    <a:p>
                      <a:pPr algn="ctr"/>
                      <a:r>
                        <a:rPr lang="en-US" dirty="0" smtClean="0"/>
                        <a:t>28</a:t>
                      </a:r>
                      <a:endParaRPr lang="en-US" dirty="0"/>
                    </a:p>
                  </a:txBody>
                  <a:tcPr anchor="ctr">
                    <a:solidFill>
                      <a:schemeClr val="bg1"/>
                    </a:solidFill>
                  </a:tcPr>
                </a:tc>
                <a:tc>
                  <a:txBody>
                    <a:bodyPr/>
                    <a:lstStyle/>
                    <a:p>
                      <a:pPr algn="ctr"/>
                      <a:r>
                        <a:rPr lang="en-US" dirty="0" smtClean="0">
                          <a:solidFill>
                            <a:srgbClr val="00B050"/>
                          </a:solidFill>
                        </a:rPr>
                        <a:t>-0.95</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1.81</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-1.16</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1.60</a:t>
                      </a:r>
                      <a:endParaRPr lang="en-US" dirty="0">
                        <a:solidFill>
                          <a:srgbClr val="00B050"/>
                        </a:solidFill>
                      </a:endParaRPr>
                    </a:p>
                  </a:txBody>
                  <a:tcPr anchor="ctr">
                    <a:solidFill>
                      <a:schemeClr val="bg1"/>
                    </a:solidFill>
                  </a:tcPr>
                </a:tc>
              </a:tr>
              <a:tr h="370840">
                <a:tc>
                  <a:txBody>
                    <a:bodyPr/>
                    <a:lstStyle/>
                    <a:p>
                      <a:pPr algn="ctr"/>
                      <a:r>
                        <a:rPr lang="en-US" dirty="0" err="1" smtClean="0"/>
                        <a:t>Goodwin_Creek_MS</a:t>
                      </a:r>
                      <a:endParaRPr lang="en-US" dirty="0"/>
                    </a:p>
                  </a:txBody>
                  <a:tcPr anchor="ctr">
                    <a:solidFill>
                      <a:schemeClr val="bg1"/>
                    </a:solidFill>
                  </a:tcPr>
                </a:tc>
                <a:tc>
                  <a:txBody>
                    <a:bodyPr/>
                    <a:lstStyle/>
                    <a:p>
                      <a:pPr algn="ctr"/>
                      <a:r>
                        <a:rPr lang="en-US" dirty="0" smtClean="0"/>
                        <a:t>817</a:t>
                      </a:r>
                      <a:endParaRPr lang="en-US" dirty="0"/>
                    </a:p>
                  </a:txBody>
                  <a:tcPr anchor="ctr">
                    <a:solidFill>
                      <a:schemeClr val="bg1"/>
                    </a:solidFill>
                  </a:tcPr>
                </a:tc>
                <a:tc>
                  <a:txBody>
                    <a:bodyPr/>
                    <a:lstStyle/>
                    <a:p>
                      <a:pPr algn="ctr"/>
                      <a:r>
                        <a:rPr lang="en-US" dirty="0" smtClean="0">
                          <a:solidFill>
                            <a:srgbClr val="00B050"/>
                          </a:solidFill>
                        </a:rPr>
                        <a:t>1.16</a:t>
                      </a:r>
                      <a:endParaRPr lang="en-US" dirty="0">
                        <a:solidFill>
                          <a:srgbClr val="00B050"/>
                        </a:solidFill>
                      </a:endParaRPr>
                    </a:p>
                  </a:txBody>
                  <a:tcPr anchor="ctr">
                    <a:solidFill>
                      <a:schemeClr val="bg1"/>
                    </a:solidFill>
                  </a:tcPr>
                </a:tc>
                <a:tc>
                  <a:txBody>
                    <a:bodyPr/>
                    <a:lstStyle/>
                    <a:p>
                      <a:pPr algn="ctr"/>
                      <a:r>
                        <a:rPr lang="en-US" dirty="0" smtClean="0">
                          <a:solidFill>
                            <a:srgbClr val="FF0000"/>
                          </a:solidFill>
                        </a:rPr>
                        <a:t>2.62</a:t>
                      </a:r>
                      <a:endParaRPr lang="en-US" dirty="0">
                        <a:solidFill>
                          <a:srgbClr val="FF0000"/>
                        </a:solidFill>
                      </a:endParaRPr>
                    </a:p>
                  </a:txBody>
                  <a:tcPr anchor="ctr">
                    <a:solidFill>
                      <a:schemeClr val="bg1"/>
                    </a:solidFill>
                  </a:tcPr>
                </a:tc>
                <a:tc>
                  <a:txBody>
                    <a:bodyPr/>
                    <a:lstStyle/>
                    <a:p>
                      <a:pPr algn="ctr"/>
                      <a:r>
                        <a:rPr lang="en-US" dirty="0" smtClean="0">
                          <a:solidFill>
                            <a:srgbClr val="00B050"/>
                          </a:solidFill>
                        </a:rPr>
                        <a:t>1.50</a:t>
                      </a:r>
                      <a:endParaRPr lang="en-US" dirty="0">
                        <a:solidFill>
                          <a:srgbClr val="00B050"/>
                        </a:solidFill>
                      </a:endParaRPr>
                    </a:p>
                  </a:txBody>
                  <a:tcPr anchor="ctr">
                    <a:solidFill>
                      <a:schemeClr val="bg1"/>
                    </a:solidFill>
                  </a:tcPr>
                </a:tc>
                <a:tc>
                  <a:txBody>
                    <a:bodyPr/>
                    <a:lstStyle/>
                    <a:p>
                      <a:pPr algn="ctr"/>
                      <a:r>
                        <a:rPr lang="en-US" dirty="0" smtClean="0">
                          <a:solidFill>
                            <a:srgbClr val="FF0000"/>
                          </a:solidFill>
                        </a:rPr>
                        <a:t>2.50</a:t>
                      </a:r>
                      <a:endParaRPr lang="en-US" dirty="0">
                        <a:solidFill>
                          <a:srgbClr val="FF0000"/>
                        </a:solidFill>
                      </a:endParaRPr>
                    </a:p>
                  </a:txBody>
                  <a:tcPr anchor="ctr">
                    <a:solidFill>
                      <a:schemeClr val="bg1"/>
                    </a:solidFill>
                  </a:tcPr>
                </a:tc>
              </a:tr>
              <a:tr h="370840">
                <a:tc>
                  <a:txBody>
                    <a:bodyPr/>
                    <a:lstStyle/>
                    <a:p>
                      <a:pPr algn="ctr"/>
                      <a:r>
                        <a:rPr lang="en-US" dirty="0" err="1" smtClean="0"/>
                        <a:t>Penn_State_PA</a:t>
                      </a:r>
                      <a:endParaRPr lang="en-US" dirty="0"/>
                    </a:p>
                  </a:txBody>
                  <a:tcPr anchor="ctr">
                    <a:solidFill>
                      <a:schemeClr val="bg1"/>
                    </a:solidFill>
                  </a:tcPr>
                </a:tc>
                <a:tc>
                  <a:txBody>
                    <a:bodyPr/>
                    <a:lstStyle/>
                    <a:p>
                      <a:pPr algn="ctr"/>
                      <a:r>
                        <a:rPr lang="en-US" dirty="0" smtClean="0"/>
                        <a:t>485</a:t>
                      </a:r>
                      <a:endParaRPr lang="en-US" dirty="0"/>
                    </a:p>
                  </a:txBody>
                  <a:tcPr anchor="ctr">
                    <a:solidFill>
                      <a:schemeClr val="bg1"/>
                    </a:solidFill>
                  </a:tcPr>
                </a:tc>
                <a:tc>
                  <a:txBody>
                    <a:bodyPr/>
                    <a:lstStyle/>
                    <a:p>
                      <a:pPr algn="ctr"/>
                      <a:r>
                        <a:rPr lang="en-US" dirty="0" smtClean="0">
                          <a:solidFill>
                            <a:srgbClr val="00B050"/>
                          </a:solidFill>
                        </a:rPr>
                        <a:t>0.81</a:t>
                      </a:r>
                      <a:endParaRPr lang="en-US" dirty="0">
                        <a:solidFill>
                          <a:srgbClr val="00B050"/>
                        </a:solidFill>
                      </a:endParaRPr>
                    </a:p>
                  </a:txBody>
                  <a:tcPr anchor="ctr">
                    <a:solidFill>
                      <a:schemeClr val="bg1"/>
                    </a:solidFill>
                  </a:tcPr>
                </a:tc>
                <a:tc>
                  <a:txBody>
                    <a:bodyPr/>
                    <a:lstStyle/>
                    <a:p>
                      <a:pPr algn="ctr"/>
                      <a:r>
                        <a:rPr lang="en-US" dirty="0" smtClean="0">
                          <a:solidFill>
                            <a:srgbClr val="FF0000"/>
                          </a:solidFill>
                        </a:rPr>
                        <a:t>2.63</a:t>
                      </a:r>
                      <a:endParaRPr lang="en-US" dirty="0">
                        <a:solidFill>
                          <a:srgbClr val="FF0000"/>
                        </a:solidFill>
                      </a:endParaRPr>
                    </a:p>
                  </a:txBody>
                  <a:tcPr anchor="ctr">
                    <a:solidFill>
                      <a:schemeClr val="bg1"/>
                    </a:solidFill>
                  </a:tcPr>
                </a:tc>
                <a:tc>
                  <a:txBody>
                    <a:bodyPr/>
                    <a:lstStyle/>
                    <a:p>
                      <a:pPr algn="ctr"/>
                      <a:r>
                        <a:rPr lang="en-US" dirty="0" smtClean="0">
                          <a:solidFill>
                            <a:srgbClr val="00B050"/>
                          </a:solidFill>
                        </a:rPr>
                        <a:t>0.80</a:t>
                      </a:r>
                      <a:endParaRPr lang="en-US" dirty="0">
                        <a:solidFill>
                          <a:srgbClr val="00B050"/>
                        </a:solidFill>
                      </a:endParaRPr>
                    </a:p>
                  </a:txBody>
                  <a:tcPr anchor="ctr">
                    <a:solidFill>
                      <a:schemeClr val="bg1"/>
                    </a:solidFill>
                  </a:tcPr>
                </a:tc>
                <a:tc>
                  <a:txBody>
                    <a:bodyPr/>
                    <a:lstStyle/>
                    <a:p>
                      <a:pPr algn="ctr"/>
                      <a:r>
                        <a:rPr lang="en-US" dirty="0" smtClean="0">
                          <a:solidFill>
                            <a:srgbClr val="FF0000"/>
                          </a:solidFill>
                        </a:rPr>
                        <a:t>2.58</a:t>
                      </a:r>
                      <a:endParaRPr lang="en-US" dirty="0">
                        <a:solidFill>
                          <a:srgbClr val="FF0000"/>
                        </a:solidFill>
                      </a:endParaRPr>
                    </a:p>
                  </a:txBody>
                  <a:tcPr anchor="ctr">
                    <a:solidFill>
                      <a:schemeClr val="bg1"/>
                    </a:solidFill>
                  </a:tcPr>
                </a:tc>
              </a:tr>
              <a:tr h="370840">
                <a:tc>
                  <a:txBody>
                    <a:bodyPr/>
                    <a:lstStyle/>
                    <a:p>
                      <a:pPr algn="ctr"/>
                      <a:r>
                        <a:rPr lang="en-US" dirty="0" err="1" smtClean="0"/>
                        <a:t>Sioux_Falls</a:t>
                      </a:r>
                      <a:endParaRPr lang="en-US" dirty="0"/>
                    </a:p>
                  </a:txBody>
                  <a:tcPr anchor="ctr">
                    <a:solidFill>
                      <a:schemeClr val="bg1"/>
                    </a:solidFill>
                  </a:tcPr>
                </a:tc>
                <a:tc>
                  <a:txBody>
                    <a:bodyPr/>
                    <a:lstStyle/>
                    <a:p>
                      <a:pPr algn="ctr"/>
                      <a:r>
                        <a:rPr lang="en-US" dirty="0" smtClean="0"/>
                        <a:t>149</a:t>
                      </a:r>
                      <a:endParaRPr lang="en-US" dirty="0"/>
                    </a:p>
                  </a:txBody>
                  <a:tcPr anchor="ctr">
                    <a:solidFill>
                      <a:schemeClr val="bg1"/>
                    </a:solidFill>
                  </a:tcPr>
                </a:tc>
                <a:tc>
                  <a:txBody>
                    <a:bodyPr/>
                    <a:lstStyle/>
                    <a:p>
                      <a:pPr algn="ctr"/>
                      <a:r>
                        <a:rPr lang="en-US" dirty="0" smtClean="0">
                          <a:solidFill>
                            <a:srgbClr val="00B050"/>
                          </a:solidFill>
                        </a:rPr>
                        <a:t>-0.52</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2.21</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-0.54</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2.08</a:t>
                      </a:r>
                      <a:endParaRPr lang="en-US" dirty="0">
                        <a:solidFill>
                          <a:srgbClr val="00B050"/>
                        </a:solidFill>
                      </a:endParaRPr>
                    </a:p>
                  </a:txBody>
                  <a:tcPr anchor="ctr">
                    <a:solidFill>
                      <a:schemeClr val="bg1"/>
                    </a:solidFill>
                  </a:tcPr>
                </a:tc>
              </a:tr>
              <a:tr h="370840">
                <a:tc>
                  <a:txBody>
                    <a:bodyPr/>
                    <a:lstStyle/>
                    <a:p>
                      <a:pPr algn="ctr"/>
                      <a:r>
                        <a:rPr lang="en-US" dirty="0" smtClean="0"/>
                        <a:t>All Sites</a:t>
                      </a:r>
                      <a:endParaRPr lang="en-US" dirty="0"/>
                    </a:p>
                  </a:txBody>
                  <a:tcPr anchor="ctr">
                    <a:solidFill>
                      <a:schemeClr val="bg1"/>
                    </a:solidFill>
                  </a:tcPr>
                </a:tc>
                <a:tc>
                  <a:txBody>
                    <a:bodyPr/>
                    <a:lstStyle/>
                    <a:p>
                      <a:pPr algn="ctr"/>
                      <a:r>
                        <a:rPr lang="en-US" dirty="0" smtClean="0"/>
                        <a:t>2447</a:t>
                      </a:r>
                      <a:endParaRPr lang="en-US" dirty="0"/>
                    </a:p>
                  </a:txBody>
                  <a:tcPr anchor="ctr">
                    <a:solidFill>
                      <a:schemeClr val="bg1"/>
                    </a:solidFill>
                  </a:tcPr>
                </a:tc>
                <a:tc>
                  <a:txBody>
                    <a:bodyPr/>
                    <a:lstStyle/>
                    <a:p>
                      <a:pPr algn="ctr"/>
                      <a:r>
                        <a:rPr lang="en-US" dirty="0" smtClean="0">
                          <a:solidFill>
                            <a:srgbClr val="00B050"/>
                          </a:solidFill>
                        </a:rPr>
                        <a:t>0.43</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2.30</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0.63</a:t>
                      </a:r>
                      <a:endParaRPr lang="en-US" dirty="0">
                        <a:solidFill>
                          <a:srgbClr val="00B050"/>
                        </a:solidFill>
                      </a:endParaRPr>
                    </a:p>
                  </a:txBody>
                  <a:tcPr anchor="ctr">
                    <a:solidFill>
                      <a:schemeClr val="bg1"/>
                    </a:solidFill>
                  </a:tcPr>
                </a:tc>
                <a:tc>
                  <a:txBody>
                    <a:bodyPr/>
                    <a:lstStyle/>
                    <a:p>
                      <a:pPr algn="ctr"/>
                      <a:r>
                        <a:rPr lang="en-US" dirty="0" smtClean="0">
                          <a:solidFill>
                            <a:srgbClr val="00B050"/>
                          </a:solidFill>
                        </a:rPr>
                        <a:t>2.22</a:t>
                      </a:r>
                      <a:endParaRPr lang="en-US" dirty="0">
                        <a:solidFill>
                          <a:srgbClr val="00B050"/>
                        </a:solidFill>
                      </a:endParaRPr>
                    </a:p>
                  </a:txBody>
                  <a:tcPr anchor="ctr">
                    <a:solidFill>
                      <a:schemeClr val="bg1"/>
                    </a:solidFill>
                  </a:tcPr>
                </a:tc>
              </a:tr>
            </a:tbl>
          </a:graphicData>
        </a:graphic>
      </p:graphicFrame>
    </p:spTree>
    <p:extLst>
      <p:ext uri="{BB962C8B-B14F-4D97-AF65-F5344CB8AC3E}">
        <p14:creationId xmlns:p14="http://schemas.microsoft.com/office/powerpoint/2010/main" val="572230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371600" y="255494"/>
            <a:ext cx="6387353" cy="6172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1"/>
          <p:cNvSpPr>
            <a:spLocks noGrp="1"/>
          </p:cNvSpPr>
          <p:nvPr>
            <p:ph type="title"/>
          </p:nvPr>
        </p:nvSpPr>
        <p:spPr>
          <a:xfrm>
            <a:off x="457198" y="-29081"/>
            <a:ext cx="8229600" cy="1143001"/>
          </a:xfrm>
        </p:spPr>
        <p:txBody>
          <a:bodyPr/>
          <a:lstStyle/>
          <a:p>
            <a:r>
              <a:rPr lang="en-US" sz="3200" dirty="0">
                <a:solidFill>
                  <a:srgbClr val="F8F8F8"/>
                </a:solidFill>
                <a:effectLst>
                  <a:outerShdw blurRad="38100" dist="38100" dir="2700000" algn="tl">
                    <a:srgbClr val="000000">
                      <a:alpha val="43137"/>
                    </a:srgbClr>
                  </a:outerShdw>
                </a:effectLst>
                <a:latin typeface="Calibri" pitchFamily="34" charset="0"/>
              </a:rPr>
              <a:t>GOES-16 </a:t>
            </a:r>
            <a:r>
              <a:rPr lang="en-US" sz="3200" dirty="0" smtClean="0">
                <a:solidFill>
                  <a:srgbClr val="F8F8F8"/>
                </a:solidFill>
                <a:effectLst>
                  <a:outerShdw blurRad="38100" dist="38100" dir="2700000" algn="tl">
                    <a:srgbClr val="000000">
                      <a:alpha val="43137"/>
                    </a:srgbClr>
                  </a:outerShdw>
                </a:effectLst>
                <a:latin typeface="Calibri" pitchFamily="34" charset="0"/>
              </a:rPr>
              <a:t>LST </a:t>
            </a:r>
            <a:r>
              <a:rPr lang="en-US" sz="3200" dirty="0">
                <a:solidFill>
                  <a:srgbClr val="F8F8F8"/>
                </a:solidFill>
                <a:effectLst>
                  <a:outerShdw blurRad="38100" dist="38100" dir="2700000" algn="tl">
                    <a:srgbClr val="000000">
                      <a:alpha val="43137"/>
                    </a:srgbClr>
                  </a:outerShdw>
                </a:effectLst>
                <a:latin typeface="Calibri" pitchFamily="34" charset="0"/>
              </a:rPr>
              <a:t>vs. </a:t>
            </a:r>
            <a:r>
              <a:rPr lang="en-US" sz="3200" dirty="0" smtClean="0">
                <a:solidFill>
                  <a:srgbClr val="F8F8F8"/>
                </a:solidFill>
                <a:effectLst>
                  <a:outerShdw blurRad="38100" dist="38100" dir="2700000" algn="tl">
                    <a:srgbClr val="000000">
                      <a:alpha val="43137"/>
                    </a:srgbClr>
                  </a:outerShdw>
                </a:effectLst>
                <a:latin typeface="Calibri" pitchFamily="34" charset="0"/>
              </a:rPr>
              <a:t>SURFRAD LST</a:t>
            </a:r>
            <a:endParaRPr lang="en-US" sz="32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38</a:t>
            </a:fld>
            <a:endParaRPr lang="en-US" sz="1200" b="0" i="0" u="none" strike="noStrike" cap="none" dirty="0">
              <a:solidFill>
                <a:schemeClr val="lt1"/>
              </a:solidFill>
              <a:latin typeface="Calibri"/>
              <a:ea typeface="Calibri"/>
              <a:cs typeface="Calibri"/>
              <a:sym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2524773943"/>
              </p:ext>
            </p:extLst>
          </p:nvPr>
        </p:nvGraphicFramePr>
        <p:xfrm>
          <a:off x="701337" y="1398495"/>
          <a:ext cx="7732450" cy="4783778"/>
        </p:xfrm>
        <a:graphic>
          <a:graphicData uri="http://schemas.openxmlformats.org/drawingml/2006/table">
            <a:tbl>
              <a:tblPr firstRow="1" bandRow="1">
                <a:tableStyleId>{EC886631-476B-4E1F-8019-434EE7F9039B}</a:tableStyleId>
              </a:tblPr>
              <a:tblGrid>
                <a:gridCol w="1987388"/>
                <a:gridCol w="992501"/>
                <a:gridCol w="954330"/>
                <a:gridCol w="916156"/>
                <a:gridCol w="982960"/>
                <a:gridCol w="897069"/>
                <a:gridCol w="1002046"/>
              </a:tblGrid>
              <a:tr h="370840">
                <a:tc>
                  <a:txBody>
                    <a:bodyPr/>
                    <a:lstStyle/>
                    <a:p>
                      <a:pPr algn="ctr"/>
                      <a:r>
                        <a:rPr lang="en-US" sz="1800" dirty="0" smtClean="0">
                          <a:effectLst>
                            <a:outerShdw blurRad="38100" dist="38100" dir="2700000" algn="tl">
                              <a:srgbClr val="000000">
                                <a:alpha val="43137"/>
                              </a:srgbClr>
                            </a:outerShdw>
                          </a:effectLst>
                          <a:latin typeface="Calibri" panose="020F0502020204030204" pitchFamily="34" charset="0"/>
                        </a:rPr>
                        <a:t>Site</a:t>
                      </a:r>
                      <a:endParaRPr lang="en-US" sz="1800" dirty="0">
                        <a:effectLst>
                          <a:outerShdw blurRad="38100" dist="38100" dir="2700000" algn="tl">
                            <a:srgbClr val="000000">
                              <a:alpha val="43137"/>
                            </a:srgbClr>
                          </a:outerShdw>
                        </a:effectLst>
                        <a:latin typeface="Calibri" panose="020F0502020204030204" pitchFamily="34" charset="0"/>
                      </a:endParaRPr>
                    </a:p>
                  </a:txBody>
                  <a:tcPr/>
                </a:tc>
                <a:tc gridSpan="6">
                  <a:txBody>
                    <a:bodyPr/>
                    <a:lstStyle/>
                    <a:p>
                      <a:pPr algn="ctr"/>
                      <a:r>
                        <a:rPr lang="en-US" sz="1800" b="1" baseline="0" dirty="0" smtClean="0">
                          <a:solidFill>
                            <a:srgbClr val="FFFF00"/>
                          </a:solidFill>
                          <a:effectLst>
                            <a:outerShdw blurRad="38100" dist="38100" dir="2700000" algn="tl">
                              <a:srgbClr val="000000">
                                <a:alpha val="43137"/>
                              </a:srgbClr>
                            </a:outerShdw>
                          </a:effectLst>
                          <a:latin typeface="Calibri" panose="020F0502020204030204" pitchFamily="34" charset="0"/>
                        </a:rPr>
                        <a:t>Specifications Met Products?</a:t>
                      </a:r>
                      <a:endParaRPr lang="en-US" sz="1800" b="1" dirty="0">
                        <a:solidFill>
                          <a:srgbClr val="FFFF00"/>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dirty="0"/>
                    </a:p>
                  </a:txBody>
                  <a:tcP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a:r>
                        <a:rPr lang="en-US" sz="1800" dirty="0" smtClean="0">
                          <a:effectLst>
                            <a:outerShdw blurRad="38100" dist="38100" dir="2700000" algn="tl">
                              <a:srgbClr val="000000">
                                <a:alpha val="43137"/>
                              </a:srgbClr>
                            </a:outerShdw>
                          </a:effectLst>
                          <a:latin typeface="Calibri" panose="020F0502020204030204" pitchFamily="34" charset="0"/>
                        </a:rPr>
                        <a:t>Domain</a:t>
                      </a:r>
                      <a:endParaRPr lang="en-US" sz="1800" dirty="0">
                        <a:effectLst>
                          <a:outerShdw blurRad="38100" dist="38100" dir="2700000" algn="tl">
                            <a:srgbClr val="000000">
                              <a:alpha val="43137"/>
                            </a:srgbClr>
                          </a:outerShdw>
                        </a:effectLst>
                        <a:latin typeface="Calibri" panose="020F0502020204030204" pitchFamily="34" charset="0"/>
                      </a:endParaRPr>
                    </a:p>
                  </a:txBody>
                  <a:tcPr/>
                </a:tc>
                <a:tc gridSpan="2">
                  <a:txBody>
                    <a:bodyPr/>
                    <a:lstStyle/>
                    <a:p>
                      <a:pPr algn="ctr"/>
                      <a:r>
                        <a:rPr lang="en-US" sz="1700" b="1" dirty="0" smtClean="0">
                          <a:solidFill>
                            <a:schemeClr val="tx2"/>
                          </a:solidFill>
                          <a:effectLst>
                            <a:outerShdw blurRad="38100" dist="38100" dir="2700000" algn="tl">
                              <a:srgbClr val="000000">
                                <a:alpha val="43137"/>
                              </a:srgbClr>
                            </a:outerShdw>
                          </a:effectLst>
                          <a:latin typeface="Calibri" panose="020F0502020204030204" pitchFamily="34" charset="0"/>
                        </a:rPr>
                        <a:t>CONUS</a:t>
                      </a:r>
                      <a:endParaRPr lang="en-US" sz="1700" b="1" dirty="0">
                        <a:solidFill>
                          <a:schemeClr val="tx2"/>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a:p>
                  </a:txBody>
                  <a:tcPr/>
                </a:tc>
                <a:tc gridSpan="2">
                  <a:txBody>
                    <a:bodyPr/>
                    <a:lstStyle/>
                    <a:p>
                      <a:pPr algn="ctr"/>
                      <a:r>
                        <a:rPr lang="en-US" sz="1700" b="1" dirty="0" smtClean="0">
                          <a:solidFill>
                            <a:schemeClr val="tx2"/>
                          </a:solidFill>
                          <a:effectLst>
                            <a:outerShdw blurRad="38100" dist="38100" dir="2700000" algn="tl">
                              <a:srgbClr val="000000">
                                <a:alpha val="43137"/>
                              </a:srgbClr>
                            </a:outerShdw>
                          </a:effectLst>
                          <a:latin typeface="Calibri" panose="020F0502020204030204" pitchFamily="34" charset="0"/>
                        </a:rPr>
                        <a:t>Full Disk</a:t>
                      </a:r>
                      <a:endParaRPr lang="en-US" sz="1700" b="1" dirty="0">
                        <a:solidFill>
                          <a:schemeClr val="tx2"/>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a:p>
                  </a:txBody>
                  <a:tcPr/>
                </a:tc>
                <a:tc gridSpan="2">
                  <a:txBody>
                    <a:bodyPr/>
                    <a:lstStyle/>
                    <a:p>
                      <a:pPr algn="ctr"/>
                      <a:r>
                        <a:rPr lang="en-US" sz="1700" b="1" dirty="0" smtClean="0">
                          <a:solidFill>
                            <a:schemeClr val="tx2"/>
                          </a:solidFill>
                          <a:effectLst>
                            <a:outerShdw blurRad="38100" dist="38100" dir="2700000" algn="tl">
                              <a:srgbClr val="000000">
                                <a:alpha val="43137"/>
                              </a:srgbClr>
                            </a:outerShdw>
                          </a:effectLst>
                          <a:latin typeface="Calibri" panose="020F0502020204030204" pitchFamily="34" charset="0"/>
                        </a:rPr>
                        <a:t>MESO1</a:t>
                      </a:r>
                      <a:endParaRPr lang="en-US" sz="1700" b="1" dirty="0">
                        <a:solidFill>
                          <a:schemeClr val="tx2"/>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a:p>
                  </a:txBody>
                  <a:tcPr/>
                </a:tc>
              </a:tr>
              <a:tr h="384498">
                <a:tc>
                  <a:txBody>
                    <a:bodyPr/>
                    <a:lstStyle/>
                    <a:p>
                      <a:pPr algn="ctr"/>
                      <a:r>
                        <a:rPr lang="en-US" sz="1800" b="1" dirty="0" smtClean="0">
                          <a:effectLst/>
                          <a:latin typeface="Calibri" panose="020F0502020204030204" pitchFamily="34" charset="0"/>
                        </a:rPr>
                        <a:t>Site</a:t>
                      </a:r>
                      <a:endParaRPr lang="en-US" sz="1800" b="1" dirty="0">
                        <a:effectLst/>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Accuracy</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Precision</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Accuracy</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Precision</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Accuracy</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Precision</a:t>
                      </a:r>
                      <a:endParaRPr lang="en-US" sz="1300" b="1" dirty="0">
                        <a:latin typeface="Calibri" panose="020F0502020204030204" pitchFamily="34" charset="0"/>
                      </a:endParaRPr>
                    </a:p>
                  </a:txBody>
                  <a:tcPr anchor="ctr"/>
                </a:tc>
              </a:tr>
              <a:tr h="370840">
                <a:tc>
                  <a:txBody>
                    <a:bodyPr/>
                    <a:lstStyle/>
                    <a:p>
                      <a:pPr algn="ctr"/>
                      <a:r>
                        <a:rPr lang="en-US" sz="1600" dirty="0" err="1" smtClean="0">
                          <a:latin typeface="Calibri" panose="020F0502020204030204" pitchFamily="34" charset="0"/>
                        </a:rPr>
                        <a:t>Bondville_IL</a:t>
                      </a:r>
                      <a:endParaRPr lang="en-US" sz="16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r>
              <a:tr h="370840">
                <a:tc>
                  <a:txBody>
                    <a:bodyPr/>
                    <a:lstStyle/>
                    <a:p>
                      <a:pPr algn="ctr"/>
                      <a:r>
                        <a:rPr lang="en-US" sz="1600" dirty="0" err="1" smtClean="0">
                          <a:latin typeface="Calibri" panose="020F0502020204030204" pitchFamily="34" charset="0"/>
                        </a:rPr>
                        <a:t>Boulder_CO</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r>
              <a:tr h="370840">
                <a:tc>
                  <a:txBody>
                    <a:bodyPr/>
                    <a:lstStyle/>
                    <a:p>
                      <a:pPr algn="ctr"/>
                      <a:r>
                        <a:rPr lang="en-US" sz="1600" dirty="0" err="1" smtClean="0">
                          <a:latin typeface="Calibri" panose="020F0502020204030204" pitchFamily="34" charset="0"/>
                        </a:rPr>
                        <a:t>Desert_Rock_NV</a:t>
                      </a:r>
                      <a:endParaRPr lang="en-US" sz="1600" dirty="0">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600"/>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solidFill>
                          <a:srgbClr val="FF0000"/>
                        </a:solidFill>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r>
              <a:tr h="370840">
                <a:tc>
                  <a:txBody>
                    <a:bodyPr/>
                    <a:lstStyle/>
                    <a:p>
                      <a:pPr algn="ctr"/>
                      <a:r>
                        <a:rPr lang="en-US" sz="1600" dirty="0" err="1" smtClean="0">
                          <a:latin typeface="Calibri" panose="020F0502020204030204" pitchFamily="34" charset="0"/>
                        </a:rPr>
                        <a:t>Fort_Peck_MT</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r>
              <a:tr h="370840">
                <a:tc>
                  <a:txBody>
                    <a:bodyPr/>
                    <a:lstStyle/>
                    <a:p>
                      <a:pPr algn="ctr"/>
                      <a:r>
                        <a:rPr lang="en-US" sz="1600" dirty="0" err="1" smtClean="0">
                          <a:latin typeface="Calibri" panose="020F0502020204030204" pitchFamily="34" charset="0"/>
                        </a:rPr>
                        <a:t>Goodwin_Creek_MS</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6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r>
              <a:tr h="370840">
                <a:tc>
                  <a:txBody>
                    <a:bodyPr/>
                    <a:lstStyle/>
                    <a:p>
                      <a:pPr algn="ctr"/>
                      <a:r>
                        <a:rPr lang="en-US" sz="1600" dirty="0" err="1" smtClean="0">
                          <a:latin typeface="Calibri" panose="020F0502020204030204" pitchFamily="34" charset="0"/>
                        </a:rPr>
                        <a:t>Penn_State_PA</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r>
              <a:tr h="410035">
                <a:tc>
                  <a:txBody>
                    <a:bodyPr/>
                    <a:lstStyle/>
                    <a:p>
                      <a:pPr algn="ctr"/>
                      <a:r>
                        <a:rPr lang="en-US" sz="1600" dirty="0" err="1" smtClean="0">
                          <a:latin typeface="Calibri" panose="020F0502020204030204" pitchFamily="34" charset="0"/>
                        </a:rPr>
                        <a:t>Sioux_Falls_SD</a:t>
                      </a:r>
                      <a:endParaRPr lang="en-US" sz="1600" dirty="0">
                        <a:latin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r>
              <a:tr h="410035">
                <a:tc>
                  <a:txBody>
                    <a:bodyPr/>
                    <a:lstStyle/>
                    <a:p>
                      <a:pPr algn="ctr"/>
                      <a:r>
                        <a:rPr lang="en-US" sz="1600" dirty="0" smtClean="0">
                          <a:latin typeface="Calibri" panose="020F0502020204030204" pitchFamily="34" charset="0"/>
                        </a:rPr>
                        <a:t>All Sites</a:t>
                      </a:r>
                      <a:endParaRPr lang="en-US" sz="1600" dirty="0">
                        <a:latin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r>
            </a:tbl>
          </a:graphicData>
        </a:graphic>
      </p:graphicFrame>
      <p:sp>
        <p:nvSpPr>
          <p:cNvPr id="43" name="テキスト ボックス 14"/>
          <p:cNvSpPr txBox="1"/>
          <p:nvPr/>
        </p:nvSpPr>
        <p:spPr>
          <a:xfrm>
            <a:off x="827584" y="872716"/>
            <a:ext cx="7164560" cy="369332"/>
          </a:xfrm>
          <a:prstGeom prst="rect">
            <a:avLst/>
          </a:prstGeom>
          <a:noFill/>
        </p:spPr>
        <p:txBody>
          <a:bodyPr wrap="square" rtlCol="0">
            <a:spAutoFit/>
          </a:bodyPr>
          <a:lstStyle/>
          <a:p>
            <a:pPr algn="ctr"/>
            <a:r>
              <a:rPr lang="en-US" altLang="ja-JP" sz="1800" b="1" dirty="0" smtClean="0">
                <a:solidFill>
                  <a:srgbClr val="FFFF00"/>
                </a:solidFill>
              </a:rPr>
              <a:t>Period </a:t>
            </a:r>
            <a:r>
              <a:rPr lang="en-US" altLang="ja-JP" sz="1800" b="1" dirty="0">
                <a:solidFill>
                  <a:srgbClr val="FFFF00"/>
                </a:solidFill>
              </a:rPr>
              <a:t>: </a:t>
            </a:r>
            <a:r>
              <a:rPr lang="en-US" altLang="ja-JP" sz="1800" b="1" dirty="0" smtClean="0">
                <a:solidFill>
                  <a:srgbClr val="FFFF00"/>
                </a:solidFill>
              </a:rPr>
              <a:t>June 1, 2017 – February 18, 2018</a:t>
            </a:r>
            <a:endParaRPr lang="ja-JP" altLang="en-US" sz="1800" b="1" dirty="0">
              <a:solidFill>
                <a:srgbClr val="FFFF00"/>
              </a:solidFill>
            </a:endParaRPr>
          </a:p>
        </p:txBody>
      </p:sp>
    </p:spTree>
    <p:extLst>
      <p:ext uri="{BB962C8B-B14F-4D97-AF65-F5344CB8AC3E}">
        <p14:creationId xmlns:p14="http://schemas.microsoft.com/office/powerpoint/2010/main" val="35202656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a:xfrm>
            <a:off x="457200" y="1600201"/>
            <a:ext cx="8229600" cy="4667434"/>
          </a:xfrm>
        </p:spPr>
        <p:txBody>
          <a:bodyPr/>
          <a:lstStyle/>
          <a:p>
            <a:pPr marL="685800" indent="-330200"/>
            <a:r>
              <a:rPr lang="en-US" dirty="0" smtClean="0"/>
              <a:t>The </a:t>
            </a:r>
            <a:r>
              <a:rPr lang="en-US" dirty="0" smtClean="0"/>
              <a:t>overall validation </a:t>
            </a:r>
            <a:r>
              <a:rPr lang="en-US" dirty="0" smtClean="0"/>
              <a:t>results indicate satisfactory performance for baseline product</a:t>
            </a:r>
          </a:p>
          <a:p>
            <a:pPr marL="685800" indent="-330200"/>
            <a:r>
              <a:rPr lang="en-US" dirty="0" smtClean="0"/>
              <a:t>Validation results vary by different sites. </a:t>
            </a:r>
          </a:p>
          <a:p>
            <a:pPr marL="685800" indent="-330200"/>
            <a:r>
              <a:rPr lang="en-US" dirty="0" smtClean="0"/>
              <a:t>Satellite </a:t>
            </a:r>
            <a:r>
              <a:rPr lang="en-US" dirty="0"/>
              <a:t>LST is significantly lower than its in-situ counterpart at Desert Rock site</a:t>
            </a:r>
          </a:p>
          <a:p>
            <a:pPr marL="685800" indent="-330200"/>
            <a:r>
              <a:rPr lang="en-US" dirty="0" smtClean="0"/>
              <a:t>Quality if cloud </a:t>
            </a:r>
            <a:r>
              <a:rPr lang="en-US" dirty="0" smtClean="0"/>
              <a:t>identification is key to LST </a:t>
            </a:r>
            <a:r>
              <a:rPr lang="en-US" dirty="0" smtClean="0"/>
              <a:t>performance and validation</a:t>
            </a:r>
            <a:endParaRPr lang="en-US" dirty="0" smtClean="0"/>
          </a:p>
          <a:p>
            <a:pPr marL="685800" indent="-330200"/>
            <a:r>
              <a:rPr lang="en-US" dirty="0" smtClean="0"/>
              <a:t>Site homogeneity is crucial in LST validation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39</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84481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0413"/>
            <a:ext cx="8229600" cy="1143001"/>
          </a:xfrm>
        </p:spPr>
        <p:txBody>
          <a:bodyPr/>
          <a:lstStyle/>
          <a:p>
            <a:r>
              <a:rPr lang="en-US" dirty="0" smtClean="0"/>
              <a:t>LST Product Background</a:t>
            </a:r>
            <a:endParaRPr lang="en-US" dirty="0"/>
          </a:p>
        </p:txBody>
      </p:sp>
      <p:sp>
        <p:nvSpPr>
          <p:cNvPr id="6" name="Text Placeholder 2"/>
          <p:cNvSpPr>
            <a:spLocks noGrp="1"/>
          </p:cNvSpPr>
          <p:nvPr>
            <p:ph type="body" idx="1"/>
          </p:nvPr>
        </p:nvSpPr>
        <p:spPr>
          <a:xfrm>
            <a:off x="457200" y="1465262"/>
            <a:ext cx="8229600" cy="4525961"/>
          </a:xfrm>
        </p:spPr>
        <p:txBody>
          <a:bodyPr/>
          <a:lstStyle/>
          <a:p>
            <a:pPr marL="461963" indent="-258763"/>
            <a:r>
              <a:rPr lang="en-US" sz="2400" dirty="0" smtClean="0"/>
              <a:t>LST is the instantaneous temperature of the earth “skin”</a:t>
            </a:r>
          </a:p>
          <a:p>
            <a:pPr marL="461963" indent="-258763"/>
            <a:r>
              <a:rPr lang="en-US" sz="2400" dirty="0" smtClean="0"/>
              <a:t>Emissivity-explicit split-window regression algorithm </a:t>
            </a:r>
            <a:r>
              <a:rPr lang="en-US" sz="2400" dirty="0" smtClean="0"/>
              <a:t>is used for GOES-16 LST EDR generation</a:t>
            </a:r>
          </a:p>
          <a:p>
            <a:pPr marL="461963" indent="-258763"/>
            <a:r>
              <a:rPr lang="en-US" sz="2400" dirty="0" smtClean="0"/>
              <a:t>GOES-16 LST EDR consists of three products: Full Disk (FD), CONUS, and </a:t>
            </a:r>
            <a:r>
              <a:rPr lang="en-US" sz="2400" dirty="0" err="1" smtClean="0"/>
              <a:t>Meso</a:t>
            </a:r>
            <a:r>
              <a:rPr lang="en-US" sz="2400" dirty="0" smtClean="0"/>
              <a:t>-scale (MESO1 and MESO2)</a:t>
            </a:r>
          </a:p>
          <a:p>
            <a:pPr marL="461963" indent="-258763"/>
            <a:r>
              <a:rPr lang="en-US" sz="2400" dirty="0" smtClean="0"/>
              <a:t>Users request</a:t>
            </a:r>
          </a:p>
          <a:p>
            <a:pPr marL="862013" lvl="1" indent="-258763"/>
            <a:r>
              <a:rPr lang="en-US" sz="2000" dirty="0" smtClean="0"/>
              <a:t>EMC User’s request for verification of weather forecasting model output</a:t>
            </a:r>
          </a:p>
          <a:p>
            <a:pPr marL="862013" lvl="1" indent="-258763"/>
            <a:r>
              <a:rPr lang="en-US" sz="2000" dirty="0" smtClean="0"/>
              <a:t>one </a:t>
            </a:r>
            <a:r>
              <a:rPr lang="en-US" sz="2000" dirty="0"/>
              <a:t>of the Essential Climate Variables (ECVs) by the GCOS of the WMO </a:t>
            </a:r>
          </a:p>
          <a:p>
            <a:pPr marL="862013" lvl="1" indent="-258763"/>
            <a:r>
              <a:rPr lang="en-US" sz="2000" dirty="0" smtClean="0"/>
              <a:t>General users for long-term global LST monitoring, </a:t>
            </a:r>
            <a:r>
              <a:rPr lang="en-US" sz="2000" dirty="0" smtClean="0"/>
              <a:t>agriculture monitoring, drought prediction, ecosystem monitoring, and climate studies, etc.</a:t>
            </a:r>
            <a:endParaRPr lang="en-US" sz="2000" dirty="0"/>
          </a:p>
        </p:txBody>
      </p:sp>
      <p:sp>
        <p:nvSpPr>
          <p:cNvPr id="7" name="Slide Number Placeholder 4"/>
          <p:cNvSpPr>
            <a:spLocks noGrp="1"/>
          </p:cNvSpPr>
          <p:nvPr>
            <p:ph type="sldNum" sz="quarter" idx="12"/>
          </p:nvPr>
        </p:nvSpPr>
        <p:spPr>
          <a:xfrm>
            <a:off x="8253662" y="6356350"/>
            <a:ext cx="681791" cy="365125"/>
          </a:xfrm>
        </p:spPr>
        <p:txBody>
          <a:bodyPr/>
          <a:lstStyle/>
          <a:p>
            <a:r>
              <a:rPr lang="en-US" altLang="en-US" dirty="0" smtClean="0">
                <a:solidFill>
                  <a:prstClr val="white"/>
                </a:solidFill>
              </a:rPr>
              <a:t>4</a:t>
            </a:r>
            <a:endParaRPr lang="en-US" altLang="en-US" dirty="0">
              <a:solidFill>
                <a:prstClr val="white"/>
              </a:solidFill>
            </a:endParaRPr>
          </a:p>
        </p:txBody>
      </p:sp>
    </p:spTree>
    <p:extLst>
      <p:ext uri="{BB962C8B-B14F-4D97-AF65-F5344CB8AC3E}">
        <p14:creationId xmlns:p14="http://schemas.microsoft.com/office/powerpoint/2010/main" val="572373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Case 1</a:t>
            </a:r>
            <a:endParaRPr lang="en-US" dirty="0"/>
          </a:p>
        </p:txBody>
      </p:sp>
      <p:sp>
        <p:nvSpPr>
          <p:cNvPr id="4" name="Subtitle 3"/>
          <p:cNvSpPr>
            <a:spLocks noGrp="1"/>
          </p:cNvSpPr>
          <p:nvPr>
            <p:ph type="subTitle" idx="1"/>
          </p:nvPr>
        </p:nvSpPr>
        <p:spPr/>
        <p:txBody>
          <a:bodyPr/>
          <a:lstStyle/>
          <a:p>
            <a:r>
              <a:rPr lang="en-US" dirty="0" smtClean="0"/>
              <a:t>Desert Rock Site</a:t>
            </a:r>
            <a:endParaRPr lang="en-US" dirty="0"/>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40</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243629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Desert Rock Validation Results</a:t>
            </a:r>
            <a:br>
              <a:rPr lang="en-US" dirty="0" smtClean="0"/>
            </a:br>
            <a:r>
              <a:rPr lang="en-US" dirty="0" smtClean="0"/>
              <a:t>--Multiple satellites</a:t>
            </a:r>
            <a:endParaRPr lang="en-US" dirty="0"/>
          </a:p>
        </p:txBody>
      </p:sp>
      <p:sp>
        <p:nvSpPr>
          <p:cNvPr id="7" name="Slide Number Placeholder 6"/>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41</a:t>
            </a:fld>
            <a:endParaRPr lang="en-US" sz="12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65" y="1126914"/>
            <a:ext cx="2900857" cy="289716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3" y="3900232"/>
            <a:ext cx="8050000" cy="2910000"/>
          </a:xfrm>
          <a:prstGeom prst="rect">
            <a:avLst/>
          </a:prstGeom>
        </p:spPr>
      </p:pic>
      <p:sp>
        <p:nvSpPr>
          <p:cNvPr id="18" name="TextBox 17"/>
          <p:cNvSpPr txBox="1"/>
          <p:nvPr/>
        </p:nvSpPr>
        <p:spPr>
          <a:xfrm>
            <a:off x="3305061" y="1467546"/>
            <a:ext cx="5728771"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Four years LST time series from AQUA, TERRA, and SNPP are compared to Desert Rock LST as a comparison</a:t>
            </a:r>
          </a:p>
          <a:p>
            <a:pPr marL="285750" indent="-285750">
              <a:buFont typeface="Arial" panose="020B0604020202020204" pitchFamily="34" charset="0"/>
              <a:buChar char="•"/>
            </a:pPr>
            <a:r>
              <a:rPr lang="en-US" sz="1600" dirty="0" smtClean="0">
                <a:solidFill>
                  <a:schemeClr val="bg1"/>
                </a:solidFill>
              </a:rPr>
              <a:t>ABI LST underestimate at Desert Rock site is comparable to AQUA and TERRA LST</a:t>
            </a:r>
          </a:p>
          <a:p>
            <a:pPr marL="285750" indent="-285750">
              <a:buFont typeface="Arial" panose="020B0604020202020204" pitchFamily="34" charset="0"/>
              <a:buChar char="•"/>
            </a:pPr>
            <a:r>
              <a:rPr lang="en-US" sz="1600" dirty="0" smtClean="0">
                <a:solidFill>
                  <a:schemeClr val="bg1"/>
                </a:solidFill>
              </a:rPr>
              <a:t>SNPP VIIRS LST performs much better with an underestimate as low as 0.31 k</a:t>
            </a:r>
          </a:p>
          <a:p>
            <a:pPr marL="630238" lvl="7" indent="-285750">
              <a:buFont typeface="Wingdings" panose="05000000000000000000" pitchFamily="2" charset="2"/>
              <a:buChar char="Ø"/>
            </a:pPr>
            <a:r>
              <a:rPr lang="en-US" sz="1600" dirty="0" smtClean="0">
                <a:solidFill>
                  <a:schemeClr val="bg1"/>
                </a:solidFill>
              </a:rPr>
              <a:t>Surface Type dependent algorithm, coefficient can be easily fine-tuned for any specific surface type</a:t>
            </a:r>
            <a:endParaRPr lang="en-US" sz="1600" dirty="0">
              <a:solidFill>
                <a:schemeClr val="bg1"/>
              </a:solidFill>
            </a:endParaRPr>
          </a:p>
        </p:txBody>
      </p:sp>
    </p:spTree>
    <p:extLst>
      <p:ext uri="{BB962C8B-B14F-4D97-AF65-F5344CB8AC3E}">
        <p14:creationId xmlns:p14="http://schemas.microsoft.com/office/powerpoint/2010/main" val="21162717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Desert Rock Site Elevation</a:t>
            </a:r>
            <a:endParaRPr lang="en-US" dirty="0"/>
          </a:p>
        </p:txBody>
      </p:sp>
      <p:sp>
        <p:nvSpPr>
          <p:cNvPr id="7" name="Slide Number Placeholder 6"/>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42</a:t>
            </a:fld>
            <a:endParaRPr lang="en-US" sz="1200" b="0" i="0" u="none" strike="noStrike" cap="none">
              <a:solidFill>
                <a:schemeClr val="lt1"/>
              </a:solidFill>
              <a:latin typeface="Calibri"/>
              <a:ea typeface="Calibri"/>
              <a:cs typeface="Calibri"/>
              <a:sym typeface="Calibri"/>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793" y="1753466"/>
            <a:ext cx="4706007" cy="3560781"/>
          </a:xfrm>
          <a:prstGeom prst="rect">
            <a:avLst/>
          </a:prstGeom>
        </p:spPr>
      </p:pic>
      <p:cxnSp>
        <p:nvCxnSpPr>
          <p:cNvPr id="10" name="Straight Arrow Connector 9"/>
          <p:cNvCxnSpPr/>
          <p:nvPr/>
        </p:nvCxnSpPr>
        <p:spPr>
          <a:xfrm>
            <a:off x="4074850" y="5449215"/>
            <a:ext cx="3435659" cy="8877"/>
          </a:xfrm>
          <a:prstGeom prst="straightConnector1">
            <a:avLst/>
          </a:prstGeom>
          <a:ln w="254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flipV="1">
            <a:off x="3817398" y="1818248"/>
            <a:ext cx="35511" cy="35113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67969" y="5535184"/>
            <a:ext cx="750585" cy="307777"/>
          </a:xfrm>
          <a:prstGeom prst="rect">
            <a:avLst/>
          </a:prstGeom>
          <a:noFill/>
        </p:spPr>
        <p:txBody>
          <a:bodyPr wrap="square" rtlCol="0">
            <a:spAutoFit/>
          </a:bodyPr>
          <a:lstStyle/>
          <a:p>
            <a:r>
              <a:rPr lang="en-US" b="1" dirty="0" smtClean="0">
                <a:solidFill>
                  <a:schemeClr val="bg1"/>
                </a:solidFill>
              </a:rPr>
              <a:t>30 km</a:t>
            </a:r>
            <a:endParaRPr lang="en-US" b="1" dirty="0">
              <a:solidFill>
                <a:schemeClr val="bg1"/>
              </a:solidFill>
            </a:endParaRPr>
          </a:p>
        </p:txBody>
      </p:sp>
      <p:sp>
        <p:nvSpPr>
          <p:cNvPr id="14" name="TextBox 13"/>
          <p:cNvSpPr txBox="1"/>
          <p:nvPr/>
        </p:nvSpPr>
        <p:spPr>
          <a:xfrm>
            <a:off x="3218155" y="3266132"/>
            <a:ext cx="762638" cy="307777"/>
          </a:xfrm>
          <a:prstGeom prst="rect">
            <a:avLst/>
          </a:prstGeom>
          <a:noFill/>
        </p:spPr>
        <p:txBody>
          <a:bodyPr wrap="square" rtlCol="0">
            <a:spAutoFit/>
          </a:bodyPr>
          <a:lstStyle/>
          <a:p>
            <a:r>
              <a:rPr lang="en-US" b="1" dirty="0" smtClean="0">
                <a:solidFill>
                  <a:schemeClr val="bg1"/>
                </a:solidFill>
              </a:rPr>
              <a:t>30 km</a:t>
            </a:r>
            <a:endParaRPr lang="en-US" b="1" dirty="0">
              <a:solidFill>
                <a:schemeClr val="bg1"/>
              </a:solidFill>
            </a:endParaRPr>
          </a:p>
        </p:txBody>
      </p:sp>
      <p:sp>
        <p:nvSpPr>
          <p:cNvPr id="15" name="TextBox 14"/>
          <p:cNvSpPr txBox="1"/>
          <p:nvPr/>
        </p:nvSpPr>
        <p:spPr>
          <a:xfrm>
            <a:off x="86224" y="1311751"/>
            <a:ext cx="3417903"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Surface elevation of a 30 km x 30 km box centered at Desert Rock site is shown (</a:t>
            </a:r>
            <a:r>
              <a:rPr lang="en-US" sz="1600" dirty="0">
                <a:solidFill>
                  <a:schemeClr val="bg1"/>
                </a:solidFill>
              </a:rPr>
              <a:t>r</a:t>
            </a:r>
            <a:r>
              <a:rPr lang="en-US" sz="1600" dirty="0" smtClean="0">
                <a:solidFill>
                  <a:schemeClr val="bg1"/>
                </a:solidFill>
              </a:rPr>
              <a:t>ight figure)</a:t>
            </a:r>
            <a:endParaRPr lang="en-US" sz="1600" dirty="0">
              <a:solidFill>
                <a:schemeClr val="bg1"/>
              </a:solidFill>
            </a:endParaRPr>
          </a:p>
          <a:p>
            <a:pPr marL="285750" indent="-285750">
              <a:buFont typeface="Arial" panose="020B0604020202020204" pitchFamily="34" charset="0"/>
              <a:buChar char="•"/>
            </a:pPr>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Surface topography is complicated, ranging from 731 m (South West corner) to 2228 m (South)</a:t>
            </a:r>
          </a:p>
          <a:p>
            <a:pPr marL="285750" indent="-285750">
              <a:buFont typeface="Arial" panose="020B0604020202020204" pitchFamily="34" charset="0"/>
              <a:buChar char="•"/>
            </a:pPr>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Though surface emission characteristic is quite homogeneous, surface temperature is not due to high elevation variability</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GOES-16 pixel is larger than that of LEO, leading to larger uncertainty in validation.</a:t>
            </a:r>
            <a:endParaRPr lang="en-US" sz="1600" dirty="0">
              <a:solidFill>
                <a:schemeClr val="bg1"/>
              </a:solidFill>
            </a:endParaRPr>
          </a:p>
        </p:txBody>
      </p:sp>
      <p:cxnSp>
        <p:nvCxnSpPr>
          <p:cNvPr id="17" name="Straight Arrow Connector 16"/>
          <p:cNvCxnSpPr>
            <a:stCxn id="19" idx="0"/>
          </p:cNvCxnSpPr>
          <p:nvPr/>
        </p:nvCxnSpPr>
        <p:spPr>
          <a:xfrm flipV="1">
            <a:off x="3853356" y="3573911"/>
            <a:ext cx="1908253" cy="25059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09682" y="6079861"/>
            <a:ext cx="1887347" cy="307777"/>
          </a:xfrm>
          <a:prstGeom prst="rect">
            <a:avLst/>
          </a:prstGeom>
          <a:noFill/>
        </p:spPr>
        <p:txBody>
          <a:bodyPr wrap="square" rtlCol="0">
            <a:spAutoFit/>
          </a:bodyPr>
          <a:lstStyle/>
          <a:p>
            <a:r>
              <a:rPr lang="en-US" b="1" dirty="0" smtClean="0">
                <a:solidFill>
                  <a:schemeClr val="bg1"/>
                </a:solidFill>
              </a:rPr>
              <a:t>Desert Rock Station</a:t>
            </a:r>
            <a:endParaRPr lang="en-US" b="1" dirty="0">
              <a:solidFill>
                <a:schemeClr val="bg1"/>
              </a:solidFill>
            </a:endParaRPr>
          </a:p>
        </p:txBody>
      </p:sp>
      <p:cxnSp>
        <p:nvCxnSpPr>
          <p:cNvPr id="16" name="Straight Arrow Connector 15"/>
          <p:cNvCxnSpPr/>
          <p:nvPr/>
        </p:nvCxnSpPr>
        <p:spPr>
          <a:xfrm flipV="1">
            <a:off x="5475385" y="3958781"/>
            <a:ext cx="240033" cy="20923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2" idx="0"/>
          </p:cNvCxnSpPr>
          <p:nvPr/>
        </p:nvCxnSpPr>
        <p:spPr>
          <a:xfrm flipH="1" flipV="1">
            <a:off x="5938474" y="3631664"/>
            <a:ext cx="1285730" cy="24573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12150" y="6089023"/>
            <a:ext cx="2024108" cy="307777"/>
          </a:xfrm>
          <a:prstGeom prst="rect">
            <a:avLst/>
          </a:prstGeom>
          <a:noFill/>
        </p:spPr>
        <p:txBody>
          <a:bodyPr wrap="square" rtlCol="0">
            <a:spAutoFit/>
          </a:bodyPr>
          <a:lstStyle/>
          <a:p>
            <a:r>
              <a:rPr lang="en-US" b="1" dirty="0" smtClean="0">
                <a:solidFill>
                  <a:schemeClr val="bg1"/>
                </a:solidFill>
              </a:rPr>
              <a:t>CONUS Pixel Center</a:t>
            </a:r>
            <a:endParaRPr lang="en-US" b="1" dirty="0">
              <a:solidFill>
                <a:schemeClr val="bg1"/>
              </a:solidFill>
            </a:endParaRPr>
          </a:p>
        </p:txBody>
      </p:sp>
      <p:sp>
        <p:nvSpPr>
          <p:cNvPr id="23" name="TextBox 22"/>
          <p:cNvSpPr txBox="1"/>
          <p:nvPr/>
        </p:nvSpPr>
        <p:spPr>
          <a:xfrm>
            <a:off x="4780625" y="6079704"/>
            <a:ext cx="2024108" cy="307777"/>
          </a:xfrm>
          <a:prstGeom prst="rect">
            <a:avLst/>
          </a:prstGeom>
          <a:noFill/>
        </p:spPr>
        <p:txBody>
          <a:bodyPr wrap="square" rtlCol="0">
            <a:spAutoFit/>
          </a:bodyPr>
          <a:lstStyle/>
          <a:p>
            <a:r>
              <a:rPr lang="en-US" b="1" dirty="0" smtClean="0">
                <a:solidFill>
                  <a:schemeClr val="bg1"/>
                </a:solidFill>
              </a:rPr>
              <a:t>FD Pixel Center</a:t>
            </a:r>
            <a:endParaRPr lang="en-US" b="1" dirty="0">
              <a:solidFill>
                <a:schemeClr val="bg1"/>
              </a:solidFill>
            </a:endParaRPr>
          </a:p>
        </p:txBody>
      </p:sp>
    </p:spTree>
    <p:extLst>
      <p:ext uri="{BB962C8B-B14F-4D97-AF65-F5344CB8AC3E}">
        <p14:creationId xmlns:p14="http://schemas.microsoft.com/office/powerpoint/2010/main" val="30865246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Case 2</a:t>
            </a:r>
            <a:endParaRPr lang="en-US" dirty="0"/>
          </a:p>
        </p:txBody>
      </p:sp>
      <p:sp>
        <p:nvSpPr>
          <p:cNvPr id="4" name="Subtitle 3"/>
          <p:cNvSpPr>
            <a:spLocks noGrp="1"/>
          </p:cNvSpPr>
          <p:nvPr>
            <p:ph type="subTitle" idx="1"/>
          </p:nvPr>
        </p:nvSpPr>
        <p:spPr/>
        <p:txBody>
          <a:bodyPr/>
          <a:lstStyle/>
          <a:p>
            <a:r>
              <a:rPr lang="en-US" dirty="0" smtClean="0"/>
              <a:t>Goodwin Creek Site</a:t>
            </a:r>
            <a:endParaRPr lang="en-US" dirty="0"/>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43</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433943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Slide Number Placeholder 6"/>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44</a:t>
            </a:fld>
            <a:endParaRPr lang="en-US" sz="1200" b="0" i="0" u="none" strike="noStrike" cap="none">
              <a:solidFill>
                <a:schemeClr val="lt1"/>
              </a:solidFill>
              <a:latin typeface="Calibri"/>
              <a:ea typeface="Calibri"/>
              <a:cs typeface="Calibri"/>
              <a:sym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745" y="1599551"/>
            <a:ext cx="4794918" cy="4756802"/>
          </a:xfrm>
          <a:prstGeom prst="rect">
            <a:avLst/>
          </a:prstGeom>
        </p:spPr>
      </p:pic>
      <p:cxnSp>
        <p:nvCxnSpPr>
          <p:cNvPr id="10" name="Straight Arrow Connector 9"/>
          <p:cNvCxnSpPr>
            <a:stCxn id="17" idx="0"/>
          </p:cNvCxnSpPr>
          <p:nvPr/>
        </p:nvCxnSpPr>
        <p:spPr>
          <a:xfrm flipV="1">
            <a:off x="4803559" y="4137178"/>
            <a:ext cx="1613266" cy="24017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1" idx="0"/>
          </p:cNvCxnSpPr>
          <p:nvPr/>
        </p:nvCxnSpPr>
        <p:spPr>
          <a:xfrm flipV="1">
            <a:off x="6665419" y="3796185"/>
            <a:ext cx="633505" cy="27427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0"/>
          </p:cNvCxnSpPr>
          <p:nvPr/>
        </p:nvCxnSpPr>
        <p:spPr>
          <a:xfrm flipH="1" flipV="1">
            <a:off x="7435304" y="4134468"/>
            <a:ext cx="625621" cy="241436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43164" y="6538902"/>
            <a:ext cx="1720789" cy="307777"/>
          </a:xfrm>
          <a:prstGeom prst="rect">
            <a:avLst/>
          </a:prstGeom>
          <a:noFill/>
        </p:spPr>
        <p:txBody>
          <a:bodyPr wrap="square" rtlCol="0">
            <a:spAutoFit/>
          </a:bodyPr>
          <a:lstStyle/>
          <a:p>
            <a:r>
              <a:rPr lang="en-US" b="1" dirty="0" smtClean="0">
                <a:solidFill>
                  <a:schemeClr val="bg1"/>
                </a:solidFill>
              </a:rPr>
              <a:t>FD Pixel Center</a:t>
            </a:r>
            <a:endParaRPr lang="en-US" b="1" dirty="0">
              <a:solidFill>
                <a:schemeClr val="bg1"/>
              </a:solidFill>
            </a:endParaRPr>
          </a:p>
        </p:txBody>
      </p:sp>
      <p:sp>
        <p:nvSpPr>
          <p:cNvPr id="19" name="TextBox 18"/>
          <p:cNvSpPr txBox="1"/>
          <p:nvPr/>
        </p:nvSpPr>
        <p:spPr>
          <a:xfrm>
            <a:off x="7048871" y="6548836"/>
            <a:ext cx="2024108" cy="307777"/>
          </a:xfrm>
          <a:prstGeom prst="rect">
            <a:avLst/>
          </a:prstGeom>
          <a:noFill/>
        </p:spPr>
        <p:txBody>
          <a:bodyPr wrap="square" rtlCol="0">
            <a:spAutoFit/>
          </a:bodyPr>
          <a:lstStyle/>
          <a:p>
            <a:r>
              <a:rPr lang="en-US" b="1" dirty="0" smtClean="0">
                <a:solidFill>
                  <a:schemeClr val="bg1"/>
                </a:solidFill>
              </a:rPr>
              <a:t>CONUS Pixel Center</a:t>
            </a:r>
            <a:endParaRPr lang="en-US" b="1" dirty="0">
              <a:solidFill>
                <a:schemeClr val="bg1"/>
              </a:solidFill>
            </a:endParaRPr>
          </a:p>
        </p:txBody>
      </p:sp>
      <p:sp>
        <p:nvSpPr>
          <p:cNvPr id="21" name="TextBox 20"/>
          <p:cNvSpPr txBox="1"/>
          <p:nvPr/>
        </p:nvSpPr>
        <p:spPr>
          <a:xfrm>
            <a:off x="5805024" y="6538902"/>
            <a:ext cx="1720789" cy="307777"/>
          </a:xfrm>
          <a:prstGeom prst="rect">
            <a:avLst/>
          </a:prstGeom>
          <a:noFill/>
        </p:spPr>
        <p:txBody>
          <a:bodyPr wrap="square" rtlCol="0">
            <a:spAutoFit/>
          </a:bodyPr>
          <a:lstStyle/>
          <a:p>
            <a:r>
              <a:rPr lang="en-US" b="1" dirty="0" smtClean="0">
                <a:solidFill>
                  <a:schemeClr val="bg1"/>
                </a:solidFill>
              </a:rPr>
              <a:t>In-situ Site</a:t>
            </a:r>
            <a:endParaRPr lang="en-US" b="1" dirty="0">
              <a:solidFill>
                <a:schemeClr val="bg1"/>
              </a:solidFill>
            </a:endParaRPr>
          </a:p>
        </p:txBody>
      </p:sp>
      <p:cxnSp>
        <p:nvCxnSpPr>
          <p:cNvPr id="23" name="Straight Arrow Connector 22"/>
          <p:cNvCxnSpPr/>
          <p:nvPr/>
        </p:nvCxnSpPr>
        <p:spPr>
          <a:xfrm flipV="1">
            <a:off x="4101864" y="1793289"/>
            <a:ext cx="53881" cy="44097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51084" y="1646822"/>
            <a:ext cx="4420054" cy="310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88476" y="1327414"/>
            <a:ext cx="1720789" cy="369332"/>
          </a:xfrm>
          <a:prstGeom prst="rect">
            <a:avLst/>
          </a:prstGeom>
          <a:noFill/>
        </p:spPr>
        <p:txBody>
          <a:bodyPr wrap="square" rtlCol="0">
            <a:spAutoFit/>
          </a:bodyPr>
          <a:lstStyle/>
          <a:p>
            <a:r>
              <a:rPr lang="en-US" sz="1800" b="1" dirty="0" smtClean="0">
                <a:solidFill>
                  <a:schemeClr val="bg1"/>
                </a:solidFill>
              </a:rPr>
              <a:t>10 KM</a:t>
            </a:r>
            <a:endParaRPr lang="en-US" sz="1800" b="1" dirty="0">
              <a:solidFill>
                <a:schemeClr val="bg1"/>
              </a:solidFill>
            </a:endParaRPr>
          </a:p>
        </p:txBody>
      </p:sp>
      <p:sp>
        <p:nvSpPr>
          <p:cNvPr id="30" name="TextBox 29"/>
          <p:cNvSpPr txBox="1"/>
          <p:nvPr/>
        </p:nvSpPr>
        <p:spPr>
          <a:xfrm>
            <a:off x="3490689" y="3863228"/>
            <a:ext cx="1720789" cy="369332"/>
          </a:xfrm>
          <a:prstGeom prst="rect">
            <a:avLst/>
          </a:prstGeom>
          <a:noFill/>
        </p:spPr>
        <p:txBody>
          <a:bodyPr wrap="square" rtlCol="0">
            <a:spAutoFit/>
          </a:bodyPr>
          <a:lstStyle/>
          <a:p>
            <a:r>
              <a:rPr lang="en-US" sz="1800" b="1" dirty="0" smtClean="0">
                <a:solidFill>
                  <a:schemeClr val="bg1"/>
                </a:solidFill>
              </a:rPr>
              <a:t>10KM</a:t>
            </a:r>
            <a:endParaRPr lang="en-US" sz="1800" b="1" dirty="0">
              <a:solidFill>
                <a:schemeClr val="bg1"/>
              </a:solidFill>
            </a:endParaRPr>
          </a:p>
        </p:txBody>
      </p:sp>
      <p:sp>
        <p:nvSpPr>
          <p:cNvPr id="31" name="TextBox 30"/>
          <p:cNvSpPr txBox="1"/>
          <p:nvPr/>
        </p:nvSpPr>
        <p:spPr>
          <a:xfrm>
            <a:off x="56278" y="1631847"/>
            <a:ext cx="3668928"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Validation based on direct comparison with in-situ observation: pixel to point</a:t>
            </a:r>
            <a:endParaRPr lang="en-US" sz="1600" dirty="0">
              <a:solidFill>
                <a:schemeClr val="bg1"/>
              </a:solidFill>
            </a:endParaRPr>
          </a:p>
          <a:p>
            <a:pPr marL="285750" indent="-285750">
              <a:buFont typeface="Arial" panose="020B0604020202020204" pitchFamily="34" charset="0"/>
              <a:buChar char="•"/>
            </a:pPr>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Site representativeness of the satellite pixel is key: good homogeneity required</a:t>
            </a:r>
          </a:p>
          <a:p>
            <a:pPr marL="285750" indent="-285750">
              <a:buFont typeface="Arial" panose="020B0604020202020204" pitchFamily="34" charset="0"/>
              <a:buChar char="•"/>
            </a:pPr>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The complicated surface type shown on the right leads to high uncertainty when comparing the point temperature to pixel temperature</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Full Disk LST has 10 km resolution at nadir, a homogeneous site in such a large area is not available in CONUS.</a:t>
            </a:r>
          </a:p>
          <a:p>
            <a:pPr marL="285750" indent="-285750">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4832641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Case 3</a:t>
            </a:r>
            <a:endParaRPr lang="en-US" dirty="0"/>
          </a:p>
        </p:txBody>
      </p:sp>
      <p:sp>
        <p:nvSpPr>
          <p:cNvPr id="4" name="Subtitle 3"/>
          <p:cNvSpPr>
            <a:spLocks noGrp="1"/>
          </p:cNvSpPr>
          <p:nvPr>
            <p:ph type="subTitle" idx="1"/>
          </p:nvPr>
        </p:nvSpPr>
        <p:spPr/>
        <p:txBody>
          <a:bodyPr/>
          <a:lstStyle/>
          <a:p>
            <a:r>
              <a:rPr lang="en-US" dirty="0" smtClean="0"/>
              <a:t>Cloud Detection</a:t>
            </a:r>
            <a:endParaRPr lang="en-US" dirty="0"/>
          </a:p>
        </p:txBody>
      </p:sp>
      <p:sp>
        <p:nvSpPr>
          <p:cNvPr id="2" name="Slide Number Placeholder 1"/>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200" smtClean="0">
                <a:solidFill>
                  <a:srgbClr val="FFFFFF"/>
                </a:solidFill>
                <a:latin typeface="Calibri"/>
                <a:ea typeface="Calibri"/>
                <a:cs typeface="Calibri"/>
                <a:sym typeface="Calibri"/>
              </a:rPr>
              <a:pPr algn="r">
                <a:buClr>
                  <a:srgbClr val="FFFFFF"/>
                </a:buClr>
                <a:buSzPct val="25000"/>
                <a:buFont typeface="Calibri"/>
                <a:buNone/>
              </a:pPr>
              <a:t>45</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904334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Control</a:t>
            </a:r>
            <a:endParaRPr lang="en-US" sz="2800" dirty="0"/>
          </a:p>
        </p:txBody>
      </p:sp>
      <p:sp>
        <p:nvSpPr>
          <p:cNvPr id="7" name="Slide Number Placeholder 6"/>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200" smtClean="0">
                <a:solidFill>
                  <a:srgbClr val="FFFFFF"/>
                </a:solidFill>
                <a:latin typeface="Calibri"/>
                <a:ea typeface="Calibri"/>
                <a:cs typeface="Calibri"/>
                <a:sym typeface="Calibri"/>
              </a:rPr>
              <a:pPr algn="r">
                <a:buClr>
                  <a:srgbClr val="FFFFFF"/>
                </a:buClr>
                <a:buSzPct val="25000"/>
                <a:buFont typeface="Calibri"/>
                <a:buNone/>
              </a:pPr>
              <a:t>46</a:t>
            </a:fld>
            <a:endParaRPr lang="en-US" sz="1200">
              <a:solidFill>
                <a:srgbClr val="FFFFFF"/>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86" y="997811"/>
            <a:ext cx="8769427" cy="5624489"/>
          </a:xfrm>
          <a:prstGeom prst="rect">
            <a:avLst/>
          </a:prstGeom>
        </p:spPr>
      </p:pic>
      <p:sp>
        <p:nvSpPr>
          <p:cNvPr id="20" name="Oval 19"/>
          <p:cNvSpPr/>
          <p:nvPr/>
        </p:nvSpPr>
        <p:spPr>
          <a:xfrm>
            <a:off x="2321082" y="1627117"/>
            <a:ext cx="306278" cy="577049"/>
          </a:xfrm>
          <a:prstGeom prst="ellipse">
            <a:avLst/>
          </a:prstGeom>
          <a:noFill/>
          <a:ln>
            <a:solidFill>
              <a:srgbClr val="FF9900"/>
            </a:solidFill>
          </a:ln>
          <a:scene3d>
            <a:camera prst="orthographicFront">
              <a:rot lat="21301143" lon="21573786" rev="1860113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310065" y="2115661"/>
            <a:ext cx="210844" cy="771545"/>
          </a:xfrm>
          <a:prstGeom prst="ellipse">
            <a:avLst/>
          </a:prstGeom>
          <a:noFill/>
          <a:ln>
            <a:solidFill>
              <a:srgbClr val="FF9900"/>
            </a:solidFill>
          </a:ln>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51429" y="1627117"/>
            <a:ext cx="306278" cy="577049"/>
          </a:xfrm>
          <a:prstGeom prst="ellipse">
            <a:avLst/>
          </a:prstGeom>
          <a:noFill/>
          <a:ln>
            <a:solidFill>
              <a:srgbClr val="FF9900"/>
            </a:solidFill>
          </a:ln>
          <a:scene3d>
            <a:camera prst="orthographicFront">
              <a:rot lat="21301143" lon="21573786" rev="1860113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62445" y="2075693"/>
            <a:ext cx="282533" cy="1623025"/>
          </a:xfrm>
          <a:prstGeom prst="ellipse">
            <a:avLst/>
          </a:prstGeom>
          <a:noFill/>
          <a:ln>
            <a:solidFill>
              <a:srgbClr val="FF9900"/>
            </a:solidFill>
          </a:ln>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888227" y="1605876"/>
            <a:ext cx="306278" cy="577049"/>
          </a:xfrm>
          <a:prstGeom prst="ellipse">
            <a:avLst/>
          </a:prstGeom>
          <a:noFill/>
          <a:ln>
            <a:solidFill>
              <a:srgbClr val="FF9900"/>
            </a:solidFill>
          </a:ln>
          <a:scene3d>
            <a:camera prst="orthographicFront">
              <a:rot lat="21301143" lon="21573786" rev="1860113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190771" y="2471616"/>
            <a:ext cx="282533" cy="1198682"/>
          </a:xfrm>
          <a:prstGeom prst="ellipse">
            <a:avLst/>
          </a:prstGeom>
          <a:noFill/>
          <a:ln>
            <a:solidFill>
              <a:srgbClr val="FF9900"/>
            </a:solidFill>
          </a:ln>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321082" y="4124708"/>
            <a:ext cx="306278" cy="577049"/>
          </a:xfrm>
          <a:prstGeom prst="ellipse">
            <a:avLst/>
          </a:prstGeom>
          <a:noFill/>
          <a:ln>
            <a:solidFill>
              <a:srgbClr val="FF9900"/>
            </a:solidFill>
          </a:ln>
          <a:scene3d>
            <a:camera prst="orthographicFront">
              <a:rot lat="21301143" lon="21573786" rev="1860113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571999" y="4806280"/>
            <a:ext cx="282533" cy="1243731"/>
          </a:xfrm>
          <a:prstGeom prst="ellipse">
            <a:avLst/>
          </a:prstGeom>
          <a:noFill/>
          <a:ln>
            <a:solidFill>
              <a:srgbClr val="FF9900"/>
            </a:solidFill>
          </a:ln>
          <a:scene3d>
            <a:camera prst="orthographicFront">
              <a:rot lat="0" lon="0"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36535" y="2887205"/>
            <a:ext cx="312906" cy="369332"/>
          </a:xfrm>
          <a:prstGeom prst="rect">
            <a:avLst/>
          </a:prstGeom>
          <a:noFill/>
        </p:spPr>
        <p:txBody>
          <a:bodyPr wrap="none" rtlCol="0">
            <a:spAutoFit/>
          </a:bodyPr>
          <a:lstStyle/>
          <a:p>
            <a:r>
              <a:rPr lang="en-US" sz="1800" b="1" dirty="0" smtClean="0"/>
              <a:t>a</a:t>
            </a:r>
            <a:endParaRPr lang="en-US" sz="1800" b="1" dirty="0"/>
          </a:p>
        </p:txBody>
      </p:sp>
      <p:sp>
        <p:nvSpPr>
          <p:cNvPr id="28" name="TextBox 27"/>
          <p:cNvSpPr txBox="1"/>
          <p:nvPr/>
        </p:nvSpPr>
        <p:spPr>
          <a:xfrm>
            <a:off x="5530229" y="2928523"/>
            <a:ext cx="325730" cy="369332"/>
          </a:xfrm>
          <a:prstGeom prst="rect">
            <a:avLst/>
          </a:prstGeom>
          <a:noFill/>
        </p:spPr>
        <p:txBody>
          <a:bodyPr wrap="none" rtlCol="0">
            <a:spAutoFit/>
          </a:bodyPr>
          <a:lstStyle/>
          <a:p>
            <a:r>
              <a:rPr lang="en-US" sz="1800" b="1" dirty="0" smtClean="0"/>
              <a:t>b</a:t>
            </a:r>
            <a:endParaRPr lang="en-US" sz="1800" b="1" dirty="0"/>
          </a:p>
        </p:txBody>
      </p:sp>
      <p:sp>
        <p:nvSpPr>
          <p:cNvPr id="29" name="TextBox 28"/>
          <p:cNvSpPr txBox="1"/>
          <p:nvPr/>
        </p:nvSpPr>
        <p:spPr>
          <a:xfrm>
            <a:off x="8145599" y="2928523"/>
            <a:ext cx="312906" cy="369332"/>
          </a:xfrm>
          <a:prstGeom prst="rect">
            <a:avLst/>
          </a:prstGeom>
          <a:noFill/>
        </p:spPr>
        <p:txBody>
          <a:bodyPr wrap="none" rtlCol="0">
            <a:spAutoFit/>
          </a:bodyPr>
          <a:lstStyle/>
          <a:p>
            <a:r>
              <a:rPr lang="en-US" sz="1800" b="1" dirty="0" smtClean="0"/>
              <a:t>c</a:t>
            </a:r>
            <a:endParaRPr lang="en-US" sz="1800" b="1" dirty="0"/>
          </a:p>
        </p:txBody>
      </p:sp>
      <p:sp>
        <p:nvSpPr>
          <p:cNvPr id="30" name="TextBox 29"/>
          <p:cNvSpPr txBox="1"/>
          <p:nvPr/>
        </p:nvSpPr>
        <p:spPr>
          <a:xfrm>
            <a:off x="2836535" y="5243479"/>
            <a:ext cx="325730" cy="369332"/>
          </a:xfrm>
          <a:prstGeom prst="rect">
            <a:avLst/>
          </a:prstGeom>
          <a:noFill/>
        </p:spPr>
        <p:txBody>
          <a:bodyPr wrap="none" rtlCol="0">
            <a:spAutoFit/>
          </a:bodyPr>
          <a:lstStyle/>
          <a:p>
            <a:r>
              <a:rPr lang="en-US" sz="1800" b="1" dirty="0"/>
              <a:t>d</a:t>
            </a:r>
          </a:p>
        </p:txBody>
      </p:sp>
      <p:sp>
        <p:nvSpPr>
          <p:cNvPr id="31" name="TextBox 30"/>
          <p:cNvSpPr txBox="1"/>
          <p:nvPr/>
        </p:nvSpPr>
        <p:spPr>
          <a:xfrm>
            <a:off x="5546186" y="5243479"/>
            <a:ext cx="312906" cy="369332"/>
          </a:xfrm>
          <a:prstGeom prst="rect">
            <a:avLst/>
          </a:prstGeom>
          <a:noFill/>
        </p:spPr>
        <p:txBody>
          <a:bodyPr wrap="none" rtlCol="0">
            <a:spAutoFit/>
          </a:bodyPr>
          <a:lstStyle/>
          <a:p>
            <a:r>
              <a:rPr lang="en-US" sz="1800" b="1" dirty="0" smtClean="0"/>
              <a:t>e</a:t>
            </a:r>
            <a:endParaRPr lang="en-US" sz="1800" b="1" dirty="0"/>
          </a:p>
        </p:txBody>
      </p:sp>
    </p:spTree>
    <p:extLst>
      <p:ext uri="{BB962C8B-B14F-4D97-AF65-F5344CB8AC3E}">
        <p14:creationId xmlns:p14="http://schemas.microsoft.com/office/powerpoint/2010/main" val="1172751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Homogeneity</a:t>
            </a:r>
            <a:endParaRPr lang="en-US" dirty="0"/>
          </a:p>
        </p:txBody>
      </p:sp>
      <p:sp>
        <p:nvSpPr>
          <p:cNvPr id="7" name="Slide Number Placeholder 6"/>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47</a:t>
            </a:fld>
            <a:endParaRPr lang="en-US" sz="1200" b="0" i="0" u="none" strike="noStrike" cap="none" dirty="0">
              <a:solidFill>
                <a:schemeClr val="lt1"/>
              </a:solidFill>
              <a:latin typeface="Calibri"/>
              <a:ea typeface="Calibri"/>
              <a:cs typeface="Calibri"/>
              <a:sym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107" y="1598468"/>
            <a:ext cx="3434241" cy="341518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1" y="1384626"/>
            <a:ext cx="4174762" cy="4148571"/>
          </a:xfrm>
          <a:prstGeom prst="rect">
            <a:avLst/>
          </a:prstGeom>
        </p:spPr>
      </p:pic>
      <p:cxnSp>
        <p:nvCxnSpPr>
          <p:cNvPr id="10" name="Straight Arrow Connector 9"/>
          <p:cNvCxnSpPr/>
          <p:nvPr/>
        </p:nvCxnSpPr>
        <p:spPr>
          <a:xfrm flipV="1">
            <a:off x="5566298" y="5101306"/>
            <a:ext cx="3120502" cy="10558"/>
          </a:xfrm>
          <a:prstGeom prst="straightConnector1">
            <a:avLst/>
          </a:prstGeom>
          <a:ln w="254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p:cNvCxnSpPr/>
          <p:nvPr/>
        </p:nvCxnSpPr>
        <p:spPr>
          <a:xfrm flipV="1">
            <a:off x="5316253" y="1695635"/>
            <a:ext cx="7395" cy="30568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65923" y="5198067"/>
            <a:ext cx="665826" cy="307777"/>
          </a:xfrm>
          <a:prstGeom prst="rect">
            <a:avLst/>
          </a:prstGeom>
          <a:noFill/>
        </p:spPr>
        <p:txBody>
          <a:bodyPr wrap="square" rtlCol="0">
            <a:spAutoFit/>
          </a:bodyPr>
          <a:lstStyle/>
          <a:p>
            <a:r>
              <a:rPr lang="en-US" b="1" dirty="0" smtClean="0">
                <a:solidFill>
                  <a:srgbClr val="FF0000"/>
                </a:solidFill>
              </a:rPr>
              <a:t>2 km</a:t>
            </a:r>
            <a:endParaRPr lang="en-US" b="1" dirty="0">
              <a:solidFill>
                <a:srgbClr val="FF0000"/>
              </a:solidFill>
            </a:endParaRPr>
          </a:p>
        </p:txBody>
      </p:sp>
      <p:sp>
        <p:nvSpPr>
          <p:cNvPr id="13" name="TextBox 12"/>
          <p:cNvSpPr txBox="1"/>
          <p:nvPr/>
        </p:nvSpPr>
        <p:spPr>
          <a:xfrm>
            <a:off x="4733281" y="3151134"/>
            <a:ext cx="665826" cy="307777"/>
          </a:xfrm>
          <a:prstGeom prst="rect">
            <a:avLst/>
          </a:prstGeom>
          <a:noFill/>
        </p:spPr>
        <p:txBody>
          <a:bodyPr wrap="square" rtlCol="0">
            <a:spAutoFit/>
          </a:bodyPr>
          <a:lstStyle/>
          <a:p>
            <a:r>
              <a:rPr lang="en-US" b="1" dirty="0" smtClean="0">
                <a:solidFill>
                  <a:srgbClr val="FF0000"/>
                </a:solidFill>
              </a:rPr>
              <a:t>2 km</a:t>
            </a:r>
            <a:endParaRPr lang="en-US" b="1" dirty="0">
              <a:solidFill>
                <a:srgbClr val="FF0000"/>
              </a:solidFill>
            </a:endParaRPr>
          </a:p>
        </p:txBody>
      </p:sp>
      <p:cxnSp>
        <p:nvCxnSpPr>
          <p:cNvPr id="5" name="Straight Arrow Connector 4"/>
          <p:cNvCxnSpPr/>
          <p:nvPr/>
        </p:nvCxnSpPr>
        <p:spPr>
          <a:xfrm flipV="1">
            <a:off x="5680941" y="3586580"/>
            <a:ext cx="1012822" cy="24421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5" idx="0"/>
          </p:cNvCxnSpPr>
          <p:nvPr/>
        </p:nvCxnSpPr>
        <p:spPr>
          <a:xfrm flipH="1" flipV="1">
            <a:off x="7137646" y="3197729"/>
            <a:ext cx="310720" cy="28064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36312" y="6004186"/>
            <a:ext cx="2024108" cy="307777"/>
          </a:xfrm>
          <a:prstGeom prst="rect">
            <a:avLst/>
          </a:prstGeom>
          <a:noFill/>
        </p:spPr>
        <p:txBody>
          <a:bodyPr wrap="square" rtlCol="0">
            <a:spAutoFit/>
          </a:bodyPr>
          <a:lstStyle/>
          <a:p>
            <a:r>
              <a:rPr lang="en-US" b="1" dirty="0" smtClean="0">
                <a:solidFill>
                  <a:schemeClr val="bg1"/>
                </a:solidFill>
              </a:rPr>
              <a:t>CONUS Pixel Center</a:t>
            </a:r>
            <a:endParaRPr lang="en-US" b="1" dirty="0">
              <a:solidFill>
                <a:schemeClr val="bg1"/>
              </a:solidFill>
            </a:endParaRPr>
          </a:p>
        </p:txBody>
      </p:sp>
      <p:sp>
        <p:nvSpPr>
          <p:cNvPr id="16" name="TextBox 15"/>
          <p:cNvSpPr txBox="1"/>
          <p:nvPr/>
        </p:nvSpPr>
        <p:spPr>
          <a:xfrm>
            <a:off x="5192465" y="5994252"/>
            <a:ext cx="1720789" cy="307777"/>
          </a:xfrm>
          <a:prstGeom prst="rect">
            <a:avLst/>
          </a:prstGeom>
          <a:noFill/>
        </p:spPr>
        <p:txBody>
          <a:bodyPr wrap="square" rtlCol="0">
            <a:spAutoFit/>
          </a:bodyPr>
          <a:lstStyle/>
          <a:p>
            <a:r>
              <a:rPr lang="en-US" b="1" dirty="0" smtClean="0">
                <a:solidFill>
                  <a:schemeClr val="bg1"/>
                </a:solidFill>
              </a:rPr>
              <a:t>In-situ Site</a:t>
            </a:r>
            <a:endParaRPr lang="en-US" b="1" dirty="0">
              <a:solidFill>
                <a:schemeClr val="bg1"/>
              </a:solidFill>
            </a:endParaRPr>
          </a:p>
        </p:txBody>
      </p:sp>
      <p:sp>
        <p:nvSpPr>
          <p:cNvPr id="18" name="Oval 17"/>
          <p:cNvSpPr/>
          <p:nvPr/>
        </p:nvSpPr>
        <p:spPr>
          <a:xfrm>
            <a:off x="3187084" y="2299316"/>
            <a:ext cx="550416" cy="221503"/>
          </a:xfrm>
          <a:prstGeom prst="ellipse">
            <a:avLst/>
          </a:prstGeom>
          <a:noFill/>
          <a:ln>
            <a:solidFill>
              <a:srgbClr val="FF9900"/>
            </a:solidFill>
          </a:ln>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7802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48</a:t>
            </a:fld>
            <a:endParaRPr lang="en-US" sz="1200" b="0" i="0" u="none" strike="noStrike" cap="none">
              <a:solidFill>
                <a:schemeClr val="lt1"/>
              </a:solidFill>
              <a:latin typeface="Calibri"/>
              <a:ea typeface="Calibri"/>
              <a:cs typeface="Calibri"/>
              <a:sym typeface="Calibri"/>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60" y="1402672"/>
            <a:ext cx="4286250" cy="52387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197" y="2910903"/>
            <a:ext cx="2550000" cy="2550000"/>
          </a:xfrm>
          <a:prstGeom prst="rect">
            <a:avLst/>
          </a:prstGeom>
        </p:spPr>
      </p:pic>
      <p:sp>
        <p:nvSpPr>
          <p:cNvPr id="14" name="TextBox 13"/>
          <p:cNvSpPr txBox="1"/>
          <p:nvPr/>
        </p:nvSpPr>
        <p:spPr>
          <a:xfrm>
            <a:off x="4864964" y="1953087"/>
            <a:ext cx="4279036" cy="646331"/>
          </a:xfrm>
          <a:prstGeom prst="rect">
            <a:avLst/>
          </a:prstGeom>
          <a:noFill/>
        </p:spPr>
        <p:txBody>
          <a:bodyPr wrap="square" rtlCol="0">
            <a:spAutoFit/>
          </a:bodyPr>
          <a:lstStyle/>
          <a:p>
            <a:r>
              <a:rPr lang="en-US" sz="1800" dirty="0" err="1" smtClean="0">
                <a:solidFill>
                  <a:schemeClr val="bg1"/>
                </a:solidFill>
              </a:rPr>
              <a:t>LST_Satellite</a:t>
            </a:r>
            <a:r>
              <a:rPr lang="en-US" sz="1800" dirty="0" smtClean="0">
                <a:solidFill>
                  <a:schemeClr val="bg1"/>
                </a:solidFill>
              </a:rPr>
              <a:t>: No retrieval Due to Cloud</a:t>
            </a:r>
          </a:p>
          <a:p>
            <a:r>
              <a:rPr lang="en-US" sz="1800" dirty="0" err="1" smtClean="0">
                <a:solidFill>
                  <a:schemeClr val="bg1"/>
                </a:solidFill>
              </a:rPr>
              <a:t>LST_Ground</a:t>
            </a:r>
            <a:r>
              <a:rPr lang="en-US" sz="1800" dirty="0" smtClean="0">
                <a:solidFill>
                  <a:schemeClr val="bg1"/>
                </a:solidFill>
              </a:rPr>
              <a:t>: 294.853</a:t>
            </a:r>
            <a:endParaRPr lang="en-US" sz="1800" dirty="0">
              <a:solidFill>
                <a:schemeClr val="bg1"/>
              </a:solidFill>
            </a:endParaRPr>
          </a:p>
        </p:txBody>
      </p:sp>
      <p:sp>
        <p:nvSpPr>
          <p:cNvPr id="10" name="Title 1"/>
          <p:cNvSpPr>
            <a:spLocks noGrp="1"/>
          </p:cNvSpPr>
          <p:nvPr>
            <p:ph type="title"/>
          </p:nvPr>
        </p:nvSpPr>
        <p:spPr>
          <a:xfrm>
            <a:off x="457203" y="42374"/>
            <a:ext cx="8229600" cy="1143000"/>
          </a:xfrm>
        </p:spPr>
        <p:txBody>
          <a:bodyPr/>
          <a:lstStyle/>
          <a:p>
            <a:r>
              <a:rPr lang="en-US" dirty="0" smtClean="0"/>
              <a:t>Potential Cloud Contamination?</a:t>
            </a:r>
            <a:br>
              <a:rPr lang="en-US" dirty="0" smtClean="0"/>
            </a:br>
            <a:r>
              <a:rPr lang="en-US" dirty="0" smtClean="0"/>
              <a:t>2017-10-08 21:47</a:t>
            </a:r>
            <a:endParaRPr lang="en-US" dirty="0"/>
          </a:p>
        </p:txBody>
      </p:sp>
      <p:cxnSp>
        <p:nvCxnSpPr>
          <p:cNvPr id="12" name="Straight Arrow Connector 11"/>
          <p:cNvCxnSpPr/>
          <p:nvPr/>
        </p:nvCxnSpPr>
        <p:spPr>
          <a:xfrm>
            <a:off x="2636668" y="3275860"/>
            <a:ext cx="3111529" cy="9100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995603" y="4132635"/>
            <a:ext cx="115410" cy="93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595895" y="5840091"/>
            <a:ext cx="2180944" cy="307777"/>
          </a:xfrm>
          <a:prstGeom prst="rect">
            <a:avLst/>
          </a:prstGeom>
          <a:noFill/>
        </p:spPr>
        <p:txBody>
          <a:bodyPr wrap="square" rtlCol="0">
            <a:spAutoFit/>
          </a:bodyPr>
          <a:lstStyle/>
          <a:p>
            <a:r>
              <a:rPr lang="en-US" b="1" dirty="0" smtClean="0">
                <a:solidFill>
                  <a:schemeClr val="bg1"/>
                </a:solidFill>
              </a:rPr>
              <a:t>Matchup Satellite Pixel</a:t>
            </a:r>
            <a:endParaRPr lang="en-US" b="1" dirty="0">
              <a:solidFill>
                <a:schemeClr val="bg1"/>
              </a:solidFill>
            </a:endParaRPr>
          </a:p>
        </p:txBody>
      </p:sp>
      <p:cxnSp>
        <p:nvCxnSpPr>
          <p:cNvPr id="16" name="Straight Arrow Connector 15"/>
          <p:cNvCxnSpPr/>
          <p:nvPr/>
        </p:nvCxnSpPr>
        <p:spPr>
          <a:xfrm flipV="1">
            <a:off x="6553204" y="4287915"/>
            <a:ext cx="442399" cy="1597980"/>
          </a:xfrm>
          <a:prstGeom prst="straightConnector1">
            <a:avLst/>
          </a:prstGeom>
          <a:ln w="25400">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9824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42374"/>
            <a:ext cx="8229600" cy="1143000"/>
          </a:xfrm>
        </p:spPr>
        <p:txBody>
          <a:bodyPr/>
          <a:lstStyle/>
          <a:p>
            <a:r>
              <a:rPr lang="en-US" dirty="0" smtClean="0"/>
              <a:t>Potential Cloud Contamination?</a:t>
            </a:r>
            <a:br>
              <a:rPr lang="en-US" dirty="0" smtClean="0"/>
            </a:br>
            <a:r>
              <a:rPr lang="en-US" dirty="0" smtClean="0"/>
              <a:t>2017-10-08 22:47</a:t>
            </a:r>
            <a:endParaRPr lang="en-US" dirty="0"/>
          </a:p>
        </p:txBody>
      </p:sp>
      <p:sp>
        <p:nvSpPr>
          <p:cNvPr id="7" name="Slide Number Placeholder 6"/>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200" smtClean="0">
                <a:solidFill>
                  <a:srgbClr val="FFFFFF"/>
                </a:solidFill>
                <a:latin typeface="Calibri"/>
                <a:ea typeface="Calibri"/>
                <a:cs typeface="Calibri"/>
                <a:sym typeface="Calibri"/>
              </a:rPr>
              <a:pPr algn="r">
                <a:buClr>
                  <a:srgbClr val="FFFFFF"/>
                </a:buClr>
                <a:buSzPct val="25000"/>
                <a:buFont typeface="Calibri"/>
                <a:buNone/>
              </a:pPr>
              <a:t>49</a:t>
            </a:fld>
            <a:endParaRPr lang="en-US" sz="1200">
              <a:solidFill>
                <a:srgbClr val="FFFFFF"/>
              </a:solidFill>
              <a:latin typeface="Calibri"/>
              <a:ea typeface="Calibri"/>
              <a:cs typeface="Calibri"/>
              <a:sym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60" y="1402672"/>
            <a:ext cx="4286250" cy="52387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197" y="2910903"/>
            <a:ext cx="2550000" cy="2550000"/>
          </a:xfrm>
          <a:prstGeom prst="rect">
            <a:avLst/>
          </a:prstGeom>
        </p:spPr>
      </p:pic>
      <p:cxnSp>
        <p:nvCxnSpPr>
          <p:cNvPr id="11" name="Straight Arrow Connector 10"/>
          <p:cNvCxnSpPr>
            <a:endCxn id="9" idx="1"/>
          </p:cNvCxnSpPr>
          <p:nvPr/>
        </p:nvCxnSpPr>
        <p:spPr>
          <a:xfrm>
            <a:off x="2636668" y="3275860"/>
            <a:ext cx="3111529" cy="9100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21912" y="1953087"/>
            <a:ext cx="2734321" cy="646331"/>
          </a:xfrm>
          <a:prstGeom prst="rect">
            <a:avLst/>
          </a:prstGeom>
          <a:noFill/>
        </p:spPr>
        <p:txBody>
          <a:bodyPr wrap="square" rtlCol="0">
            <a:spAutoFit/>
          </a:bodyPr>
          <a:lstStyle/>
          <a:p>
            <a:r>
              <a:rPr lang="en-US" sz="1800" dirty="0" err="1" smtClean="0">
                <a:solidFill>
                  <a:schemeClr val="bg1"/>
                </a:solidFill>
              </a:rPr>
              <a:t>LST_Satellite</a:t>
            </a:r>
            <a:r>
              <a:rPr lang="en-US" sz="1800" dirty="0" smtClean="0">
                <a:solidFill>
                  <a:schemeClr val="bg1"/>
                </a:solidFill>
              </a:rPr>
              <a:t>: 273.800</a:t>
            </a:r>
          </a:p>
          <a:p>
            <a:r>
              <a:rPr lang="en-US" sz="1800" dirty="0" err="1" smtClean="0">
                <a:solidFill>
                  <a:schemeClr val="bg1"/>
                </a:solidFill>
              </a:rPr>
              <a:t>LST_Ground</a:t>
            </a:r>
            <a:r>
              <a:rPr lang="en-US" sz="1800" dirty="0" smtClean="0">
                <a:solidFill>
                  <a:schemeClr val="bg1"/>
                </a:solidFill>
              </a:rPr>
              <a:t>: 293.617</a:t>
            </a:r>
            <a:endParaRPr lang="en-US" sz="1800" dirty="0">
              <a:solidFill>
                <a:schemeClr val="bg1"/>
              </a:solidFill>
            </a:endParaRPr>
          </a:p>
        </p:txBody>
      </p:sp>
      <p:sp>
        <p:nvSpPr>
          <p:cNvPr id="14" name="Oval 13"/>
          <p:cNvSpPr/>
          <p:nvPr/>
        </p:nvSpPr>
        <p:spPr>
          <a:xfrm>
            <a:off x="6995603" y="4132635"/>
            <a:ext cx="115410" cy="93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95895" y="5840091"/>
            <a:ext cx="2180944" cy="307777"/>
          </a:xfrm>
          <a:prstGeom prst="rect">
            <a:avLst/>
          </a:prstGeom>
          <a:noFill/>
        </p:spPr>
        <p:txBody>
          <a:bodyPr wrap="square" rtlCol="0">
            <a:spAutoFit/>
          </a:bodyPr>
          <a:lstStyle/>
          <a:p>
            <a:r>
              <a:rPr lang="en-US" b="1" dirty="0" smtClean="0">
                <a:solidFill>
                  <a:schemeClr val="bg1"/>
                </a:solidFill>
              </a:rPr>
              <a:t>Matchup Satellite Pixel</a:t>
            </a:r>
            <a:endParaRPr lang="en-US" b="1" dirty="0">
              <a:solidFill>
                <a:schemeClr val="bg1"/>
              </a:solidFill>
            </a:endParaRPr>
          </a:p>
        </p:txBody>
      </p:sp>
      <p:cxnSp>
        <p:nvCxnSpPr>
          <p:cNvPr id="17" name="Straight Arrow Connector 16"/>
          <p:cNvCxnSpPr/>
          <p:nvPr/>
        </p:nvCxnSpPr>
        <p:spPr>
          <a:xfrm flipV="1">
            <a:off x="6553204" y="4287915"/>
            <a:ext cx="442399" cy="1597980"/>
          </a:xfrm>
          <a:prstGeom prst="straightConnector1">
            <a:avLst/>
          </a:prstGeom>
          <a:ln w="25400">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689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253662" y="6356350"/>
            <a:ext cx="681791" cy="365125"/>
          </a:xfrm>
        </p:spPr>
        <p:txBody>
          <a:bodyPr/>
          <a:lstStyle/>
          <a:p>
            <a:r>
              <a:rPr lang="en-US" altLang="en-US" dirty="0" smtClean="0">
                <a:solidFill>
                  <a:prstClr val="white"/>
                </a:solidFill>
              </a:rPr>
              <a:t>5</a:t>
            </a:r>
            <a:endParaRPr lang="en-US" altLang="en-US" dirty="0">
              <a:solidFill>
                <a:prstClr val="white"/>
              </a:solidFill>
            </a:endParaRPr>
          </a:p>
        </p:txBody>
      </p:sp>
      <p:sp>
        <p:nvSpPr>
          <p:cNvPr id="6" name="Title 1"/>
          <p:cNvSpPr>
            <a:spLocks noGrp="1"/>
          </p:cNvSpPr>
          <p:nvPr>
            <p:ph type="title"/>
          </p:nvPr>
        </p:nvSpPr>
        <p:spPr>
          <a:xfrm>
            <a:off x="457200" y="-10413"/>
            <a:ext cx="8229600" cy="1143001"/>
          </a:xfrm>
        </p:spPr>
        <p:txBody>
          <a:bodyPr/>
          <a:lstStyle/>
          <a:p>
            <a:r>
              <a:rPr lang="en-US" dirty="0" smtClean="0"/>
              <a:t>Mission Requirement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38158405"/>
              </p:ext>
            </p:extLst>
          </p:nvPr>
        </p:nvGraphicFramePr>
        <p:xfrm>
          <a:off x="393106" y="1375865"/>
          <a:ext cx="8349241" cy="4294932"/>
        </p:xfrm>
        <a:graphic>
          <a:graphicData uri="http://schemas.openxmlformats.org/drawingml/2006/table">
            <a:tbl>
              <a:tblPr firstRow="1" bandRow="1"/>
              <a:tblGrid>
                <a:gridCol w="2597922"/>
                <a:gridCol w="1880075"/>
                <a:gridCol w="1939895"/>
                <a:gridCol w="1931349"/>
              </a:tblGrid>
              <a:tr h="378019">
                <a:tc>
                  <a:txBody>
                    <a:bodyPr/>
                    <a:lstStyle/>
                    <a:p>
                      <a:pPr algn="ctr"/>
                      <a:r>
                        <a:rPr lang="en-US" sz="1400" b="1" dirty="0" smtClean="0"/>
                        <a:t>Products</a:t>
                      </a:r>
                      <a:endParaRPr lang="en-US" sz="1400" b="1" dirty="0"/>
                    </a:p>
                  </a:txBody>
                  <a:tcPr>
                    <a:solidFill>
                      <a:schemeClr val="bg1">
                        <a:lumMod val="75000"/>
                      </a:schemeClr>
                    </a:solidFill>
                  </a:tcPr>
                </a:tc>
                <a:tc>
                  <a:txBody>
                    <a:bodyPr/>
                    <a:lstStyle/>
                    <a:p>
                      <a:pPr algn="ctr"/>
                      <a:r>
                        <a:rPr lang="en-US" sz="1400" b="1" dirty="0" smtClean="0"/>
                        <a:t>LST (Skin):</a:t>
                      </a:r>
                      <a:r>
                        <a:rPr lang="en-US" sz="1400" b="1" baseline="0" dirty="0" smtClean="0"/>
                        <a:t> CONUS</a:t>
                      </a:r>
                      <a:endParaRPr lang="en-US" sz="1400" b="1" dirty="0"/>
                    </a:p>
                  </a:txBody>
                  <a:tcPr>
                    <a:solidFill>
                      <a:schemeClr val="bg1">
                        <a:lumMod val="75000"/>
                      </a:schemeClr>
                    </a:solidFill>
                  </a:tcPr>
                </a:tc>
                <a:tc>
                  <a:txBody>
                    <a:bodyPr/>
                    <a:lstStyle/>
                    <a:p>
                      <a:pPr algn="ctr"/>
                      <a:r>
                        <a:rPr lang="en-US" sz="1400" b="1" dirty="0" smtClean="0"/>
                        <a:t>LST</a:t>
                      </a:r>
                      <a:r>
                        <a:rPr lang="en-US" sz="1400" b="1" baseline="0" dirty="0" smtClean="0"/>
                        <a:t> (Skin): Full Disk</a:t>
                      </a:r>
                      <a:endParaRPr lang="en-US" sz="1400" b="1" dirty="0"/>
                    </a:p>
                  </a:txBody>
                  <a:tcPr>
                    <a:solidFill>
                      <a:schemeClr val="bg1">
                        <a:lumMod val="75000"/>
                      </a:schemeClr>
                    </a:solidFill>
                  </a:tcPr>
                </a:tc>
                <a:tc>
                  <a:txBody>
                    <a:bodyPr/>
                    <a:lstStyle/>
                    <a:p>
                      <a:pPr algn="ctr"/>
                      <a:r>
                        <a:rPr lang="en-US" sz="1400" b="1" dirty="0" smtClean="0"/>
                        <a:t>LST (Skin):</a:t>
                      </a:r>
                      <a:r>
                        <a:rPr lang="en-US" sz="1400" b="1" baseline="0" dirty="0" smtClean="0"/>
                        <a:t> </a:t>
                      </a:r>
                      <a:r>
                        <a:rPr lang="en-US" sz="1400" b="1" baseline="0" dirty="0" err="1" smtClean="0"/>
                        <a:t>Mesoscale</a:t>
                      </a:r>
                      <a:endParaRPr lang="en-US" sz="1400" b="1" dirty="0"/>
                    </a:p>
                  </a:txBody>
                  <a:tcPr>
                    <a:solidFill>
                      <a:schemeClr val="bg1">
                        <a:lumMod val="75000"/>
                      </a:schemeClr>
                    </a:solidFill>
                  </a:tcPr>
                </a:tc>
              </a:tr>
              <a:tr h="378019">
                <a:tc>
                  <a:txBody>
                    <a:bodyPr/>
                    <a:lstStyle/>
                    <a:p>
                      <a:pPr algn="ctr"/>
                      <a:r>
                        <a:rPr lang="en-US" sz="1400" dirty="0" smtClean="0"/>
                        <a:t>Geographic Coverage</a:t>
                      </a:r>
                      <a:endParaRPr lang="en-US" sz="1400" dirty="0"/>
                    </a:p>
                  </a:txBody>
                  <a:tcPr>
                    <a:solidFill>
                      <a:srgbClr val="FFFFFF"/>
                    </a:solidFill>
                  </a:tcPr>
                </a:tc>
                <a:tc>
                  <a:txBody>
                    <a:bodyPr/>
                    <a:lstStyle/>
                    <a:p>
                      <a:pPr algn="ctr"/>
                      <a:r>
                        <a:rPr lang="en-US" sz="1400" dirty="0" smtClean="0"/>
                        <a:t>CONUS</a:t>
                      </a:r>
                      <a:endParaRPr lang="en-US" sz="1400" dirty="0"/>
                    </a:p>
                  </a:txBody>
                  <a:tcPr>
                    <a:solidFill>
                      <a:srgbClr val="FFFFFF"/>
                    </a:solidFill>
                  </a:tcPr>
                </a:tc>
                <a:tc>
                  <a:txBody>
                    <a:bodyPr/>
                    <a:lstStyle/>
                    <a:p>
                      <a:pPr algn="ctr"/>
                      <a:r>
                        <a:rPr lang="en-US" sz="1400" dirty="0" smtClean="0"/>
                        <a:t>Full Disk</a:t>
                      </a:r>
                      <a:endParaRPr lang="en-US" sz="1400" dirty="0"/>
                    </a:p>
                  </a:txBody>
                  <a:tcPr>
                    <a:solidFill>
                      <a:srgbClr val="FFFFFF"/>
                    </a:solidFill>
                  </a:tcPr>
                </a:tc>
                <a:tc>
                  <a:txBody>
                    <a:bodyPr/>
                    <a:lstStyle/>
                    <a:p>
                      <a:pPr algn="ctr"/>
                      <a:r>
                        <a:rPr lang="en-US" sz="1400" dirty="0" err="1" smtClean="0"/>
                        <a:t>Mesoscale</a:t>
                      </a:r>
                      <a:endParaRPr lang="en-US" sz="1400" dirty="0"/>
                    </a:p>
                  </a:txBody>
                  <a:tcPr>
                    <a:solidFill>
                      <a:srgbClr val="FFFFFF"/>
                    </a:solidFill>
                  </a:tcPr>
                </a:tc>
              </a:tr>
              <a:tr h="378019">
                <a:tc>
                  <a:txBody>
                    <a:bodyPr/>
                    <a:lstStyle/>
                    <a:p>
                      <a:pPr algn="ctr"/>
                      <a:r>
                        <a:rPr lang="en-US" sz="1400" dirty="0" smtClean="0"/>
                        <a:t>Horizontal Resolution</a:t>
                      </a:r>
                      <a:endParaRPr lang="en-US" sz="1400" dirty="0"/>
                    </a:p>
                  </a:txBody>
                  <a:tcPr>
                    <a:solidFill>
                      <a:srgbClr val="FFFFFF"/>
                    </a:solidFill>
                  </a:tcPr>
                </a:tc>
                <a:tc>
                  <a:txBody>
                    <a:bodyPr/>
                    <a:lstStyle/>
                    <a:p>
                      <a:pPr algn="ctr"/>
                      <a:r>
                        <a:rPr lang="en-US" sz="1400" dirty="0" smtClean="0"/>
                        <a:t>2km</a:t>
                      </a:r>
                      <a:endParaRPr lang="en-US" sz="1400" dirty="0"/>
                    </a:p>
                  </a:txBody>
                  <a:tcPr>
                    <a:solidFill>
                      <a:srgbClr val="FFFFFF"/>
                    </a:solidFill>
                  </a:tcPr>
                </a:tc>
                <a:tc>
                  <a:txBody>
                    <a:bodyPr/>
                    <a:lstStyle/>
                    <a:p>
                      <a:pPr algn="ctr"/>
                      <a:r>
                        <a:rPr lang="en-US" sz="1400" dirty="0" smtClean="0"/>
                        <a:t>10km</a:t>
                      </a:r>
                      <a:endParaRPr lang="en-US" sz="1400" dirty="0"/>
                    </a:p>
                  </a:txBody>
                  <a:tcPr>
                    <a:solidFill>
                      <a:srgbClr val="FFFFFF"/>
                    </a:solidFill>
                  </a:tcPr>
                </a:tc>
                <a:tc>
                  <a:txBody>
                    <a:bodyPr/>
                    <a:lstStyle/>
                    <a:p>
                      <a:pPr algn="ctr"/>
                      <a:r>
                        <a:rPr lang="en-US" sz="1400" dirty="0" smtClean="0"/>
                        <a:t>2km</a:t>
                      </a:r>
                      <a:endParaRPr lang="en-US" sz="1400" dirty="0"/>
                    </a:p>
                  </a:txBody>
                  <a:tcPr>
                    <a:solidFill>
                      <a:srgbClr val="FFFFFF"/>
                    </a:solidFill>
                  </a:tcPr>
                </a:tc>
              </a:tr>
              <a:tr h="378019">
                <a:tc>
                  <a:txBody>
                    <a:bodyPr/>
                    <a:lstStyle/>
                    <a:p>
                      <a:pPr algn="ctr"/>
                      <a:r>
                        <a:rPr lang="en-US" sz="1400" dirty="0" smtClean="0"/>
                        <a:t>Mapping Accuracy</a:t>
                      </a:r>
                      <a:endParaRPr lang="en-US" sz="1400" dirty="0"/>
                    </a:p>
                  </a:txBody>
                  <a:tcPr>
                    <a:solidFill>
                      <a:srgbClr val="FFFFFF"/>
                    </a:solidFill>
                  </a:tcPr>
                </a:tc>
                <a:tc>
                  <a:txBody>
                    <a:bodyPr/>
                    <a:lstStyle/>
                    <a:p>
                      <a:pPr algn="ctr"/>
                      <a:r>
                        <a:rPr lang="en-US" sz="1400" dirty="0" smtClean="0"/>
                        <a:t>1km</a:t>
                      </a:r>
                      <a:endParaRPr lang="en-US" sz="1400" dirty="0"/>
                    </a:p>
                  </a:txBody>
                  <a:tcPr>
                    <a:solidFill>
                      <a:srgbClr val="FFFFFF"/>
                    </a:solidFill>
                  </a:tcPr>
                </a:tc>
                <a:tc>
                  <a:txBody>
                    <a:bodyPr/>
                    <a:lstStyle/>
                    <a:p>
                      <a:pPr algn="ctr"/>
                      <a:r>
                        <a:rPr lang="en-US" sz="1400" dirty="0" smtClean="0"/>
                        <a:t>5km</a:t>
                      </a:r>
                      <a:endParaRPr lang="en-US" sz="1400" dirty="0"/>
                    </a:p>
                  </a:txBody>
                  <a:tcPr>
                    <a:solidFill>
                      <a:srgbClr val="FFFFFF"/>
                    </a:solidFill>
                  </a:tcPr>
                </a:tc>
                <a:tc>
                  <a:txBody>
                    <a:bodyPr/>
                    <a:lstStyle/>
                    <a:p>
                      <a:pPr algn="ctr"/>
                      <a:r>
                        <a:rPr lang="en-US" sz="1400" dirty="0" smtClean="0"/>
                        <a:t>1km</a:t>
                      </a:r>
                      <a:endParaRPr lang="en-US" sz="1400" dirty="0"/>
                    </a:p>
                  </a:txBody>
                  <a:tcPr>
                    <a:solidFill>
                      <a:srgbClr val="FFFFFF"/>
                    </a:solidFill>
                  </a:tcPr>
                </a:tc>
              </a:tr>
              <a:tr h="378019">
                <a:tc>
                  <a:txBody>
                    <a:bodyPr/>
                    <a:lstStyle/>
                    <a:p>
                      <a:pPr algn="ctr"/>
                      <a:r>
                        <a:rPr lang="en-US" sz="1400" dirty="0" smtClean="0"/>
                        <a:t>Measurement Range (K)</a:t>
                      </a:r>
                      <a:endParaRPr lang="en-US" sz="1400" dirty="0"/>
                    </a:p>
                  </a:txBody>
                  <a:tcPr>
                    <a:solidFill>
                      <a:srgbClr val="FFFFFF"/>
                    </a:solidFill>
                  </a:tcPr>
                </a:tc>
                <a:tc>
                  <a:txBody>
                    <a:bodyPr/>
                    <a:lstStyle/>
                    <a:p>
                      <a:pPr algn="ctr"/>
                      <a:r>
                        <a:rPr lang="en-US" sz="1400" dirty="0" smtClean="0"/>
                        <a:t>213 – 330</a:t>
                      </a:r>
                      <a:endParaRPr lang="en-US" sz="1400" dirty="0"/>
                    </a:p>
                  </a:txBody>
                  <a:tcPr>
                    <a:solidFill>
                      <a:srgbClr val="FFFFFF"/>
                    </a:solidFill>
                  </a:tcPr>
                </a:tc>
                <a:tc>
                  <a:txBody>
                    <a:bodyPr/>
                    <a:lstStyle/>
                    <a:p>
                      <a:pPr algn="ctr"/>
                      <a:r>
                        <a:rPr lang="en-US" sz="1400" dirty="0" smtClean="0"/>
                        <a:t>213</a:t>
                      </a:r>
                      <a:r>
                        <a:rPr lang="en-US" sz="1400" baseline="0" dirty="0" smtClean="0"/>
                        <a:t> – 330</a:t>
                      </a:r>
                      <a:endParaRPr lang="en-US" sz="1400" dirty="0"/>
                    </a:p>
                  </a:txBody>
                  <a:tcPr>
                    <a:solidFill>
                      <a:srgbClr val="FFFFFF"/>
                    </a:solidFill>
                  </a:tcPr>
                </a:tc>
                <a:tc>
                  <a:txBody>
                    <a:bodyPr/>
                    <a:lstStyle/>
                    <a:p>
                      <a:pPr algn="ctr"/>
                      <a:r>
                        <a:rPr lang="en-US" sz="1400" dirty="0" smtClean="0"/>
                        <a:t>213 – 330</a:t>
                      </a:r>
                      <a:endParaRPr lang="en-US" sz="1400" dirty="0"/>
                    </a:p>
                  </a:txBody>
                  <a:tcPr>
                    <a:solidFill>
                      <a:srgbClr val="FFFFFF"/>
                    </a:solidFill>
                  </a:tcPr>
                </a:tc>
              </a:tr>
              <a:tr h="383100">
                <a:tc>
                  <a:txBody>
                    <a:bodyPr/>
                    <a:lstStyle/>
                    <a:p>
                      <a:pPr algn="ctr"/>
                      <a:r>
                        <a:rPr lang="en-US" sz="1400" dirty="0" smtClean="0"/>
                        <a:t>Measurement Accuracy</a:t>
                      </a:r>
                      <a:r>
                        <a:rPr lang="en-US" sz="1400" baseline="30000" dirty="0" smtClean="0"/>
                        <a:t>1</a:t>
                      </a:r>
                      <a:r>
                        <a:rPr lang="en-US" sz="1400" dirty="0" smtClean="0"/>
                        <a:t> (K)</a:t>
                      </a:r>
                      <a:endParaRPr lang="en-US" sz="1400" dirty="0"/>
                    </a:p>
                  </a:txBody>
                  <a:tcPr>
                    <a:solidFill>
                      <a:srgbClr val="FFFFFF"/>
                    </a:solidFill>
                  </a:tcPr>
                </a:tc>
                <a:tc>
                  <a:txBody>
                    <a:bodyPr/>
                    <a:lstStyle/>
                    <a:p>
                      <a:pPr algn="ctr"/>
                      <a:r>
                        <a:rPr lang="en-US" sz="1400" dirty="0" smtClean="0"/>
                        <a:t>2.5</a:t>
                      </a:r>
                      <a:endParaRPr lang="en-US" sz="1400" dirty="0"/>
                    </a:p>
                  </a:txBody>
                  <a:tcPr>
                    <a:solidFill>
                      <a:srgbClr val="FFFFFF"/>
                    </a:solidFill>
                  </a:tcPr>
                </a:tc>
                <a:tc>
                  <a:txBody>
                    <a:bodyPr/>
                    <a:lstStyle/>
                    <a:p>
                      <a:pPr algn="ctr"/>
                      <a:r>
                        <a:rPr lang="en-US" sz="1400" dirty="0" smtClean="0"/>
                        <a:t>2.5</a:t>
                      </a:r>
                      <a:endParaRPr lang="en-US" sz="1400" dirty="0"/>
                    </a:p>
                  </a:txBody>
                  <a:tcPr>
                    <a:solidFill>
                      <a:srgbClr val="FFFFFF"/>
                    </a:solidFill>
                  </a:tcPr>
                </a:tc>
                <a:tc>
                  <a:txBody>
                    <a:bodyPr/>
                    <a:lstStyle/>
                    <a:p>
                      <a:pPr algn="ctr"/>
                      <a:r>
                        <a:rPr lang="en-US" sz="1400" dirty="0" smtClean="0"/>
                        <a:t>2.5</a:t>
                      </a:r>
                      <a:endParaRPr lang="en-US" sz="1400" dirty="0"/>
                    </a:p>
                  </a:txBody>
                  <a:tcPr>
                    <a:solidFill>
                      <a:srgbClr val="FFFFFF"/>
                    </a:solidFill>
                  </a:tcPr>
                </a:tc>
              </a:tr>
              <a:tr h="356437">
                <a:tc>
                  <a:txBody>
                    <a:bodyPr/>
                    <a:lstStyle/>
                    <a:p>
                      <a:pPr algn="ctr"/>
                      <a:r>
                        <a:rPr lang="en-US" sz="1400" dirty="0" smtClean="0"/>
                        <a:t>Measurement</a:t>
                      </a:r>
                      <a:r>
                        <a:rPr lang="en-US" sz="1400" baseline="0" dirty="0" smtClean="0"/>
                        <a:t> Precision (K)</a:t>
                      </a:r>
                      <a:endParaRPr lang="en-US" sz="1400" dirty="0"/>
                    </a:p>
                  </a:txBody>
                  <a:tcPr>
                    <a:solidFill>
                      <a:srgbClr val="FFFFFF"/>
                    </a:solidFill>
                  </a:tcPr>
                </a:tc>
                <a:tc>
                  <a:txBody>
                    <a:bodyPr/>
                    <a:lstStyle/>
                    <a:p>
                      <a:pPr algn="ctr"/>
                      <a:r>
                        <a:rPr lang="en-US" sz="1400" dirty="0" smtClean="0"/>
                        <a:t>2.3</a:t>
                      </a:r>
                      <a:endParaRPr lang="en-US" sz="1400" dirty="0"/>
                    </a:p>
                  </a:txBody>
                  <a:tcPr>
                    <a:solidFill>
                      <a:srgbClr val="FFFFFF"/>
                    </a:solidFill>
                  </a:tcPr>
                </a:tc>
                <a:tc>
                  <a:txBody>
                    <a:bodyPr/>
                    <a:lstStyle/>
                    <a:p>
                      <a:pPr algn="ctr"/>
                      <a:r>
                        <a:rPr lang="en-US" sz="1400" dirty="0" smtClean="0"/>
                        <a:t>2.3</a:t>
                      </a:r>
                      <a:endParaRPr lang="en-US" sz="1400" dirty="0"/>
                    </a:p>
                  </a:txBody>
                  <a:tcPr>
                    <a:solidFill>
                      <a:srgbClr val="FFFFFF"/>
                    </a:solidFill>
                  </a:tcPr>
                </a:tc>
                <a:tc>
                  <a:txBody>
                    <a:bodyPr/>
                    <a:lstStyle/>
                    <a:p>
                      <a:pPr algn="ctr"/>
                      <a:r>
                        <a:rPr lang="en-US" sz="1400" dirty="0" smtClean="0"/>
                        <a:t>2.3</a:t>
                      </a:r>
                      <a:endParaRPr lang="en-US" sz="1400" dirty="0"/>
                    </a:p>
                  </a:txBody>
                  <a:tcPr>
                    <a:solidFill>
                      <a:srgbClr val="FFFFFF"/>
                    </a:solidFill>
                  </a:tcPr>
                </a:tc>
              </a:tr>
              <a:tr h="378019">
                <a:tc>
                  <a:txBody>
                    <a:bodyPr/>
                    <a:lstStyle/>
                    <a:p>
                      <a:pPr algn="ctr"/>
                      <a:r>
                        <a:rPr lang="en-US" sz="1400" dirty="0" smtClean="0"/>
                        <a:t>Refresh</a:t>
                      </a:r>
                      <a:r>
                        <a:rPr lang="en-US" sz="1400" baseline="0" dirty="0" smtClean="0"/>
                        <a:t> Rate </a:t>
                      </a:r>
                      <a:endParaRPr lang="en-US" sz="1400" dirty="0"/>
                    </a:p>
                  </a:txBody>
                  <a:tcPr>
                    <a:solidFill>
                      <a:srgbClr val="FFFFFF"/>
                    </a:solidFill>
                  </a:tcPr>
                </a:tc>
                <a:tc>
                  <a:txBody>
                    <a:bodyPr/>
                    <a:lstStyle/>
                    <a:p>
                      <a:pPr algn="ctr"/>
                      <a:r>
                        <a:rPr lang="en-US" sz="1400" dirty="0" smtClean="0"/>
                        <a:t>60 minutes</a:t>
                      </a:r>
                      <a:endParaRPr lang="en-US" sz="1400" dirty="0"/>
                    </a:p>
                  </a:txBody>
                  <a:tcPr>
                    <a:solidFill>
                      <a:srgbClr val="FFFFFF"/>
                    </a:solidFill>
                  </a:tcPr>
                </a:tc>
                <a:tc>
                  <a:txBody>
                    <a:bodyPr/>
                    <a:lstStyle/>
                    <a:p>
                      <a:pPr algn="ctr"/>
                      <a:r>
                        <a:rPr lang="en-US" sz="1400" dirty="0" smtClean="0"/>
                        <a:t>60 minutes</a:t>
                      </a:r>
                      <a:endParaRPr lang="en-US" sz="1400" dirty="0"/>
                    </a:p>
                  </a:txBody>
                  <a:tcPr>
                    <a:solidFill>
                      <a:srgbClr val="FFFFFF"/>
                    </a:solidFill>
                  </a:tcPr>
                </a:tc>
                <a:tc>
                  <a:txBody>
                    <a:bodyPr/>
                    <a:lstStyle/>
                    <a:p>
                      <a:pPr algn="ctr"/>
                      <a:r>
                        <a:rPr lang="en-US" sz="1400" dirty="0" smtClean="0"/>
                        <a:t>60 minutes</a:t>
                      </a:r>
                      <a:endParaRPr lang="en-US" sz="1400" dirty="0"/>
                    </a:p>
                  </a:txBody>
                  <a:tcPr>
                    <a:solidFill>
                      <a:srgbClr val="FFFFFF"/>
                    </a:solidFill>
                  </a:tcPr>
                </a:tc>
              </a:tr>
              <a:tr h="391102">
                <a:tc>
                  <a:txBody>
                    <a:bodyPr/>
                    <a:lstStyle/>
                    <a:p>
                      <a:pPr algn="ctr"/>
                      <a:r>
                        <a:rPr lang="en-US" sz="1400" dirty="0" smtClean="0"/>
                        <a:t>Vendor Allocated Ground latency</a:t>
                      </a:r>
                      <a:endParaRPr lang="en-US" sz="1400" dirty="0"/>
                    </a:p>
                  </a:txBody>
                  <a:tcPr>
                    <a:solidFill>
                      <a:srgbClr val="FFFFFF"/>
                    </a:solidFill>
                  </a:tcPr>
                </a:tc>
                <a:tc>
                  <a:txBody>
                    <a:bodyPr/>
                    <a:lstStyle/>
                    <a:p>
                      <a:pPr algn="ctr"/>
                      <a:r>
                        <a:rPr lang="en-US" sz="1400" dirty="0" smtClean="0"/>
                        <a:t>3236 seconds</a:t>
                      </a:r>
                      <a:endParaRPr lang="en-US" sz="1400" dirty="0"/>
                    </a:p>
                  </a:txBody>
                  <a:tcPr>
                    <a:solidFill>
                      <a:srgbClr val="FFFFFF"/>
                    </a:solidFill>
                  </a:tcPr>
                </a:tc>
                <a:tc>
                  <a:txBody>
                    <a:bodyPr/>
                    <a:lstStyle/>
                    <a:p>
                      <a:pPr algn="ctr"/>
                      <a:r>
                        <a:rPr lang="en-US" sz="1400" dirty="0" smtClean="0"/>
                        <a:t>806 seconds</a:t>
                      </a:r>
                      <a:endParaRPr lang="en-US" sz="1400" dirty="0"/>
                    </a:p>
                  </a:txBody>
                  <a:tcPr>
                    <a:solidFill>
                      <a:srgbClr val="FFFFFF"/>
                    </a:solidFill>
                  </a:tcPr>
                </a:tc>
                <a:tc>
                  <a:txBody>
                    <a:bodyPr/>
                    <a:lstStyle/>
                    <a:p>
                      <a:pPr algn="ctr"/>
                      <a:r>
                        <a:rPr lang="en-US" sz="1400" dirty="0" smtClean="0"/>
                        <a:t>159 seconds</a:t>
                      </a:r>
                      <a:endParaRPr lang="en-US" sz="1400" dirty="0"/>
                    </a:p>
                  </a:txBody>
                  <a:tcPr>
                    <a:solidFill>
                      <a:srgbClr val="FFFFFF"/>
                    </a:solidFill>
                  </a:tcPr>
                </a:tc>
              </a:tr>
              <a:tr h="378019">
                <a:tc>
                  <a:txBody>
                    <a:bodyPr/>
                    <a:lstStyle/>
                    <a:p>
                      <a:pPr algn="ctr"/>
                      <a:r>
                        <a:rPr lang="en-US" sz="1400" dirty="0" smtClean="0"/>
                        <a:t>Extent Qualifier</a:t>
                      </a:r>
                      <a:endParaRPr lang="en-US" sz="1400" dirty="0"/>
                    </a:p>
                  </a:txBody>
                  <a:tcPr>
                    <a:solidFill>
                      <a:srgbClr val="FFFFFF"/>
                    </a:solidFill>
                  </a:tcPr>
                </a:tc>
                <a:tc>
                  <a:txBody>
                    <a:bodyPr/>
                    <a:lstStyle/>
                    <a:p>
                      <a:pPr algn="ctr"/>
                      <a:r>
                        <a:rPr lang="en-US" sz="1400" dirty="0" smtClean="0"/>
                        <a:t>Local Zenith Angle &lt; 70</a:t>
                      </a:r>
                      <a:endParaRPr lang="en-US" sz="1400" dirty="0"/>
                    </a:p>
                  </a:txBody>
                  <a:tcP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Local Zenith Angle &lt; 70</a:t>
                      </a:r>
                    </a:p>
                  </a:txBody>
                  <a:tcP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Local Zenith Angle &lt; 70</a:t>
                      </a:r>
                    </a:p>
                  </a:txBody>
                  <a:tcPr>
                    <a:solidFill>
                      <a:srgbClr val="FFFFFF"/>
                    </a:solidFill>
                  </a:tcPr>
                </a:tc>
              </a:tr>
              <a:tr h="378019">
                <a:tc gridSpan="4">
                  <a:txBody>
                    <a:bodyPr/>
                    <a:lstStyle/>
                    <a:p>
                      <a:pPr algn="l"/>
                      <a:r>
                        <a:rPr lang="en-US" sz="1400" baseline="30000" dirty="0" smtClean="0"/>
                        <a:t>1</a:t>
                      </a:r>
                      <a:r>
                        <a:rPr lang="en-US" sz="1400" dirty="0" smtClean="0"/>
                        <a:t> The measurement</a:t>
                      </a:r>
                      <a:r>
                        <a:rPr lang="en-US" sz="1400" baseline="0" dirty="0" smtClean="0"/>
                        <a:t> accuracy 2.5 K is conditional with 1) known emissivity, 2) known atmospheric correction, and 3) 80% channel correction; 5K otherwise.</a:t>
                      </a:r>
                      <a:endParaRPr lang="en-US" sz="1400" dirty="0"/>
                    </a:p>
                  </a:txBody>
                  <a:tcPr>
                    <a:solidFill>
                      <a:srgbClr val="FFFFFF"/>
                    </a:solidFill>
                  </a:tcPr>
                </a:tc>
                <a:tc hMerge="1">
                  <a:txBody>
                    <a:bodyPr/>
                    <a:lstStyle/>
                    <a:p>
                      <a:pPr algn="ctr"/>
                      <a:endParaRPr lang="en-US" dirty="0"/>
                    </a:p>
                  </a:txBody>
                  <a:tcP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solidFill>
                      <a:srgbClr val="FFFFFF"/>
                    </a:solidFill>
                  </a:tcPr>
                </a:tc>
              </a:tr>
            </a:tbl>
          </a:graphicData>
        </a:graphic>
      </p:graphicFrame>
    </p:spTree>
    <p:extLst>
      <p:ext uri="{BB962C8B-B14F-4D97-AF65-F5344CB8AC3E}">
        <p14:creationId xmlns:p14="http://schemas.microsoft.com/office/powerpoint/2010/main" val="2380268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200" smtClean="0">
                <a:solidFill>
                  <a:srgbClr val="FFFFFF"/>
                </a:solidFill>
                <a:latin typeface="Calibri"/>
                <a:ea typeface="Calibri"/>
                <a:cs typeface="Calibri"/>
                <a:sym typeface="Calibri"/>
              </a:rPr>
              <a:pPr algn="r">
                <a:buClr>
                  <a:srgbClr val="FFFFFF"/>
                </a:buClr>
                <a:buSzPct val="25000"/>
                <a:buFont typeface="Calibri"/>
                <a:buNone/>
              </a:pPr>
              <a:t>50</a:t>
            </a:fld>
            <a:endParaRPr lang="en-US" sz="1200">
              <a:solidFill>
                <a:srgbClr val="FFFFFF"/>
              </a:solidFill>
              <a:latin typeface="Calibri"/>
              <a:ea typeface="Calibri"/>
              <a:cs typeface="Calibri"/>
              <a:sym typeface="Calibri"/>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60" y="1402672"/>
            <a:ext cx="4286250" cy="52387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197" y="2910903"/>
            <a:ext cx="2550000" cy="2550000"/>
          </a:xfrm>
          <a:prstGeom prst="rect">
            <a:avLst/>
          </a:prstGeom>
        </p:spPr>
      </p:pic>
      <p:sp>
        <p:nvSpPr>
          <p:cNvPr id="12" name="Title 1"/>
          <p:cNvSpPr>
            <a:spLocks noGrp="1"/>
          </p:cNvSpPr>
          <p:nvPr>
            <p:ph type="title"/>
          </p:nvPr>
        </p:nvSpPr>
        <p:spPr>
          <a:xfrm>
            <a:off x="457203" y="42374"/>
            <a:ext cx="8229600" cy="1143000"/>
          </a:xfrm>
        </p:spPr>
        <p:txBody>
          <a:bodyPr/>
          <a:lstStyle/>
          <a:p>
            <a:r>
              <a:rPr lang="en-US" dirty="0" smtClean="0"/>
              <a:t>Potential Cloud Contamination?</a:t>
            </a:r>
            <a:br>
              <a:rPr lang="en-US" dirty="0" smtClean="0"/>
            </a:br>
            <a:r>
              <a:rPr lang="en-US" dirty="0" smtClean="0"/>
              <a:t>2017-10-08 23:47</a:t>
            </a:r>
            <a:endParaRPr lang="en-US" dirty="0"/>
          </a:p>
        </p:txBody>
      </p:sp>
      <p:sp>
        <p:nvSpPr>
          <p:cNvPr id="13" name="TextBox 12"/>
          <p:cNvSpPr txBox="1"/>
          <p:nvPr/>
        </p:nvSpPr>
        <p:spPr>
          <a:xfrm>
            <a:off x="4864964" y="1953087"/>
            <a:ext cx="4279036" cy="646331"/>
          </a:xfrm>
          <a:prstGeom prst="rect">
            <a:avLst/>
          </a:prstGeom>
          <a:noFill/>
        </p:spPr>
        <p:txBody>
          <a:bodyPr wrap="square" rtlCol="0">
            <a:spAutoFit/>
          </a:bodyPr>
          <a:lstStyle/>
          <a:p>
            <a:r>
              <a:rPr lang="en-US" sz="1800" dirty="0" err="1" smtClean="0">
                <a:solidFill>
                  <a:schemeClr val="bg1"/>
                </a:solidFill>
              </a:rPr>
              <a:t>LST_Satellite</a:t>
            </a:r>
            <a:r>
              <a:rPr lang="en-US" sz="1800" dirty="0" smtClean="0">
                <a:solidFill>
                  <a:schemeClr val="bg1"/>
                </a:solidFill>
              </a:rPr>
              <a:t>: No retrieval Due to Cloud</a:t>
            </a:r>
          </a:p>
          <a:p>
            <a:r>
              <a:rPr lang="en-US" sz="1800" dirty="0" err="1" smtClean="0">
                <a:solidFill>
                  <a:schemeClr val="bg1"/>
                </a:solidFill>
              </a:rPr>
              <a:t>LST_Ground</a:t>
            </a:r>
            <a:r>
              <a:rPr lang="en-US" sz="1800" dirty="0" smtClean="0">
                <a:solidFill>
                  <a:schemeClr val="bg1"/>
                </a:solidFill>
              </a:rPr>
              <a:t>: 291.507</a:t>
            </a:r>
            <a:endParaRPr lang="en-US" sz="1800" dirty="0">
              <a:solidFill>
                <a:schemeClr val="bg1"/>
              </a:solidFill>
            </a:endParaRPr>
          </a:p>
        </p:txBody>
      </p:sp>
      <p:cxnSp>
        <p:nvCxnSpPr>
          <p:cNvPr id="14" name="Straight Arrow Connector 13"/>
          <p:cNvCxnSpPr/>
          <p:nvPr/>
        </p:nvCxnSpPr>
        <p:spPr>
          <a:xfrm>
            <a:off x="2636668" y="3275860"/>
            <a:ext cx="3111529" cy="9100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995603" y="4132635"/>
            <a:ext cx="115410" cy="93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6553204" y="4287915"/>
            <a:ext cx="442399" cy="1597980"/>
          </a:xfrm>
          <a:prstGeom prst="straightConnector1">
            <a:avLst/>
          </a:prstGeom>
          <a:ln w="25400">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95895" y="5840091"/>
            <a:ext cx="2180944" cy="307777"/>
          </a:xfrm>
          <a:prstGeom prst="rect">
            <a:avLst/>
          </a:prstGeom>
          <a:noFill/>
        </p:spPr>
        <p:txBody>
          <a:bodyPr wrap="square" rtlCol="0">
            <a:spAutoFit/>
          </a:bodyPr>
          <a:lstStyle/>
          <a:p>
            <a:r>
              <a:rPr lang="en-US" b="1" dirty="0" smtClean="0">
                <a:solidFill>
                  <a:schemeClr val="bg1"/>
                </a:solidFill>
              </a:rPr>
              <a:t>Matchup Satellite Pixel</a:t>
            </a:r>
            <a:endParaRPr lang="en-US" b="1" dirty="0">
              <a:solidFill>
                <a:schemeClr val="bg1"/>
              </a:solidFill>
            </a:endParaRPr>
          </a:p>
        </p:txBody>
      </p:sp>
    </p:spTree>
    <p:extLst>
      <p:ext uri="{BB962C8B-B14F-4D97-AF65-F5344CB8AC3E}">
        <p14:creationId xmlns:p14="http://schemas.microsoft.com/office/powerpoint/2010/main" val="6391020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smtClean="0"/>
              <a:t>Comparison with SNPP VIIRS LST</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51</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265003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Text Placeholder 2"/>
          <p:cNvSpPr>
            <a:spLocks noGrp="1"/>
          </p:cNvSpPr>
          <p:nvPr>
            <p:ph type="body" idx="1"/>
          </p:nvPr>
        </p:nvSpPr>
        <p:spPr>
          <a:xfrm>
            <a:off x="457200" y="1465263"/>
            <a:ext cx="4180901" cy="3260974"/>
          </a:xfrm>
        </p:spPr>
        <p:txBody>
          <a:bodyPr/>
          <a:lstStyle/>
          <a:p>
            <a:r>
              <a:rPr lang="en-US" sz="1800" dirty="0"/>
              <a:t>LST products and associated data:</a:t>
            </a:r>
          </a:p>
          <a:p>
            <a:pPr lvl="1"/>
            <a:r>
              <a:rPr lang="en-US" sz="1800" dirty="0"/>
              <a:t>EDR: LST;</a:t>
            </a:r>
          </a:p>
          <a:p>
            <a:pPr lvl="1"/>
            <a:r>
              <a:rPr lang="en-US" sz="1800" dirty="0"/>
              <a:t>SDR: BT11, BT12;</a:t>
            </a:r>
          </a:p>
          <a:p>
            <a:pPr lvl="1"/>
            <a:r>
              <a:rPr lang="en-US" sz="1800" dirty="0"/>
              <a:t>Ancillary: VIIRS Surface type EDR, viewing/solar geometry data, GTOPO Global DEM data</a:t>
            </a:r>
            <a:r>
              <a:rPr lang="en-US" sz="1800" dirty="0" smtClean="0"/>
              <a:t>;</a:t>
            </a:r>
            <a:endParaRPr lang="en-US" sz="1800" dirty="0"/>
          </a:p>
          <a:p>
            <a:r>
              <a:rPr lang="en-US" sz="1800" dirty="0"/>
              <a:t>24 days data are used in the comparison (one day per week, 2017.05 ~ 2017.10);</a:t>
            </a:r>
          </a:p>
          <a:p>
            <a:r>
              <a:rPr lang="en-US" sz="1800" dirty="0" smtClean="0"/>
              <a:t>Final </a:t>
            </a:r>
            <a:r>
              <a:rPr lang="en-US" sz="1800" dirty="0"/>
              <a:t>count of match-up data pairs:</a:t>
            </a:r>
          </a:p>
          <a:p>
            <a:endParaRPr lang="en-US" sz="1800" dirty="0"/>
          </a:p>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52</a:t>
            </a:fld>
            <a:endParaRPr lang="en-US" sz="1200">
              <a:solidFill>
                <a:srgbClr val="FFFFFF"/>
              </a:solidFill>
              <a:latin typeface="Calibri"/>
              <a:ea typeface="Calibri"/>
              <a:cs typeface="Calibri"/>
              <a:sym typeface="Calibri"/>
            </a:endParaRPr>
          </a:p>
        </p:txBody>
      </p:sp>
      <p:pic>
        <p:nvPicPr>
          <p:cNvPr id="39" name="table"/>
          <p:cNvPicPr>
            <a:picLocks noChangeAspect="1"/>
          </p:cNvPicPr>
          <p:nvPr/>
        </p:nvPicPr>
        <p:blipFill>
          <a:blip r:embed="rId2"/>
          <a:stretch>
            <a:fillRect/>
          </a:stretch>
        </p:blipFill>
        <p:spPr>
          <a:xfrm>
            <a:off x="457200" y="4872990"/>
            <a:ext cx="4230588" cy="1483360"/>
          </a:xfrm>
          <a:prstGeom prst="rect">
            <a:avLst/>
          </a:prstGeom>
        </p:spPr>
      </p:pic>
      <p:grpSp>
        <p:nvGrpSpPr>
          <p:cNvPr id="40" name="Group 39"/>
          <p:cNvGrpSpPr/>
          <p:nvPr/>
        </p:nvGrpSpPr>
        <p:grpSpPr>
          <a:xfrm>
            <a:off x="5514892" y="1967704"/>
            <a:ext cx="2726102" cy="3885776"/>
            <a:chOff x="6762026" y="1132637"/>
            <a:chExt cx="1870959" cy="2666860"/>
          </a:xfrm>
        </p:grpSpPr>
        <p:grpSp>
          <p:nvGrpSpPr>
            <p:cNvPr id="41" name="Group 40"/>
            <p:cNvGrpSpPr/>
            <p:nvPr/>
          </p:nvGrpSpPr>
          <p:grpSpPr>
            <a:xfrm>
              <a:off x="6903020" y="1132637"/>
              <a:ext cx="1584275" cy="1521706"/>
              <a:chOff x="1749601" y="645225"/>
              <a:chExt cx="1606000" cy="1542573"/>
            </a:xfrm>
          </p:grpSpPr>
          <p:grpSp>
            <p:nvGrpSpPr>
              <p:cNvPr id="55" name="Group 54"/>
              <p:cNvGrpSpPr/>
              <p:nvPr/>
            </p:nvGrpSpPr>
            <p:grpSpPr>
              <a:xfrm>
                <a:off x="1749601" y="645225"/>
                <a:ext cx="1606000" cy="1542573"/>
                <a:chOff x="2714801" y="645225"/>
                <a:chExt cx="1606000" cy="1542573"/>
              </a:xfrm>
            </p:grpSpPr>
            <p:sp>
              <p:nvSpPr>
                <p:cNvPr id="62" name="Rectangle 61"/>
                <p:cNvSpPr/>
                <p:nvPr/>
              </p:nvSpPr>
              <p:spPr>
                <a:xfrm>
                  <a:off x="2891632" y="816770"/>
                  <a:ext cx="1137856" cy="11173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grpSp>
              <p:nvGrpSpPr>
                <p:cNvPr id="63" name="Group 62"/>
                <p:cNvGrpSpPr/>
                <p:nvPr/>
              </p:nvGrpSpPr>
              <p:grpSpPr>
                <a:xfrm>
                  <a:off x="2714801" y="645225"/>
                  <a:ext cx="1606000" cy="1542573"/>
                  <a:chOff x="1487978" y="2731814"/>
                  <a:chExt cx="1606000" cy="1542573"/>
                </a:xfrm>
              </p:grpSpPr>
              <p:sp>
                <p:nvSpPr>
                  <p:cNvPr id="64" name="Flowchart: Data 63"/>
                  <p:cNvSpPr/>
                  <p:nvPr/>
                </p:nvSpPr>
                <p:spPr>
                  <a:xfrm rot="14668845">
                    <a:off x="1255222" y="3000895"/>
                    <a:ext cx="872836" cy="407323"/>
                  </a:xfrm>
                  <a:prstGeom prst="flowChartInputOut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5" name="Flowchart: Data 64"/>
                  <p:cNvSpPr/>
                  <p:nvPr/>
                </p:nvSpPr>
                <p:spPr>
                  <a:xfrm rot="14668845">
                    <a:off x="1704542" y="2981239"/>
                    <a:ext cx="872836" cy="407323"/>
                  </a:xfrm>
                  <a:prstGeom prst="flowChartInputOut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6" name="Flowchart: Data 65"/>
                  <p:cNvSpPr/>
                  <p:nvPr/>
                </p:nvSpPr>
                <p:spPr>
                  <a:xfrm rot="14668845">
                    <a:off x="1557641" y="3634307"/>
                    <a:ext cx="872836" cy="407323"/>
                  </a:xfrm>
                  <a:prstGeom prst="flowChartInputOut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7" name="Flowchart: Data 66"/>
                  <p:cNvSpPr/>
                  <p:nvPr/>
                </p:nvSpPr>
                <p:spPr>
                  <a:xfrm rot="14668845">
                    <a:off x="2006961" y="3614651"/>
                    <a:ext cx="872836" cy="407323"/>
                  </a:xfrm>
                  <a:prstGeom prst="flowChartInputOut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8" name="Flowchart: Data 67"/>
                  <p:cNvSpPr/>
                  <p:nvPr/>
                </p:nvSpPr>
                <p:spPr>
                  <a:xfrm rot="14668845">
                    <a:off x="2151480" y="2964570"/>
                    <a:ext cx="872836" cy="407323"/>
                  </a:xfrm>
                  <a:prstGeom prst="flowChartInputOut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9" name="Flowchart: Data 68"/>
                  <p:cNvSpPr/>
                  <p:nvPr/>
                </p:nvSpPr>
                <p:spPr>
                  <a:xfrm rot="14668845">
                    <a:off x="2453899" y="3597982"/>
                    <a:ext cx="872836" cy="407323"/>
                  </a:xfrm>
                  <a:prstGeom prst="flowChartInputOut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grpSp>
          </p:grpSp>
          <p:sp>
            <p:nvSpPr>
              <p:cNvPr id="56" name="Flowchart: Connector 55"/>
              <p:cNvSpPr>
                <a:spLocks noChangeAspect="1"/>
              </p:cNvSpPr>
              <p:nvPr/>
            </p:nvSpPr>
            <p:spPr>
              <a:xfrm>
                <a:off x="2226794" y="1728519"/>
                <a:ext cx="81103" cy="81103"/>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57" name="Flowchart: Connector 56"/>
              <p:cNvSpPr>
                <a:spLocks noChangeAspect="1"/>
              </p:cNvSpPr>
              <p:nvPr/>
            </p:nvSpPr>
            <p:spPr>
              <a:xfrm>
                <a:off x="2673434" y="1711274"/>
                <a:ext cx="81103" cy="81103"/>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58" name="Flowchart: Connector 57"/>
              <p:cNvSpPr>
                <a:spLocks noChangeAspect="1"/>
              </p:cNvSpPr>
              <p:nvPr/>
            </p:nvSpPr>
            <p:spPr>
              <a:xfrm>
                <a:off x="3119948" y="1688414"/>
                <a:ext cx="81103" cy="81103"/>
              </a:xfrm>
              <a:prstGeom prst="flowChartConnector">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59" name="Flowchart: Connector 58"/>
              <p:cNvSpPr>
                <a:spLocks noChangeAspect="1"/>
              </p:cNvSpPr>
              <p:nvPr/>
            </p:nvSpPr>
            <p:spPr>
              <a:xfrm>
                <a:off x="1951487" y="1113146"/>
                <a:ext cx="81103" cy="81103"/>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0" name="Flowchart: Connector 59"/>
              <p:cNvSpPr>
                <a:spLocks noChangeAspect="1"/>
              </p:cNvSpPr>
              <p:nvPr/>
            </p:nvSpPr>
            <p:spPr>
              <a:xfrm>
                <a:off x="2398127" y="1095901"/>
                <a:ext cx="81103" cy="81103"/>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1" name="Flowchart: Connector 60"/>
              <p:cNvSpPr>
                <a:spLocks noChangeAspect="1"/>
              </p:cNvSpPr>
              <p:nvPr/>
            </p:nvSpPr>
            <p:spPr>
              <a:xfrm>
                <a:off x="2844641" y="1073041"/>
                <a:ext cx="81103" cy="81103"/>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42" name="Group 41"/>
            <p:cNvGrpSpPr/>
            <p:nvPr/>
          </p:nvGrpSpPr>
          <p:grpSpPr>
            <a:xfrm>
              <a:off x="6762026" y="2691022"/>
              <a:ext cx="1870959" cy="1108475"/>
              <a:chOff x="3999137" y="951339"/>
              <a:chExt cx="2826419" cy="1719585"/>
            </a:xfrm>
          </p:grpSpPr>
          <p:sp>
            <p:nvSpPr>
              <p:cNvPr id="43" name="Rectangle 42"/>
              <p:cNvSpPr/>
              <p:nvPr/>
            </p:nvSpPr>
            <p:spPr>
              <a:xfrm>
                <a:off x="3999137" y="984250"/>
                <a:ext cx="337128"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44" name="Flowchart: Data 43"/>
              <p:cNvSpPr/>
              <p:nvPr/>
            </p:nvSpPr>
            <p:spPr>
              <a:xfrm rot="14668845">
                <a:off x="3969844" y="1463573"/>
                <a:ext cx="395713" cy="184666"/>
              </a:xfrm>
              <a:prstGeom prst="flowChartInputOut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45" name="Flowchart: Connector 44"/>
              <p:cNvSpPr/>
              <p:nvPr/>
            </p:nvSpPr>
            <p:spPr>
              <a:xfrm>
                <a:off x="4144840" y="1525682"/>
                <a:ext cx="45719" cy="45719"/>
              </a:xfrm>
              <a:prstGeom prst="flowChartConnector">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46" name="TextBox 9"/>
              <p:cNvSpPr txBox="1"/>
              <p:nvPr/>
            </p:nvSpPr>
            <p:spPr>
              <a:xfrm>
                <a:off x="4631661" y="951339"/>
                <a:ext cx="1680340" cy="327685"/>
              </a:xfrm>
              <a:prstGeom prst="rect">
                <a:avLst/>
              </a:prstGeom>
              <a:noFill/>
              <a:ln>
                <a:solidFill>
                  <a:schemeClr val="bg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bg1"/>
                    </a:solidFill>
                  </a:rPr>
                  <a:t>GOES16 ABI Grid</a:t>
                </a:r>
                <a:endParaRPr lang="en-US" sz="1400" dirty="0">
                  <a:solidFill>
                    <a:schemeClr val="bg1"/>
                  </a:solidFill>
                </a:endParaRPr>
              </a:p>
            </p:txBody>
          </p:sp>
          <p:sp>
            <p:nvSpPr>
              <p:cNvPr id="47" name="TextBox 10"/>
              <p:cNvSpPr txBox="1"/>
              <p:nvPr/>
            </p:nvSpPr>
            <p:spPr>
              <a:xfrm>
                <a:off x="4631661" y="1338165"/>
                <a:ext cx="997528" cy="327685"/>
              </a:xfrm>
              <a:prstGeom prst="rect">
                <a:avLst/>
              </a:prstGeom>
              <a:noFill/>
              <a:ln>
                <a:solidFill>
                  <a:schemeClr val="bg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bg1"/>
                    </a:solidFill>
                  </a:rPr>
                  <a:t>LEO pixel</a:t>
                </a:r>
                <a:endParaRPr lang="en-US" sz="1400" dirty="0">
                  <a:solidFill>
                    <a:schemeClr val="bg1"/>
                  </a:solidFill>
                </a:endParaRPr>
              </a:p>
            </p:txBody>
          </p:sp>
          <p:cxnSp>
            <p:nvCxnSpPr>
              <p:cNvPr id="48" name="Straight Connector 47"/>
              <p:cNvCxnSpPr>
                <a:stCxn id="45" idx="4"/>
              </p:cNvCxnSpPr>
              <p:nvPr/>
            </p:nvCxnSpPr>
            <p:spPr>
              <a:xfrm flipH="1">
                <a:off x="4167699" y="1571401"/>
                <a:ext cx="1" cy="3208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167699" y="1892300"/>
                <a:ext cx="498248"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50" name="TextBox 13"/>
              <p:cNvSpPr txBox="1"/>
              <p:nvPr/>
            </p:nvSpPr>
            <p:spPr>
              <a:xfrm>
                <a:off x="4631661" y="1688414"/>
                <a:ext cx="1564266" cy="327685"/>
              </a:xfrm>
              <a:prstGeom prst="rect">
                <a:avLst/>
              </a:prstGeom>
              <a:noFill/>
              <a:ln>
                <a:solidFill>
                  <a:schemeClr val="bg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bg1"/>
                    </a:solidFill>
                  </a:rPr>
                  <a:t>LEO pixel center</a:t>
                </a:r>
                <a:endParaRPr lang="en-US" sz="1400" dirty="0">
                  <a:solidFill>
                    <a:schemeClr val="bg1"/>
                  </a:solidFill>
                </a:endParaRPr>
              </a:p>
            </p:txBody>
          </p:sp>
          <p:sp>
            <p:nvSpPr>
              <p:cNvPr id="51" name="Flowchart: Connector 50"/>
              <p:cNvSpPr>
                <a:spLocks noChangeAspect="1"/>
              </p:cNvSpPr>
              <p:nvPr/>
            </p:nvSpPr>
            <p:spPr>
              <a:xfrm>
                <a:off x="4144840" y="2187242"/>
                <a:ext cx="124113" cy="124113"/>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52" name="TextBox 15"/>
              <p:cNvSpPr txBox="1"/>
              <p:nvPr/>
            </p:nvSpPr>
            <p:spPr>
              <a:xfrm>
                <a:off x="4631661" y="2020551"/>
                <a:ext cx="1863158" cy="327685"/>
              </a:xfrm>
              <a:prstGeom prst="rect">
                <a:avLst/>
              </a:prstGeom>
              <a:noFill/>
              <a:ln>
                <a:solidFill>
                  <a:schemeClr val="bg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bg1"/>
                    </a:solidFill>
                  </a:rPr>
                  <a:t>Included for ABI grid</a:t>
                </a:r>
                <a:endParaRPr lang="en-US" sz="1400" dirty="0">
                  <a:solidFill>
                    <a:schemeClr val="bg1"/>
                  </a:solidFill>
                </a:endParaRPr>
              </a:p>
            </p:txBody>
          </p:sp>
          <p:sp>
            <p:nvSpPr>
              <p:cNvPr id="53" name="Flowchart: Connector 52"/>
              <p:cNvSpPr>
                <a:spLocks noChangeAspect="1"/>
              </p:cNvSpPr>
              <p:nvPr/>
            </p:nvSpPr>
            <p:spPr>
              <a:xfrm>
                <a:off x="4144840" y="2509929"/>
                <a:ext cx="124113" cy="124113"/>
              </a:xfrm>
              <a:prstGeom prst="flowChartConnector">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54" name="TextBox 17"/>
              <p:cNvSpPr txBox="1"/>
              <p:nvPr/>
            </p:nvSpPr>
            <p:spPr>
              <a:xfrm>
                <a:off x="4631661" y="2343239"/>
                <a:ext cx="2193895" cy="327685"/>
              </a:xfrm>
              <a:prstGeom prst="rect">
                <a:avLst/>
              </a:prstGeom>
              <a:noFill/>
              <a:ln>
                <a:solidFill>
                  <a:schemeClr val="bg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bg1"/>
                    </a:solidFill>
                  </a:rPr>
                  <a:t>Not included for ABI grid</a:t>
                </a:r>
                <a:endParaRPr lang="en-US" sz="1400" dirty="0">
                  <a:solidFill>
                    <a:schemeClr val="bg1"/>
                  </a:solidFill>
                </a:endParaRPr>
              </a:p>
            </p:txBody>
          </p:sp>
        </p:grpSp>
      </p:grpSp>
      <p:sp>
        <p:nvSpPr>
          <p:cNvPr id="70" name="TextBox 33"/>
          <p:cNvSpPr txBox="1"/>
          <p:nvPr/>
        </p:nvSpPr>
        <p:spPr>
          <a:xfrm>
            <a:off x="5326329" y="1397656"/>
            <a:ext cx="310601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Aggregation scheme</a:t>
            </a:r>
            <a:endParaRPr lang="en-US" dirty="0">
              <a:solidFill>
                <a:schemeClr val="bg1"/>
              </a:solidFill>
            </a:endParaRPr>
          </a:p>
        </p:txBody>
      </p:sp>
    </p:spTree>
    <p:extLst>
      <p:ext uri="{BB962C8B-B14F-4D97-AF65-F5344CB8AC3E}">
        <p14:creationId xmlns:p14="http://schemas.microsoft.com/office/powerpoint/2010/main" val="2625243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Comparison</a:t>
            </a:r>
            <a:br>
              <a:rPr lang="en-US" dirty="0" smtClean="0"/>
            </a:br>
            <a:r>
              <a:rPr lang="en-US" sz="3200" dirty="0" smtClean="0"/>
              <a:t>-- ABI LST </a:t>
            </a:r>
            <a:r>
              <a:rPr lang="en-US" sz="3200" dirty="0" err="1" smtClean="0"/>
              <a:t>v.s</a:t>
            </a:r>
            <a:r>
              <a:rPr lang="en-US" sz="3200" dirty="0" smtClean="0"/>
              <a:t>. SNPP VIIRS</a:t>
            </a:r>
            <a:endParaRPr lang="en-US" sz="3200"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53</a:t>
            </a:fld>
            <a:endParaRPr lang="en-US" sz="1200">
              <a:solidFill>
                <a:srgbClr val="FFFFFF"/>
              </a:solidFill>
              <a:latin typeface="Calibri"/>
              <a:ea typeface="Calibri"/>
              <a:cs typeface="Calibri"/>
              <a:sym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90" y="1026267"/>
            <a:ext cx="8770620" cy="5695208"/>
          </a:xfrm>
          <a:prstGeom prst="rect">
            <a:avLst/>
          </a:prstGeom>
        </p:spPr>
      </p:pic>
    </p:spTree>
    <p:extLst>
      <p:ext uri="{BB962C8B-B14F-4D97-AF65-F5344CB8AC3E}">
        <p14:creationId xmlns:p14="http://schemas.microsoft.com/office/powerpoint/2010/main" val="33703022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Summary</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54</a:t>
            </a:fld>
            <a:endParaRPr lang="en-US" sz="1200">
              <a:solidFill>
                <a:srgbClr val="FFFFFF"/>
              </a:solidFill>
              <a:latin typeface="Calibri"/>
              <a:ea typeface="Calibri"/>
              <a:cs typeface="Calibri"/>
              <a:sym typeface="Calibri"/>
            </a:endParaRPr>
          </a:p>
        </p:txBody>
      </p:sp>
      <p:pic>
        <p:nvPicPr>
          <p:cNvPr id="5"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096963"/>
            <a:ext cx="7886700" cy="5257801"/>
          </a:xfrm>
          <a:prstGeom prst="rect">
            <a:avLst/>
          </a:prstGeom>
        </p:spPr>
      </p:pic>
      <p:grpSp>
        <p:nvGrpSpPr>
          <p:cNvPr id="20" name="Group 19"/>
          <p:cNvGrpSpPr/>
          <p:nvPr/>
        </p:nvGrpSpPr>
        <p:grpSpPr>
          <a:xfrm>
            <a:off x="5991916" y="4215712"/>
            <a:ext cx="2523434" cy="1511300"/>
            <a:chOff x="6096693" y="4517092"/>
            <a:chExt cx="3060425" cy="1832908"/>
          </a:xfrm>
        </p:grpSpPr>
        <p:sp>
          <p:nvSpPr>
            <p:cNvPr id="21" name="Rectangle 20"/>
            <p:cNvSpPr/>
            <p:nvPr/>
          </p:nvSpPr>
          <p:spPr>
            <a:xfrm>
              <a:off x="6096693" y="4912822"/>
              <a:ext cx="565265" cy="9387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2" name="Straight Connector 21"/>
            <p:cNvCxnSpPr>
              <a:stCxn id="21" idx="1"/>
              <a:endCxn id="21" idx="3"/>
            </p:cNvCxnSpPr>
            <p:nvPr/>
          </p:nvCxnSpPr>
          <p:spPr>
            <a:xfrm>
              <a:off x="6096693" y="5382174"/>
              <a:ext cx="56526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3" name="Straight Connector 22"/>
            <p:cNvCxnSpPr>
              <a:stCxn id="21" idx="0"/>
            </p:cNvCxnSpPr>
            <p:nvPr/>
          </p:nvCxnSpPr>
          <p:spPr>
            <a:xfrm flipV="1">
              <a:off x="6379326" y="4517092"/>
              <a:ext cx="0" cy="395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2"/>
            </p:cNvCxnSpPr>
            <p:nvPr/>
          </p:nvCxnSpPr>
          <p:spPr>
            <a:xfrm>
              <a:off x="6379326" y="5851525"/>
              <a:ext cx="0" cy="498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354386" y="5403039"/>
              <a:ext cx="58190" cy="581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TextBox 13"/>
            <p:cNvSpPr txBox="1"/>
            <p:nvPr/>
          </p:nvSpPr>
          <p:spPr>
            <a:xfrm>
              <a:off x="6961908" y="5097440"/>
              <a:ext cx="2195210" cy="3359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Median (50% Quantile)</a:t>
              </a:r>
              <a:endParaRPr lang="en-US" sz="1200" dirty="0"/>
            </a:p>
          </p:txBody>
        </p:sp>
        <p:sp>
          <p:nvSpPr>
            <p:cNvPr id="27" name="TextBox 14"/>
            <p:cNvSpPr txBox="1"/>
            <p:nvPr/>
          </p:nvSpPr>
          <p:spPr>
            <a:xfrm>
              <a:off x="6961908" y="5382212"/>
              <a:ext cx="1236396" cy="3359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Mean</a:t>
              </a:r>
              <a:endParaRPr lang="en-US" sz="1200" dirty="0"/>
            </a:p>
          </p:txBody>
        </p:sp>
        <p:sp>
          <p:nvSpPr>
            <p:cNvPr id="28" name="TextBox 15"/>
            <p:cNvSpPr txBox="1"/>
            <p:nvPr/>
          </p:nvSpPr>
          <p:spPr>
            <a:xfrm>
              <a:off x="6961907" y="5708313"/>
              <a:ext cx="1721579" cy="3359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25% Quantile</a:t>
              </a:r>
              <a:endParaRPr lang="en-US" sz="1200" dirty="0"/>
            </a:p>
          </p:txBody>
        </p:sp>
        <p:sp>
          <p:nvSpPr>
            <p:cNvPr id="29" name="TextBox 16"/>
            <p:cNvSpPr txBox="1"/>
            <p:nvPr/>
          </p:nvSpPr>
          <p:spPr>
            <a:xfrm>
              <a:off x="6961908" y="4782082"/>
              <a:ext cx="1328812" cy="3359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75% Quantile</a:t>
              </a:r>
              <a:endParaRPr lang="en-US" sz="1200" dirty="0"/>
            </a:p>
          </p:txBody>
        </p:sp>
        <p:cxnSp>
          <p:nvCxnSpPr>
            <p:cNvPr id="30" name="Straight Arrow Connector 29"/>
            <p:cNvCxnSpPr>
              <a:endCxn id="29" idx="1"/>
            </p:cNvCxnSpPr>
            <p:nvPr/>
          </p:nvCxnSpPr>
          <p:spPr>
            <a:xfrm>
              <a:off x="6661958" y="4914501"/>
              <a:ext cx="299950" cy="355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6" idx="1"/>
            </p:cNvCxnSpPr>
            <p:nvPr/>
          </p:nvCxnSpPr>
          <p:spPr>
            <a:xfrm flipV="1">
              <a:off x="6487478" y="5265413"/>
              <a:ext cx="474430" cy="10430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6"/>
              <a:endCxn id="27" idx="1"/>
            </p:cNvCxnSpPr>
            <p:nvPr/>
          </p:nvCxnSpPr>
          <p:spPr>
            <a:xfrm>
              <a:off x="6412576" y="5432134"/>
              <a:ext cx="549333" cy="1180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28" idx="1"/>
            </p:cNvCxnSpPr>
            <p:nvPr/>
          </p:nvCxnSpPr>
          <p:spPr>
            <a:xfrm>
              <a:off x="6661958" y="5851526"/>
              <a:ext cx="299949" cy="2475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74555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Dependency Analysis</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55</a:t>
            </a:fld>
            <a:endParaRPr lang="en-US" sz="1200">
              <a:solidFill>
                <a:srgbClr val="FFFFFF"/>
              </a:solidFill>
              <a:latin typeface="Calibri"/>
              <a:ea typeface="Calibri"/>
              <a:cs typeface="Calibri"/>
              <a:sym typeface="Calibri"/>
            </a:endParaRPr>
          </a:p>
        </p:txBody>
      </p:sp>
      <p:sp>
        <p:nvSpPr>
          <p:cNvPr id="5" name="Content Placeholder 2"/>
          <p:cNvSpPr txBox="1">
            <a:spLocks/>
          </p:cNvSpPr>
          <p:nvPr/>
        </p:nvSpPr>
        <p:spPr>
          <a:xfrm>
            <a:off x="628650" y="4457929"/>
            <a:ext cx="7886700" cy="1229456"/>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chemeClr val="bg1"/>
                </a:solidFill>
              </a:rPr>
              <a:t>Correlation matrix show BT differences are the dominant factor for LST differences between LEO and GEO </a:t>
            </a:r>
            <a:r>
              <a:rPr lang="en-US" sz="2000" dirty="0" err="1" smtClean="0">
                <a:solidFill>
                  <a:schemeClr val="bg1"/>
                </a:solidFill>
              </a:rPr>
              <a:t>prodcuts</a:t>
            </a:r>
            <a:r>
              <a:rPr lang="en-US" sz="2000" dirty="0" smtClean="0">
                <a:solidFill>
                  <a:schemeClr val="bg1"/>
                </a:solidFill>
              </a:rPr>
              <a:t>.</a:t>
            </a:r>
            <a:endParaRPr lang="en-US" sz="2000" dirty="0">
              <a:solidFill>
                <a:schemeClr val="bg1"/>
              </a:solidFill>
            </a:endParaRPr>
          </a:p>
        </p:txBody>
      </p:sp>
      <p:grpSp>
        <p:nvGrpSpPr>
          <p:cNvPr id="6" name="Group 5"/>
          <p:cNvGrpSpPr/>
          <p:nvPr/>
        </p:nvGrpSpPr>
        <p:grpSpPr>
          <a:xfrm>
            <a:off x="187505" y="1170616"/>
            <a:ext cx="8768990" cy="2952682"/>
            <a:chOff x="0" y="2071976"/>
            <a:chExt cx="12164663" cy="4096068"/>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172" t="9758" r="8343" b="10364"/>
            <a:stretch/>
          </p:blipFill>
          <p:spPr>
            <a:xfrm>
              <a:off x="0" y="2071976"/>
              <a:ext cx="4325696" cy="408986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364" t="9458" r="8397" b="10429"/>
            <a:stretch/>
          </p:blipFill>
          <p:spPr>
            <a:xfrm>
              <a:off x="3928793" y="2071976"/>
              <a:ext cx="4307079" cy="409606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445" t="9579" r="8072" b="10429"/>
            <a:stretch/>
          </p:blipFill>
          <p:spPr>
            <a:xfrm>
              <a:off x="7845173" y="2071976"/>
              <a:ext cx="4319490" cy="4089862"/>
            </a:xfrm>
            <a:prstGeom prst="rect">
              <a:avLst/>
            </a:prstGeom>
          </p:spPr>
        </p:pic>
      </p:grpSp>
    </p:spTree>
    <p:extLst>
      <p:ext uri="{BB962C8B-B14F-4D97-AF65-F5344CB8AC3E}">
        <p14:creationId xmlns:p14="http://schemas.microsoft.com/office/powerpoint/2010/main" val="4285593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Dependency Analysis </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56</a:t>
            </a:fld>
            <a:endParaRPr lang="en-US" sz="1200">
              <a:solidFill>
                <a:srgbClr val="FFFFFF"/>
              </a:solidFill>
              <a:latin typeface="Calibri"/>
              <a:ea typeface="Calibri"/>
              <a:cs typeface="Calibri"/>
              <a:sym typeface="Calibri"/>
            </a:endParaRPr>
          </a:p>
        </p:txBody>
      </p:sp>
      <p:grpSp>
        <p:nvGrpSpPr>
          <p:cNvPr id="5" name="Group 4"/>
          <p:cNvGrpSpPr/>
          <p:nvPr/>
        </p:nvGrpSpPr>
        <p:grpSpPr>
          <a:xfrm>
            <a:off x="88136" y="992034"/>
            <a:ext cx="8997951" cy="4498975"/>
            <a:chOff x="-762000" y="0"/>
            <a:chExt cx="13716000" cy="685800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0"/>
              <a:ext cx="4572000" cy="68579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0"/>
              <a:ext cx="4572000" cy="68579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4572000" cy="6858000"/>
            </a:xfrm>
            <a:prstGeom prst="rect">
              <a:avLst/>
            </a:prstGeom>
          </p:spPr>
        </p:pic>
      </p:grpSp>
      <p:sp>
        <p:nvSpPr>
          <p:cNvPr id="6" name="TextBox 11"/>
          <p:cNvSpPr txBox="1"/>
          <p:nvPr/>
        </p:nvSpPr>
        <p:spPr>
          <a:xfrm>
            <a:off x="167511" y="5630283"/>
            <a:ext cx="8918575"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smtClean="0">
                <a:solidFill>
                  <a:schemeClr val="bg1"/>
                </a:solidFill>
              </a:rPr>
              <a:t>IGBP Surface type: LEO/GEO LST difference has larger variations over sparse vegetated surface types, such as </a:t>
            </a:r>
            <a:r>
              <a:rPr lang="en-US" sz="1600" dirty="0" err="1" smtClean="0">
                <a:solidFill>
                  <a:schemeClr val="bg1"/>
                </a:solidFill>
              </a:rPr>
              <a:t>shrubland</a:t>
            </a:r>
            <a:r>
              <a:rPr lang="en-US" sz="1600" dirty="0" smtClean="0">
                <a:solidFill>
                  <a:schemeClr val="bg1"/>
                </a:solidFill>
              </a:rPr>
              <a:t>/savannahs/grasslands (6-10), barren (16) and evergreen needle-leaf forests (1, which is usually in high latitude/viewing angle region).</a:t>
            </a:r>
            <a:endParaRPr lang="en-US" sz="1600" dirty="0">
              <a:solidFill>
                <a:schemeClr val="bg1"/>
              </a:solidFill>
            </a:endParaRPr>
          </a:p>
        </p:txBody>
      </p:sp>
    </p:spTree>
    <p:extLst>
      <p:ext uri="{BB962C8B-B14F-4D97-AF65-F5344CB8AC3E}">
        <p14:creationId xmlns:p14="http://schemas.microsoft.com/office/powerpoint/2010/main" val="3758711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Dependency Analysis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57</a:t>
            </a:fld>
            <a:endParaRPr lang="en-US" sz="1200">
              <a:solidFill>
                <a:srgbClr val="FFFFFF"/>
              </a:solidFill>
              <a:latin typeface="Calibri"/>
              <a:ea typeface="Calibri"/>
              <a:cs typeface="Calibri"/>
              <a:sym typeface="Calibri"/>
            </a:endParaRPr>
          </a:p>
        </p:txBody>
      </p:sp>
      <p:sp>
        <p:nvSpPr>
          <p:cNvPr id="5" name="TextBox 11"/>
          <p:cNvSpPr txBox="1"/>
          <p:nvPr/>
        </p:nvSpPr>
        <p:spPr>
          <a:xfrm>
            <a:off x="152401" y="5452870"/>
            <a:ext cx="8918575"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smtClean="0">
                <a:solidFill>
                  <a:schemeClr val="bg1"/>
                </a:solidFill>
              </a:rPr>
              <a:t>Mean elevation: LEO/GEO LST difference show dependence on the mean elevation. For low elevation region. This dependence is suspected to be a combined result of terrain and view zenith angle. </a:t>
            </a:r>
            <a:endParaRPr lang="en-US" sz="1600" dirty="0">
              <a:solidFill>
                <a:schemeClr val="bg1"/>
              </a:solidFill>
            </a:endParaRPr>
          </a:p>
        </p:txBody>
      </p:sp>
      <p:grpSp>
        <p:nvGrpSpPr>
          <p:cNvPr id="6" name="Group 5"/>
          <p:cNvGrpSpPr/>
          <p:nvPr/>
        </p:nvGrpSpPr>
        <p:grpSpPr>
          <a:xfrm>
            <a:off x="26572" y="820355"/>
            <a:ext cx="9090857" cy="4545427"/>
            <a:chOff x="-762000" y="0"/>
            <a:chExt cx="13715999" cy="6857999"/>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0"/>
              <a:ext cx="4571999" cy="68579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0"/>
              <a:ext cx="4571999" cy="68579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4572000" cy="6857999"/>
            </a:xfrm>
            <a:prstGeom prst="rect">
              <a:avLst/>
            </a:prstGeom>
          </p:spPr>
        </p:pic>
      </p:grpSp>
    </p:spTree>
    <p:extLst>
      <p:ext uri="{BB962C8B-B14F-4D97-AF65-F5344CB8AC3E}">
        <p14:creationId xmlns:p14="http://schemas.microsoft.com/office/powerpoint/2010/main" val="4072336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Dependency Analysis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58</a:t>
            </a:fld>
            <a:endParaRPr lang="en-US" sz="1200">
              <a:solidFill>
                <a:srgbClr val="FFFFFF"/>
              </a:solidFill>
              <a:latin typeface="Calibri"/>
              <a:ea typeface="Calibri"/>
              <a:cs typeface="Calibri"/>
              <a:sym typeface="Calibri"/>
            </a:endParaRPr>
          </a:p>
        </p:txBody>
      </p:sp>
      <p:sp>
        <p:nvSpPr>
          <p:cNvPr id="5" name="TextBox 11"/>
          <p:cNvSpPr txBox="1"/>
          <p:nvPr/>
        </p:nvSpPr>
        <p:spPr>
          <a:xfrm>
            <a:off x="136714" y="5563513"/>
            <a:ext cx="8918575"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smtClean="0">
                <a:solidFill>
                  <a:schemeClr val="bg1"/>
                </a:solidFill>
              </a:rPr>
              <a:t>Viewing angle: LEO/GEO LST difference show strong dependence on satellite viewing angle differences. Larger ABI viewing angle translate to negative LST difference between ABI and LEO LST products. This dependency is much stronger for daytime observations than nighttime data.</a:t>
            </a:r>
            <a:endParaRPr lang="en-US" sz="1600" dirty="0">
              <a:solidFill>
                <a:schemeClr val="bg1"/>
              </a:solidFill>
            </a:endParaRPr>
          </a:p>
        </p:txBody>
      </p:sp>
      <p:grpSp>
        <p:nvGrpSpPr>
          <p:cNvPr id="6" name="Group 5"/>
          <p:cNvGrpSpPr/>
          <p:nvPr/>
        </p:nvGrpSpPr>
        <p:grpSpPr>
          <a:xfrm>
            <a:off x="26573" y="904171"/>
            <a:ext cx="9090857" cy="4545427"/>
            <a:chOff x="-762000" y="0"/>
            <a:chExt cx="13715999" cy="6857999"/>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0"/>
              <a:ext cx="4571999" cy="68579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0"/>
              <a:ext cx="4571999" cy="68579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4572000" cy="6857999"/>
            </a:xfrm>
            <a:prstGeom prst="rect">
              <a:avLst/>
            </a:prstGeom>
          </p:spPr>
        </p:pic>
      </p:grpSp>
    </p:spTree>
    <p:extLst>
      <p:ext uri="{BB962C8B-B14F-4D97-AF65-F5344CB8AC3E}">
        <p14:creationId xmlns:p14="http://schemas.microsoft.com/office/powerpoint/2010/main" val="36839524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Dependency Analysis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59</a:t>
            </a:fld>
            <a:endParaRPr lang="en-US" sz="1200">
              <a:solidFill>
                <a:srgbClr val="FFFFFF"/>
              </a:solidFill>
              <a:latin typeface="Calibri"/>
              <a:ea typeface="Calibri"/>
              <a:cs typeface="Calibri"/>
              <a:sym typeface="Calibri"/>
            </a:endParaRPr>
          </a:p>
        </p:txBody>
      </p:sp>
      <p:sp>
        <p:nvSpPr>
          <p:cNvPr id="5" name="TextBox 11"/>
          <p:cNvSpPr txBox="1"/>
          <p:nvPr/>
        </p:nvSpPr>
        <p:spPr>
          <a:xfrm>
            <a:off x="1752" y="4859958"/>
            <a:ext cx="8918575"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smtClean="0">
                <a:solidFill>
                  <a:schemeClr val="bg1"/>
                </a:solidFill>
              </a:rPr>
              <a:t>For different combination of GEO (x) and LEO (y) viewing angle combination, the dependence of LST differences show a strong dipole pattern (except IDPS VIIRS LST products). Mean differences are largest when viewing angles differences are the largest (top left and bottom right corner of each plots).</a:t>
            </a:r>
            <a:endParaRPr lang="en-US" sz="1600" dirty="0">
              <a:solidFill>
                <a:schemeClr val="bg1"/>
              </a:solidFill>
            </a:endParaRPr>
          </a:p>
        </p:txBody>
      </p:sp>
      <p:grpSp>
        <p:nvGrpSpPr>
          <p:cNvPr id="6" name="Group 5"/>
          <p:cNvGrpSpPr/>
          <p:nvPr/>
        </p:nvGrpSpPr>
        <p:grpSpPr>
          <a:xfrm>
            <a:off x="1752" y="1167046"/>
            <a:ext cx="9140496" cy="3287462"/>
            <a:chOff x="-37790" y="1325563"/>
            <a:chExt cx="11296370" cy="4062842"/>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0" y="1325563"/>
              <a:ext cx="4062842" cy="40628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974" y="1325563"/>
              <a:ext cx="4062842" cy="40628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738" y="1325563"/>
              <a:ext cx="4062842" cy="4062842"/>
            </a:xfrm>
            <a:prstGeom prst="rect">
              <a:avLst/>
            </a:prstGeom>
          </p:spPr>
        </p:pic>
      </p:grpSp>
    </p:spTree>
    <p:extLst>
      <p:ext uri="{BB962C8B-B14F-4D97-AF65-F5344CB8AC3E}">
        <p14:creationId xmlns:p14="http://schemas.microsoft.com/office/powerpoint/2010/main" val="1400839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6553200" y="6356353"/>
            <a:ext cx="2133598" cy="365125"/>
          </a:xfrm>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a:t>
            </a:fld>
            <a:endParaRPr lang="en-US" sz="1200" b="0" i="0" u="none" strike="noStrike" cap="none">
              <a:solidFill>
                <a:schemeClr val="lt1"/>
              </a:solidFill>
              <a:latin typeface="Calibri"/>
              <a:ea typeface="Calibri"/>
              <a:cs typeface="Calibri"/>
              <a:sym typeface="Calibri"/>
            </a:endParaRPr>
          </a:p>
        </p:txBody>
      </p:sp>
      <p:sp>
        <p:nvSpPr>
          <p:cNvPr id="18" name="Title 1"/>
          <p:cNvSpPr>
            <a:spLocks noGrp="1"/>
          </p:cNvSpPr>
          <p:nvPr>
            <p:ph type="title"/>
          </p:nvPr>
        </p:nvSpPr>
        <p:spPr>
          <a:xfrm>
            <a:off x="1175657" y="0"/>
            <a:ext cx="6436426" cy="1143000"/>
          </a:xfrm>
        </p:spPr>
        <p:txBody>
          <a:bodyPr>
            <a:noAutofit/>
          </a:bodyPr>
          <a:lstStyle/>
          <a:p>
            <a:r>
              <a:rPr lang="en-US" sz="3600" dirty="0" smtClean="0"/>
              <a:t>LST processing flow (AER)</a:t>
            </a:r>
            <a:endParaRPr lang="en-US" sz="3600" dirty="0"/>
          </a:p>
        </p:txBody>
      </p:sp>
      <p:sp>
        <p:nvSpPr>
          <p:cNvPr id="19" name="Content Placeholder 2"/>
          <p:cNvSpPr txBox="1">
            <a:spLocks/>
          </p:cNvSpPr>
          <p:nvPr/>
        </p:nvSpPr>
        <p:spPr>
          <a:xfrm>
            <a:off x="140995" y="1873897"/>
            <a:ext cx="3958394" cy="3649825"/>
          </a:xfrm>
          <a:prstGeom prst="rect">
            <a:avLst/>
          </a:prstGeom>
          <a:noFill/>
          <a:ln>
            <a:noFill/>
          </a:ln>
        </p:spPr>
        <p:txBody>
          <a:bodyPr lIns="91425" tIns="91425" rIns="91425" bIns="91425" anchor="t" anchorCtr="0"/>
          <a:lstStyle/>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LST </a:t>
            </a: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retrieved </a:t>
            </a: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if</a:t>
            </a: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good pixel availability</a:t>
            </a:r>
          </a:p>
          <a:p>
            <a:pPr marL="914400" lvl="4" indent="-225425">
              <a:spcBef>
                <a:spcPts val="480"/>
              </a:spcBef>
              <a:buClr>
                <a:schemeClr val="lt1"/>
              </a:buClr>
              <a:buSzPct val="100000"/>
              <a:buFont typeface="Arial"/>
              <a:buChar char="•"/>
              <a:defRPr/>
            </a:pPr>
            <a:r>
              <a:rPr lang="en-US" sz="2000" noProof="0" dirty="0" smtClean="0">
                <a:solidFill>
                  <a:schemeClr val="lt1"/>
                </a:solidFill>
                <a:latin typeface="Calibri"/>
                <a:ea typeface="Calibri"/>
                <a:cs typeface="Calibri"/>
                <a:sym typeface="Calibri"/>
              </a:rPr>
              <a:t>i</a:t>
            </a: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nput</a:t>
            </a:r>
            <a:r>
              <a:rPr kumimoji="0" lang="en-US" sz="2000" b="0" i="0" u="none" strike="noStrike" kern="0" cap="none" spc="0" normalizeH="0" noProof="0" dirty="0" smtClean="0">
                <a:ln>
                  <a:noFill/>
                </a:ln>
                <a:solidFill>
                  <a:schemeClr val="lt1"/>
                </a:solidFill>
                <a:effectLst/>
                <a:uLnTx/>
                <a:uFillTx/>
                <a:latin typeface="Calibri"/>
                <a:ea typeface="Calibri"/>
                <a:cs typeface="Calibri"/>
                <a:sym typeface="Calibri"/>
              </a:rPr>
              <a:t> data not out of space</a:t>
            </a:r>
          </a:p>
          <a:p>
            <a:pPr marL="914400" lvl="4" indent="-225425">
              <a:spcBef>
                <a:spcPts val="480"/>
              </a:spcBef>
              <a:buClr>
                <a:schemeClr val="lt1"/>
              </a:buClr>
              <a:buSzPct val="100000"/>
              <a:buFont typeface="Arial"/>
              <a:buChar char="•"/>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input data</a:t>
            </a:r>
            <a:r>
              <a:rPr kumimoji="0" lang="en-US" sz="2000" b="0" i="0" u="none" strike="noStrike" kern="0" cap="none" spc="0" normalizeH="0" noProof="0" dirty="0" smtClean="0">
                <a:ln>
                  <a:noFill/>
                </a:ln>
                <a:solidFill>
                  <a:schemeClr val="lt1"/>
                </a:solidFill>
                <a:effectLst/>
                <a:uLnTx/>
                <a:uFillTx/>
                <a:latin typeface="Calibri"/>
                <a:ea typeface="Calibri"/>
                <a:cs typeface="Calibri"/>
                <a:sym typeface="Calibri"/>
              </a:rPr>
              <a:t> not</a:t>
            </a: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 bad data</a:t>
            </a:r>
          </a:p>
          <a:p>
            <a:pPr marL="914400" lvl="4" indent="-225425">
              <a:spcBef>
                <a:spcPts val="480"/>
              </a:spcBef>
              <a:buClr>
                <a:schemeClr val="lt1"/>
              </a:buClr>
              <a:buSzPct val="100000"/>
              <a:buFont typeface="Arial"/>
              <a:buChar char="•"/>
              <a:defRPr/>
            </a:pPr>
            <a:r>
              <a:rPr lang="en-US" sz="2000" dirty="0" smtClean="0">
                <a:solidFill>
                  <a:schemeClr val="lt1"/>
                </a:solidFill>
                <a:latin typeface="Calibri"/>
                <a:ea typeface="Calibri"/>
                <a:cs typeface="Calibri"/>
                <a:sym typeface="Calibri"/>
              </a:rPr>
              <a:t>input data not missing</a:t>
            </a:r>
            <a:endPar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endParaRP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not over ocean</a:t>
            </a: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clear or probably clear</a:t>
            </a:r>
          </a:p>
          <a:p>
            <a:pPr marL="914400" marR="0" lvl="2" indent="-225425" algn="l" defTabSz="914400" rtl="0" eaLnBrk="1" fontAlgn="auto" latinLnBrk="0" hangingPunct="1">
              <a:lnSpc>
                <a:spcPct val="100000"/>
              </a:lnSpc>
              <a:spcBef>
                <a:spcPts val="48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not probably cloudy</a:t>
            </a:r>
          </a:p>
          <a:p>
            <a:pPr marL="914400" marR="0" lvl="2" indent="-225425" algn="l" defTabSz="914400" rtl="0" eaLnBrk="1" fontAlgn="auto" latinLnBrk="0" hangingPunct="1">
              <a:lnSpc>
                <a:spcPct val="100000"/>
              </a:lnSpc>
              <a:spcBef>
                <a:spcPts val="48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not cloudy </a:t>
            </a:r>
            <a:endPar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endParaRPr>
          </a:p>
        </p:txBody>
      </p:sp>
      <p:graphicFrame>
        <p:nvGraphicFramePr>
          <p:cNvPr id="20" name="Object 1"/>
          <p:cNvGraphicFramePr>
            <a:graphicFrameLocks noChangeAspect="1"/>
          </p:cNvGraphicFramePr>
          <p:nvPr/>
        </p:nvGraphicFramePr>
        <p:xfrm>
          <a:off x="4211531" y="883514"/>
          <a:ext cx="4232275" cy="5894387"/>
        </p:xfrm>
        <a:graphic>
          <a:graphicData uri="http://schemas.openxmlformats.org/presentationml/2006/ole">
            <mc:AlternateContent xmlns:mc="http://schemas.openxmlformats.org/markup-compatibility/2006">
              <mc:Choice xmlns:v="urn:schemas-microsoft-com:vml" Requires="v">
                <p:oleObj spid="_x0000_s1113" r:id="rId4" imgW="6388141" imgH="8909397" progId="">
                  <p:embed/>
                </p:oleObj>
              </mc:Choice>
              <mc:Fallback>
                <p:oleObj r:id="rId4" imgW="6388141" imgH="89093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531" y="883514"/>
                        <a:ext cx="4232275" cy="589438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8319852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Dependency Analysis</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60</a:t>
            </a:fld>
            <a:endParaRPr lang="en-US" sz="1200">
              <a:solidFill>
                <a:srgbClr val="FFFFFF"/>
              </a:solidFill>
              <a:latin typeface="Calibri"/>
              <a:ea typeface="Calibri"/>
              <a:cs typeface="Calibri"/>
              <a:sym typeface="Calibri"/>
            </a:endParaRPr>
          </a:p>
        </p:txBody>
      </p:sp>
      <p:sp>
        <p:nvSpPr>
          <p:cNvPr id="5" name="TextBox 11"/>
          <p:cNvSpPr txBox="1"/>
          <p:nvPr/>
        </p:nvSpPr>
        <p:spPr>
          <a:xfrm>
            <a:off x="3504" y="4846009"/>
            <a:ext cx="8918575"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smtClean="0">
                <a:solidFill>
                  <a:schemeClr val="bg1"/>
                </a:solidFill>
              </a:rPr>
              <a:t>For different combination of GEO (x) and LEO (y) viewing angle combination, the variation of LST difference (or standard deviation) between LEO and GEO products show increasing trend when the ABI viewing angle increases.</a:t>
            </a:r>
            <a:endParaRPr lang="en-US" sz="1600" dirty="0">
              <a:solidFill>
                <a:schemeClr val="bg1"/>
              </a:solidFill>
            </a:endParaRPr>
          </a:p>
        </p:txBody>
      </p:sp>
      <p:grpSp>
        <p:nvGrpSpPr>
          <p:cNvPr id="6" name="Group 5"/>
          <p:cNvGrpSpPr/>
          <p:nvPr/>
        </p:nvGrpSpPr>
        <p:grpSpPr>
          <a:xfrm>
            <a:off x="0" y="1180995"/>
            <a:ext cx="9144000" cy="3306954"/>
            <a:chOff x="-2113296" y="2108810"/>
            <a:chExt cx="11257296" cy="407123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296" y="2108810"/>
              <a:ext cx="4062842" cy="40628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931" y="2117202"/>
              <a:ext cx="4062842" cy="40628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1158" y="2108810"/>
              <a:ext cx="4062842" cy="4062842"/>
            </a:xfrm>
            <a:prstGeom prst="rect">
              <a:avLst/>
            </a:prstGeom>
          </p:spPr>
        </p:pic>
      </p:grpSp>
    </p:spTree>
    <p:extLst>
      <p:ext uri="{BB962C8B-B14F-4D97-AF65-F5344CB8AC3E}">
        <p14:creationId xmlns:p14="http://schemas.microsoft.com/office/powerpoint/2010/main" val="12011596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Provisional Maturity Assessment</a:t>
            </a:r>
            <a:endParaRPr lang="en-US" dirty="0"/>
          </a:p>
        </p:txBody>
      </p:sp>
      <p:sp>
        <p:nvSpPr>
          <p:cNvPr id="3" name="Text Placeholder 2"/>
          <p:cNvSpPr>
            <a:spLocks noGrp="1"/>
          </p:cNvSpPr>
          <p:nvPr>
            <p:ph type="body" idx="1"/>
          </p:nvPr>
        </p:nvSpPr>
        <p:spPr/>
        <p:txBody>
          <a:bodyPr/>
          <a:lstStyle/>
          <a:p>
            <a:r>
              <a:rPr lang="en-US" dirty="0" smtClean="0"/>
              <a:t>GOES-16 Derived Motion Winds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61</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Provisional </a:t>
            </a:r>
            <a:r>
              <a:rPr lang="en" sz="2800" b="0" i="0" u="none" strike="noStrike" cap="none" dirty="0">
                <a:solidFill>
                  <a:srgbClr val="FFFFFF"/>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prstClr val="white"/>
              </a:buClr>
              <a:buSzPct val="25000"/>
              <a:buFont typeface="Arial"/>
              <a:buNone/>
            </a:pPr>
            <a:fld id="{00000000-1234-1234-1234-123412341234}" type="slidenum">
              <a:rPr lang="en" sz="1400">
                <a:solidFill>
                  <a:prstClr val="white"/>
                </a:solidFill>
                <a:latin typeface="Arial"/>
                <a:ea typeface="Arial"/>
                <a:cs typeface="Arial"/>
                <a:sym typeface="Arial"/>
              </a:rPr>
              <a:pPr algn="l">
                <a:buClr>
                  <a:prstClr val="white"/>
                </a:buClr>
                <a:buSzPct val="25000"/>
                <a:buFont typeface="Arial"/>
                <a:buNone/>
              </a:pPr>
              <a:t>62</a:t>
            </a:fld>
            <a:endParaRPr lang="en" sz="1400">
              <a:solidFill>
                <a:prstClr val="white"/>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3513150478"/>
              </p:ext>
            </p:extLst>
          </p:nvPr>
        </p:nvGraphicFramePr>
        <p:xfrm>
          <a:off x="228600" y="1143000"/>
          <a:ext cx="8686800" cy="3535720"/>
        </p:xfrm>
        <a:graphic>
          <a:graphicData uri="http://schemas.openxmlformats.org/drawingml/2006/table">
            <a:tbl>
              <a:tblPr>
                <a:noFill/>
              </a:tblPr>
              <a:tblGrid>
                <a:gridCol w="4343400"/>
                <a:gridCol w="4343400"/>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smtClean="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smtClean="0">
                          <a:solidFill>
                            <a:schemeClr val="tx1"/>
                          </a:solidFill>
                          <a:latin typeface="+mn-lt"/>
                          <a:ea typeface="Arial"/>
                          <a:cs typeface="Arial"/>
                          <a:sym typeface="Arial"/>
                        </a:rPr>
                        <a:t>Validation activities are ongoing.</a:t>
                      </a:r>
                      <a:r>
                        <a:rPr lang="en" sz="2000" b="0" i="0" u="none" strike="noStrike" cap="none" baseline="0" dirty="0" smtClean="0">
                          <a:solidFill>
                            <a:schemeClr val="tx1"/>
                          </a:solidFill>
                          <a:latin typeface="+mn-lt"/>
                          <a:ea typeface="Arial"/>
                          <a:cs typeface="Arial"/>
                          <a:sym typeface="Arial"/>
                        </a:rPr>
                        <a:t> </a:t>
                      </a:r>
                      <a:r>
                        <a:rPr lang="en-US" sz="2000" b="0" i="0" u="none" strike="noStrike" cap="none" baseline="0" dirty="0" smtClean="0">
                          <a:solidFill>
                            <a:schemeClr val="tx1"/>
                          </a:solidFill>
                          <a:latin typeface="+mn-lt"/>
                          <a:ea typeface="Arial"/>
                          <a:cs typeface="Arial"/>
                          <a:sym typeface="Arial"/>
                        </a:rPr>
                        <a:t>T</a:t>
                      </a:r>
                      <a:r>
                        <a:rPr lang="en" sz="2000" b="0" i="0" u="none" strike="noStrike" cap="none" baseline="0" dirty="0" smtClean="0">
                          <a:solidFill>
                            <a:schemeClr val="tx1"/>
                          </a:solidFill>
                          <a:latin typeface="+mn-lt"/>
                          <a:ea typeface="Arial"/>
                          <a:cs typeface="Arial"/>
                          <a:sym typeface="Arial"/>
                        </a:rPr>
                        <a:t>he </a:t>
                      </a:r>
                      <a:r>
                        <a:rPr lang="en" sz="2000" b="0" i="0" u="none" strike="noStrike" cap="none" dirty="0" smtClean="0">
                          <a:solidFill>
                            <a:schemeClr val="tx1"/>
                          </a:solidFill>
                          <a:latin typeface="+mn-lt"/>
                          <a:ea typeface="Arial"/>
                          <a:cs typeface="Arial"/>
                          <a:sym typeface="Arial"/>
                        </a:rPr>
                        <a:t>user community has been participating</a:t>
                      </a:r>
                      <a:r>
                        <a:rPr lang="en" sz="2000" b="0" i="0" u="none" strike="noStrike" cap="none" baseline="0" dirty="0" smtClean="0">
                          <a:solidFill>
                            <a:schemeClr val="tx1"/>
                          </a:solidFill>
                          <a:latin typeface="+mn-lt"/>
                          <a:ea typeface="Arial"/>
                          <a:cs typeface="Arial"/>
                          <a:sym typeface="Arial"/>
                        </a:rPr>
                        <a:t>.</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smtClean="0">
                          <a:solidFill>
                            <a:schemeClr val="tx1"/>
                          </a:solidFill>
                          <a:latin typeface="+mn-lt"/>
                          <a:ea typeface="Arial"/>
                          <a:cs typeface="Arial"/>
                          <a:sym typeface="Arial"/>
                        </a:rPr>
                        <a:t>O</a:t>
                      </a:r>
                      <a:r>
                        <a:rPr lang="en" sz="2000" b="0" i="0" u="none" strike="noStrike" cap="none" dirty="0" smtClean="0">
                          <a:solidFill>
                            <a:schemeClr val="tx1"/>
                          </a:solidFill>
                          <a:latin typeface="+mn-lt"/>
                          <a:ea typeface="Arial"/>
                          <a:cs typeface="Arial"/>
                          <a:sym typeface="Arial"/>
                        </a:rPr>
                        <a:t>perational and algorithm</a:t>
                      </a:r>
                      <a:r>
                        <a:rPr lang="en" sz="2000" b="0" i="0" u="none" strike="noStrike" cap="none" baseline="0" dirty="0" smtClean="0">
                          <a:solidFill>
                            <a:schemeClr val="tx1"/>
                          </a:solidFill>
                          <a:latin typeface="+mn-lt"/>
                          <a:ea typeface="Arial"/>
                          <a:cs typeface="Arial"/>
                          <a:sym typeface="Arial"/>
                        </a:rPr>
                        <a:t> </a:t>
                      </a:r>
                      <a:r>
                        <a:rPr lang="en" sz="2000" b="0" i="0" u="none" strike="noStrike" cap="none" dirty="0" smtClean="0">
                          <a:solidFill>
                            <a:schemeClr val="tx1"/>
                          </a:solidFill>
                          <a:latin typeface="+mn-lt"/>
                          <a:ea typeface="Arial"/>
                          <a:cs typeface="Arial"/>
                          <a:sym typeface="Arial"/>
                        </a:rPr>
                        <a:t>anomalies have been identified.</a:t>
                      </a:r>
                      <a:r>
                        <a:rPr lang="en" sz="2000" b="0" i="0" u="none" strike="noStrike" cap="none" baseline="0" dirty="0" smtClean="0">
                          <a:solidFill>
                            <a:schemeClr val="tx1"/>
                          </a:solidFill>
                          <a:latin typeface="+mn-lt"/>
                          <a:ea typeface="Arial"/>
                          <a:cs typeface="Arial"/>
                          <a:sym typeface="Arial"/>
                        </a:rPr>
                        <a:t> </a:t>
                      </a:r>
                      <a:r>
                        <a:rPr lang="en-US" sz="2000" b="0" i="0" u="none" strike="noStrike" cap="none" baseline="0" dirty="0" smtClean="0">
                          <a:solidFill>
                            <a:schemeClr val="tx1"/>
                          </a:solidFill>
                          <a:latin typeface="+mn-lt"/>
                          <a:ea typeface="Arial"/>
                          <a:cs typeface="Arial"/>
                          <a:sym typeface="Arial"/>
                        </a:rPr>
                        <a:t>C</a:t>
                      </a:r>
                      <a:r>
                        <a:rPr lang="en" sz="2000" b="0" i="0" u="none" strike="noStrike" cap="none" baseline="0" dirty="0" smtClean="0">
                          <a:solidFill>
                            <a:schemeClr val="tx1"/>
                          </a:solidFill>
                          <a:latin typeface="+mn-lt"/>
                          <a:ea typeface="Arial"/>
                          <a:cs typeface="Arial"/>
                          <a:sym typeface="Arial"/>
                        </a:rPr>
                        <a:t>ritical ones have been resolved; only one LST ADR remains to be implemented. </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Incremental product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Provisional </a:t>
            </a:r>
            <a:r>
              <a:rPr lang="en" sz="2800" b="0" i="0" u="none" strike="noStrike" cap="none" dirty="0">
                <a:solidFill>
                  <a:srgbClr val="FFFFFF"/>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prstClr val="white"/>
              </a:buClr>
              <a:buSzPct val="25000"/>
              <a:buFont typeface="Arial"/>
              <a:buNone/>
            </a:pPr>
            <a:fld id="{00000000-1234-1234-1234-123412341234}" type="slidenum">
              <a:rPr lang="en" sz="1400">
                <a:solidFill>
                  <a:prstClr val="white"/>
                </a:solidFill>
                <a:latin typeface="Arial"/>
                <a:ea typeface="Arial"/>
                <a:cs typeface="Arial"/>
                <a:sym typeface="Arial"/>
              </a:rPr>
              <a:pPr algn="l">
                <a:buClr>
                  <a:prstClr val="white"/>
                </a:buClr>
                <a:buSzPct val="25000"/>
                <a:buFont typeface="Arial"/>
                <a:buNone/>
              </a:pPr>
              <a:t>63</a:t>
            </a:fld>
            <a:endParaRPr lang="en" sz="1400">
              <a:solidFill>
                <a:prstClr val="white"/>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325505545"/>
              </p:ext>
            </p:extLst>
          </p:nvPr>
        </p:nvGraphicFramePr>
        <p:xfrm>
          <a:off x="228600" y="1066800"/>
          <a:ext cx="8686800" cy="5303580"/>
        </p:xfrm>
        <a:graphic>
          <a:graphicData uri="http://schemas.openxmlformats.org/drawingml/2006/table">
            <a:tbl>
              <a:tblPr>
                <a:noFill/>
              </a:tblPr>
              <a:tblGrid>
                <a:gridCol w="5715000"/>
                <a:gridCol w="2971800"/>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demonstrated.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smtClean="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communicated</a:t>
                      </a:r>
                      <a:r>
                        <a:rPr lang="en" sz="1800" b="0" i="0" u="none" strike="noStrike" cap="none" baseline="0" dirty="0" smtClean="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hese</a:t>
                      </a:r>
                      <a:r>
                        <a:rPr lang="en" sz="1800" b="0" i="0" u="none" strike="noStrike" cap="none" baseline="0" dirty="0" smtClean="0">
                          <a:solidFill>
                            <a:schemeClr val="tx1"/>
                          </a:solidFill>
                          <a:latin typeface="+mn-lt"/>
                          <a:ea typeface="Arial"/>
                          <a:cs typeface="Arial"/>
                          <a:sym typeface="Arial"/>
                        </a:rPr>
                        <a:t> are documented in this slide and will be documented in a separate  report.</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will be documented </a:t>
                      </a:r>
                      <a:r>
                        <a:rPr lang="en" sz="1800" b="0" i="0" u="none" strike="noStrike" cap="none" baseline="0" dirty="0" smtClean="0">
                          <a:solidFill>
                            <a:schemeClr val="tx1"/>
                          </a:solidFill>
                          <a:latin typeface="+mn-lt"/>
                          <a:ea typeface="Arial"/>
                          <a:cs typeface="Arial"/>
                          <a:sym typeface="Arial"/>
                        </a:rPr>
                        <a:t>in a PLPT Report.</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Agree</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Recommendation</a:t>
            </a:r>
            <a:endParaRPr lang="en-US"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AWG LST Team believes that the GOES-16 LST L2 product has reached the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64</a:t>
            </a:fld>
            <a:endParaRPr lang="en-US" altLang="en-US" dirty="0">
              <a:solidFill>
                <a:prstClr val="white"/>
              </a:solidFill>
            </a:endParaRPr>
          </a:p>
        </p:txBody>
      </p:sp>
    </p:spTree>
    <p:extLst>
      <p:ext uri="{BB962C8B-B14F-4D97-AF65-F5344CB8AC3E}">
        <p14:creationId xmlns:p14="http://schemas.microsoft.com/office/powerpoint/2010/main" val="28593543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full Validation Maturity</a:t>
            </a:r>
            <a:endParaRPr lang="en-US" dirty="0"/>
          </a:p>
        </p:txBody>
      </p:sp>
      <p:sp>
        <p:nvSpPr>
          <p:cNvPr id="3" name="Text Placeholder 2"/>
          <p:cNvSpPr>
            <a:spLocks noGrp="1"/>
          </p:cNvSpPr>
          <p:nvPr>
            <p:ph type="body" idx="1"/>
          </p:nvPr>
        </p:nvSpPr>
        <p:spPr/>
        <p:txBody>
          <a:bodyPr/>
          <a:lstStyle/>
          <a:p>
            <a:r>
              <a:rPr lang="en-US" dirty="0" smtClean="0"/>
              <a:t>GOES-16 Derived Motion Winds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65</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51238"/>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Path to </a:t>
            </a:r>
            <a:r>
              <a:rPr lang="en-US" sz="3600" b="0" i="0" u="none" strike="noStrike" cap="none" dirty="0" smtClean="0">
                <a:solidFill>
                  <a:schemeClr val="lt1"/>
                </a:solidFill>
                <a:latin typeface="Calibri"/>
                <a:ea typeface="Calibri"/>
                <a:cs typeface="Calibri"/>
                <a:sym typeface="Calibri"/>
              </a:rPr>
              <a:t>Full Validation </a:t>
            </a:r>
            <a:r>
              <a:rPr lang="en-US" sz="3600" b="0" i="0" u="none" strike="noStrike" cap="none" dirty="0">
                <a:solidFill>
                  <a:schemeClr val="lt1"/>
                </a:solidFill>
                <a:latin typeface="Calibri"/>
                <a:ea typeface="Calibri"/>
                <a:cs typeface="Calibri"/>
                <a:sym typeface="Calibri"/>
              </a:rPr>
              <a:t>Maturity</a:t>
            </a:r>
          </a:p>
        </p:txBody>
      </p:sp>
      <p:sp>
        <p:nvSpPr>
          <p:cNvPr id="520" name="Shape 520"/>
          <p:cNvSpPr txBox="1">
            <a:spLocks noGrp="1"/>
          </p:cNvSpPr>
          <p:nvPr>
            <p:ph type="body" idx="1"/>
          </p:nvPr>
        </p:nvSpPr>
        <p:spPr>
          <a:xfrm>
            <a:off x="457200" y="1258426"/>
            <a:ext cx="8229600" cy="5097900"/>
          </a:xfrm>
          <a:prstGeom prst="rect">
            <a:avLst/>
          </a:prstGeom>
          <a:noFill/>
          <a:ln>
            <a:noFill/>
          </a:ln>
        </p:spPr>
        <p:txBody>
          <a:bodyPr lIns="91425" tIns="45700" rIns="91425" bIns="45700" anchor="t" anchorCtr="0">
            <a:noAutofit/>
          </a:bodyPr>
          <a:lstStyle/>
          <a:p>
            <a:pPr marL="233363" marR="0" lvl="0" indent="-233363" algn="l" rtl="0">
              <a:spcBef>
                <a:spcPts val="0"/>
              </a:spcBef>
              <a:spcAft>
                <a:spcPts val="0"/>
              </a:spcAft>
              <a:buClr>
                <a:schemeClr val="lt1"/>
              </a:buClr>
              <a:buSzPct val="100000"/>
              <a:buFont typeface="Arial"/>
              <a:buChar char="•"/>
            </a:pPr>
            <a:r>
              <a:rPr lang="en-US" sz="2000" dirty="0" smtClean="0"/>
              <a:t>We expect to carry out the same activities for full validation maturity</a:t>
            </a:r>
            <a:endParaRPr lang="en-US" sz="2000" b="0" i="0" u="none" strike="noStrike" cap="none" dirty="0">
              <a:solidFill>
                <a:schemeClr val="lt1"/>
              </a:solidFill>
              <a:latin typeface="Calibri"/>
              <a:ea typeface="Calibri"/>
              <a:cs typeface="Calibri"/>
              <a:sym typeface="Calibri"/>
            </a:endParaRPr>
          </a:p>
          <a:p>
            <a:pPr marL="690562" marR="0" lvl="1" indent="-233362" algn="l" rtl="0">
              <a:spcBef>
                <a:spcPts val="360"/>
              </a:spcBef>
              <a:spcAft>
                <a:spcPts val="0"/>
              </a:spcAft>
              <a:buClr>
                <a:schemeClr val="lt1"/>
              </a:buClr>
              <a:buSzPct val="100000"/>
              <a:buFont typeface="Arial"/>
              <a:buChar char="–"/>
            </a:pPr>
            <a:r>
              <a:rPr lang="en-US" sz="1800" dirty="0" smtClean="0"/>
              <a:t>More than one year of subset data centered at SURFRAD stations have been accumulated including L1, L2, and IPs.</a:t>
            </a:r>
            <a:endParaRPr lang="en-US" sz="1800" dirty="0"/>
          </a:p>
          <a:p>
            <a:pPr marL="690563" marR="0" lvl="1" indent="-233362" algn="l" rtl="0">
              <a:spcBef>
                <a:spcPts val="360"/>
              </a:spcBef>
              <a:spcAft>
                <a:spcPts val="0"/>
              </a:spcAft>
              <a:buClr>
                <a:schemeClr val="lt1"/>
              </a:buClr>
              <a:buSzPct val="100000"/>
              <a:buFont typeface="Arial"/>
              <a:buChar char="–"/>
            </a:pPr>
            <a:r>
              <a:rPr lang="en-US" sz="1800" dirty="0" smtClean="0"/>
              <a:t>The collection of subset data will continue throughout year 2018. This is crucial, the current LST time series since TPW issue fix is too short to reach statistically significant conclusions.</a:t>
            </a:r>
            <a:endParaRPr lang="en-US" sz="1800" dirty="0"/>
          </a:p>
          <a:p>
            <a:pPr marL="690562" marR="0" lvl="1" indent="-233362" algn="l" rtl="0">
              <a:lnSpc>
                <a:spcPct val="100000"/>
              </a:lnSpc>
              <a:spcBef>
                <a:spcPts val="360"/>
              </a:spcBef>
              <a:spcAft>
                <a:spcPts val="0"/>
              </a:spcAft>
              <a:buClr>
                <a:schemeClr val="lt1"/>
              </a:buClr>
              <a:buSzPct val="100000"/>
              <a:buFont typeface="Arial"/>
              <a:buChar char="–"/>
            </a:pPr>
            <a:r>
              <a:rPr lang="en-US" sz="1800" dirty="0" smtClean="0"/>
              <a:t>Case studies will be carried out.</a:t>
            </a:r>
          </a:p>
          <a:p>
            <a:pPr marL="690562" marR="0" lvl="1" indent="-233362" algn="l" rtl="0">
              <a:lnSpc>
                <a:spcPct val="100000"/>
              </a:lnSpc>
              <a:spcBef>
                <a:spcPts val="360"/>
              </a:spcBef>
              <a:spcAft>
                <a:spcPts val="0"/>
              </a:spcAft>
              <a:buClr>
                <a:schemeClr val="lt1"/>
              </a:buClr>
              <a:buSzPct val="100000"/>
              <a:buFont typeface="Arial"/>
              <a:buChar char="–"/>
            </a:pPr>
            <a:r>
              <a:rPr lang="en-US" sz="1800" dirty="0" smtClean="0"/>
              <a:t>We will fine tune algorithm coefficients and the related threshold values for better retrieval performance.</a:t>
            </a:r>
            <a:endParaRPr lang="en-US" sz="1800" dirty="0"/>
          </a:p>
          <a:p>
            <a:pPr marL="690562" marR="0" lvl="1" indent="-233362" algn="l" rtl="0">
              <a:lnSpc>
                <a:spcPct val="100000"/>
              </a:lnSpc>
              <a:spcBef>
                <a:spcPts val="360"/>
              </a:spcBef>
              <a:spcAft>
                <a:spcPts val="0"/>
              </a:spcAft>
              <a:buClr>
                <a:schemeClr val="lt1"/>
              </a:buClr>
              <a:buSzPct val="100000"/>
              <a:buFont typeface="Arial"/>
              <a:buChar char="–"/>
            </a:pPr>
            <a:r>
              <a:rPr lang="en-US" sz="1800" dirty="0" smtClean="0"/>
              <a:t>Comparison with polar orbit satellite LST will continue</a:t>
            </a:r>
          </a:p>
          <a:p>
            <a:pPr marL="233362" marR="0" lvl="0" indent="-233362" algn="l" rtl="0">
              <a:spcBef>
                <a:spcPts val="400"/>
              </a:spcBef>
              <a:spcAft>
                <a:spcPts val="0"/>
              </a:spcAft>
              <a:buClr>
                <a:schemeClr val="lt1"/>
              </a:buClr>
              <a:buSzPct val="100000"/>
              <a:buFont typeface="Arial"/>
              <a:buChar char="•"/>
            </a:pPr>
            <a:r>
              <a:rPr lang="en-US" sz="2000" b="0" i="0" u="none" strike="noStrike" cap="none" dirty="0" smtClean="0">
                <a:solidFill>
                  <a:schemeClr val="lt1"/>
                </a:solidFill>
                <a:latin typeface="Calibri"/>
                <a:ea typeface="Calibri"/>
                <a:cs typeface="Calibri"/>
                <a:sym typeface="Calibri"/>
              </a:rPr>
              <a:t>Currently outstanding issues, unless fixed by handover, may prevent declaration of Operational Maturity</a:t>
            </a:r>
            <a:endParaRPr lang="en-US" sz="1800" b="0" i="0" u="none" strike="noStrike" cap="none" dirty="0" smtClean="0">
              <a:solidFill>
                <a:schemeClr val="lt1"/>
              </a:solidFill>
              <a:latin typeface="Calibri"/>
              <a:ea typeface="Calibri"/>
              <a:cs typeface="Calibri"/>
              <a:sym typeface="Calibri"/>
            </a:endParaRPr>
          </a:p>
          <a:p>
            <a:pPr marL="690563" marR="0" lvl="1" indent="-233362" algn="l" rtl="0">
              <a:spcBef>
                <a:spcPts val="360"/>
              </a:spcBef>
              <a:spcAft>
                <a:spcPts val="0"/>
              </a:spcAft>
              <a:buClr>
                <a:schemeClr val="lt1"/>
              </a:buClr>
              <a:buSzPct val="100000"/>
              <a:buFont typeface="Arial"/>
              <a:buChar char="–"/>
            </a:pPr>
            <a:r>
              <a:rPr lang="en-US" sz="1800" dirty="0" smtClean="0"/>
              <a:t>LST retrieval available under cloudy or probably cloud conditions at large sensor angle area (&gt; 70°) </a:t>
            </a:r>
          </a:p>
          <a:p>
            <a:pPr marL="342900" marR="0" lvl="0" indent="-342900" algn="l" rtl="0">
              <a:spcBef>
                <a:spcPts val="400"/>
              </a:spcBef>
              <a:spcAft>
                <a:spcPts val="0"/>
              </a:spcAft>
              <a:buClr>
                <a:schemeClr val="lt1"/>
              </a:buClr>
              <a:buSzPct val="100000"/>
              <a:buFont typeface="Arial"/>
              <a:buNone/>
            </a:pPr>
            <a:endParaRPr sz="2000" b="0" i="0" u="none" strike="noStrike" cap="none" dirty="0">
              <a:solidFill>
                <a:schemeClr val="lt1"/>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66</a:t>
            </a:fld>
            <a:endParaRPr lang="en-US" sz="12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400709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151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smtClean="0"/>
              <a:t>Issues</a:t>
            </a:r>
            <a:endParaRPr lang="en-US" sz="3600" b="0" i="0" u="none" strike="noStrike" cap="none" dirty="0">
              <a:solidFill>
                <a:schemeClr val="lt1"/>
              </a:solidFill>
              <a:latin typeface="Calibri"/>
              <a:ea typeface="Calibri"/>
              <a:cs typeface="Calibri"/>
              <a:sym typeface="Calibri"/>
            </a:endParaRPr>
          </a:p>
        </p:txBody>
      </p:sp>
      <p:sp>
        <p:nvSpPr>
          <p:cNvPr id="528" name="Shape 528"/>
          <p:cNvSpPr txBox="1">
            <a:spLocks noGrp="1"/>
          </p:cNvSpPr>
          <p:nvPr>
            <p:ph type="body" idx="1"/>
          </p:nvPr>
        </p:nvSpPr>
        <p:spPr>
          <a:xfrm>
            <a:off x="457200" y="1290162"/>
            <a:ext cx="8229600" cy="5231824"/>
          </a:xfrm>
          <a:prstGeom prst="rect">
            <a:avLst/>
          </a:prstGeom>
          <a:noFill/>
          <a:ln>
            <a:noFill/>
          </a:ln>
        </p:spPr>
        <p:txBody>
          <a:bodyPr lIns="91425" tIns="45700" rIns="91425" bIns="45700" anchor="t" anchorCtr="0">
            <a:noAutofit/>
          </a:bodyPr>
          <a:lstStyle/>
          <a:p>
            <a:pPr marL="233362" marR="0" lvl="0" indent="-233362" algn="l" rtl="0">
              <a:spcBef>
                <a:spcPts val="0"/>
              </a:spcBef>
              <a:spcAft>
                <a:spcPts val="0"/>
              </a:spcAft>
              <a:buClr>
                <a:schemeClr val="lt1"/>
              </a:buClr>
              <a:buSzPct val="100000"/>
              <a:buFont typeface="Arial"/>
              <a:buChar char="•"/>
            </a:pPr>
            <a:r>
              <a:rPr lang="en-US" sz="2400" dirty="0" smtClean="0"/>
              <a:t>The fix of TPW issue significantly decreases the significant LST underestimate at one SURFRAD site, however, it is still higher than expected</a:t>
            </a:r>
          </a:p>
          <a:p>
            <a:pPr marL="233362" marR="0" lvl="0" indent="-233362" algn="l" rtl="0">
              <a:spcBef>
                <a:spcPts val="0"/>
              </a:spcBef>
              <a:spcAft>
                <a:spcPts val="0"/>
              </a:spcAft>
              <a:buClr>
                <a:schemeClr val="lt1"/>
              </a:buClr>
              <a:buSzPct val="100000"/>
              <a:buFont typeface="Arial"/>
              <a:buChar char="•"/>
            </a:pPr>
            <a:r>
              <a:rPr lang="en-US" sz="2400" dirty="0" smtClean="0"/>
              <a:t>Emissivity used in operational LST retrieval is from historical </a:t>
            </a:r>
            <a:r>
              <a:rPr lang="en-US" sz="2400" dirty="0" err="1" smtClean="0"/>
              <a:t>Seebor</a:t>
            </a:r>
            <a:r>
              <a:rPr lang="en-US" sz="2400" dirty="0" smtClean="0"/>
              <a:t> emissivity product, this might degrade the LST retrieval performance</a:t>
            </a:r>
          </a:p>
          <a:p>
            <a:pPr marL="233362" marR="0" lvl="0" indent="-233362" algn="l" rtl="0">
              <a:spcBef>
                <a:spcPts val="0"/>
              </a:spcBef>
              <a:spcAft>
                <a:spcPts val="0"/>
              </a:spcAft>
              <a:buClr>
                <a:schemeClr val="lt1"/>
              </a:buClr>
              <a:buSzPct val="100000"/>
              <a:buFont typeface="Arial"/>
              <a:buChar char="•"/>
            </a:pPr>
            <a:r>
              <a:rPr lang="en-US" sz="2400" dirty="0" smtClean="0"/>
              <a:t>Access to LST intermediate product is needed for detailed validation with respect to four-level cloud conditions.</a:t>
            </a:r>
          </a:p>
          <a:p>
            <a:pPr marL="233362" marR="0" lvl="0" indent="-233362" algn="l" rtl="0">
              <a:spcBef>
                <a:spcPts val="0"/>
              </a:spcBef>
              <a:spcAft>
                <a:spcPts val="0"/>
              </a:spcAft>
              <a:buClr>
                <a:schemeClr val="lt1"/>
              </a:buClr>
              <a:buSzPct val="100000"/>
              <a:buFont typeface="Arial"/>
              <a:buChar char="•"/>
            </a:pPr>
            <a:r>
              <a:rPr lang="en-US" sz="2400" dirty="0" smtClean="0"/>
              <a:t>Full Disk LST resolution of 10 km is significantly larger than the SURFRAD in-situ footprint (~ a few tens meters). </a:t>
            </a:r>
          </a:p>
          <a:p>
            <a:pPr marL="233362" marR="0" lvl="0" indent="-233362" algn="l" rtl="0">
              <a:spcBef>
                <a:spcPts val="0"/>
              </a:spcBef>
              <a:spcAft>
                <a:spcPts val="0"/>
              </a:spcAft>
              <a:buClr>
                <a:schemeClr val="lt1"/>
              </a:buClr>
              <a:buSzPct val="100000"/>
              <a:buFont typeface="Arial"/>
              <a:buChar char="•"/>
            </a:pPr>
            <a:r>
              <a:rPr lang="en-US" sz="2400" dirty="0" smtClean="0"/>
              <a:t>LST retrieval is available under cloudy or probably cloudy conditions at large sensor zenith angles (&gt; 70°)</a:t>
            </a:r>
          </a:p>
          <a:p>
            <a:pPr marL="633412" lvl="1" indent="-233362">
              <a:spcBef>
                <a:spcPts val="0"/>
              </a:spcBef>
              <a:buFont typeface="Arial"/>
              <a:buChar char="•"/>
            </a:pPr>
            <a:r>
              <a:rPr lang="en-US" sz="2000" dirty="0" smtClean="0"/>
              <a:t>PR (ADR 340; WR4511) is ready.</a:t>
            </a:r>
          </a:p>
          <a:p>
            <a:pPr marL="233362" marR="0" lvl="0" indent="-233362" algn="l" rtl="0">
              <a:spcBef>
                <a:spcPts val="0"/>
              </a:spcBef>
              <a:spcAft>
                <a:spcPts val="0"/>
              </a:spcAft>
              <a:buClr>
                <a:schemeClr val="lt1"/>
              </a:buClr>
              <a:buSzPct val="100000"/>
              <a:buFont typeface="Arial"/>
              <a:buChar char="•"/>
            </a:pPr>
            <a:endParaRPr lang="en-US" sz="2400" dirty="0"/>
          </a:p>
          <a:p>
            <a:pPr marL="290512" marR="0" lvl="0" indent="-239712" algn="l" rtl="0">
              <a:spcBef>
                <a:spcPts val="48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67</a:t>
            </a:fld>
            <a:endParaRPr lang="en-US" sz="12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15254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smtClean="0">
                <a:solidFill>
                  <a:schemeClr val="lt1"/>
                </a:solidFill>
                <a:latin typeface="Calibri"/>
                <a:ea typeface="Calibri"/>
                <a:cs typeface="Calibri"/>
                <a:sym typeface="Calibri"/>
              </a:rPr>
              <a:t>Full Validation PLPTs</a:t>
            </a:r>
            <a:endParaRPr lang="en-US" sz="3600" b="0" i="0" u="none" strike="noStrike" cap="none" dirty="0">
              <a:solidFill>
                <a:schemeClr val="lt1"/>
              </a:solidFill>
              <a:latin typeface="Calibri"/>
              <a:ea typeface="Calibri"/>
              <a:cs typeface="Calibri"/>
              <a:sym typeface="Calibri"/>
            </a:endParaRPr>
          </a:p>
        </p:txBody>
      </p:sp>
      <p:graphicFrame>
        <p:nvGraphicFramePr>
          <p:cNvPr id="330" name="Shape 330"/>
          <p:cNvGraphicFramePr/>
          <p:nvPr>
            <p:extLst>
              <p:ext uri="{D42A27DB-BD31-4B8C-83A1-F6EECF244321}">
                <p14:modId xmlns:p14="http://schemas.microsoft.com/office/powerpoint/2010/main" val="1853789900"/>
              </p:ext>
            </p:extLst>
          </p:nvPr>
        </p:nvGraphicFramePr>
        <p:xfrm>
          <a:off x="371262" y="1898729"/>
          <a:ext cx="8401475" cy="1843074"/>
        </p:xfrm>
        <a:graphic>
          <a:graphicData uri="http://schemas.openxmlformats.org/drawingml/2006/table">
            <a:tbl>
              <a:tblPr firstRow="1" bandRow="1">
                <a:noFill/>
                <a:tableStyleId>{ED06A9B5-E392-42ED-BF47-95CADD0DC904}</a:tableStyleId>
              </a:tblPr>
              <a:tblGrid>
                <a:gridCol w="2751267"/>
                <a:gridCol w="5650208"/>
              </a:tblGrid>
              <a:tr h="548650">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PLPT ID</a:t>
                      </a:r>
                    </a:p>
                  </a:txBody>
                  <a:tcPr marL="91450" marR="91450" marT="45725" marB="45725" anchor="ctr">
                    <a:solidFill>
                      <a:schemeClr val="accen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Descriptive Title</a:t>
                      </a:r>
                    </a:p>
                  </a:txBody>
                  <a:tcPr marL="91450" marR="91450" marT="45725" marB="45725" anchor="ctr">
                    <a:solidFill>
                      <a:schemeClr val="accent1"/>
                    </a:solidFill>
                  </a:tcPr>
                </a:tc>
              </a:tr>
              <a:tr h="495638">
                <a:tc>
                  <a:txBody>
                    <a:bodyPr/>
                    <a:lstStyle/>
                    <a:p>
                      <a:pPr marL="0" marR="0" lvl="0" indent="0" algn="ctr" rtl="0">
                        <a:lnSpc>
                          <a:spcPct val="100000"/>
                        </a:lnSpc>
                        <a:spcBef>
                          <a:spcPts val="0"/>
                        </a:spcBef>
                        <a:spcAft>
                          <a:spcPts val="0"/>
                        </a:spcAft>
                        <a:buClr>
                          <a:srgbClr val="000000"/>
                        </a:buClr>
                        <a:buSzPct val="25000"/>
                        <a:buFont typeface="Arial"/>
                        <a:buNone/>
                      </a:pPr>
                      <a:r>
                        <a:rPr lang="en-US" sz="1600" u="none" strike="noStrike" cap="none" dirty="0" smtClean="0"/>
                        <a:t>ABI-FD_LST12</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600" b="0" i="0" u="none" strike="noStrike" cap="none" dirty="0" smtClean="0">
                          <a:solidFill>
                            <a:schemeClr val="dk1"/>
                          </a:solidFill>
                        </a:rPr>
                        <a:t>FD product accuracy and precision assessment</a:t>
                      </a:r>
                      <a:endParaRPr lang="en-US" sz="1600" b="0" i="0" u="none" strike="noStrike" cap="none" dirty="0">
                        <a:solidFill>
                          <a:schemeClr val="dk1"/>
                        </a:solidFill>
                      </a:endParaRPr>
                    </a:p>
                  </a:txBody>
                  <a:tcPr marL="91450" marR="91450" marT="45725" marB="45725" anchor="ctr">
                    <a:solidFill>
                      <a:schemeClr val="lt1"/>
                    </a:solidFill>
                  </a:tcPr>
                </a:tc>
              </a:tr>
              <a:tr h="399393">
                <a:tc>
                  <a:txBody>
                    <a:bodyPr/>
                    <a:lstStyle/>
                    <a:p>
                      <a:pPr marL="0" marR="0" lvl="0" indent="0" algn="ctr" rtl="0">
                        <a:lnSpc>
                          <a:spcPct val="100000"/>
                        </a:lnSpc>
                        <a:spcBef>
                          <a:spcPts val="0"/>
                        </a:spcBef>
                        <a:spcAft>
                          <a:spcPts val="0"/>
                        </a:spcAft>
                        <a:buClr>
                          <a:srgbClr val="000000"/>
                        </a:buClr>
                        <a:buSzPct val="25000"/>
                        <a:buFont typeface="Arial"/>
                        <a:buNone/>
                      </a:pPr>
                      <a:r>
                        <a:rPr lang="en-US" sz="1600" u="none" strike="noStrike" cap="none" dirty="0" smtClean="0"/>
                        <a:t>ABI-CONUS_LST13</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600" b="0" i="0" u="none" strike="noStrike" cap="none" dirty="0" smtClean="0">
                          <a:solidFill>
                            <a:schemeClr val="dk1"/>
                          </a:solidFill>
                        </a:rPr>
                        <a:t>CONUS product accuracy and precision assessment</a:t>
                      </a:r>
                      <a:endParaRPr lang="en-US" sz="1600" b="0" i="0" u="none" strike="noStrike" cap="none" dirty="0">
                        <a:solidFill>
                          <a:schemeClr val="dk1"/>
                        </a:solidFill>
                      </a:endParaRPr>
                    </a:p>
                  </a:txBody>
                  <a:tcPr marL="91450" marR="91450" marT="45725" marB="45725" anchor="ctr">
                    <a:solidFill>
                      <a:schemeClr val="lt1"/>
                    </a:solidFill>
                  </a:tcPr>
                </a:tc>
              </a:tr>
              <a:tr h="399393">
                <a:tc>
                  <a:txBody>
                    <a:bodyPr/>
                    <a:lstStyle/>
                    <a:p>
                      <a:pPr marL="0" marR="0" lvl="0" indent="0" algn="ctr" rtl="0">
                        <a:lnSpc>
                          <a:spcPct val="100000"/>
                        </a:lnSpc>
                        <a:spcBef>
                          <a:spcPts val="0"/>
                        </a:spcBef>
                        <a:spcAft>
                          <a:spcPts val="0"/>
                        </a:spcAft>
                        <a:buClr>
                          <a:srgbClr val="000000"/>
                        </a:buClr>
                        <a:buSzPct val="25000"/>
                        <a:buFont typeface="Arial"/>
                        <a:buNone/>
                      </a:pPr>
                      <a:r>
                        <a:rPr lang="en-US" sz="1600" u="none" strike="noStrike" cap="none" dirty="0" smtClean="0"/>
                        <a:t>ABI-MESO_LST14</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600" b="0" i="0" u="none" strike="noStrike" cap="none" dirty="0" smtClean="0">
                          <a:solidFill>
                            <a:schemeClr val="dk1"/>
                          </a:solidFill>
                        </a:rPr>
                        <a:t>MESO product accuracy and precision assessment</a:t>
                      </a:r>
                      <a:endParaRPr lang="en-US" sz="1600" b="0" i="0" u="none" strike="noStrike" cap="none" dirty="0">
                        <a:solidFill>
                          <a:schemeClr val="dk1"/>
                        </a:solidFill>
                      </a:endParaRPr>
                    </a:p>
                  </a:txBody>
                  <a:tcPr marL="91450" marR="91450" marT="45725" marB="45725" anchor="ctr">
                    <a:solidFill>
                      <a:schemeClr val="lt1"/>
                    </a:solidFill>
                  </a:tcPr>
                </a:tc>
              </a:tr>
            </a:tbl>
          </a:graphicData>
        </a:graphic>
      </p:graphicFrame>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68</a:t>
            </a:fld>
            <a:endParaRPr lang="en-US" sz="1200" b="0" i="0" u="none" strike="noStrike" cap="none">
              <a:solidFill>
                <a:schemeClr val="lt1"/>
              </a:solidFill>
              <a:latin typeface="Calibri"/>
              <a:ea typeface="Calibri"/>
              <a:cs typeface="Calibri"/>
              <a:sym typeface="Calibri"/>
            </a:endParaRPr>
          </a:p>
        </p:txBody>
      </p:sp>
      <p:sp>
        <p:nvSpPr>
          <p:cNvPr id="5" name="Shape 918"/>
          <p:cNvSpPr txBox="1"/>
          <p:nvPr/>
        </p:nvSpPr>
        <p:spPr>
          <a:xfrm>
            <a:off x="1062989" y="5053259"/>
            <a:ext cx="6892291" cy="15418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AWG </a:t>
            </a:r>
            <a:r>
              <a:rPr lang="en-US" sz="1800" b="0" i="0" u="none" strike="noStrike" cap="none" dirty="0" smtClean="0">
                <a:solidFill>
                  <a:srgbClr val="FFFFFF"/>
                </a:solidFill>
                <a:latin typeface="Calibri"/>
                <a:ea typeface="Calibri"/>
                <a:cs typeface="Calibri"/>
                <a:sym typeface="Calibri"/>
              </a:rPr>
              <a:t>LST Team </a:t>
            </a:r>
            <a:r>
              <a:rPr lang="en-US" sz="1800" b="0" i="0" u="none" strike="noStrike" cap="none" dirty="0">
                <a:solidFill>
                  <a:srgbClr val="FFFFFF"/>
                </a:solidFill>
                <a:latin typeface="Calibri"/>
                <a:ea typeface="Calibri"/>
                <a:cs typeface="Calibri"/>
                <a:sym typeface="Calibri"/>
              </a:rPr>
              <a:t>will conduct these tests to further evaluate the L2 </a:t>
            </a:r>
            <a:r>
              <a:rPr lang="en-US" sz="1800" b="0" i="0" u="none" strike="noStrike" cap="none" dirty="0" smtClean="0">
                <a:solidFill>
                  <a:srgbClr val="FFFFFF"/>
                </a:solidFill>
                <a:latin typeface="Calibri"/>
                <a:ea typeface="Calibri"/>
                <a:cs typeface="Calibri"/>
                <a:sym typeface="Calibri"/>
              </a:rPr>
              <a:t>LST  </a:t>
            </a:r>
            <a:r>
              <a:rPr lang="en-US" sz="1800" b="0" i="0" u="none" strike="noStrike" cap="none" dirty="0">
                <a:solidFill>
                  <a:srgbClr val="FFFFFF"/>
                </a:solidFill>
                <a:latin typeface="Calibri"/>
                <a:ea typeface="Calibri"/>
                <a:cs typeface="Calibri"/>
                <a:sym typeface="Calibri"/>
              </a:rPr>
              <a:t>product quality.</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Full test plans and procedures are given in the </a:t>
            </a:r>
            <a:r>
              <a:rPr lang="en-US" sz="1800" b="0" i="0" u="none" strike="noStrike" cap="none" dirty="0" smtClean="0">
                <a:solidFill>
                  <a:srgbClr val="FFFFFF"/>
                </a:solidFill>
                <a:latin typeface="Calibri"/>
                <a:ea typeface="Calibri"/>
                <a:cs typeface="Calibri"/>
                <a:sym typeface="Calibri"/>
              </a:rPr>
              <a:t>LST Readiness</a:t>
            </a:r>
            <a:r>
              <a:rPr lang="en-US" sz="1800" b="0" i="0" u="none" strike="noStrike" cap="none" dirty="0">
                <a:solidFill>
                  <a:srgbClr val="FFFFFF"/>
                </a:solidFill>
                <a:latin typeface="Calibri"/>
                <a:ea typeface="Calibri"/>
                <a:cs typeface="Calibri"/>
                <a:sym typeface="Calibri"/>
              </a:rPr>
              <a:t>, Implementation, and Management Plan (RIMP v1.0; </a:t>
            </a:r>
            <a:r>
              <a:rPr lang="en-US" sz="1800" b="0" i="0" u="none" strike="noStrike" cap="none" dirty="0" smtClean="0">
                <a:solidFill>
                  <a:srgbClr val="FFFFFF"/>
                </a:solidFill>
                <a:latin typeface="Calibri"/>
                <a:ea typeface="Calibri"/>
                <a:cs typeface="Calibri"/>
                <a:sym typeface="Calibri"/>
              </a:rPr>
              <a:t>416-R-RIMP-0331)</a:t>
            </a:r>
            <a:endParaRPr lang="en-US" sz="180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508055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Full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69</a:t>
            </a:fld>
            <a:endParaRPr lang="en-US" altLang="en-US" dirty="0">
              <a:solidFill>
                <a:prstClr val="white"/>
              </a:solidFill>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150786643"/>
              </p:ext>
            </p:extLst>
          </p:nvPr>
        </p:nvGraphicFramePr>
        <p:xfrm>
          <a:off x="143158" y="1219200"/>
          <a:ext cx="8865704" cy="797560"/>
        </p:xfrm>
        <a:graphic>
          <a:graphicData uri="http://schemas.openxmlformats.org/drawingml/2006/table">
            <a:tbl>
              <a:tblPr firstRow="1" bandRow="1">
                <a:tableStyleId>{5C22544A-7EE6-4342-B048-85BDC9FD1C3A}</a:tableStyleId>
              </a:tblPr>
              <a:tblGrid>
                <a:gridCol w="1162876"/>
                <a:gridCol w="2438400"/>
                <a:gridCol w="2362200"/>
                <a:gridCol w="2902228"/>
              </a:tblGrid>
              <a:tr h="370840">
                <a:tc>
                  <a:txBody>
                    <a:bodyPr/>
                    <a:lstStyle/>
                    <a:p>
                      <a:pPr algn="ctr"/>
                      <a:r>
                        <a:rPr lang="en-US" sz="1100" dirty="0" smtClean="0"/>
                        <a:t>Risk</a:t>
                      </a:r>
                      <a:r>
                        <a:rPr lang="en-US" sz="1100" baseline="0" dirty="0" smtClean="0"/>
                        <a:t> Name</a:t>
                      </a:r>
                      <a:endParaRPr lang="en-US" sz="11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smtClean="0"/>
                        <a:t>Description</a:t>
                      </a:r>
                      <a:endParaRPr lang="en-US" sz="11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smtClean="0"/>
                        <a:t>Impact</a:t>
                      </a:r>
                      <a:endParaRPr lang="en-US" sz="11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smtClean="0"/>
                        <a:t>Mitigation</a:t>
                      </a:r>
                      <a:r>
                        <a:rPr lang="en-US" sz="1100" baseline="0" dirty="0" smtClean="0"/>
                        <a:t> and Schedule</a:t>
                      </a:r>
                      <a:endParaRPr lang="en-US" sz="1100" dirty="0"/>
                    </a:p>
                  </a:txBody>
                  <a:tcPr anchor="ctr">
                    <a:lnB w="12700" cap="flat" cmpd="sng" algn="ctr">
                      <a:solidFill>
                        <a:schemeClr val="tx1"/>
                      </a:solidFill>
                      <a:prstDash val="solid"/>
                      <a:round/>
                      <a:headEnd type="none" w="med" len="med"/>
                      <a:tailEnd type="none" w="med" len="med"/>
                    </a:lnB>
                  </a:tcPr>
                </a:tc>
              </a:tr>
              <a:tr h="370840">
                <a:tc>
                  <a:txBody>
                    <a:bodyPr/>
                    <a:lstStyle/>
                    <a:p>
                      <a:pPr algn="ctr"/>
                      <a:r>
                        <a:rPr lang="en-US" sz="1100" dirty="0" smtClean="0"/>
                        <a:t>Operation Stability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smtClean="0">
                          <a:solidFill>
                            <a:srgbClr val="FF0000"/>
                          </a:solidFill>
                        </a:rPr>
                        <a:t>IF</a:t>
                      </a:r>
                      <a:r>
                        <a:rPr lang="en-US" sz="1100" dirty="0" smtClean="0"/>
                        <a:t> corrections for known anomalies cannot</a:t>
                      </a:r>
                      <a:r>
                        <a:rPr lang="en-US" sz="1100" baseline="0" dirty="0" smtClean="0"/>
                        <a:t> be implemented timely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smtClean="0">
                          <a:solidFill>
                            <a:srgbClr val="FF0000"/>
                          </a:solidFill>
                        </a:rPr>
                        <a:t>THEN </a:t>
                      </a:r>
                      <a:r>
                        <a:rPr lang="en-US" sz="1100" dirty="0" smtClean="0"/>
                        <a:t>the operation will not reach steady state for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100" dirty="0" smtClean="0"/>
                        <a:t>Raise awareness </a:t>
                      </a:r>
                    </a:p>
                    <a:p>
                      <a:pPr marL="230188" indent="-230188">
                        <a:buFont typeface="Arial" pitchFamily="34" charset="0"/>
                        <a:buChar char="•"/>
                      </a:pPr>
                      <a:r>
                        <a:rPr lang="en-US" sz="1100" dirty="0" smtClean="0"/>
                        <a:t>Work</a:t>
                      </a:r>
                      <a:r>
                        <a:rPr lang="en-US" sz="1100" baseline="0" dirty="0" smtClean="0"/>
                        <a:t> </a:t>
                      </a:r>
                      <a:r>
                        <a:rPr lang="en-US" sz="1100" dirty="0" smtClean="0"/>
                        <a:t>with Ground</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Beta Review</a:t>
            </a:r>
            <a:r>
              <a:rPr lang="en-US" b="1" dirty="0" smtClean="0"/>
              <a:t>: Time-Line/Context</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7</a:t>
            </a:fld>
            <a:endParaRPr lang="en-US" altLang="en-US">
              <a:solidFill>
                <a:prstClr val="white"/>
              </a:solidFill>
            </a:endParaRPr>
          </a:p>
        </p:txBody>
      </p:sp>
      <p:sp>
        <p:nvSpPr>
          <p:cNvPr id="10" name="Rectangle 9"/>
          <p:cNvSpPr/>
          <p:nvPr/>
        </p:nvSpPr>
        <p:spPr>
          <a:xfrm>
            <a:off x="548011" y="1096963"/>
            <a:ext cx="8387442" cy="1785104"/>
          </a:xfrm>
          <a:prstGeom prst="rect">
            <a:avLst/>
          </a:prstGeom>
          <a:noFill/>
        </p:spPr>
        <p:txBody>
          <a:bodyPr wrap="square" lIns="91440" tIns="45720" rIns="91440" bIns="45720">
            <a:spAutoFit/>
          </a:bodyPr>
          <a:lstStyle/>
          <a:p>
            <a:pPr marL="285750" indent="-285750">
              <a:buFont typeface="Arial" charset="0"/>
              <a:buChar char="•"/>
            </a:pPr>
            <a:r>
              <a:rPr lang="en-US" sz="1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19 Nov 2016  </a:t>
            </a:r>
            <a:r>
              <a:rPr lang="en-US" sz="1800" kern="1200" dirty="0" smtClean="0">
                <a:ln w="0"/>
                <a:solidFill>
                  <a:prstClr val="white"/>
                </a:solidFill>
                <a:effectLst>
                  <a:outerShdw blurRad="38100" dist="19050" dir="2700000" algn="tl" rotWithShape="0">
                    <a:prstClr val="black">
                      <a:alpha val="40000"/>
                    </a:prstClr>
                  </a:outerShdw>
                </a:effectLst>
                <a:latin typeface="Calibri"/>
                <a:ea typeface="+mn-ea"/>
                <a:cs typeface="+mn-cs"/>
              </a:rPr>
              <a:t>GOES-R Launch</a:t>
            </a:r>
          </a:p>
          <a:p>
            <a:pPr marL="285750" indent="-285750">
              <a:buFont typeface="Arial" charset="0"/>
              <a:buChar char="•"/>
            </a:pPr>
            <a:r>
              <a:rPr lang="en-US" sz="1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29 Nov 2016  </a:t>
            </a:r>
            <a:r>
              <a:rPr lang="en-US" sz="1800" kern="1200" dirty="0" smtClean="0">
                <a:ln w="0"/>
                <a:solidFill>
                  <a:prstClr val="white"/>
                </a:solidFill>
                <a:effectLst>
                  <a:outerShdw blurRad="38100" dist="19050" dir="2700000" algn="tl" rotWithShape="0">
                    <a:prstClr val="black">
                      <a:alpha val="40000"/>
                    </a:prstClr>
                  </a:outerShdw>
                </a:effectLst>
                <a:latin typeface="Calibri"/>
                <a:ea typeface="+mn-ea"/>
                <a:cs typeface="+mn-cs"/>
              </a:rPr>
              <a:t>GEO orbit attained (became GOES-16)</a:t>
            </a:r>
          </a:p>
          <a:p>
            <a:pPr marL="285750" indent="-285750">
              <a:buFont typeface="Arial" charset="0"/>
              <a:buChar char="•"/>
            </a:pPr>
            <a:r>
              <a:rPr lang="en-US" sz="1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03 Jan 2017   </a:t>
            </a:r>
            <a:r>
              <a:rPr lang="en-US" sz="1800" kern="1200" dirty="0" smtClean="0">
                <a:ln w="0"/>
                <a:solidFill>
                  <a:schemeClr val="bg1"/>
                </a:solidFill>
                <a:effectLst>
                  <a:outerShdw blurRad="38100" dist="19050" dir="2700000" algn="tl" rotWithShape="0">
                    <a:prstClr val="black">
                      <a:alpha val="40000"/>
                    </a:prstClr>
                  </a:outerShdw>
                </a:effectLst>
                <a:latin typeface="Calibri"/>
                <a:ea typeface="+mn-ea"/>
                <a:cs typeface="+mn-cs"/>
              </a:rPr>
              <a:t>ABI </a:t>
            </a:r>
            <a:r>
              <a:rPr lang="en-US" sz="1800" kern="1200" dirty="0">
                <a:ln w="0"/>
                <a:solidFill>
                  <a:schemeClr val="bg1"/>
                </a:solidFill>
                <a:effectLst>
                  <a:outerShdw blurRad="38100" dist="19050" dir="2700000" algn="tl" rotWithShape="0">
                    <a:prstClr val="black">
                      <a:alpha val="40000"/>
                    </a:prstClr>
                  </a:outerShdw>
                </a:effectLst>
                <a:latin typeface="Calibri"/>
                <a:ea typeface="+mn-ea"/>
                <a:cs typeface="+mn-cs"/>
              </a:rPr>
              <a:t>aperture door open/1st light for visible/near-infrared channels</a:t>
            </a:r>
          </a:p>
          <a:p>
            <a:pPr marL="285750" indent="-285750">
              <a:buFont typeface="Arial" charset="0"/>
              <a:buChar char="•"/>
            </a:pPr>
            <a:r>
              <a:rPr lang="en-US" sz="1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Mid Jan 2017: </a:t>
            </a:r>
            <a:r>
              <a:rPr lang="en-US" sz="1800" kern="1200" dirty="0" smtClean="0">
                <a:ln w="0"/>
                <a:solidFill>
                  <a:prstClr val="white"/>
                </a:solidFill>
                <a:effectLst>
                  <a:outerShdw blurRad="38100" dist="19050" dir="2700000" algn="tl" rotWithShape="0">
                    <a:prstClr val="black">
                      <a:alpha val="40000"/>
                    </a:prstClr>
                  </a:outerShdw>
                </a:effectLst>
                <a:latin typeface="Calibri"/>
                <a:ea typeface="+mn-ea"/>
                <a:cs typeface="+mn-cs"/>
              </a:rPr>
              <a:t>AWG established access to GS L2 products. Numerous LST related ADRs/WRs opened. </a:t>
            </a:r>
            <a:r>
              <a:rPr lang="en-US" sz="1800" kern="1200" dirty="0" smtClean="0">
                <a:ln w="0"/>
                <a:solidFill>
                  <a:srgbClr val="99FF66"/>
                </a:solidFill>
                <a:effectLst>
                  <a:outerShdw blurRad="38100" dist="19050" dir="2700000" algn="tl" rotWithShape="0">
                    <a:prstClr val="black">
                      <a:alpha val="40000"/>
                    </a:prstClr>
                  </a:outerShdw>
                </a:effectLst>
                <a:latin typeface="Calibri"/>
              </a:rPr>
              <a:t>LST L2 product validation begins.  </a:t>
            </a:r>
            <a:endParaRPr lang="en-US" sz="1800" kern="1200" dirty="0" smtClean="0">
              <a:ln w="0"/>
              <a:solidFill>
                <a:prstClr val="white"/>
              </a:solidFill>
              <a:effectLst>
                <a:outerShdw blurRad="38100" dist="19050" dir="2700000" algn="tl" rotWithShape="0">
                  <a:prstClr val="black">
                    <a:alpha val="40000"/>
                  </a:prstClr>
                </a:outerShdw>
              </a:effectLst>
              <a:latin typeface="Calibri"/>
              <a:ea typeface="+mn-ea"/>
              <a:cs typeface="+mn-cs"/>
            </a:endParaRPr>
          </a:p>
          <a:p>
            <a:pPr marL="285750" indent="-285750">
              <a:buFont typeface="Arial" charset="0"/>
              <a:buChar char="•"/>
            </a:pPr>
            <a:r>
              <a:rPr lang="en-US" sz="2000" b="1"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24 May 2017</a:t>
            </a:r>
            <a:r>
              <a:rPr lang="en-US" sz="2000" b="1" kern="1200" dirty="0" smtClean="0">
                <a:ln w="0"/>
                <a:solidFill>
                  <a:srgbClr val="99FF66"/>
                </a:solidFill>
                <a:effectLst>
                  <a:outerShdw blurRad="38100" dist="19050" dir="2700000" algn="tl" rotWithShape="0">
                    <a:prstClr val="black">
                      <a:alpha val="40000"/>
                    </a:prstClr>
                  </a:outerShdw>
                </a:effectLst>
                <a:latin typeface="Calibri"/>
                <a:ea typeface="+mn-ea"/>
                <a:cs typeface="+mn-cs"/>
              </a:rPr>
              <a:t> </a:t>
            </a:r>
            <a:r>
              <a:rPr lang="en-US" sz="2000" b="1" kern="1200" dirty="0" smtClean="0">
                <a:ln w="0"/>
                <a:solidFill>
                  <a:prstClr val="white"/>
                </a:solidFill>
                <a:effectLst>
                  <a:outerShdw blurRad="38100" dist="19050" dir="2700000" algn="tl" rotWithShape="0">
                    <a:prstClr val="black">
                      <a:alpha val="40000"/>
                    </a:prstClr>
                  </a:outerShdw>
                </a:effectLst>
                <a:latin typeface="Calibri"/>
                <a:ea typeface="+mn-ea"/>
                <a:cs typeface="+mn-cs"/>
              </a:rPr>
              <a:t>PS-PVR Beta</a:t>
            </a:r>
          </a:p>
        </p:txBody>
      </p:sp>
      <p:graphicFrame>
        <p:nvGraphicFramePr>
          <p:cNvPr id="6" name="Shape 107"/>
          <p:cNvGraphicFramePr/>
          <p:nvPr>
            <p:extLst>
              <p:ext uri="{D42A27DB-BD31-4B8C-83A1-F6EECF244321}">
                <p14:modId xmlns:p14="http://schemas.microsoft.com/office/powerpoint/2010/main" val="503697224"/>
              </p:ext>
            </p:extLst>
          </p:nvPr>
        </p:nvGraphicFramePr>
        <p:xfrm>
          <a:off x="665547" y="2895510"/>
          <a:ext cx="7666825" cy="3962490"/>
        </p:xfrm>
        <a:graphic>
          <a:graphicData uri="http://schemas.openxmlformats.org/drawingml/2006/table">
            <a:tbl>
              <a:tblPr firstRow="1" bandRow="1">
                <a:noFill/>
              </a:tblPr>
              <a:tblGrid>
                <a:gridCol w="1527000"/>
                <a:gridCol w="2721350"/>
                <a:gridCol w="1237675"/>
                <a:gridCol w="1068750"/>
                <a:gridCol w="1112050"/>
              </a:tblGrid>
              <a:tr h="302533">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solidFill>
                            <a:schemeClr val="tx1"/>
                          </a:solidFill>
                        </a:rPr>
                        <a:t>AWG POC</a:t>
                      </a:r>
                    </a:p>
                  </a:txBody>
                  <a:tcPr marL="91450" marR="91450" marT="45725" marB="45725" anchor="ctr">
                    <a:solidFill>
                      <a:srgbClr val="BFBFBF"/>
                    </a:solidFill>
                  </a:tcPr>
                </a:tc>
              </a:tr>
              <a:tr h="414888">
                <a:tc>
                  <a:txBody>
                    <a:bodyPr/>
                    <a:lstStyle/>
                    <a:p>
                      <a:pPr marL="0" marR="0" lvl="0" indent="0" algn="ctr" rtl="0">
                        <a:spcBef>
                          <a:spcPts val="0"/>
                        </a:spcBef>
                        <a:buSzPct val="25000"/>
                        <a:buNone/>
                      </a:pPr>
                      <a:r>
                        <a:rPr lang="en-US" sz="1200" u="none" strike="noStrike" cap="none" dirty="0" smtClean="0"/>
                        <a:t>ABI-FD_LST01</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verify that Mode 3 hourly FD products are within range</a:t>
                      </a:r>
                      <a:endParaRPr lang="en-US" sz="12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smtClean="0"/>
                        <a:t>100</a:t>
                      </a:r>
                      <a:endParaRPr lang="en-US" sz="12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2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200" u="none" strike="noStrike" cap="none" dirty="0" smtClean="0"/>
                        <a:t>AWG</a:t>
                      </a:r>
                      <a:endParaRPr lang="en-US" sz="1200" u="none" strike="noStrike" cap="none" dirty="0"/>
                    </a:p>
                  </a:txBody>
                  <a:tcPr marL="91450" marR="91450" marT="45725" marB="45725" anchor="ctr">
                    <a:solidFill>
                      <a:schemeClr val="lt1"/>
                    </a:solidFill>
                  </a:tcPr>
                </a:tc>
              </a:tr>
              <a:tr h="414888">
                <a:tc>
                  <a:txBody>
                    <a:bodyPr/>
                    <a:lstStyle/>
                    <a:p>
                      <a:pPr marL="0" marR="0" lvl="0" indent="0" algn="ctr" rtl="0">
                        <a:spcBef>
                          <a:spcPts val="0"/>
                        </a:spcBef>
                        <a:buSzPct val="25000"/>
                        <a:buNone/>
                      </a:pPr>
                      <a:r>
                        <a:rPr lang="en-US" sz="1200" u="none" strike="noStrike" cap="none" dirty="0" smtClean="0"/>
                        <a:t>ABI-CONUS_LST02</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verify that Mode 3 hourly CONUS products are within range</a:t>
                      </a:r>
                      <a:endParaRPr lang="en-US" sz="12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smtClean="0"/>
                        <a:t>100</a:t>
                      </a:r>
                      <a:endParaRPr lang="en-US" sz="12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2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200" u="none" strike="noStrike" cap="none" dirty="0" smtClean="0"/>
                        <a:t>AWG</a:t>
                      </a:r>
                      <a:endParaRPr lang="en-US" sz="1200" u="none" strike="noStrike" cap="none" dirty="0"/>
                    </a:p>
                  </a:txBody>
                  <a:tcPr marL="91450" marR="91450" marT="45725" marB="45725" anchor="ctr">
                    <a:solidFill>
                      <a:schemeClr val="lt1"/>
                    </a:solidFill>
                  </a:tcPr>
                </a:tc>
              </a:tr>
              <a:tr h="414888">
                <a:tc>
                  <a:txBody>
                    <a:bodyPr/>
                    <a:lstStyle/>
                    <a:p>
                      <a:pPr marL="0" marR="0" lvl="0" indent="0" algn="ctr" rtl="0">
                        <a:spcBef>
                          <a:spcPts val="0"/>
                        </a:spcBef>
                        <a:buSzPct val="25000"/>
                        <a:buNone/>
                      </a:pPr>
                      <a:r>
                        <a:rPr lang="en-US" sz="1200" u="none" strike="noStrike" cap="none" dirty="0" smtClean="0"/>
                        <a:t>ABI-MESO_LST03</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verify that Mode 3 hourly </a:t>
                      </a:r>
                      <a:r>
                        <a:rPr lang="en-US" sz="1200" b="0" i="0" u="none" strike="noStrike" cap="none" baseline="0" dirty="0" err="1" smtClean="0">
                          <a:solidFill>
                            <a:schemeClr val="dk1"/>
                          </a:solidFill>
                          <a:latin typeface="Calibri"/>
                          <a:ea typeface="Calibri"/>
                          <a:cs typeface="Calibri"/>
                          <a:sym typeface="Arial"/>
                        </a:rPr>
                        <a:t>mesoscale</a:t>
                      </a:r>
                      <a:r>
                        <a:rPr lang="en-US" sz="1200" b="0" i="0" u="none" strike="noStrike" cap="none" baseline="0" dirty="0" smtClean="0">
                          <a:solidFill>
                            <a:schemeClr val="dk1"/>
                          </a:solidFill>
                          <a:latin typeface="Calibri"/>
                          <a:ea typeface="Calibri"/>
                          <a:cs typeface="Calibri"/>
                          <a:sym typeface="Arial"/>
                        </a:rPr>
                        <a:t> products are within range</a:t>
                      </a:r>
                      <a:endParaRPr lang="en-US" sz="12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smtClean="0"/>
                        <a:t>100</a:t>
                      </a:r>
                      <a:endParaRPr lang="en-US" sz="12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2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200" u="none" strike="noStrike" cap="none" smtClean="0"/>
                        <a:t>AWG</a:t>
                      </a:r>
                      <a:endParaRPr lang="en-US" sz="1200" u="none" strike="noStrike" cap="none" dirty="0"/>
                    </a:p>
                  </a:txBody>
                  <a:tcPr marL="91450" marR="91450" marT="45725" marB="45725" anchor="ctr">
                    <a:solidFill>
                      <a:schemeClr val="lt1"/>
                    </a:solidFill>
                  </a:tcPr>
                </a:tc>
              </a:tr>
              <a:tr h="414888">
                <a:tc>
                  <a:txBody>
                    <a:bodyPr/>
                    <a:lstStyle/>
                    <a:p>
                      <a:pPr marL="0" marR="0" lvl="0" indent="0" algn="ctr" rtl="0">
                        <a:spcBef>
                          <a:spcPts val="0"/>
                        </a:spcBef>
                        <a:buSzPct val="25000"/>
                        <a:buNone/>
                      </a:pPr>
                      <a:r>
                        <a:rPr lang="en-US" sz="1200" u="none" strike="noStrike" cap="none" dirty="0" smtClean="0"/>
                        <a:t>ABI-FD_LST04</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verify that Mode 4 hourly FD products are within range</a:t>
                      </a:r>
                      <a:endParaRPr lang="en-US" sz="12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spcBef>
                          <a:spcPts val="0"/>
                        </a:spcBef>
                        <a:buSzPct val="25000"/>
                        <a:buNone/>
                      </a:pPr>
                      <a:r>
                        <a:rPr lang="en-US" sz="1200" dirty="0" smtClean="0"/>
                        <a:t>100</a:t>
                      </a:r>
                      <a:endParaRPr lang="en-US" sz="12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200" smtClean="0"/>
                        <a:t>Complete</a:t>
                      </a:r>
                      <a:endParaRPr lang="en-US" sz="12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200" u="none" strike="noStrike" cap="none" dirty="0" smtClean="0"/>
                        <a:t>AWG</a:t>
                      </a:r>
                      <a:endParaRPr lang="en-US" sz="1200" u="none" strike="noStrike" cap="none" dirty="0"/>
                    </a:p>
                  </a:txBody>
                  <a:tcPr marL="91450" marR="91450" marT="45725" marB="45725" anchor="ctr">
                    <a:solidFill>
                      <a:schemeClr val="lt1"/>
                    </a:solidFill>
                  </a:tcPr>
                </a:tc>
              </a:tr>
              <a:tr h="414888">
                <a:tc>
                  <a:txBody>
                    <a:bodyPr/>
                    <a:lstStyle/>
                    <a:p>
                      <a:pPr marL="0" marR="0" lvl="0" indent="0" algn="ctr" rtl="0">
                        <a:spcBef>
                          <a:spcPts val="0"/>
                        </a:spcBef>
                        <a:buSzPct val="25000"/>
                        <a:buNone/>
                      </a:pPr>
                      <a:r>
                        <a:rPr lang="en-US" sz="1200" u="none" strike="noStrike" cap="none" dirty="0" smtClean="0"/>
                        <a:t>ABI-CONUS_LST05</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verify that Mode 4 hourly CONUS products are within range</a:t>
                      </a:r>
                      <a:endParaRPr lang="en-US" sz="12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spcBef>
                          <a:spcPts val="0"/>
                        </a:spcBef>
                        <a:buSzPct val="25000"/>
                        <a:buNone/>
                      </a:pPr>
                      <a:r>
                        <a:rPr lang="en-US" sz="1200" dirty="0" smtClean="0"/>
                        <a:t>100</a:t>
                      </a:r>
                      <a:endParaRPr lang="en-US" sz="12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200" dirty="0" smtClean="0"/>
                        <a:t>Complete</a:t>
                      </a:r>
                      <a:endParaRPr lang="en-US" sz="12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200" u="none" strike="noStrike" cap="none" dirty="0" smtClean="0"/>
                        <a:t>AWG</a:t>
                      </a:r>
                      <a:endParaRPr lang="en-US" sz="1200" u="none" strike="noStrike" cap="none" dirty="0"/>
                    </a:p>
                  </a:txBody>
                  <a:tcPr marL="91450" marR="91450" marT="45725" marB="45725" anchor="ctr">
                    <a:solidFill>
                      <a:schemeClr val="lt1"/>
                    </a:solidFill>
                  </a:tcPr>
                </a:tc>
              </a:tr>
              <a:tr h="414888">
                <a:tc>
                  <a:txBody>
                    <a:bodyPr/>
                    <a:lstStyle/>
                    <a:p>
                      <a:pPr marL="0" marR="0" lvl="0" indent="0" algn="ctr" rtl="0">
                        <a:spcBef>
                          <a:spcPts val="0"/>
                        </a:spcBef>
                        <a:buSzPct val="25000"/>
                        <a:buNone/>
                      </a:pPr>
                      <a:r>
                        <a:rPr lang="en-US" sz="1200" u="none" strike="noStrike" cap="none" dirty="0" smtClean="0"/>
                        <a:t>ABI-FD_LST06</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initial assessment of FD product accuracy and precision</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smtClean="0"/>
                        <a:t>100</a:t>
                      </a:r>
                      <a:endParaRPr lang="en-US" sz="12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20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a:t>AWG</a:t>
                      </a:r>
                    </a:p>
                  </a:txBody>
                  <a:tcPr marL="91450" marR="91450" marT="45725" marB="45725" anchor="ctr">
                    <a:solidFill>
                      <a:schemeClr val="lt1"/>
                    </a:solidFill>
                  </a:tcPr>
                </a:tc>
              </a:tr>
              <a:tr h="414888">
                <a:tc>
                  <a:txBody>
                    <a:bodyPr/>
                    <a:lstStyle/>
                    <a:p>
                      <a:pPr marL="0" marR="0" lvl="0" indent="0" algn="ctr" rtl="0">
                        <a:spcBef>
                          <a:spcPts val="0"/>
                        </a:spcBef>
                        <a:buSzPct val="25000"/>
                        <a:buNone/>
                      </a:pPr>
                      <a:r>
                        <a:rPr lang="en-US" sz="1200" u="none" strike="noStrike" cap="none" dirty="0" smtClean="0"/>
                        <a:t>ABI-CONUS_LST07</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initial assessment of CONUS product accuracy and precision</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smtClean="0"/>
                        <a:t>100</a:t>
                      </a:r>
                      <a:endParaRPr lang="en-US" sz="12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2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200"/>
                        <a:t>AWG</a:t>
                      </a:r>
                    </a:p>
                  </a:txBody>
                  <a:tcPr marL="91450" marR="91450" marT="45725" marB="45725" anchor="ctr">
                    <a:solidFill>
                      <a:schemeClr val="lt1"/>
                    </a:solidFill>
                  </a:tcPr>
                </a:tc>
              </a:tr>
              <a:tr h="414888">
                <a:tc>
                  <a:txBody>
                    <a:bodyPr/>
                    <a:lstStyle/>
                    <a:p>
                      <a:pPr marL="0" marR="0" lvl="0" indent="0" algn="ctr" rtl="0">
                        <a:spcBef>
                          <a:spcPts val="0"/>
                        </a:spcBef>
                        <a:buSzPct val="25000"/>
                        <a:buNone/>
                      </a:pPr>
                      <a:r>
                        <a:rPr lang="en-US" sz="1200" u="none" strike="noStrike" cap="none" dirty="0" smtClean="0"/>
                        <a:t>ABI-MESO_LST08</a:t>
                      </a:r>
                      <a:endParaRPr lang="en-US" sz="12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Arial"/>
                        </a:rPr>
                        <a:t>initial assessment of </a:t>
                      </a:r>
                      <a:r>
                        <a:rPr lang="en-US" sz="1200" b="0" i="0" u="none" strike="noStrike" cap="none" baseline="0" dirty="0" err="1" smtClean="0">
                          <a:solidFill>
                            <a:schemeClr val="dk1"/>
                          </a:solidFill>
                          <a:latin typeface="Calibri"/>
                          <a:ea typeface="Calibri"/>
                          <a:cs typeface="Calibri"/>
                          <a:sym typeface="Arial"/>
                        </a:rPr>
                        <a:t>mesoscale</a:t>
                      </a:r>
                      <a:r>
                        <a:rPr lang="en-US" sz="1200" b="0" i="0" u="none" strike="noStrike" cap="none" baseline="0" dirty="0" smtClean="0">
                          <a:solidFill>
                            <a:schemeClr val="dk1"/>
                          </a:solidFill>
                          <a:latin typeface="Calibri"/>
                          <a:ea typeface="Calibri"/>
                          <a:cs typeface="Calibri"/>
                          <a:sym typeface="Arial"/>
                        </a:rPr>
                        <a:t> product accuracy and precision</a:t>
                      </a:r>
                      <a:endParaRPr lang="en-US" sz="12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200" dirty="0" smtClean="0"/>
                        <a:t>100</a:t>
                      </a:r>
                      <a:endParaRPr lang="en-US" sz="12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2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200" dirty="0"/>
                        <a:t>AWG</a:t>
                      </a:r>
                    </a:p>
                  </a:txBody>
                  <a:tcPr marL="91450" marR="91450" marT="45725" marB="45725" anchor="ctr">
                    <a:solidFill>
                      <a:schemeClr val="lt1"/>
                    </a:solidFill>
                  </a:tcPr>
                </a:tc>
              </a:tr>
            </a:tbl>
          </a:graphicData>
        </a:graphic>
      </p:graphicFrame>
    </p:spTree>
    <p:extLst>
      <p:ext uri="{BB962C8B-B14F-4D97-AF65-F5344CB8AC3E}">
        <p14:creationId xmlns:p14="http://schemas.microsoft.com/office/powerpoint/2010/main" val="2994681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 Recommendations</a:t>
            </a:r>
            <a:endParaRPr lang="en-US" dirty="0"/>
          </a:p>
        </p:txBody>
      </p:sp>
      <p:sp>
        <p:nvSpPr>
          <p:cNvPr id="3" name="Text Placeholder 2"/>
          <p:cNvSpPr>
            <a:spLocks noGrp="1"/>
          </p:cNvSpPr>
          <p:nvPr>
            <p:ph type="body" idx="1"/>
          </p:nvPr>
        </p:nvSpPr>
        <p:spPr/>
        <p:txBody>
          <a:bodyPr/>
          <a:lstStyle/>
          <a:p>
            <a:r>
              <a:rPr lang="en-US" dirty="0" smtClean="0"/>
              <a:t>GOES-16 Derived Motion Winds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70</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457200" y="31788"/>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Summary</a:t>
            </a:r>
          </a:p>
        </p:txBody>
      </p:sp>
      <p:sp>
        <p:nvSpPr>
          <p:cNvPr id="951" name="Shape 951"/>
          <p:cNvSpPr txBox="1">
            <a:spLocks noGrp="1"/>
          </p:cNvSpPr>
          <p:nvPr>
            <p:ph type="body" idx="1"/>
          </p:nvPr>
        </p:nvSpPr>
        <p:spPr>
          <a:xfrm>
            <a:off x="496562" y="1269453"/>
            <a:ext cx="8229600" cy="4526100"/>
          </a:xfrm>
          <a:prstGeom prst="rect">
            <a:avLst/>
          </a:prstGeom>
          <a:noFill/>
          <a:ln>
            <a:noFill/>
          </a:ln>
        </p:spPr>
        <p:txBody>
          <a:bodyPr lIns="91425" tIns="45700" rIns="91425" bIns="45700" anchor="t" anchorCtr="0">
            <a:noAutofit/>
          </a:bodyPr>
          <a:lstStyle/>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latin typeface="Calibri"/>
                <a:ea typeface="Calibri"/>
                <a:cs typeface="Calibri"/>
                <a:sym typeface="Calibri"/>
              </a:rPr>
              <a:t>Overall, all three LST products meet the mission requirement of accuracy and precision.</a:t>
            </a:r>
          </a:p>
          <a:p>
            <a:pPr marL="633411" lvl="1" indent="-233361">
              <a:spcBef>
                <a:spcPts val="0"/>
              </a:spcBef>
              <a:buFont typeface="Arial"/>
              <a:buChar char="•"/>
            </a:pPr>
            <a:r>
              <a:rPr lang="en-US" sz="2000" dirty="0" smtClean="0"/>
              <a:t>Validation results vary at different ground stations. </a:t>
            </a:r>
          </a:p>
          <a:p>
            <a:pPr marL="633411" lvl="1" indent="-233361">
              <a:spcBef>
                <a:spcPts val="0"/>
              </a:spcBef>
              <a:buFont typeface="Arial"/>
              <a:buChar char="•"/>
            </a:pPr>
            <a:r>
              <a:rPr lang="en-US" sz="2000" dirty="0" smtClean="0"/>
              <a:t>Mission requirement are not met at some stations.</a:t>
            </a:r>
          </a:p>
          <a:p>
            <a:pPr marL="633411" lvl="1" indent="-233361">
              <a:spcBef>
                <a:spcPts val="0"/>
              </a:spcBef>
              <a:buFont typeface="Arial"/>
              <a:buChar char="•"/>
            </a:pPr>
            <a:endParaRPr lang="en-US" sz="2000" b="0" i="0" u="none" strike="noStrike" cap="none" dirty="0" smtClean="0">
              <a:solidFill>
                <a:schemeClr val="lt1"/>
              </a:solidFill>
              <a:sym typeface="Calibri"/>
            </a:endParaRPr>
          </a:p>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sym typeface="Calibri"/>
              </a:rPr>
              <a:t>The </a:t>
            </a:r>
            <a:r>
              <a:rPr lang="en-US" sz="2400" dirty="0" smtClean="0"/>
              <a:t>LST</a:t>
            </a:r>
            <a:r>
              <a:rPr lang="en-US" sz="2400" b="0" i="0" u="none" strike="noStrike" cap="none" dirty="0" smtClean="0">
                <a:solidFill>
                  <a:schemeClr val="lt1"/>
                </a:solidFill>
                <a:sym typeface="Calibri"/>
              </a:rPr>
              <a:t> product performance is </a:t>
            </a:r>
            <a:r>
              <a:rPr lang="en-US" sz="2400" b="0" i="0" strike="noStrike" cap="none" dirty="0" smtClean="0">
                <a:solidFill>
                  <a:schemeClr val="lt1"/>
                </a:solidFill>
                <a:sym typeface="Calibri"/>
              </a:rPr>
              <a:t>improved </a:t>
            </a:r>
            <a:r>
              <a:rPr lang="en-US" sz="2400" b="0" i="0" u="none" strike="noStrike" cap="none" dirty="0" smtClean="0">
                <a:solidFill>
                  <a:schemeClr val="lt1"/>
                </a:solidFill>
                <a:sym typeface="Calibri"/>
              </a:rPr>
              <a:t>since </a:t>
            </a:r>
            <a:r>
              <a:rPr lang="en-US" sz="2400" dirty="0" smtClean="0"/>
              <a:t>TPW issue was fixed (01/25/2018)</a:t>
            </a:r>
            <a:r>
              <a:rPr lang="en-US" sz="2400" b="0" i="0" u="none" strike="noStrike" cap="none" dirty="0" smtClean="0">
                <a:solidFill>
                  <a:schemeClr val="lt1"/>
                </a:solidFill>
                <a:sym typeface="Calibri"/>
              </a:rPr>
              <a:t>. </a:t>
            </a:r>
          </a:p>
          <a:p>
            <a:pPr marL="633411" lvl="1" indent="-233361">
              <a:spcBef>
                <a:spcPts val="0"/>
              </a:spcBef>
              <a:buFont typeface="Arial"/>
              <a:buChar char="•"/>
            </a:pPr>
            <a:r>
              <a:rPr lang="en-US" sz="2000" dirty="0" smtClean="0"/>
              <a:t>Time series after the fix is too short to yield statistically significant results</a:t>
            </a:r>
            <a:r>
              <a:rPr lang="en-US" sz="2000" b="0" i="0" u="none" strike="noStrike" cap="none" dirty="0" smtClean="0">
                <a:solidFill>
                  <a:schemeClr val="lt1"/>
                </a:solidFill>
                <a:sym typeface="Calibri"/>
              </a:rPr>
              <a:t>.</a:t>
            </a:r>
          </a:p>
          <a:p>
            <a:pPr marL="633411" lvl="1" indent="-233361">
              <a:spcBef>
                <a:spcPts val="0"/>
              </a:spcBef>
              <a:buFont typeface="Arial"/>
              <a:buChar char="•"/>
            </a:pPr>
            <a:r>
              <a:rPr lang="en-US" sz="2000" dirty="0" smtClean="0"/>
              <a:t>LST product is more useable starting ~ 16Z on 01/25/2018</a:t>
            </a:r>
          </a:p>
          <a:p>
            <a:pPr marL="633411" lvl="1" indent="-233361">
              <a:spcBef>
                <a:spcPts val="0"/>
              </a:spcBef>
              <a:buFont typeface="Arial"/>
              <a:buChar char="•"/>
            </a:pPr>
            <a:r>
              <a:rPr lang="en-US" sz="2000" dirty="0" smtClean="0"/>
              <a:t>AWG LST team has locally corrected the TPW issue and the results are consistent with the baseline product since the fix.</a:t>
            </a:r>
          </a:p>
        </p:txBody>
      </p:sp>
      <p:sp>
        <p:nvSpPr>
          <p:cNvPr id="952" name="Shape 952"/>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71</a:t>
            </a:fld>
            <a:endParaRPr lang="en-US" sz="1200" b="0" i="0" u="none" strike="noStrike" cap="none"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Recommendation</a:t>
            </a:r>
            <a:endParaRPr lang="en-US"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AWG Land Surface Temperature Team believes that the GOES-16 LST L2 product has reached the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72</a:t>
            </a:fld>
            <a:endParaRPr lang="en-US" altLang="en-US" dirty="0">
              <a:solidFill>
                <a:prstClr val="white"/>
              </a:solidFill>
            </a:endParaRPr>
          </a:p>
        </p:txBody>
      </p:sp>
    </p:spTree>
    <p:extLst>
      <p:ext uri="{BB962C8B-B14F-4D97-AF65-F5344CB8AC3E}">
        <p14:creationId xmlns:p14="http://schemas.microsoft.com/office/powerpoint/2010/main" val="32724647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8269287" cy="1362075"/>
          </a:xfrm>
        </p:spPr>
        <p:txBody>
          <a:bodyPr/>
          <a:lstStyle/>
          <a:p>
            <a:r>
              <a:rPr lang="en-US" dirty="0" smtClean="0"/>
              <a:t>Backup</a:t>
            </a:r>
          </a:p>
        </p:txBody>
      </p:sp>
      <p:sp>
        <p:nvSpPr>
          <p:cNvPr id="3" name="Text Placeholder 2"/>
          <p:cNvSpPr>
            <a:spLocks noGrp="1"/>
          </p:cNvSpPr>
          <p:nvPr>
            <p:ph type="body" idx="1"/>
          </p:nvPr>
        </p:nvSpPr>
        <p:spPr/>
        <p:txBody>
          <a:bodyPr/>
          <a:lstStyle/>
          <a:p>
            <a:r>
              <a:rPr lang="en-US" dirty="0" smtClean="0"/>
              <a:t>GOES-16 DMW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73</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LST (CONUS Satellite) </a:t>
            </a:r>
            <a:endParaRPr lang="en-US" dirty="0"/>
          </a:p>
        </p:txBody>
      </p:sp>
      <p:sp>
        <p:nvSpPr>
          <p:cNvPr id="5" name="Slide Number Placeholder 4"/>
          <p:cNvSpPr>
            <a:spLocks noGrp="1"/>
          </p:cNvSpPr>
          <p:nvPr>
            <p:ph type="sldNum" idx="12"/>
          </p:nvPr>
        </p:nvSpPr>
        <p:spPr/>
        <p:txBody>
          <a:bodyPr/>
          <a:lstStyle/>
          <a:p>
            <a:pPr>
              <a:buClr>
                <a:prstClr val="white"/>
              </a:buClr>
              <a:buSzPct val="25000"/>
              <a:buFont typeface="Calibri"/>
              <a:buNone/>
            </a:pPr>
            <a:fld id="{00000000-1234-1234-1234-123412341234}" type="slidenum">
              <a:rPr lang="en-US" smtClean="0">
                <a:solidFill>
                  <a:prstClr val="white"/>
                </a:solidFill>
                <a:latin typeface="Calibri"/>
                <a:ea typeface="Calibri"/>
                <a:cs typeface="Calibri"/>
                <a:sym typeface="Calibri"/>
              </a:rPr>
              <a:pPr>
                <a:buClr>
                  <a:prstClr val="white"/>
                </a:buClr>
                <a:buSzPct val="25000"/>
                <a:buFont typeface="Calibri"/>
                <a:buNone/>
              </a:pPr>
              <a:t>74</a:t>
            </a:fld>
            <a:endParaRPr lang="en-US">
              <a:solidFill>
                <a:prstClr val="white"/>
              </a:solidFill>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1" y="1279944"/>
            <a:ext cx="8997998" cy="4893427"/>
          </a:xfrm>
          <a:prstGeom prst="rect">
            <a:avLst/>
          </a:prstGeom>
        </p:spPr>
      </p:pic>
    </p:spTree>
    <p:extLst>
      <p:ext uri="{BB962C8B-B14F-4D97-AF65-F5344CB8AC3E}">
        <p14:creationId xmlns:p14="http://schemas.microsoft.com/office/powerpoint/2010/main" val="4764715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75</a:t>
            </a:fld>
            <a:endParaRPr lang="en-US" altLang="en-US" dirty="0">
              <a:solidFill>
                <a:prstClr val="white"/>
              </a:solidFill>
            </a:endParaRPr>
          </a:p>
        </p:txBody>
      </p:sp>
      <p:sp>
        <p:nvSpPr>
          <p:cNvPr id="5" name="Shape 950"/>
          <p:cNvSpPr txBox="1">
            <a:spLocks noGrp="1"/>
          </p:cNvSpPr>
          <p:nvPr>
            <p:ph type="title"/>
          </p:nvPr>
        </p:nvSpPr>
        <p:spPr>
          <a:xfrm>
            <a:off x="457200" y="31788"/>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smtClean="0">
                <a:solidFill>
                  <a:schemeClr val="lt1"/>
                </a:solidFill>
                <a:latin typeface="Calibri"/>
                <a:ea typeface="Calibri"/>
                <a:cs typeface="Calibri"/>
                <a:sym typeface="Calibri"/>
              </a:rPr>
              <a:t>Elevation Map</a:t>
            </a:r>
            <a:endParaRPr lang="en-US" sz="3600" b="0" i="0" u="none" strike="noStrike" cap="none" dirty="0">
              <a:solidFill>
                <a:schemeClr val="lt1"/>
              </a:solidFill>
              <a:latin typeface="Calibri"/>
              <a:ea typeface="Calibri"/>
              <a:cs typeface="Calibri"/>
              <a:sym typeface="Calibri"/>
            </a:endParaRPr>
          </a:p>
        </p:txBody>
      </p:sp>
      <p:sp>
        <p:nvSpPr>
          <p:cNvPr id="6" name="Content Placeholder 2"/>
          <p:cNvSpPr>
            <a:spLocks noGrp="1"/>
          </p:cNvSpPr>
          <p:nvPr/>
        </p:nvSpPr>
        <p:spPr>
          <a:xfrm>
            <a:off x="5050970" y="1253331"/>
            <a:ext cx="34643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chemeClr val="bg1"/>
                </a:solidFill>
              </a:rPr>
              <a:t>Aggregated (average) elevation for ABI grids;</a:t>
            </a:r>
          </a:p>
          <a:p>
            <a:r>
              <a:rPr lang="en-US" sz="2400" dirty="0" smtClean="0">
                <a:solidFill>
                  <a:schemeClr val="bg1"/>
                </a:solidFill>
              </a:rPr>
              <a:t>Data source:</a:t>
            </a:r>
          </a:p>
          <a:p>
            <a:pPr lvl="1"/>
            <a:r>
              <a:rPr lang="en-US" sz="2000" dirty="0" smtClean="0">
                <a:solidFill>
                  <a:schemeClr val="bg1"/>
                </a:solidFill>
              </a:rPr>
              <a:t>Global 30 </a:t>
            </a:r>
            <a:r>
              <a:rPr lang="en-US" sz="2000" dirty="0">
                <a:solidFill>
                  <a:schemeClr val="bg1"/>
                </a:solidFill>
              </a:rPr>
              <a:t>Arc-Second Elevation data </a:t>
            </a:r>
            <a:r>
              <a:rPr lang="en-US" sz="2000" dirty="0" smtClean="0">
                <a:solidFill>
                  <a:schemeClr val="bg1"/>
                </a:solidFill>
              </a:rPr>
              <a:t>(GTOPO30, nearly 1km resolution)</a:t>
            </a:r>
            <a:endParaRPr lang="en-US" sz="2000" dirty="0">
              <a:solidFill>
                <a:schemeClr val="bg1"/>
              </a:solidFill>
            </a:endParaRPr>
          </a:p>
          <a:p>
            <a:pPr lvl="1"/>
            <a:endParaRPr lang="en-US" sz="20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0058" t="3255" r="20028" b="6555"/>
          <a:stretch/>
        </p:blipFill>
        <p:spPr>
          <a:xfrm>
            <a:off x="628650" y="1253331"/>
            <a:ext cx="4302379" cy="4351338"/>
          </a:xfrm>
          <a:prstGeom prst="rect">
            <a:avLst/>
          </a:prstGeom>
        </p:spPr>
      </p:pic>
    </p:spTree>
    <p:extLst>
      <p:ext uri="{BB962C8B-B14F-4D97-AF65-F5344CB8AC3E}">
        <p14:creationId xmlns:p14="http://schemas.microsoft.com/office/powerpoint/2010/main" val="38055090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50"/>
          <p:cNvSpPr txBox="1">
            <a:spLocks noGrp="1"/>
          </p:cNvSpPr>
          <p:nvPr>
            <p:ph type="title"/>
          </p:nvPr>
        </p:nvSpPr>
        <p:spPr>
          <a:xfrm>
            <a:off x="457200" y="31788"/>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cap="none" dirty="0" smtClean="0">
                <a:solidFill>
                  <a:schemeClr val="lt1"/>
                </a:solidFill>
                <a:latin typeface="Calibri"/>
                <a:ea typeface="Calibri"/>
                <a:cs typeface="Calibri"/>
                <a:sym typeface="Calibri"/>
              </a:rPr>
              <a:t>Surface Type</a:t>
            </a:r>
            <a:r>
              <a:rPr lang="en-US" sz="3600" b="0" i="0" u="none" strike="noStrike" cap="none" dirty="0" smtClean="0">
                <a:solidFill>
                  <a:schemeClr val="lt1"/>
                </a:solidFill>
                <a:latin typeface="Calibri"/>
                <a:ea typeface="Calibri"/>
                <a:cs typeface="Calibri"/>
                <a:sym typeface="Calibri"/>
              </a:rPr>
              <a:t> Map</a:t>
            </a:r>
            <a:endParaRPr lang="en-US" sz="3600" b="0" i="0" u="none" strike="noStrike" cap="none" dirty="0">
              <a:solidFill>
                <a:schemeClr val="lt1"/>
              </a:solidFill>
              <a:latin typeface="Calibri"/>
              <a:ea typeface="Calibri"/>
              <a:cs typeface="Calibri"/>
              <a:sym typeface="Calibri"/>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801" t="3256" r="19602" b="6174"/>
          <a:stretch/>
        </p:blipFill>
        <p:spPr>
          <a:xfrm>
            <a:off x="314325" y="1253331"/>
            <a:ext cx="4230753" cy="4248604"/>
          </a:xfrm>
          <a:prstGeom prst="rect">
            <a:avLst/>
          </a:prstGeom>
        </p:spPr>
      </p:pic>
      <p:pic>
        <p:nvPicPr>
          <p:cNvPr id="7" name="table"/>
          <p:cNvPicPr>
            <a:picLocks noGrp="1" noChangeAspect="1"/>
          </p:cNvPicPr>
          <p:nvPr/>
        </p:nvPicPr>
        <p:blipFill>
          <a:blip r:embed="rId4"/>
          <a:stretch>
            <a:fillRect/>
          </a:stretch>
        </p:blipFill>
        <p:spPr>
          <a:xfrm>
            <a:off x="4870814" y="1253331"/>
            <a:ext cx="2358616" cy="4351338"/>
          </a:xfrm>
          <a:prstGeom prst="rect">
            <a:avLst/>
          </a:prstGeom>
          <a:solidFill>
            <a:schemeClr val="bg1"/>
          </a:solidFill>
          <a:ln>
            <a:solidFill>
              <a:schemeClr val="bg1"/>
            </a:solidFill>
          </a:ln>
        </p:spPr>
      </p:pic>
      <p:sp>
        <p:nvSpPr>
          <p:cNvPr id="8" name="TextBox 6"/>
          <p:cNvSpPr txBox="1"/>
          <p:nvPr/>
        </p:nvSpPr>
        <p:spPr>
          <a:xfrm>
            <a:off x="7348251" y="1253331"/>
            <a:ext cx="1481424" cy="203132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Aggregated IGBP surface types;</a:t>
            </a:r>
          </a:p>
          <a:p>
            <a:endParaRPr lang="en-US" dirty="0">
              <a:solidFill>
                <a:schemeClr val="bg1"/>
              </a:solidFill>
            </a:endParaRPr>
          </a:p>
          <a:p>
            <a:r>
              <a:rPr lang="en-US" dirty="0" smtClean="0">
                <a:solidFill>
                  <a:schemeClr val="bg1"/>
                </a:solidFill>
              </a:rPr>
              <a:t>Data source: S-NPP surface type EDR.</a:t>
            </a:r>
            <a:endParaRPr lang="en-US" dirty="0">
              <a:solidFill>
                <a:schemeClr val="bg1"/>
              </a:solidFill>
            </a:endParaRPr>
          </a:p>
        </p:txBody>
      </p:sp>
      <p:sp>
        <p:nvSpPr>
          <p:cNvPr id="9" name="Slide Number Placeholder 3"/>
          <p:cNvSpPr>
            <a:spLocks noGrp="1"/>
          </p:cNvSpPr>
          <p:nvPr>
            <p:ph type="sldNum" sz="quarter" idx="12"/>
          </p:nvPr>
        </p:nvSpPr>
        <p:spPr>
          <a:xfrm>
            <a:off x="8253662" y="6356350"/>
            <a:ext cx="681791" cy="365125"/>
          </a:xfrm>
        </p:spPr>
        <p:txBody>
          <a:bodyPr/>
          <a:lstStyle/>
          <a:p>
            <a:r>
              <a:rPr lang="en-US" altLang="en-US" dirty="0" smtClean="0">
                <a:solidFill>
                  <a:prstClr val="white"/>
                </a:solidFill>
              </a:rPr>
              <a:t>78</a:t>
            </a:r>
            <a:endParaRPr lang="en-US" altLang="en-US" dirty="0">
              <a:solidFill>
                <a:prstClr val="white"/>
              </a:solidFill>
            </a:endParaRPr>
          </a:p>
        </p:txBody>
      </p:sp>
    </p:spTree>
    <p:extLst>
      <p:ext uri="{BB962C8B-B14F-4D97-AF65-F5344CB8AC3E}">
        <p14:creationId xmlns:p14="http://schemas.microsoft.com/office/powerpoint/2010/main" val="2835052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Shape 926"/>
          <p:cNvSpPr txBox="1">
            <a:spLocks noGrp="1"/>
          </p:cNvSpPr>
          <p:nvPr>
            <p:ph type="title"/>
          </p:nvPr>
        </p:nvSpPr>
        <p:spPr>
          <a:xfrm>
            <a:off x="457200" y="-46037"/>
            <a:ext cx="8229600" cy="1143000"/>
          </a:xfrm>
          <a:prstGeom prst="rect">
            <a:avLst/>
          </a:prstGeom>
          <a:noFill/>
          <a:ln>
            <a:noFill/>
          </a:ln>
        </p:spPr>
        <p:txBody>
          <a:bodyPr lIns="91425" tIns="45700" rIns="91425" bIns="45700" anchor="ctr" anchorCtr="0">
            <a:noAutofit/>
          </a:bodyPr>
          <a:lstStyle/>
          <a:p>
            <a:pPr lvl="0">
              <a:spcBef>
                <a:spcPts val="0"/>
              </a:spcBef>
              <a:spcAft>
                <a:spcPts val="0"/>
              </a:spcAft>
              <a:buClr>
                <a:schemeClr val="lt1"/>
              </a:buClr>
              <a:buSzPct val="25000"/>
            </a:pPr>
            <a:r>
              <a:rPr lang="en-US" sz="3600" b="0" i="0" u="none" strike="noStrike" cap="none" dirty="0">
                <a:solidFill>
                  <a:schemeClr val="lt1"/>
                </a:solidFill>
                <a:latin typeface="Calibri"/>
                <a:ea typeface="Calibri"/>
                <a:cs typeface="Calibri"/>
                <a:sym typeface="Calibri"/>
              </a:rPr>
              <a:t>Risks to Reaching </a:t>
            </a:r>
            <a:r>
              <a:rPr lang="en-US" sz="3600" b="0" i="0" u="none" strike="noStrike" cap="none" dirty="0" smtClean="0">
                <a:solidFill>
                  <a:schemeClr val="lt1"/>
                </a:solidFill>
                <a:latin typeface="Calibri"/>
                <a:ea typeface="Calibri"/>
                <a:cs typeface="Calibri"/>
                <a:sym typeface="Calibri"/>
              </a:rPr>
              <a:t>Provisional</a:t>
            </a:r>
            <a:br>
              <a:rPr lang="en-US" sz="3600" b="0" i="0" u="none" strike="noStrike" cap="none" dirty="0" smtClean="0">
                <a:solidFill>
                  <a:schemeClr val="lt1"/>
                </a:solidFill>
                <a:latin typeface="Calibri"/>
                <a:ea typeface="Calibri"/>
                <a:cs typeface="Calibri"/>
                <a:sym typeface="Calibri"/>
              </a:rPr>
            </a:br>
            <a:r>
              <a:rPr lang="en-US" sz="2800" i="1" dirty="0"/>
              <a:t>(Summary Status at PS-PVR Beta)</a:t>
            </a:r>
            <a:endParaRPr lang="en-US" sz="2800" b="0" i="0" u="none" strike="noStrike" cap="none" dirty="0">
              <a:solidFill>
                <a:schemeClr val="lt1"/>
              </a:solidFill>
              <a:latin typeface="Calibri"/>
              <a:ea typeface="Calibri"/>
              <a:cs typeface="Calibri"/>
              <a:sym typeface="Calibri"/>
            </a:endParaRPr>
          </a:p>
        </p:txBody>
      </p:sp>
      <p:sp>
        <p:nvSpPr>
          <p:cNvPr id="927" name="Shape 927"/>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8</a:t>
            </a:fld>
            <a:endParaRPr lang="en-US" sz="1200" b="0" i="0" u="none" strike="noStrike" cap="none">
              <a:solidFill>
                <a:srgbClr val="FFFFFF"/>
              </a:solidFill>
              <a:latin typeface="Calibri"/>
              <a:ea typeface="Calibri"/>
              <a:cs typeface="Calibri"/>
              <a:sym typeface="Calibri"/>
            </a:endParaRPr>
          </a:p>
        </p:txBody>
      </p:sp>
      <p:graphicFrame>
        <p:nvGraphicFramePr>
          <p:cNvPr id="6" name="Shape 641"/>
          <p:cNvGraphicFramePr/>
          <p:nvPr>
            <p:extLst>
              <p:ext uri="{D42A27DB-BD31-4B8C-83A1-F6EECF244321}">
                <p14:modId xmlns:p14="http://schemas.microsoft.com/office/powerpoint/2010/main" val="1428170306"/>
              </p:ext>
            </p:extLst>
          </p:nvPr>
        </p:nvGraphicFramePr>
        <p:xfrm>
          <a:off x="283443" y="1041745"/>
          <a:ext cx="8274631" cy="5674430"/>
        </p:xfrm>
        <a:graphic>
          <a:graphicData uri="http://schemas.openxmlformats.org/drawingml/2006/table">
            <a:tbl>
              <a:tblPr firstRow="1" bandRow="1">
                <a:noFill/>
              </a:tblPr>
              <a:tblGrid>
                <a:gridCol w="1178340"/>
                <a:gridCol w="2333532"/>
                <a:gridCol w="785563"/>
                <a:gridCol w="1979720"/>
                <a:gridCol w="1997476"/>
              </a:tblGrid>
              <a:tr h="370850">
                <a:tc>
                  <a:txBody>
                    <a:bodyPr/>
                    <a:lstStyle/>
                    <a:p>
                      <a:pPr marL="0" marR="0" lvl="0" indent="0" algn="ctr" rtl="0">
                        <a:spcBef>
                          <a:spcPts val="0"/>
                        </a:spcBef>
                        <a:buSzPct val="25000"/>
                        <a:buNone/>
                      </a:pPr>
                      <a:r>
                        <a:rPr lang="en-US" sz="1400" b="1" u="none" strike="noStrike" cap="none" dirty="0" smtClean="0">
                          <a:solidFill>
                            <a:schemeClr val="bg1"/>
                          </a:solidFill>
                        </a:rPr>
                        <a:t>Risk</a:t>
                      </a:r>
                      <a:endParaRPr lang="en-US" sz="1400" b="1"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a:solidFill>
                            <a:schemeClr val="bg1"/>
                          </a:solidFill>
                        </a:rPr>
                        <a:t>Description</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a:solidFill>
                            <a:schemeClr val="bg1"/>
                          </a:solidFill>
                        </a:rPr>
                        <a:t>Impact</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dirty="0" smtClean="0">
                          <a:solidFill>
                            <a:schemeClr val="bg1"/>
                          </a:solidFill>
                        </a:rPr>
                        <a:t>Mitigation</a:t>
                      </a:r>
                      <a:endParaRPr lang="en-US" sz="1400" b="1"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dirty="0" smtClean="0">
                          <a:solidFill>
                            <a:schemeClr val="bg1"/>
                          </a:solidFill>
                        </a:rPr>
                        <a:t>Current</a:t>
                      </a:r>
                      <a:r>
                        <a:rPr lang="en-US" sz="1400" b="1" baseline="0" dirty="0" smtClean="0">
                          <a:solidFill>
                            <a:schemeClr val="bg1"/>
                          </a:solidFill>
                        </a:rPr>
                        <a:t> Status</a:t>
                      </a:r>
                      <a:endParaRPr lang="en-US" sz="1400" b="1" dirty="0">
                        <a:solidFill>
                          <a:schemeClr val="bg1"/>
                        </a:solidFill>
                      </a:endParaRPr>
                    </a:p>
                  </a:txBody>
                  <a:tcPr marL="91450" marR="91450" marT="45725" marB="45725" anchor="ctr">
                    <a:lnB w="12700" cap="flat" cmpd="sng" algn="ctr">
                      <a:solidFill>
                        <a:schemeClr val="dk1"/>
                      </a:solidFill>
                      <a:prstDash val="solid"/>
                      <a:round/>
                      <a:headEnd type="none" w="med" len="med"/>
                      <a:tailEnd type="none" w="med" len="med"/>
                    </a:lnB>
                    <a:solidFill>
                      <a:schemeClr val="accent1"/>
                    </a:solidFill>
                  </a:tcPr>
                </a:tc>
              </a:tr>
              <a:tr h="370850">
                <a:tc>
                  <a:txBody>
                    <a:bodyPr/>
                    <a:lstStyle/>
                    <a:p>
                      <a:pPr marL="0" marR="0" lvl="0" indent="0" algn="ctr" rtl="0">
                        <a:spcBef>
                          <a:spcPts val="0"/>
                        </a:spcBef>
                        <a:buSzPct val="25000"/>
                        <a:buNone/>
                      </a:pPr>
                      <a:r>
                        <a:rPr lang="en-US" sz="1200" dirty="0" smtClean="0"/>
                        <a:t>Significant underestimate</a:t>
                      </a:r>
                      <a:r>
                        <a:rPr lang="en-US" sz="1200" baseline="0" dirty="0" smtClean="0"/>
                        <a:t> at certain locations</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Satellite</a:t>
                      </a:r>
                      <a:r>
                        <a:rPr lang="en-US" sz="1200" baseline="0" dirty="0" smtClean="0"/>
                        <a:t> retrieval is significantly lower compared to the in-situ at Desert Rock</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Major</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0000"/>
                    </a:solidFill>
                  </a:tcPr>
                </a:tc>
                <a:tc>
                  <a:txBody>
                    <a:bodyPr/>
                    <a:lstStyle/>
                    <a:p>
                      <a:pPr marL="0" marR="0" lvl="0" indent="0" algn="ctr" rtl="0">
                        <a:spcBef>
                          <a:spcPts val="0"/>
                        </a:spcBef>
                        <a:buSzPct val="25000"/>
                        <a:buNone/>
                      </a:pPr>
                      <a:r>
                        <a:rPr lang="en-US" sz="1200" dirty="0" smtClean="0"/>
                        <a:t>LST team is currently</a:t>
                      </a:r>
                      <a:r>
                        <a:rPr lang="en-US" sz="1200" baseline="0" dirty="0" smtClean="0"/>
                        <a:t> working on its possible cause and fixes.</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The</a:t>
                      </a:r>
                      <a:r>
                        <a:rPr lang="en-US" sz="1200" baseline="0" dirty="0" smtClean="0"/>
                        <a:t> unit of TPW being used in LST retrieval is corrected, the underestimate at Desert Rock site improves.</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tr>
              <a:tr h="370850">
                <a:tc>
                  <a:txBody>
                    <a:bodyPr/>
                    <a:lstStyle/>
                    <a:p>
                      <a:pPr marL="0" marR="0" lvl="0" indent="0" algn="ctr" rtl="0">
                        <a:spcBef>
                          <a:spcPts val="0"/>
                        </a:spcBef>
                        <a:buSzPct val="25000"/>
                        <a:buNone/>
                      </a:pPr>
                      <a:r>
                        <a:rPr lang="en-US" sz="1200" dirty="0" smtClean="0"/>
                        <a:t>outdated Emissivity used</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err="1" smtClean="0"/>
                        <a:t>Seebor</a:t>
                      </a:r>
                      <a:r>
                        <a:rPr lang="en-US" sz="1200" dirty="0" smtClean="0"/>
                        <a:t> emissivity used in LST</a:t>
                      </a:r>
                      <a:r>
                        <a:rPr lang="en-US" sz="1200" baseline="0" dirty="0" smtClean="0"/>
                        <a:t> retrieval might not be tuned to ABI sensor.</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Major</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smtClean="0"/>
                        <a:t>LST AWG</a:t>
                      </a:r>
                      <a:r>
                        <a:rPr lang="en-US" sz="1200" baseline="0" dirty="0" smtClean="0"/>
                        <a:t> has developed the split-window channel emissivity for ABI sensor.</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smtClean="0"/>
                        <a:t>LST AWG developed</a:t>
                      </a:r>
                      <a:r>
                        <a:rPr lang="en-US" sz="1200" baseline="0" dirty="0" smtClean="0"/>
                        <a:t> the emissivity product for ABI sensor. Implementation in operational LST retrieval is not scheduled yet.</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r>
              <a:tr h="370850">
                <a:tc>
                  <a:txBody>
                    <a:bodyPr/>
                    <a:lstStyle/>
                    <a:p>
                      <a:pPr marL="0" marR="0" lvl="0" indent="0" algn="ctr" rtl="0">
                        <a:spcBef>
                          <a:spcPts val="0"/>
                        </a:spcBef>
                        <a:buSzPct val="25000"/>
                        <a:buNone/>
                      </a:pPr>
                      <a:r>
                        <a:rPr lang="en-US" sz="1200" dirty="0" smtClean="0"/>
                        <a:t>TPW data outage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GS</a:t>
                      </a:r>
                      <a:r>
                        <a:rPr lang="en-US" sz="1200" baseline="0" dirty="0" smtClean="0"/>
                        <a:t> update leads to unavailable TPW, which LST retrieval relies on</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Unknown</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0000"/>
                    </a:solidFill>
                  </a:tcPr>
                </a:tc>
                <a:tc>
                  <a:txBody>
                    <a:bodyPr/>
                    <a:lstStyle/>
                    <a:p>
                      <a:pPr marL="0" marR="0" lvl="0" indent="0" algn="ctr" rtl="0">
                        <a:spcBef>
                          <a:spcPts val="0"/>
                        </a:spcBef>
                        <a:buSzPct val="25000"/>
                        <a:buNone/>
                      </a:pPr>
                      <a:r>
                        <a:rPr lang="en-US" sz="1200" dirty="0" smtClean="0"/>
                        <a:t>LST team will monitor this issue.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Normal</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tr>
              <a:tr h="370850">
                <a:tc>
                  <a:txBody>
                    <a:bodyPr/>
                    <a:lstStyle/>
                    <a:p>
                      <a:pPr marL="0" marR="0" lvl="0" indent="0" algn="ctr" rtl="0">
                        <a:spcBef>
                          <a:spcPts val="0"/>
                        </a:spcBef>
                        <a:buSzPct val="25000"/>
                        <a:buNone/>
                      </a:pPr>
                      <a:r>
                        <a:rPr lang="en-US" sz="1200" dirty="0" smtClean="0"/>
                        <a:t>LUT sensitivity</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Retrieval</a:t>
                      </a:r>
                      <a:r>
                        <a:rPr lang="en-US" sz="1200" baseline="0" dirty="0" smtClean="0"/>
                        <a:t> threshold values will need to be tuned and updated</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Minor</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tc>
                  <a:txBody>
                    <a:bodyPr/>
                    <a:lstStyle/>
                    <a:p>
                      <a:pPr marL="0" marR="0" lvl="0" indent="0" algn="ctr" rtl="0">
                        <a:spcBef>
                          <a:spcPts val="0"/>
                        </a:spcBef>
                        <a:buSzPct val="25000"/>
                        <a:buNone/>
                      </a:pPr>
                      <a:r>
                        <a:rPr lang="en-US" sz="1200" dirty="0" smtClean="0"/>
                        <a:t>LST Team is working to tune the algorithm threshold values to improve the retrieval performance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New LUT is tested for Enterprise LST algorithm</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r>
              <a:tr h="370850">
                <a:tc>
                  <a:txBody>
                    <a:bodyPr/>
                    <a:lstStyle/>
                    <a:p>
                      <a:pPr marL="0" marR="0" lvl="0" indent="0" algn="ctr" rtl="0">
                        <a:spcBef>
                          <a:spcPts val="0"/>
                        </a:spcBef>
                        <a:buSzPct val="25000"/>
                        <a:buNone/>
                      </a:pPr>
                      <a:r>
                        <a:rPr lang="en-US" sz="1200" dirty="0" smtClean="0"/>
                        <a:t>FD LST </a:t>
                      </a:r>
                      <a:r>
                        <a:rPr lang="en-US" sz="1200" dirty="0" smtClean="0"/>
                        <a:t>aggregation impact</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Pixel</a:t>
                      </a:r>
                      <a:r>
                        <a:rPr lang="en-US" sz="1200" baseline="0" dirty="0" smtClean="0"/>
                        <a:t> size of FD LST is 10 km and has large mismatch with the SURFRAD in-situ (~ a few tens meters)</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Unknown</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a:txBody>
                    <a:bodyPr/>
                    <a:lstStyle/>
                    <a:p>
                      <a:pPr marL="0" marR="0" lvl="0" indent="0" algn="ctr" rtl="0">
                        <a:spcBef>
                          <a:spcPts val="0"/>
                        </a:spcBef>
                        <a:buSzPct val="25000"/>
                        <a:buNone/>
                      </a:pPr>
                      <a:r>
                        <a:rPr lang="en-US" sz="1200" dirty="0" smtClean="0"/>
                        <a:t>TBD</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Validation results</a:t>
                      </a:r>
                      <a:r>
                        <a:rPr lang="en-US" sz="1200" baseline="0" dirty="0" smtClean="0"/>
                        <a:t> with in-situ observations is acceptable. Site characterization is being studied.</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r>
              <a:tr h="370850">
                <a:tc>
                  <a:txBody>
                    <a:bodyPr/>
                    <a:lstStyle/>
                    <a:p>
                      <a:pPr marL="0" marR="0" lvl="0" indent="0" algn="ctr" rtl="0">
                        <a:spcBef>
                          <a:spcPts val="0"/>
                        </a:spcBef>
                        <a:buSzPct val="25000"/>
                        <a:buNone/>
                      </a:pPr>
                      <a:r>
                        <a:rPr lang="en-US" sz="1200" dirty="0" smtClean="0"/>
                        <a:t>Navigation / Registration</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Errors</a:t>
                      </a:r>
                      <a:r>
                        <a:rPr lang="en-US" sz="1200" baseline="0" dirty="0" smtClean="0"/>
                        <a:t> in sensor navigation/registration might degrade the LST data performance, though the band to band co-registration issue has been greatly reduced since L1b data beta maturity.</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Unknown</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tc>
                  <a:txBody>
                    <a:bodyPr/>
                    <a:lstStyle/>
                    <a:p>
                      <a:pPr marL="0" marR="0" lvl="0" indent="0" algn="ctr" rtl="0">
                        <a:spcBef>
                          <a:spcPts val="0"/>
                        </a:spcBef>
                        <a:buSzPct val="25000"/>
                        <a:buNone/>
                      </a:pPr>
                      <a:r>
                        <a:rPr lang="en-US" sz="1200" dirty="0" smtClean="0"/>
                        <a:t>LST team </a:t>
                      </a:r>
                      <a:r>
                        <a:rPr lang="en-US" sz="1200" dirty="0" smtClean="0"/>
                        <a:t>are </a:t>
                      </a:r>
                      <a:r>
                        <a:rPr lang="en-US" sz="1200" baseline="0" dirty="0" smtClean="0"/>
                        <a:t>keeping </a:t>
                      </a:r>
                      <a:r>
                        <a:rPr lang="en-US" sz="1200" baseline="0" dirty="0" smtClean="0"/>
                        <a:t>monitoring </a:t>
                      </a:r>
                      <a:r>
                        <a:rPr lang="en-US" sz="1200" baseline="0" dirty="0" smtClean="0"/>
                        <a:t>the issue</a:t>
                      </a:r>
                      <a:r>
                        <a:rPr lang="en-US" sz="1200" baseline="0" dirty="0" smtClean="0"/>
                        <a:t>.</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No obvious navigation</a:t>
                      </a:r>
                      <a:r>
                        <a:rPr lang="en-US" sz="1200" baseline="0" dirty="0" smtClean="0"/>
                        <a:t>/registration issues have been found.</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tr>
            </a:tbl>
          </a:graphicData>
        </a:graphic>
      </p:graphicFrame>
    </p:spTree>
    <p:extLst>
      <p:ext uri="{BB962C8B-B14F-4D97-AF65-F5344CB8AC3E}">
        <p14:creationId xmlns:p14="http://schemas.microsoft.com/office/powerpoint/2010/main" val="1847857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Shape 488"/>
          <p:cNvGraphicFramePr/>
          <p:nvPr>
            <p:extLst>
              <p:ext uri="{D42A27DB-BD31-4B8C-83A1-F6EECF244321}">
                <p14:modId xmlns:p14="http://schemas.microsoft.com/office/powerpoint/2010/main" val="1048284932"/>
              </p:ext>
            </p:extLst>
          </p:nvPr>
        </p:nvGraphicFramePr>
        <p:xfrm>
          <a:off x="222717" y="1530344"/>
          <a:ext cx="8653834" cy="4251745"/>
        </p:xfrm>
        <a:graphic>
          <a:graphicData uri="http://schemas.openxmlformats.org/drawingml/2006/table">
            <a:tbl>
              <a:tblPr>
                <a:noFill/>
              </a:tblPr>
              <a:tblGrid>
                <a:gridCol w="874861"/>
                <a:gridCol w="1926455"/>
                <a:gridCol w="3654441"/>
                <a:gridCol w="1129123"/>
                <a:gridCol w="1068954"/>
              </a:tblGrid>
              <a:tr h="357925">
                <a:tc>
                  <a:txBody>
                    <a:bodyPr/>
                    <a:lstStyle/>
                    <a:p>
                      <a:pPr marL="0" marR="0" lvl="0" indent="0" algn="ctr" rtl="0">
                        <a:spcBef>
                          <a:spcPts val="0"/>
                        </a:spcBef>
                        <a:buSzPct val="25000"/>
                        <a:buNone/>
                      </a:pPr>
                      <a:r>
                        <a:rPr lang="en-US" sz="2000" b="1" u="none" strike="noStrike" cap="none" dirty="0">
                          <a:solidFill>
                            <a:schemeClr val="lt1"/>
                          </a:solidFill>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2000" b="1" u="none" strike="noStrike" cap="none" dirty="0">
                          <a:solidFill>
                            <a:schemeClr val="lt1"/>
                          </a:solidFill>
                        </a:rPr>
                        <a:t>Description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2000" b="1" u="none" strike="noStrike" cap="none" dirty="0" smtClean="0">
                          <a:solidFill>
                            <a:schemeClr val="lt1"/>
                          </a:solidFill>
                        </a:rPr>
                        <a:t>Impact</a:t>
                      </a:r>
                      <a:endParaRPr lang="en-US" sz="2000" b="1" u="none" strike="noStrike" cap="none" dirty="0">
                        <a:solidFill>
                          <a:schemeClr val="lt1"/>
                        </a:solidFill>
                      </a:endParaRP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2000" b="1" u="none" strike="noStrike" cap="none" dirty="0">
                          <a:solidFill>
                            <a:schemeClr val="lt1"/>
                          </a:solidFill>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2000" b="1" u="none" strike="noStrike" cap="none" dirty="0">
                          <a:solidFill>
                            <a:schemeClr val="lt1"/>
                          </a:solidFill>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389725">
                <a:tc>
                  <a:txBody>
                    <a:bodyPr/>
                    <a:lstStyle/>
                    <a:p>
                      <a:pPr algn="ctr" fontAlgn="b"/>
                      <a:r>
                        <a:rPr lang="en-US" sz="1400" b="0" i="0" u="none" strike="noStrike" dirty="0" smtClean="0">
                          <a:solidFill>
                            <a:srgbClr val="000000"/>
                          </a:solidFill>
                          <a:effectLst/>
                          <a:latin typeface="+mn-lt"/>
                        </a:rPr>
                        <a:t>ADR198</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Incorrect radiance to BT conversion parameters</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400" b="0" i="0" u="none" strike="noStrike" baseline="0" dirty="0" smtClean="0">
                          <a:solidFill>
                            <a:srgbClr val="000000"/>
                          </a:solidFill>
                          <a:effectLst/>
                          <a:latin typeface="+mn-lt"/>
                        </a:rPr>
                        <a:t>Incorrect parameters lead to miscalculated BT values and degrade the LST retrieval.</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400" b="0" i="0" u="none" strike="noStrike" dirty="0" smtClean="0">
                          <a:solidFill>
                            <a:srgbClr val="000000"/>
                          </a:solidFill>
                          <a:effectLst/>
                          <a:latin typeface="+mn-lt"/>
                        </a:rPr>
                        <a:t>DO.05.00.00</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400" b="0" i="0" u="none" strike="noStrike" dirty="0" smtClean="0">
                          <a:solidFill>
                            <a:srgbClr val="000000"/>
                          </a:solidFill>
                          <a:effectLst/>
                          <a:latin typeface="+mn-lt"/>
                        </a:rPr>
                        <a:t>Installed</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r>
              <a:tr h="389725">
                <a:tc>
                  <a:txBody>
                    <a:bodyPr/>
                    <a:lstStyle/>
                    <a:p>
                      <a:pPr algn="ctr" fontAlgn="b"/>
                      <a:r>
                        <a:rPr lang="en-US" sz="1400" b="0" i="0" u="none" strike="noStrike" dirty="0" smtClean="0">
                          <a:solidFill>
                            <a:srgbClr val="000000"/>
                          </a:solidFill>
                          <a:effectLst/>
                          <a:latin typeface="+mn-lt"/>
                        </a:rPr>
                        <a:t>ADR216</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 navigation/registration between</a:t>
                      </a:r>
                      <a:r>
                        <a:rPr lang="en-US" sz="1400" b="0" i="0" u="none" strike="noStrike" baseline="0" dirty="0" smtClean="0">
                          <a:solidFill>
                            <a:srgbClr val="000000"/>
                          </a:solidFill>
                          <a:effectLst/>
                          <a:latin typeface="+mn-lt"/>
                        </a:rPr>
                        <a:t> band 14 and 15</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There is a relative shift of one</a:t>
                      </a:r>
                      <a:r>
                        <a:rPr lang="en-US" sz="1400" b="0" i="0" u="none" strike="noStrike" baseline="0" dirty="0" smtClean="0">
                          <a:solidFill>
                            <a:srgbClr val="000000"/>
                          </a:solidFill>
                          <a:effectLst/>
                          <a:latin typeface="+mn-lt"/>
                        </a:rPr>
                        <a:t> or more pixels between Band 14 and 15 occasionally, which LST retrieval relies on.</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400" b="0" i="0" u="none" strike="noStrike" dirty="0" smtClean="0">
                          <a:solidFill>
                            <a:srgbClr val="000000"/>
                          </a:solidFill>
                          <a:effectLst/>
                          <a:latin typeface="+mn-lt"/>
                        </a:rPr>
                        <a:t>Not found</a:t>
                      </a:r>
                      <a:r>
                        <a:rPr lang="en-US" sz="1400" b="0" i="0" u="none" strike="noStrike" baseline="0" dirty="0" smtClean="0">
                          <a:solidFill>
                            <a:srgbClr val="000000"/>
                          </a:solidFill>
                          <a:effectLst/>
                          <a:latin typeface="+mn-lt"/>
                        </a:rPr>
                        <a:t> in recent data.</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r>
              <a:tr h="389725">
                <a:tc>
                  <a:txBody>
                    <a:bodyPr/>
                    <a:lstStyle/>
                    <a:p>
                      <a:pPr algn="ctr" fontAlgn="b"/>
                      <a:r>
                        <a:rPr lang="en-US" sz="1400" b="0" i="0" u="none" strike="noStrike" dirty="0" smtClean="0">
                          <a:solidFill>
                            <a:srgbClr val="000000"/>
                          </a:solidFill>
                          <a:effectLst/>
                          <a:latin typeface="+mn-lt"/>
                        </a:rPr>
                        <a:t>Geo-location</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Geo-location file</a:t>
                      </a:r>
                      <a:r>
                        <a:rPr lang="en-US" sz="1400" b="0" i="0" u="none" strike="noStrike" baseline="0" dirty="0" smtClean="0">
                          <a:solidFill>
                            <a:srgbClr val="000000"/>
                          </a:solidFill>
                          <a:effectLst/>
                          <a:latin typeface="+mn-lt"/>
                        </a:rPr>
                        <a:t> unavailable</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 Small difference between locally</a:t>
                      </a:r>
                      <a:r>
                        <a:rPr lang="en-US" sz="1400" b="0" i="0" u="none" strike="noStrike" baseline="0" dirty="0" smtClean="0">
                          <a:solidFill>
                            <a:srgbClr val="000000"/>
                          </a:solidFill>
                          <a:effectLst/>
                          <a:latin typeface="+mn-lt"/>
                        </a:rPr>
                        <a:t> calculated and official data</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c>
                  <a:txBody>
                    <a:bodyPr/>
                    <a:lstStyle/>
                    <a:p>
                      <a:pPr algn="ctr" fontAlgn="b"/>
                      <a:r>
                        <a:rPr lang="en-US" sz="1400" b="0" i="0" u="none" strike="noStrike" dirty="0" smtClean="0">
                          <a:solidFill>
                            <a:srgbClr val="000000"/>
                          </a:solidFill>
                          <a:effectLst/>
                          <a:latin typeface="+mn-lt"/>
                        </a:rPr>
                        <a:t>Locally calculated before fix</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400" b="0" i="0" u="none" strike="noStrike" dirty="0" smtClean="0">
                          <a:solidFill>
                            <a:srgbClr val="000000"/>
                          </a:solidFill>
                          <a:effectLst/>
                          <a:latin typeface="+mn-lt"/>
                        </a:rPr>
                        <a:t>Available</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r>
              <a:tr h="389725">
                <a:tc>
                  <a:txBody>
                    <a:bodyPr/>
                    <a:lstStyle/>
                    <a:p>
                      <a:pPr algn="ctr" fontAlgn="b"/>
                      <a:r>
                        <a:rPr lang="en-US" sz="1400" b="0" i="0" u="none" strike="noStrike" dirty="0" smtClean="0">
                          <a:solidFill>
                            <a:srgbClr val="000000"/>
                          </a:solidFill>
                          <a:effectLst/>
                          <a:latin typeface="+mn-lt"/>
                        </a:rPr>
                        <a:t>Solar and sensor angles</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 Solar</a:t>
                      </a:r>
                      <a:r>
                        <a:rPr lang="en-US" sz="1400" b="0" i="0" u="none" strike="noStrike" baseline="0" dirty="0" smtClean="0">
                          <a:solidFill>
                            <a:srgbClr val="000000"/>
                          </a:solidFill>
                          <a:effectLst/>
                          <a:latin typeface="+mn-lt"/>
                        </a:rPr>
                        <a:t> and sensor angles unavailable</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Small difference</a:t>
                      </a:r>
                      <a:r>
                        <a:rPr lang="en-US" sz="1400" b="0" i="0" u="none" strike="noStrike" baseline="0" dirty="0" smtClean="0">
                          <a:solidFill>
                            <a:srgbClr val="000000"/>
                          </a:solidFill>
                          <a:effectLst/>
                          <a:latin typeface="+mn-lt"/>
                        </a:rPr>
                        <a:t> </a:t>
                      </a:r>
                      <a:r>
                        <a:rPr lang="en-US" sz="1400" b="0" i="0" u="none" strike="noStrike" dirty="0" smtClean="0">
                          <a:solidFill>
                            <a:srgbClr val="000000"/>
                          </a:solidFill>
                          <a:effectLst/>
                          <a:latin typeface="+mn-lt"/>
                        </a:rPr>
                        <a:t>between locally</a:t>
                      </a:r>
                      <a:r>
                        <a:rPr lang="en-US" sz="1400" b="0" i="0" u="none" strike="noStrike" baseline="0" dirty="0" smtClean="0">
                          <a:solidFill>
                            <a:srgbClr val="000000"/>
                          </a:solidFill>
                          <a:effectLst/>
                          <a:latin typeface="+mn-lt"/>
                        </a:rPr>
                        <a:t> calculated and official data</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c>
                  <a:txBody>
                    <a:bodyPr/>
                    <a:lstStyle/>
                    <a:p>
                      <a:pPr algn="ctr" fontAlgn="b"/>
                      <a:r>
                        <a:rPr lang="en-US" sz="1400" b="0" i="0" u="none" strike="noStrike" dirty="0" smtClean="0">
                          <a:solidFill>
                            <a:srgbClr val="000000"/>
                          </a:solidFill>
                          <a:effectLst/>
                          <a:latin typeface="+mn-lt"/>
                        </a:rPr>
                        <a:t>Locally calculated before fix</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400" b="0" i="0" u="none" strike="noStrike" dirty="0" smtClean="0">
                          <a:solidFill>
                            <a:srgbClr val="000000"/>
                          </a:solidFill>
                          <a:effectLst/>
                          <a:latin typeface="+mn-lt"/>
                        </a:rPr>
                        <a:t>Available</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r>
              <a:tr h="389725">
                <a:tc>
                  <a:txBody>
                    <a:bodyPr/>
                    <a:lstStyle/>
                    <a:p>
                      <a:pPr algn="ctr" fontAlgn="b"/>
                      <a:r>
                        <a:rPr lang="en-US" sz="1400" b="0" i="0" u="none" strike="noStrike" dirty="0" smtClean="0">
                          <a:solidFill>
                            <a:srgbClr val="000000"/>
                          </a:solidFill>
                          <a:effectLst/>
                          <a:latin typeface="+mn-lt"/>
                        </a:rPr>
                        <a:t>ADR547</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 Unit of TPW used in LST retrieval is incorrect</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 </a:t>
                      </a:r>
                      <a:r>
                        <a:rPr lang="en-US" sz="1400" b="0" i="0" u="none" strike="noStrike" baseline="0" dirty="0" smtClean="0">
                          <a:solidFill>
                            <a:srgbClr val="000000"/>
                          </a:solidFill>
                          <a:effectLst/>
                          <a:latin typeface="+mn-lt"/>
                        </a:rPr>
                        <a:t>Coefficients for wet conditions are used for most pixels with dry conditions </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400" b="0" i="0" u="none" strike="noStrike" dirty="0" smtClean="0">
                          <a:solidFill>
                            <a:srgbClr val="000000"/>
                          </a:solidFill>
                          <a:effectLst/>
                          <a:latin typeface="+mn-lt"/>
                        </a:rPr>
                        <a:t>PR.06.08</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400" b="0" i="0" u="none" strike="noStrike" dirty="0" smtClean="0">
                          <a:solidFill>
                            <a:srgbClr val="000000"/>
                          </a:solidFill>
                          <a:effectLst/>
                          <a:latin typeface="+mn-lt"/>
                        </a:rPr>
                        <a:t>Installed</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r>
              <a:tr h="389725">
                <a:tc>
                  <a:txBody>
                    <a:bodyPr/>
                    <a:lstStyle/>
                    <a:p>
                      <a:pPr algn="ctr" fontAlgn="b"/>
                      <a:r>
                        <a:rPr lang="en-US" sz="1400" b="0" i="0" u="none" strike="noStrike" dirty="0" smtClean="0">
                          <a:solidFill>
                            <a:srgbClr val="000000"/>
                          </a:solidFill>
                          <a:effectLst/>
                          <a:latin typeface="+mn-lt"/>
                        </a:rPr>
                        <a:t>Missing data</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Missing</a:t>
                      </a:r>
                      <a:r>
                        <a:rPr lang="en-US" sz="1400" b="0" i="0" u="none" strike="noStrike" baseline="0" dirty="0" smtClean="0">
                          <a:solidFill>
                            <a:srgbClr val="000000"/>
                          </a:solidFill>
                          <a:effectLst/>
                          <a:latin typeface="+mn-lt"/>
                        </a:rPr>
                        <a:t> lines in data</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Visualization</a:t>
                      </a:r>
                      <a:r>
                        <a:rPr lang="en-US" sz="1400" b="0" i="0" u="none" strike="noStrike" baseline="0" dirty="0" smtClean="0">
                          <a:solidFill>
                            <a:srgbClr val="000000"/>
                          </a:solidFill>
                          <a:effectLst/>
                          <a:latin typeface="+mn-lt"/>
                        </a:rPr>
                        <a:t> issue</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c>
                  <a:txBody>
                    <a:bodyPr/>
                    <a:lstStyle/>
                    <a:p>
                      <a:pPr algn="ctr" fontAlgn="b"/>
                      <a:r>
                        <a:rPr lang="en-US" sz="1400" b="0" i="0" u="none" strike="noStrike" dirty="0" smtClean="0">
                          <a:solidFill>
                            <a:srgbClr val="000000"/>
                          </a:solidFill>
                          <a:effectLst/>
                          <a:latin typeface="+mn-lt"/>
                        </a:rPr>
                        <a:t>DO.05</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400" b="0" i="0" u="none" strike="noStrike" dirty="0" smtClean="0">
                          <a:solidFill>
                            <a:srgbClr val="000000"/>
                          </a:solidFill>
                          <a:effectLst/>
                          <a:latin typeface="+mn-lt"/>
                        </a:rPr>
                        <a:t>Installed</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r>
              <a:tr h="389725">
                <a:tc>
                  <a:txBody>
                    <a:bodyPr/>
                    <a:lstStyle/>
                    <a:p>
                      <a:pPr algn="ctr" fontAlgn="b"/>
                      <a:r>
                        <a:rPr lang="en-US" sz="1400" b="0" i="0" u="none" strike="noStrike" dirty="0" smtClean="0">
                          <a:solidFill>
                            <a:srgbClr val="000000"/>
                          </a:solidFill>
                          <a:effectLst/>
                          <a:latin typeface="+mn-lt"/>
                        </a:rPr>
                        <a:t>ADR340</a:t>
                      </a:r>
                    </a:p>
                    <a:p>
                      <a:pPr algn="ctr" fontAlgn="b"/>
                      <a:r>
                        <a:rPr lang="en-US" sz="1400" b="0" i="0" u="none" strike="noStrike" dirty="0" smtClean="0">
                          <a:solidFill>
                            <a:srgbClr val="000000"/>
                          </a:solidFill>
                          <a:effectLst/>
                          <a:latin typeface="+mn-lt"/>
                        </a:rPr>
                        <a:t>WR4511</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 LST retrieval available under cloudy or probably cloudy</a:t>
                      </a:r>
                      <a:r>
                        <a:rPr lang="en-US" sz="1400" b="0" i="0" u="none" strike="noStrike" baseline="0" dirty="0" smtClean="0">
                          <a:solidFill>
                            <a:srgbClr val="000000"/>
                          </a:solidFill>
                          <a:effectLst/>
                          <a:latin typeface="+mn-lt"/>
                        </a:rPr>
                        <a:t> conditions </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400" b="0" i="0" u="none" strike="noStrike" dirty="0" smtClean="0">
                          <a:solidFill>
                            <a:srgbClr val="000000"/>
                          </a:solidFill>
                          <a:effectLst/>
                          <a:latin typeface="+mn-lt"/>
                        </a:rPr>
                        <a:t> </a:t>
                      </a:r>
                      <a:r>
                        <a:rPr lang="en-US" sz="1400" b="0" i="0" u="none" strike="noStrike" baseline="0" dirty="0" smtClean="0">
                          <a:solidFill>
                            <a:srgbClr val="000000"/>
                          </a:solidFill>
                          <a:effectLst/>
                          <a:latin typeface="+mn-lt"/>
                        </a:rPr>
                        <a:t>At high sensor angle area (&gt; 70), LST retrieval becomes available under cloudy or probably cloudy conditions.</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smtClean="0">
                          <a:solidFill>
                            <a:srgbClr val="000000"/>
                          </a:solidFill>
                          <a:effectLst/>
                          <a:latin typeface="+mn-lt"/>
                        </a:rPr>
                        <a:t>PR.06.10</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400" b="0" i="0" u="none" strike="noStrike" dirty="0" smtClean="0">
                          <a:solidFill>
                            <a:srgbClr val="000000"/>
                          </a:solidFill>
                          <a:effectLst/>
                          <a:latin typeface="+mn-lt"/>
                        </a:rPr>
                        <a:t>Awaiting</a:t>
                      </a:r>
                      <a:r>
                        <a:rPr lang="en-US" sz="1400" b="0" i="0" u="none" strike="noStrike" baseline="0" dirty="0" smtClean="0">
                          <a:solidFill>
                            <a:srgbClr val="000000"/>
                          </a:solidFill>
                          <a:effectLst/>
                          <a:latin typeface="+mn-lt"/>
                        </a:rPr>
                        <a:t> installation</a:t>
                      </a:r>
                      <a:r>
                        <a:rPr lang="en-US" sz="1400" b="0" i="0" u="none" strike="noStrike" dirty="0" smtClean="0">
                          <a:solidFill>
                            <a:srgbClr val="000000"/>
                          </a:solidFill>
                          <a:effectLst/>
                          <a:latin typeface="+mn-lt"/>
                        </a:rPr>
                        <a:t> </a:t>
                      </a:r>
                      <a:endParaRPr lang="en-US"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r>
            </a:tbl>
          </a:graphicData>
        </a:graphic>
      </p:graphicFrame>
      <p:sp>
        <p:nvSpPr>
          <p:cNvPr id="489" name="Shape 489"/>
          <p:cNvSpPr txBox="1">
            <a:spLocks noGrp="1"/>
          </p:cNvSpPr>
          <p:nvPr>
            <p:ph type="sldNum" idx="12"/>
          </p:nvPr>
        </p:nvSpPr>
        <p:spPr>
          <a:xfrm>
            <a:off x="6553204" y="6356353"/>
            <a:ext cx="2133599"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a:solidFill>
                  <a:prstClr val="white"/>
                </a:solidFill>
                <a:ea typeface="Calibri"/>
                <a:cs typeface="Calibri"/>
                <a:sym typeface="Calibri"/>
              </a:rPr>
              <a:pPr>
                <a:buSzPct val="25000"/>
              </a:pPr>
              <a:t>9</a:t>
            </a:fld>
            <a:endParaRPr lang="en-US">
              <a:solidFill>
                <a:prstClr val="white"/>
              </a:solidFill>
              <a:ea typeface="Calibri"/>
              <a:cs typeface="Calibri"/>
              <a:sym typeface="Calibri"/>
            </a:endParaRPr>
          </a:p>
        </p:txBody>
      </p:sp>
      <p:sp>
        <p:nvSpPr>
          <p:cNvPr id="6" name="Title 1"/>
          <p:cNvSpPr>
            <a:spLocks noGrp="1"/>
          </p:cNvSpPr>
          <p:nvPr>
            <p:ph type="title"/>
          </p:nvPr>
        </p:nvSpPr>
        <p:spPr>
          <a:xfrm>
            <a:off x="1345224" y="64203"/>
            <a:ext cx="6408821" cy="968626"/>
          </a:xfrm>
        </p:spPr>
        <p:txBody>
          <a:bodyPr/>
          <a:lstStyle/>
          <a:p>
            <a:r>
              <a:rPr lang="en-US" sz="2800" dirty="0" smtClean="0"/>
              <a:t>Issues Needing Resolution for</a:t>
            </a:r>
            <a:br>
              <a:rPr lang="en-US" sz="2800" dirty="0" smtClean="0"/>
            </a:br>
            <a:r>
              <a:rPr lang="en-US" sz="2800" dirty="0" smtClean="0"/>
              <a:t> Provisional Maturity</a:t>
            </a:r>
            <a:br>
              <a:rPr lang="en-US" sz="2800" dirty="0" smtClean="0"/>
            </a:br>
            <a:endParaRPr lang="en-US" sz="2000" dirty="0"/>
          </a:p>
        </p:txBody>
      </p:sp>
      <p:grpSp>
        <p:nvGrpSpPr>
          <p:cNvPr id="7" name="Group 6"/>
          <p:cNvGrpSpPr/>
          <p:nvPr/>
        </p:nvGrpSpPr>
        <p:grpSpPr>
          <a:xfrm>
            <a:off x="2075209" y="6466277"/>
            <a:ext cx="4529271" cy="289385"/>
            <a:chOff x="148222" y="6486149"/>
            <a:chExt cx="8762410" cy="311557"/>
          </a:xfrm>
        </p:grpSpPr>
        <p:sp>
          <p:nvSpPr>
            <p:cNvPr id="8" name="TextBox 7"/>
            <p:cNvSpPr txBox="1"/>
            <p:nvPr/>
          </p:nvSpPr>
          <p:spPr>
            <a:xfrm>
              <a:off x="148222" y="6489929"/>
              <a:ext cx="3148280" cy="307777"/>
            </a:xfrm>
            <a:prstGeom prst="rect">
              <a:avLst/>
            </a:prstGeom>
            <a:solidFill>
              <a:srgbClr val="009900"/>
            </a:solidFill>
          </p:spPr>
          <p:txBody>
            <a:bodyPr wrap="square" rtlCol="0">
              <a:spAutoFit/>
            </a:bodyPr>
            <a:lstStyle/>
            <a:p>
              <a:pPr algn="ctr"/>
              <a:r>
                <a:rPr lang="en-US" sz="1200" dirty="0" smtClean="0">
                  <a:solidFill>
                    <a:prstClr val="white"/>
                  </a:solidFill>
                </a:rPr>
                <a:t>Little Impact</a:t>
              </a:r>
              <a:endParaRPr lang="en-US" sz="1200" dirty="0">
                <a:solidFill>
                  <a:prstClr val="white"/>
                </a:solidFill>
              </a:endParaRPr>
            </a:p>
          </p:txBody>
        </p:sp>
        <p:sp>
          <p:nvSpPr>
            <p:cNvPr id="9" name="TextBox 8"/>
            <p:cNvSpPr txBox="1"/>
            <p:nvPr/>
          </p:nvSpPr>
          <p:spPr>
            <a:xfrm>
              <a:off x="3164282" y="6486149"/>
              <a:ext cx="2871216" cy="307777"/>
            </a:xfrm>
            <a:prstGeom prst="rect">
              <a:avLst/>
            </a:prstGeom>
            <a:solidFill>
              <a:srgbClr val="FFFF00"/>
            </a:solidFill>
          </p:spPr>
          <p:txBody>
            <a:bodyPr wrap="square" rtlCol="0">
              <a:spAutoFit/>
            </a:bodyPr>
            <a:lstStyle/>
            <a:p>
              <a:pPr algn="ctr"/>
              <a:r>
                <a:rPr lang="en-US" sz="1200" dirty="0" smtClean="0"/>
                <a:t>Moderate Impact</a:t>
              </a:r>
              <a:endParaRPr lang="en-US" sz="1200" dirty="0"/>
            </a:p>
          </p:txBody>
        </p:sp>
        <p:sp>
          <p:nvSpPr>
            <p:cNvPr id="10" name="TextBox 9"/>
            <p:cNvSpPr txBox="1"/>
            <p:nvPr/>
          </p:nvSpPr>
          <p:spPr>
            <a:xfrm>
              <a:off x="6048560" y="6490819"/>
              <a:ext cx="2862072" cy="298223"/>
            </a:xfrm>
            <a:prstGeom prst="rect">
              <a:avLst/>
            </a:prstGeom>
            <a:solidFill>
              <a:srgbClr val="FF0000"/>
            </a:solidFill>
          </p:spPr>
          <p:txBody>
            <a:bodyPr wrap="square" rtlCol="0">
              <a:spAutoFit/>
            </a:bodyPr>
            <a:lstStyle/>
            <a:p>
              <a:pPr algn="ctr"/>
              <a:r>
                <a:rPr lang="en-US" sz="1200" dirty="0" smtClean="0">
                  <a:solidFill>
                    <a:prstClr val="white"/>
                  </a:solidFill>
                </a:rPr>
                <a:t>Big Impact</a:t>
              </a:r>
              <a:endParaRPr lang="en-US" sz="1200" dirty="0">
                <a:solidFill>
                  <a:prstClr val="white"/>
                </a:solidFill>
              </a:endParaRPr>
            </a:p>
          </p:txBody>
        </p:sp>
      </p:grpSp>
    </p:spTree>
    <p:extLst>
      <p:ext uri="{BB962C8B-B14F-4D97-AF65-F5344CB8AC3E}">
        <p14:creationId xmlns:p14="http://schemas.microsoft.com/office/powerpoint/2010/main" val="325150886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3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4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4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4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4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5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5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5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5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5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5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5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5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5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6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6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6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6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6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65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6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67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68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32544</TotalTime>
  <Words>6539</Words>
  <Application>Microsoft Office PowerPoint</Application>
  <PresentationFormat>On-screen Show (4:3)</PresentationFormat>
  <Paragraphs>1509</Paragraphs>
  <Slides>76</Slides>
  <Notes>52</Notes>
  <HiddenSlides>0</HiddenSlides>
  <MMClips>0</MMClips>
  <ScaleCrop>false</ScaleCrop>
  <HeadingPairs>
    <vt:vector size="8" baseType="variant">
      <vt:variant>
        <vt:lpstr>Fonts Used</vt:lpstr>
      </vt:variant>
      <vt:variant>
        <vt:i4>11</vt:i4>
      </vt:variant>
      <vt:variant>
        <vt:lpstr>Theme</vt:lpstr>
      </vt:variant>
      <vt:variant>
        <vt:i4>70</vt:i4>
      </vt:variant>
      <vt:variant>
        <vt:lpstr>Embedded OLE Servers</vt:lpstr>
      </vt:variant>
      <vt:variant>
        <vt:i4>1</vt:i4>
      </vt:variant>
      <vt:variant>
        <vt:lpstr>Slide Titles</vt:lpstr>
      </vt:variant>
      <vt:variant>
        <vt:i4>76</vt:i4>
      </vt:variant>
    </vt:vector>
  </HeadingPairs>
  <TitlesOfParts>
    <vt:vector size="158" baseType="lpstr">
      <vt:lpstr>MS PGothic</vt:lpstr>
      <vt:lpstr>宋体</vt:lpstr>
      <vt:lpstr>宋体</vt:lpstr>
      <vt:lpstr>Arial</vt:lpstr>
      <vt:lpstr>Calibri</vt:lpstr>
      <vt:lpstr>Cambria Math</vt:lpstr>
      <vt:lpstr>Courier New</vt:lpstr>
      <vt:lpstr>Symbol</vt:lpstr>
      <vt:lpstr>Times New Roman</vt:lpstr>
      <vt:lpstr>Wingdings</vt:lpstr>
      <vt:lpstr>Wingdings 2</vt:lpstr>
      <vt:lpstr>Custom Design</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31_Custom Design</vt:lpstr>
      <vt:lpstr>32_Custom Design</vt:lpstr>
      <vt:lpstr>33_Custom Design</vt:lpstr>
      <vt:lpstr>34_Custom Design</vt:lpstr>
      <vt:lpstr>35_Custom Design</vt:lpstr>
      <vt:lpstr>36_Custom Design</vt:lpstr>
      <vt:lpstr>37_Custom Design</vt:lpstr>
      <vt:lpstr>38_Custom Design</vt:lpstr>
      <vt:lpstr>39_Custom Design</vt:lpstr>
      <vt:lpstr>40_Custom Design</vt:lpstr>
      <vt:lpstr>41_Custom Design</vt:lpstr>
      <vt:lpstr>42_Custom Design</vt:lpstr>
      <vt:lpstr>43_Custom Design</vt:lpstr>
      <vt:lpstr>44_Custom Design</vt:lpstr>
      <vt:lpstr>45_Custom Design</vt:lpstr>
      <vt:lpstr>46_Custom Design</vt:lpstr>
      <vt:lpstr>47_Custom Design</vt:lpstr>
      <vt:lpstr>48_Custom Design</vt:lpstr>
      <vt:lpstr>49_Custom Design</vt:lpstr>
      <vt:lpstr>50_Custom Design</vt:lpstr>
      <vt:lpstr>51_Custom Design</vt:lpstr>
      <vt:lpstr>52_Custom Design</vt:lpstr>
      <vt:lpstr>53_Custom Design</vt:lpstr>
      <vt:lpstr>54_Custom Design</vt:lpstr>
      <vt:lpstr>55_Custom Design</vt:lpstr>
      <vt:lpstr>56_Custom Design</vt:lpstr>
      <vt:lpstr>57_Custom Design</vt:lpstr>
      <vt:lpstr>58_Custom Design</vt:lpstr>
      <vt:lpstr>59_Custom Design</vt:lpstr>
      <vt:lpstr>60_Custom Design</vt:lpstr>
      <vt:lpstr>61_Custom Design</vt:lpstr>
      <vt:lpstr>62_Custom Design</vt:lpstr>
      <vt:lpstr>63_Custom Design</vt:lpstr>
      <vt:lpstr>64_Custom Design</vt:lpstr>
      <vt:lpstr>65_Custom Design</vt:lpstr>
      <vt:lpstr>66_Custom Design</vt:lpstr>
      <vt:lpstr>67_Custom Design</vt:lpstr>
      <vt:lpstr>68_Custom Design</vt:lpstr>
      <vt:lpstr>Equation</vt:lpstr>
      <vt:lpstr>PowerPoint Presentation</vt:lpstr>
      <vt:lpstr>Outline</vt:lpstr>
      <vt:lpstr>Review of Beta Maturity </vt:lpstr>
      <vt:lpstr>LST Product Background</vt:lpstr>
      <vt:lpstr>Mission Requirement</vt:lpstr>
      <vt:lpstr>LST processing flow (AER)</vt:lpstr>
      <vt:lpstr>Beta Review: Time-Line/Context</vt:lpstr>
      <vt:lpstr>Risks to Reaching Provisional (Summary Status at PS-PVR Beta)</vt:lpstr>
      <vt:lpstr>Issues Needing Resolution for  Provisional Maturity </vt:lpstr>
      <vt:lpstr>Product quality evaluation</vt:lpstr>
      <vt:lpstr>Top Level Summary of  Product Quality</vt:lpstr>
      <vt:lpstr>Provisional PLPTs</vt:lpstr>
      <vt:lpstr>Visual Inspection</vt:lpstr>
      <vt:lpstr>PowerPoint Presentation</vt:lpstr>
      <vt:lpstr>PowerPoint Presentation</vt:lpstr>
      <vt:lpstr>PowerPoint Presentation</vt:lpstr>
      <vt:lpstr>LST, DQF, and PQI Inspection</vt:lpstr>
      <vt:lpstr>Quality Flag Inspection</vt:lpstr>
      <vt:lpstr>Definition of Error Codes</vt:lpstr>
      <vt:lpstr>Quality Flags</vt:lpstr>
      <vt:lpstr>CONUS LST at Cloudy Pixels</vt:lpstr>
      <vt:lpstr>FD LST at Cloud Conditions</vt:lpstr>
      <vt:lpstr>LST metadata Inspection</vt:lpstr>
      <vt:lpstr>Product Metadata</vt:lpstr>
      <vt:lpstr>DQF Metadata</vt:lpstr>
      <vt:lpstr>Product quality assessment with SURFRAD in-situ observations</vt:lpstr>
      <vt:lpstr>Definitions of Metrics for Quantitative Comparisons</vt:lpstr>
      <vt:lpstr>In-situ ground observation data</vt:lpstr>
      <vt:lpstr>TPW issue in LST Retrieval</vt:lpstr>
      <vt:lpstr>CONUS LST Validation Results – since TPW issue was fixed</vt:lpstr>
      <vt:lpstr>Reference Algorithm</vt:lpstr>
      <vt:lpstr>Validation Procedures</vt:lpstr>
      <vt:lpstr>CONUS LST Validation</vt:lpstr>
      <vt:lpstr>CONUS LST Validation</vt:lpstr>
      <vt:lpstr>CONUS LST Validation</vt:lpstr>
      <vt:lpstr>Full Disk LST Validation</vt:lpstr>
      <vt:lpstr>MESO</vt:lpstr>
      <vt:lpstr>GOES-16 LST vs. SURFRAD LST</vt:lpstr>
      <vt:lpstr>Summary</vt:lpstr>
      <vt:lpstr>Case 1</vt:lpstr>
      <vt:lpstr>Desert Rock Validation Results --Multiple satellites</vt:lpstr>
      <vt:lpstr>Desert Rock Site Elevation</vt:lpstr>
      <vt:lpstr>Case 2</vt:lpstr>
      <vt:lpstr>PowerPoint Presentation</vt:lpstr>
      <vt:lpstr>Case 3</vt:lpstr>
      <vt:lpstr>Quality Control</vt:lpstr>
      <vt:lpstr>Site Homogeneity</vt:lpstr>
      <vt:lpstr>Potential Cloud Contamination? 2017-10-08 21:47</vt:lpstr>
      <vt:lpstr>Potential Cloud Contamination? 2017-10-08 22:47</vt:lpstr>
      <vt:lpstr>Potential Cloud Contamination? 2017-10-08 23:47</vt:lpstr>
      <vt:lpstr>Comparison with SNPP VIIRS LST</vt:lpstr>
      <vt:lpstr>Data</vt:lpstr>
      <vt:lpstr>Example of Comparison -- ABI LST v.s. SNPP VIIRS</vt:lpstr>
      <vt:lpstr>Comparison Summary</vt:lpstr>
      <vt:lpstr>Dependency Analysis</vt:lpstr>
      <vt:lpstr>Dependency Analysis </vt:lpstr>
      <vt:lpstr>Dependency Analysis </vt:lpstr>
      <vt:lpstr>Dependency Analysis </vt:lpstr>
      <vt:lpstr>Dependency Analysis </vt:lpstr>
      <vt:lpstr>Dependency Analysis</vt:lpstr>
      <vt:lpstr>Provisional Maturity Assessment</vt:lpstr>
      <vt:lpstr>Provisional Validation</vt:lpstr>
      <vt:lpstr>Provisional Validation</vt:lpstr>
      <vt:lpstr>Recommendation</vt:lpstr>
      <vt:lpstr>Path to full Validation Maturity</vt:lpstr>
      <vt:lpstr>Path to Full Validation Maturity</vt:lpstr>
      <vt:lpstr>Issues</vt:lpstr>
      <vt:lpstr>Full Validation PLPTs</vt:lpstr>
      <vt:lpstr>Path to Full Validation – Risks</vt:lpstr>
      <vt:lpstr>Summary &amp; Recommendations</vt:lpstr>
      <vt:lpstr>Summary</vt:lpstr>
      <vt:lpstr>Recommendation</vt:lpstr>
      <vt:lpstr>Backup</vt:lpstr>
      <vt:lpstr>GOES-16 LST (CONUS Satellite) </vt:lpstr>
      <vt:lpstr>Elevation Map</vt:lpstr>
      <vt:lpstr>Surface Type Map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Yunyue Yu</cp:lastModifiedBy>
  <cp:revision>631</cp:revision>
  <dcterms:modified xsi:type="dcterms:W3CDTF">2018-03-13T18:59:58Z</dcterms:modified>
</cp:coreProperties>
</file>