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56" r:id="rId3"/>
    <p:sldId id="257" r:id="rId4"/>
    <p:sldId id="260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/>
    <p:restoredTop sz="96327"/>
  </p:normalViewPr>
  <p:slideViewPr>
    <p:cSldViewPr snapToGrid="0">
      <p:cViewPr>
        <p:scale>
          <a:sx n="150" d="100"/>
          <a:sy n="150" d="100"/>
        </p:scale>
        <p:origin x="146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58F41-0AAD-E34E-87C2-1DAEA1B6758E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B89A3-925E-5647-84D3-82DB8537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>
          <a:gsLst>
            <a:gs pos="68000">
              <a:schemeClr val="accent5"/>
            </a:gs>
            <a:gs pos="100000">
              <a:schemeClr val="accent1"/>
            </a:gs>
            <a:gs pos="0">
              <a:schemeClr val="accent1"/>
            </a:gs>
            <a:gs pos="35000">
              <a:schemeClr val="accent5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943" y="2021791"/>
            <a:ext cx="7953900" cy="1028826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43" y="3138368"/>
            <a:ext cx="7953900" cy="8049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IMSS_logo_web_multicolor_PNG_550x400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76" y="4314649"/>
            <a:ext cx="775531" cy="564021"/>
          </a:xfrm>
          <a:prstGeom prst="rect">
            <a:avLst/>
          </a:prstGeom>
        </p:spPr>
      </p:pic>
      <p:pic>
        <p:nvPicPr>
          <p:cNvPr id="12" name="Picture 11" descr="uwlogo_web_sm_ct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50" y="4345068"/>
            <a:ext cx="692722" cy="463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0305" y="4341137"/>
            <a:ext cx="694625" cy="511046"/>
          </a:xfrm>
          <a:prstGeom prst="rect">
            <a:avLst/>
          </a:prstGeom>
        </p:spPr>
      </p:pic>
      <p:pic>
        <p:nvPicPr>
          <p:cNvPr id="14" name="Picture 13" descr="goes_r_logo small.pn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734" y="4314649"/>
            <a:ext cx="837750" cy="558500"/>
          </a:xfrm>
          <a:prstGeom prst="rect">
            <a:avLst/>
          </a:prstGeom>
        </p:spPr>
      </p:pic>
      <p:pic>
        <p:nvPicPr>
          <p:cNvPr id="4" name="Picture 10" descr="Madison-Prestorm-from SSEC-29Sept11">
            <a:extLst>
              <a:ext uri="{FF2B5EF4-FFF2-40B4-BE49-F238E27FC236}">
                <a16:creationId xmlns:a16="http://schemas.microsoft.com/office/drawing/2014/main" id="{5790C681-9B24-7C69-85DE-914F1B414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94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6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CIMSS_logo_web_multicolor_PNG_550x400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309" y="4012406"/>
            <a:ext cx="981242" cy="713629"/>
          </a:xfrm>
          <a:prstGeom prst="rect">
            <a:avLst/>
          </a:prstGeom>
        </p:spPr>
      </p:pic>
      <p:pic>
        <p:nvPicPr>
          <p:cNvPr id="12" name="Picture 11" descr="uwlogo_web_sm_ctr_w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06" y="4082859"/>
            <a:ext cx="876468" cy="58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3949" y="4051253"/>
            <a:ext cx="878876" cy="646602"/>
          </a:xfrm>
          <a:prstGeom prst="rect">
            <a:avLst/>
          </a:prstGeom>
        </p:spPr>
      </p:pic>
      <p:pic>
        <p:nvPicPr>
          <p:cNvPr id="14" name="Picture 13" descr="goes_r_logo small.png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260" y="4012406"/>
            <a:ext cx="1059965" cy="7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46653D-9EB7-4009-0DAF-B1CFC4B06115}"/>
              </a:ext>
            </a:extLst>
          </p:cNvPr>
          <p:cNvSpPr/>
          <p:nvPr userDrawn="1"/>
        </p:nvSpPr>
        <p:spPr>
          <a:xfrm>
            <a:off x="2629" y="0"/>
            <a:ext cx="9141371" cy="1034342"/>
          </a:xfrm>
          <a:prstGeom prst="rect">
            <a:avLst/>
          </a:prstGeom>
          <a:gradFill flip="none" rotWithShape="1">
            <a:gsLst>
              <a:gs pos="68000">
                <a:schemeClr val="accent5"/>
              </a:gs>
              <a:gs pos="100000">
                <a:schemeClr val="accent1"/>
              </a:gs>
              <a:gs pos="0">
                <a:schemeClr val="accent1"/>
              </a:gs>
              <a:gs pos="35000">
                <a:schemeClr val="accent5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680E0-B4B2-3E4C-87A7-19FFAC861F8D}"/>
              </a:ext>
            </a:extLst>
          </p:cNvPr>
          <p:cNvSpPr/>
          <p:nvPr userDrawn="1"/>
        </p:nvSpPr>
        <p:spPr>
          <a:xfrm>
            <a:off x="1" y="4840890"/>
            <a:ext cx="9144000" cy="307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1" y="0"/>
            <a:ext cx="6580705" cy="1034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56042"/>
            <a:ext cx="20574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12 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56042"/>
            <a:ext cx="30861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CSPP Geo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56042"/>
            <a:ext cx="20574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fld id="{FADA0DB8-CBB3-7E41-97EF-647929A8D6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780893-2256-9449-B399-25A999E5A104}"/>
              </a:ext>
            </a:extLst>
          </p:cNvPr>
          <p:cNvSpPr/>
          <p:nvPr userDrawn="1"/>
        </p:nvSpPr>
        <p:spPr>
          <a:xfrm>
            <a:off x="5" y="1"/>
            <a:ext cx="6755131" cy="1034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FB207C-0A19-6041-A5C4-941144A24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0407" y="302612"/>
            <a:ext cx="619844" cy="425637"/>
          </a:xfrm>
          <a:prstGeom prst="rect">
            <a:avLst/>
          </a:prstGeom>
        </p:spPr>
      </p:pic>
      <p:pic>
        <p:nvPicPr>
          <p:cNvPr id="11" name="Picture 10" descr="CIMSS_logo_web_multicolor_PNG_550x400.png">
            <a:extLst>
              <a:ext uri="{FF2B5EF4-FFF2-40B4-BE49-F238E27FC236}">
                <a16:creationId xmlns:a16="http://schemas.microsoft.com/office/drawing/2014/main" id="{253FF496-EEA3-C246-B90F-B6402B9EC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31" y="288435"/>
            <a:ext cx="709054" cy="4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9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Jan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CSPP Geo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A0DB8-CBB3-7E41-97EF-647929A8D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7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6D259-A3C7-114E-80FD-33B3B6F8F1FF}"/>
              </a:ext>
            </a:extLst>
          </p:cNvPr>
          <p:cNvSpPr/>
          <p:nvPr userDrawn="1"/>
        </p:nvSpPr>
        <p:spPr>
          <a:xfrm>
            <a:off x="4" y="-3066"/>
            <a:ext cx="6755135" cy="1036991"/>
          </a:xfrm>
          <a:prstGeom prst="rect">
            <a:avLst/>
          </a:prstGeom>
          <a:gradFill flip="none" rotWithShape="1">
            <a:gsLst>
              <a:gs pos="68000">
                <a:schemeClr val="accent5"/>
              </a:gs>
              <a:gs pos="100000">
                <a:schemeClr val="accent1"/>
              </a:gs>
              <a:gs pos="0">
                <a:schemeClr val="accent1"/>
              </a:gs>
              <a:gs pos="35000">
                <a:schemeClr val="accent5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B59F4-F9D4-724F-890D-C24DE25F77D3}"/>
              </a:ext>
            </a:extLst>
          </p:cNvPr>
          <p:cNvSpPr/>
          <p:nvPr userDrawn="1"/>
        </p:nvSpPr>
        <p:spPr>
          <a:xfrm>
            <a:off x="6755136" y="-2649"/>
            <a:ext cx="2386235" cy="10369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418A29-91C1-C845-8294-8F2260A21D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0407" y="302612"/>
            <a:ext cx="619844" cy="425637"/>
          </a:xfrm>
          <a:prstGeom prst="rect">
            <a:avLst/>
          </a:prstGeom>
        </p:spPr>
      </p:pic>
      <p:pic>
        <p:nvPicPr>
          <p:cNvPr id="11" name="Picture 10" descr="CIMSS_logo_web_multicolor_PNG_550x400.png">
            <a:extLst>
              <a:ext uri="{FF2B5EF4-FFF2-40B4-BE49-F238E27FC236}">
                <a16:creationId xmlns:a16="http://schemas.microsoft.com/office/drawing/2014/main" id="{0B4E7865-7B8B-E64C-836C-C0FC145A9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131" y="288435"/>
            <a:ext cx="709054" cy="453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B6A82C-31FF-0245-B3E6-D427B5DAB8A0}"/>
              </a:ext>
            </a:extLst>
          </p:cNvPr>
          <p:cNvSpPr/>
          <p:nvPr userDrawn="1"/>
        </p:nvSpPr>
        <p:spPr>
          <a:xfrm>
            <a:off x="1" y="4840890"/>
            <a:ext cx="9144000" cy="3073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5499126-6248-CB48-980C-80AE90F3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31" y="0"/>
            <a:ext cx="6580705" cy="1034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B1266FCB-6DC6-EE4A-835A-DE6668DA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856042"/>
            <a:ext cx="20574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12 Jan 2023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78A2DED-82F5-574F-855A-8B4D528A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856042"/>
            <a:ext cx="30861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CSPP Geo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F2C91A8-E1EE-BA41-94A4-2F0576AC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856042"/>
            <a:ext cx="2057400" cy="273844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fld id="{FADA0DB8-CBB3-7E41-97EF-647929A8D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35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1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1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7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6A7EF-2DB7-FA49-8527-1F4A6DCE229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9E55-B21D-6147-AF5F-6CF2F0EA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geosphere.ssec.wisc.edu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hyperlink" Target="mailto:csppgeo.issues@ssec.wisc.edu" TargetMode="External"/><Relationship Id="rId4" Type="http://schemas.openxmlformats.org/officeDocument/2006/relationships/hyperlink" Target="https://cimss.ssec.wisc.edu/csppge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2C76F2-505F-A3A7-1007-FE6C6D5D5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CSPP Geo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D22FC9-0909-0692-8EED-0C4BCB3C3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Graeme Martin, UW-Madison SSEC/CIMSS</a:t>
            </a:r>
          </a:p>
          <a:p>
            <a:r>
              <a:rPr lang="en-US" dirty="0">
                <a:solidFill>
                  <a:schemeClr val="bg1"/>
                </a:solidFill>
              </a:rPr>
              <a:t>GRB User Group Meeting, 24 October 2023</a:t>
            </a:r>
          </a:p>
        </p:txBody>
      </p:sp>
    </p:spTree>
    <p:extLst>
      <p:ext uri="{BB962C8B-B14F-4D97-AF65-F5344CB8AC3E}">
        <p14:creationId xmlns:p14="http://schemas.microsoft.com/office/powerpoint/2010/main" val="35621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64FEFB-462B-4DF5-B73D-0DA080B1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GRB (</a:t>
            </a:r>
            <a:r>
              <a:rPr lang="en-US" dirty="0" err="1"/>
              <a:t>Ingestor</a:t>
            </a:r>
            <a:r>
              <a:rPr lang="en-US" dirty="0"/>
              <a:t>) Software Package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BD4B22-BD0B-5461-F1A5-1575F6A3C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89" y="1495599"/>
            <a:ext cx="3370921" cy="266752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CSPP Geo GRB Version 1.0.28 </a:t>
            </a:r>
            <a:r>
              <a:rPr lang="en-US" dirty="0"/>
              <a:t>was released on October 9, 2023, with:</a:t>
            </a:r>
          </a:p>
          <a:p>
            <a:pPr lvl="1"/>
            <a:r>
              <a:rPr lang="en-US" dirty="0"/>
              <a:t>Updates to bundled software libraries as required by NOAA users</a:t>
            </a:r>
          </a:p>
          <a:p>
            <a:pPr lvl="1"/>
            <a:r>
              <a:rPr lang="en-US" dirty="0"/>
              <a:t>Rocky 8 and Rocky 9 operating systems are now explicitly supported</a:t>
            </a:r>
          </a:p>
          <a:p>
            <a:r>
              <a:rPr lang="en-US" dirty="0"/>
              <a:t>Installation at users’ sites is considered optional</a:t>
            </a:r>
          </a:p>
          <a:p>
            <a:r>
              <a:rPr lang="en-US" dirty="0"/>
              <a:t>The installation procedure requires running a script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BAE4AB-BA6B-917A-FCE8-E6F71CFE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473" y="2039111"/>
            <a:ext cx="4217180" cy="1777139"/>
          </a:xfrm>
          <a:prstGeom prst="rect">
            <a:avLst/>
          </a:prstGeom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08C83846-3650-268A-13B5-DF2A4466A169}"/>
              </a:ext>
            </a:extLst>
          </p:cNvPr>
          <p:cNvSpPr>
            <a:spLocks noChangeAspect="1"/>
          </p:cNvSpPr>
          <p:nvPr/>
        </p:nvSpPr>
        <p:spPr>
          <a:xfrm>
            <a:off x="5787327" y="2657604"/>
            <a:ext cx="1112213" cy="576728"/>
          </a:xfrm>
          <a:custGeom>
            <a:avLst/>
            <a:gdLst>
              <a:gd name="connsiteX0" fmla="*/ 0 w 1226634"/>
              <a:gd name="connsiteY0" fmla="*/ 301083 h 602165"/>
              <a:gd name="connsiteX1" fmla="*/ 613317 w 1226634"/>
              <a:gd name="connsiteY1" fmla="*/ 0 h 602165"/>
              <a:gd name="connsiteX2" fmla="*/ 1226634 w 1226634"/>
              <a:gd name="connsiteY2" fmla="*/ 301083 h 602165"/>
              <a:gd name="connsiteX3" fmla="*/ 613317 w 1226634"/>
              <a:gd name="connsiteY3" fmla="*/ 602166 h 602165"/>
              <a:gd name="connsiteX4" fmla="*/ 0 w 1226634"/>
              <a:gd name="connsiteY4" fmla="*/ 301083 h 602165"/>
              <a:gd name="connsiteX0" fmla="*/ 613317 w 1226634"/>
              <a:gd name="connsiteY0" fmla="*/ 0 h 602166"/>
              <a:gd name="connsiteX1" fmla="*/ 1226634 w 1226634"/>
              <a:gd name="connsiteY1" fmla="*/ 301083 h 602166"/>
              <a:gd name="connsiteX2" fmla="*/ 613317 w 1226634"/>
              <a:gd name="connsiteY2" fmla="*/ 602166 h 602166"/>
              <a:gd name="connsiteX3" fmla="*/ 0 w 1226634"/>
              <a:gd name="connsiteY3" fmla="*/ 301083 h 602166"/>
              <a:gd name="connsiteX4" fmla="*/ 704757 w 1226634"/>
              <a:gd name="connsiteY4" fmla="*/ 91440 h 602166"/>
              <a:gd name="connsiteX0" fmla="*/ 605883 w 1226634"/>
              <a:gd name="connsiteY0" fmla="*/ 0 h 676508"/>
              <a:gd name="connsiteX1" fmla="*/ 1226634 w 1226634"/>
              <a:gd name="connsiteY1" fmla="*/ 375425 h 676508"/>
              <a:gd name="connsiteX2" fmla="*/ 613317 w 1226634"/>
              <a:gd name="connsiteY2" fmla="*/ 676508 h 676508"/>
              <a:gd name="connsiteX3" fmla="*/ 0 w 1226634"/>
              <a:gd name="connsiteY3" fmla="*/ 375425 h 676508"/>
              <a:gd name="connsiteX4" fmla="*/ 704757 w 1226634"/>
              <a:gd name="connsiteY4" fmla="*/ 165782 h 676508"/>
              <a:gd name="connsiteX0" fmla="*/ 509239 w 1226634"/>
              <a:gd name="connsiteY0" fmla="*/ 0 h 661640"/>
              <a:gd name="connsiteX1" fmla="*/ 1226634 w 1226634"/>
              <a:gd name="connsiteY1" fmla="*/ 360557 h 661640"/>
              <a:gd name="connsiteX2" fmla="*/ 613317 w 1226634"/>
              <a:gd name="connsiteY2" fmla="*/ 661640 h 661640"/>
              <a:gd name="connsiteX3" fmla="*/ 0 w 1226634"/>
              <a:gd name="connsiteY3" fmla="*/ 360557 h 661640"/>
              <a:gd name="connsiteX4" fmla="*/ 704757 w 1226634"/>
              <a:gd name="connsiteY4" fmla="*/ 150914 h 661640"/>
              <a:gd name="connsiteX0" fmla="*/ 509239 w 1226634"/>
              <a:gd name="connsiteY0" fmla="*/ 0 h 661640"/>
              <a:gd name="connsiteX1" fmla="*/ 1226634 w 1226634"/>
              <a:gd name="connsiteY1" fmla="*/ 360557 h 661640"/>
              <a:gd name="connsiteX2" fmla="*/ 613317 w 1226634"/>
              <a:gd name="connsiteY2" fmla="*/ 661640 h 661640"/>
              <a:gd name="connsiteX3" fmla="*/ 0 w 1226634"/>
              <a:gd name="connsiteY3" fmla="*/ 360557 h 661640"/>
              <a:gd name="connsiteX4" fmla="*/ 704757 w 1226634"/>
              <a:gd name="connsiteY4" fmla="*/ 150914 h 661640"/>
              <a:gd name="connsiteX0" fmla="*/ 479502 w 1226634"/>
              <a:gd name="connsiteY0" fmla="*/ 0 h 602167"/>
              <a:gd name="connsiteX1" fmla="*/ 1226634 w 1226634"/>
              <a:gd name="connsiteY1" fmla="*/ 301084 h 602167"/>
              <a:gd name="connsiteX2" fmla="*/ 613317 w 1226634"/>
              <a:gd name="connsiteY2" fmla="*/ 602167 h 602167"/>
              <a:gd name="connsiteX3" fmla="*/ 0 w 1226634"/>
              <a:gd name="connsiteY3" fmla="*/ 301084 h 602167"/>
              <a:gd name="connsiteX4" fmla="*/ 704757 w 1226634"/>
              <a:gd name="connsiteY4" fmla="*/ 91441 h 602167"/>
              <a:gd name="connsiteX0" fmla="*/ 449765 w 1226634"/>
              <a:gd name="connsiteY0" fmla="*/ 0 h 557562"/>
              <a:gd name="connsiteX1" fmla="*/ 1226634 w 1226634"/>
              <a:gd name="connsiteY1" fmla="*/ 256479 h 557562"/>
              <a:gd name="connsiteX2" fmla="*/ 613317 w 1226634"/>
              <a:gd name="connsiteY2" fmla="*/ 557562 h 557562"/>
              <a:gd name="connsiteX3" fmla="*/ 0 w 1226634"/>
              <a:gd name="connsiteY3" fmla="*/ 256479 h 557562"/>
              <a:gd name="connsiteX4" fmla="*/ 704757 w 1226634"/>
              <a:gd name="connsiteY4" fmla="*/ 46836 h 5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634" h="557562">
                <a:moveTo>
                  <a:pt x="449765" y="0"/>
                </a:moveTo>
                <a:cubicBezTo>
                  <a:pt x="788491" y="0"/>
                  <a:pt x="1226634" y="90195"/>
                  <a:pt x="1226634" y="256479"/>
                </a:cubicBezTo>
                <a:cubicBezTo>
                  <a:pt x="1226634" y="422763"/>
                  <a:pt x="952043" y="557562"/>
                  <a:pt x="613317" y="557562"/>
                </a:cubicBezTo>
                <a:cubicBezTo>
                  <a:pt x="274591" y="557562"/>
                  <a:pt x="0" y="422763"/>
                  <a:pt x="0" y="256479"/>
                </a:cubicBezTo>
                <a:cubicBezTo>
                  <a:pt x="0" y="90195"/>
                  <a:pt x="267157" y="14869"/>
                  <a:pt x="704757" y="4683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736A-E3A8-DE0A-2420-902F1105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AIT Framework Software Package for retrieved Level 2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96D95-17AD-7FAD-C255-69E70BEA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AIT Framework Version 2.1 beta </a:t>
            </a:r>
            <a:r>
              <a:rPr lang="en-US" dirty="0"/>
              <a:t>was released in July 2022, with</a:t>
            </a:r>
          </a:p>
          <a:p>
            <a:pPr lvl="1"/>
            <a:r>
              <a:rPr lang="en-US" dirty="0"/>
              <a:t>Added products: Derived Motion Winds, Low Cloud and Fog</a:t>
            </a:r>
          </a:p>
          <a:p>
            <a:pPr lvl="1"/>
            <a:r>
              <a:rPr lang="en-US" dirty="0"/>
              <a:t>GOES-17/18 support for a subset of products</a:t>
            </a:r>
          </a:p>
          <a:p>
            <a:pPr lvl="1"/>
            <a:r>
              <a:rPr lang="en-US" dirty="0"/>
              <a:t>Transition to enterprise products</a:t>
            </a:r>
          </a:p>
          <a:p>
            <a:r>
              <a:rPr lang="en-US" dirty="0">
                <a:solidFill>
                  <a:srgbClr val="7030A0"/>
                </a:solidFill>
              </a:rPr>
              <a:t>AIT Framework Version 2.1 production </a:t>
            </a:r>
            <a:r>
              <a:rPr lang="en-US" dirty="0"/>
              <a:t>is planned for release in November 2023, with</a:t>
            </a:r>
          </a:p>
          <a:p>
            <a:pPr lvl="1"/>
            <a:r>
              <a:rPr lang="en-US" dirty="0"/>
              <a:t>Science updates affecting multiple products</a:t>
            </a:r>
          </a:p>
          <a:p>
            <a:pPr lvl="1"/>
            <a:r>
              <a:rPr lang="en-US" dirty="0"/>
              <a:t>Support for RAP (NWP) ingest, significantly improving fog product quality over North America region</a:t>
            </a:r>
          </a:p>
          <a:p>
            <a:pPr lvl="1"/>
            <a:r>
              <a:rPr lang="en-US" dirty="0"/>
              <a:t>Change in fog processing behavior to address artifacts in the terminator region</a:t>
            </a:r>
          </a:p>
          <a:p>
            <a:pPr lvl="1"/>
            <a:r>
              <a:rPr lang="en-US" dirty="0"/>
              <a:t>Change to fog product naming convention and format to match operational product</a:t>
            </a:r>
          </a:p>
          <a:p>
            <a:pPr lvl="1"/>
            <a:r>
              <a:rPr lang="en-US" dirty="0"/>
              <a:t>Automatic failover to a secondary, off-site ancillary server</a:t>
            </a:r>
          </a:p>
          <a:p>
            <a:pPr lvl="1"/>
            <a:r>
              <a:rPr lang="en-US" dirty="0"/>
              <a:t>Various bug fixes and minor improvements</a:t>
            </a:r>
          </a:p>
          <a:p>
            <a:r>
              <a:rPr lang="en-US" dirty="0"/>
              <a:t>Thanks to beta testers for your feedback!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5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4CEA-604A-3097-4F08-38A0C512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Geo2Grid Software Package for high quality imagery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E292-FB99-D412-94A1-3C31D5B2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63" y="1359792"/>
            <a:ext cx="3579077" cy="3429024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Geo2Grid Version 1.1 </a:t>
            </a:r>
            <a:r>
              <a:rPr lang="en-US" dirty="0"/>
              <a:t>was released in December 2022, with</a:t>
            </a:r>
          </a:p>
          <a:p>
            <a:pPr lvl="1"/>
            <a:r>
              <a:rPr lang="en-US" dirty="0"/>
              <a:t>Added support for GOES-18 and other satellites</a:t>
            </a:r>
          </a:p>
          <a:p>
            <a:pPr lvl="1"/>
            <a:r>
              <a:rPr lang="en-US" dirty="0"/>
              <a:t>Initial L2 product support – Cloud Top Height and Cloud Top Temperature</a:t>
            </a:r>
          </a:p>
          <a:p>
            <a:pPr lvl="1"/>
            <a:r>
              <a:rPr lang="en-US" dirty="0"/>
              <a:t>Support for Gridded GLM</a:t>
            </a:r>
          </a:p>
          <a:p>
            <a:pPr lvl="1"/>
            <a:r>
              <a:rPr lang="en-US" dirty="0"/>
              <a:t>Performance optimizations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Geo2Grid Version 1.2 </a:t>
            </a:r>
            <a:r>
              <a:rPr lang="en-US" dirty="0"/>
              <a:t>is planned for end of 2023, with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Additional L2 product support – Atmospheric Optical Depth (AOD), Land Surface Temperature (LST), Low Cloud and Fog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New RGB imagery (</a:t>
            </a:r>
            <a:r>
              <a:rPr lang="en-US" b="0" i="0" dirty="0" err="1">
                <a:solidFill>
                  <a:srgbClr val="1D1C1D"/>
                </a:solidFill>
                <a:effectLst/>
                <a:latin typeface="Slack-Lato"/>
              </a:rPr>
              <a:t>e.g</a:t>
            </a: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 day cloud phase distinction)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Improvements to colormaps and coastlines</a:t>
            </a:r>
          </a:p>
          <a:p>
            <a:pPr lvl="1"/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Technical updates including Python 3.11</a:t>
            </a:r>
          </a:p>
          <a:p>
            <a:endParaRPr lang="en-US" dirty="0"/>
          </a:p>
        </p:txBody>
      </p:sp>
      <p:pic>
        <p:nvPicPr>
          <p:cNvPr id="11" name="geosphere_l2_capture.mp4">
            <a:hlinkClick r:id="" action="ppaction://media"/>
            <a:extLst>
              <a:ext uri="{FF2B5EF4-FFF2-40B4-BE49-F238E27FC236}">
                <a16:creationId xmlns:a16="http://schemas.microsoft.com/office/drawing/2014/main" id="{A9D38813-86FA-31D9-2422-DA38DF81C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16570" y="1114684"/>
            <a:ext cx="3277131" cy="3132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709D2F-87E0-D33A-4168-EC408E30AEBB}"/>
              </a:ext>
            </a:extLst>
          </p:cNvPr>
          <p:cNvSpPr txBox="1"/>
          <p:nvPr/>
        </p:nvSpPr>
        <p:spPr>
          <a:xfrm>
            <a:off x="4850694" y="4327151"/>
            <a:ext cx="393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GOES-16 Band 13 and Cloud Top Height products displayed in CSPP Geosphere (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https://geosphere.ssec.wisc.edu/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11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D247-7E4F-2C05-36F3-70A7896B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 in 2024…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975E4-25B3-E02F-3146-9A526A2F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282441"/>
            <a:ext cx="4422249" cy="23582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AIT Framework v3 beta</a:t>
            </a:r>
          </a:p>
          <a:p>
            <a:pPr lvl="1"/>
            <a:r>
              <a:rPr lang="en-US" dirty="0"/>
              <a:t>Added products: Sounding, Rain Rate, Cloud Cover Layers</a:t>
            </a:r>
          </a:p>
          <a:p>
            <a:pPr lvl="1"/>
            <a:r>
              <a:rPr lang="en-US" dirty="0"/>
              <a:t>Full GOES-18 support</a:t>
            </a:r>
          </a:p>
          <a:p>
            <a:r>
              <a:rPr lang="en-US" dirty="0" err="1"/>
              <a:t>LightningCast</a:t>
            </a:r>
            <a:r>
              <a:rPr lang="en-US" dirty="0"/>
              <a:t> initial beta</a:t>
            </a:r>
          </a:p>
          <a:p>
            <a:r>
              <a:rPr lang="en-US" dirty="0"/>
              <a:t>ABI Flood Mapping initial beta</a:t>
            </a:r>
          </a:p>
          <a:p>
            <a:r>
              <a:rPr lang="en-US" dirty="0"/>
              <a:t>GOES-U </a:t>
            </a:r>
          </a:p>
          <a:p>
            <a:pPr lvl="1"/>
            <a:r>
              <a:rPr lang="en-US" dirty="0"/>
              <a:t>testing will begin in early 2024; software updates will be released as needed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Users are advised to transition to Rocky 8 in advance of </a:t>
            </a:r>
            <a:r>
              <a:rPr lang="en-US" dirty="0"/>
              <a:t>CentOS7 end of life (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June 30, 2024)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046B5-8D4C-10FD-0244-8EBAE33B1F7B}"/>
              </a:ext>
            </a:extLst>
          </p:cNvPr>
          <p:cNvSpPr txBox="1"/>
          <p:nvPr/>
        </p:nvSpPr>
        <p:spPr>
          <a:xfrm>
            <a:off x="904374" y="3749052"/>
            <a:ext cx="3309767" cy="9981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400" dirty="0"/>
              <a:t>CSPP Geo Software Downloads: </a:t>
            </a:r>
            <a:r>
              <a:rPr lang="en-US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https://cimss.ssec.wisc.edu/</a:t>
            </a:r>
            <a:r>
              <a:rPr lang="en-US" sz="1400" dirty="0" err="1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csppgeo</a:t>
            </a:r>
            <a:r>
              <a:rPr lang="en-US" sz="1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400" dirty="0"/>
              <a:t>CSPP Geo User Support: </a:t>
            </a:r>
            <a:r>
              <a:rPr lang="en-US" sz="1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csppgeo.issues@ssec.wisc.edu</a:t>
            </a:r>
            <a:b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G16Vis_LightningCast_GLMFED_-20220920_1331_to_1801anim.mp4">
            <a:hlinkClick r:id="" action="ppaction://media"/>
            <a:extLst>
              <a:ext uri="{FF2B5EF4-FFF2-40B4-BE49-F238E27FC236}">
                <a16:creationId xmlns:a16="http://schemas.microsoft.com/office/drawing/2014/main" id="{43E667BF-1450-E497-02FF-BDBEAD97428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0645" y="1282441"/>
            <a:ext cx="2968981" cy="2718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C2C9F-DA1E-8DE0-528E-F65BACA0875A}"/>
              </a:ext>
            </a:extLst>
          </p:cNvPr>
          <p:cNvSpPr txBox="1"/>
          <p:nvPr/>
        </p:nvSpPr>
        <p:spPr>
          <a:xfrm>
            <a:off x="5270645" y="4107781"/>
            <a:ext cx="3166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>
                    <a:lumMod val="50000"/>
                  </a:schemeClr>
                </a:solidFill>
              </a:rPr>
              <a:t>LightningCast</a:t>
            </a:r>
            <a:r>
              <a:rPr lang="en-US" sz="1200" i="1" dirty="0">
                <a:solidFill>
                  <a:schemeClr val="accent6">
                    <a:lumMod val="50000"/>
                  </a:schemeClr>
                </a:solidFill>
              </a:rPr>
              <a:t> product showing probability of lightning, with GLM overlaid</a:t>
            </a:r>
          </a:p>
        </p:txBody>
      </p:sp>
    </p:spTree>
    <p:extLst>
      <p:ext uri="{BB962C8B-B14F-4D97-AF65-F5344CB8AC3E}">
        <p14:creationId xmlns:p14="http://schemas.microsoft.com/office/powerpoint/2010/main" val="14182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5697</TotalTime>
  <Words>429</Words>
  <Application>Microsoft Macintosh PowerPoint</Application>
  <PresentationFormat>On-screen Show (16:9)</PresentationFormat>
  <Paragraphs>46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Google Sans</vt:lpstr>
      <vt:lpstr>Slack-Lato</vt:lpstr>
      <vt:lpstr>Office Theme</vt:lpstr>
      <vt:lpstr>CSPP Geo Update</vt:lpstr>
      <vt:lpstr>GRB (Ingestor) Software Package</vt:lpstr>
      <vt:lpstr>AIT Framework Software Package for retrieved Level 2 products</vt:lpstr>
      <vt:lpstr>Geo2Grid Software Package for high quality imagery </vt:lpstr>
      <vt:lpstr>Coming up in 2024…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 software package</dc:title>
  <dc:creator>Graeme Martin</dc:creator>
  <cp:lastModifiedBy>Graeme Martin</cp:lastModifiedBy>
  <cp:revision>12</cp:revision>
  <dcterms:created xsi:type="dcterms:W3CDTF">2023-10-19T22:01:42Z</dcterms:created>
  <dcterms:modified xsi:type="dcterms:W3CDTF">2023-10-23T20:59:30Z</dcterms:modified>
</cp:coreProperties>
</file>